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28600"/>
            <a:ext cx="6408626" cy="9906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Inter </a:t>
            </a:r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Mirifica</a:t>
            </a:r>
            <a:endParaRPr lang="uk-UA" sz="5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Inter </a:t>
            </a:r>
            <a:r>
              <a:rPr lang="en-US" dirty="0" err="1" smtClean="0"/>
              <a:t>Mirifica</a:t>
            </a:r>
            <a:r>
              <a:rPr lang="en-US" dirty="0" smtClean="0"/>
              <a:t> (</a:t>
            </a:r>
            <a:r>
              <a:rPr lang="uk-UA" dirty="0" smtClean="0"/>
              <a:t>лат. З числа разючих) - декрет Другого Ватиканського собору Католицької церкви, присвячений засобам масової комунікації. Затверджено папою Павлом </a:t>
            </a:r>
            <a:r>
              <a:rPr lang="en-US" dirty="0" smtClean="0"/>
              <a:t>VI 4 </a:t>
            </a:r>
            <a:r>
              <a:rPr lang="uk-UA" dirty="0" smtClean="0"/>
              <a:t>грудня 1963, після того як він був схвалений на соборі. За остаточний варіант документа висловилося +1960 учасників собору, проти - 164. Свою назву отримав за прийнятою в католицизмі практиці по двох перших словами першої фрази - «</a:t>
            </a:r>
            <a:r>
              <a:rPr lang="en-US" dirty="0" smtClean="0"/>
              <a:t>Inter </a:t>
            </a:r>
            <a:r>
              <a:rPr lang="en-US" dirty="0" err="1" smtClean="0"/>
              <a:t>mirifica</a:t>
            </a:r>
            <a:r>
              <a:rPr lang="en-US" dirty="0" smtClean="0"/>
              <a:t> </a:t>
            </a:r>
            <a:r>
              <a:rPr lang="en-US" dirty="0" err="1" smtClean="0"/>
              <a:t>technicae</a:t>
            </a:r>
            <a:r>
              <a:rPr lang="en-US" dirty="0" smtClean="0"/>
              <a:t> </a:t>
            </a:r>
            <a:r>
              <a:rPr lang="en-US" dirty="0" err="1" smtClean="0"/>
              <a:t>artis</a:t>
            </a:r>
            <a:r>
              <a:rPr lang="en-US" dirty="0" smtClean="0"/>
              <a:t> </a:t>
            </a:r>
            <a:r>
              <a:rPr lang="en-US" dirty="0" err="1" smtClean="0"/>
              <a:t>inventa</a:t>
            </a:r>
            <a:r>
              <a:rPr lang="en-US" dirty="0" smtClean="0"/>
              <a:t>» (</a:t>
            </a:r>
            <a:r>
              <a:rPr lang="uk-UA" dirty="0" smtClean="0"/>
              <a:t>З числа разючих технічних </a:t>
            </a:r>
            <a:r>
              <a:rPr lang="uk-UA" dirty="0" smtClean="0"/>
              <a:t>винаходів.</a:t>
            </a:r>
            <a:endParaRPr lang="uk-UA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61475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err="1" smtClean="0"/>
              <a:t>Уперше</a:t>
            </a:r>
            <a:r>
              <a:rPr lang="ru-RU" sz="3200" dirty="0" smtClean="0"/>
              <a:t> в </a:t>
            </a:r>
            <a:r>
              <a:rPr lang="ru-RU" sz="3200" dirty="0" err="1" smtClean="0"/>
              <a:t>історії</a:t>
            </a:r>
            <a:r>
              <a:rPr lang="ru-RU" sz="3200" dirty="0" smtClean="0"/>
              <a:t> Церкви </a:t>
            </a:r>
            <a:r>
              <a:rPr lang="ru-RU" sz="3200" dirty="0" err="1" smtClean="0"/>
              <a:t>Вселенський</a:t>
            </a:r>
            <a:r>
              <a:rPr lang="ru-RU" sz="3200" dirty="0" smtClean="0"/>
              <a:t> Собор </a:t>
            </a:r>
            <a:r>
              <a:rPr lang="ru-RU" sz="3200" dirty="0" err="1" smtClean="0"/>
              <a:t>обговорював</a:t>
            </a:r>
            <a:r>
              <a:rPr lang="ru-RU" sz="3200" dirty="0" smtClean="0"/>
              <a:t> </a:t>
            </a:r>
            <a:r>
              <a:rPr lang="ru-RU" sz="3200" dirty="0" err="1" smtClean="0"/>
              <a:t>питання</a:t>
            </a:r>
            <a:r>
              <a:rPr lang="ru-RU" sz="3200" dirty="0" smtClean="0"/>
              <a:t> про </a:t>
            </a:r>
            <a:r>
              <a:rPr lang="ru-RU" sz="3200" dirty="0" err="1" smtClean="0"/>
              <a:t>засоби</a:t>
            </a:r>
            <a:r>
              <a:rPr lang="ru-RU" sz="3200" dirty="0" smtClean="0"/>
              <a:t> </a:t>
            </a:r>
            <a:r>
              <a:rPr lang="ru-RU" sz="3200" dirty="0" err="1" smtClean="0"/>
              <a:t>соціальної</a:t>
            </a:r>
            <a:r>
              <a:rPr lang="ru-RU" sz="3200" dirty="0" smtClean="0"/>
              <a:t> </a:t>
            </a:r>
            <a:r>
              <a:rPr lang="ru-RU" sz="3200" dirty="0" err="1" smtClean="0"/>
              <a:t>комунікації</a:t>
            </a:r>
            <a:r>
              <a:rPr lang="ru-RU" sz="3200" dirty="0" smtClean="0"/>
              <a:t> </a:t>
            </a:r>
            <a:r>
              <a:rPr lang="ru-RU" sz="3200" dirty="0" smtClean="0"/>
              <a:t>й видав </a:t>
            </a:r>
            <a:r>
              <a:rPr lang="ru-RU" sz="3200" dirty="0" err="1" smtClean="0"/>
              <a:t>відповідний</a:t>
            </a:r>
            <a:r>
              <a:rPr lang="ru-RU" sz="3200" dirty="0" smtClean="0"/>
              <a:t> документ. </a:t>
            </a:r>
            <a:r>
              <a:rPr lang="ru-RU" sz="3200" dirty="0" err="1" smtClean="0"/>
              <a:t>Соборовий</a:t>
            </a:r>
            <a:r>
              <a:rPr lang="ru-RU" sz="3200" dirty="0" smtClean="0"/>
              <a:t> </a:t>
            </a:r>
            <a:r>
              <a:rPr lang="ru-RU" sz="3200" dirty="0" smtClean="0"/>
              <a:t>документ має </a:t>
            </a:r>
            <a:r>
              <a:rPr lang="ru-RU" sz="3200" dirty="0" err="1" smtClean="0"/>
              <a:t>набагато</a:t>
            </a:r>
            <a:r>
              <a:rPr lang="ru-RU" sz="3200" dirty="0" smtClean="0"/>
              <a:t> </a:t>
            </a:r>
            <a:r>
              <a:rPr lang="ru-RU" sz="3200" dirty="0" err="1" smtClean="0"/>
              <a:t>більшу</a:t>
            </a:r>
            <a:r>
              <a:rPr lang="ru-RU" sz="3200" dirty="0" smtClean="0"/>
              <a:t> </a:t>
            </a:r>
            <a:r>
              <a:rPr lang="ru-RU" sz="3200" dirty="0" smtClean="0"/>
              <a:t>вагу, </a:t>
            </a:r>
            <a:r>
              <a:rPr lang="ru-RU" sz="3200" dirty="0" err="1" smtClean="0"/>
              <a:t>ніж</a:t>
            </a:r>
            <a:r>
              <a:rPr lang="ru-RU" sz="3200" dirty="0" smtClean="0"/>
              <a:t> </a:t>
            </a:r>
            <a:r>
              <a:rPr lang="ru-RU" sz="3200" dirty="0" err="1" smtClean="0"/>
              <a:t>особисті</a:t>
            </a:r>
            <a:r>
              <a:rPr lang="ru-RU" sz="3200" dirty="0" smtClean="0"/>
              <a:t> заяви </a:t>
            </a:r>
            <a:r>
              <a:rPr lang="ru-RU" sz="3200" dirty="0" err="1" smtClean="0"/>
              <a:t>папи</a:t>
            </a:r>
            <a:r>
              <a:rPr lang="ru-RU" sz="3200" dirty="0" smtClean="0"/>
              <a:t> </a:t>
            </a:r>
            <a:r>
              <a:rPr lang="ru-RU" sz="3200" dirty="0" err="1" smtClean="0"/>
              <a:t>Римського</a:t>
            </a:r>
            <a:r>
              <a:rPr lang="ru-RU" sz="3200" dirty="0" smtClean="0"/>
              <a:t>, </a:t>
            </a:r>
            <a:r>
              <a:rPr lang="ru-RU" sz="3200" dirty="0" err="1" smtClean="0"/>
              <a:t>скажімо</a:t>
            </a:r>
            <a:r>
              <a:rPr lang="ru-RU" sz="3200" dirty="0" smtClean="0"/>
              <a:t> </a:t>
            </a:r>
            <a:r>
              <a:rPr lang="ru-RU" sz="3200" dirty="0" err="1" smtClean="0"/>
              <a:t>енцикліки</a:t>
            </a:r>
            <a:r>
              <a:rPr lang="ru-RU" sz="3200" dirty="0" smtClean="0"/>
              <a:t> чи </a:t>
            </a:r>
            <a:r>
              <a:rPr lang="ru-RU" sz="3200" dirty="0" err="1" smtClean="0"/>
              <a:t>промови</a:t>
            </a:r>
            <a:r>
              <a:rPr lang="ru-RU" sz="3200" dirty="0" smtClean="0"/>
              <a:t> з </a:t>
            </a:r>
            <a:r>
              <a:rPr lang="ru-RU" sz="3200" dirty="0" err="1" smtClean="0"/>
              <a:t>різної</a:t>
            </a:r>
            <a:r>
              <a:rPr lang="ru-RU" sz="3200" dirty="0" smtClean="0"/>
              <a:t> </a:t>
            </a:r>
            <a:r>
              <a:rPr lang="ru-RU" sz="3200" dirty="0" err="1" smtClean="0"/>
              <a:t>нагоди</a:t>
            </a:r>
            <a:endParaRPr lang="ru-RU" sz="3200" dirty="0" smtClean="0"/>
          </a:p>
          <a:p>
            <a:endParaRPr lang="uk-UA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Завдяки цьому </a:t>
            </a:r>
            <a:r>
              <a:rPr lang="uk-UA" dirty="0" err="1" smtClean="0"/>
              <a:t>соборовому</a:t>
            </a:r>
            <a:r>
              <a:rPr lang="uk-UA" dirty="0" smtClean="0"/>
              <a:t> декретові створено нову </a:t>
            </a:r>
            <a:r>
              <a:rPr lang="uk-UA" dirty="0" smtClean="0"/>
              <a:t>термінологію. Зокрема</a:t>
            </a:r>
            <a:r>
              <a:rPr lang="uk-UA" dirty="0" smtClean="0"/>
              <a:t>, вперше запроваджено сам вираз «</a:t>
            </a:r>
            <a:r>
              <a:rPr lang="uk-UA" u="sng" dirty="0" smtClean="0"/>
              <a:t>соціальна комунікація</a:t>
            </a:r>
            <a:r>
              <a:rPr lang="uk-UA" dirty="0" smtClean="0"/>
              <a:t>». </a:t>
            </a:r>
            <a:r>
              <a:rPr lang="uk-UA" dirty="0" smtClean="0"/>
              <a:t>Підготовча </a:t>
            </a:r>
            <a:r>
              <a:rPr lang="uk-UA" dirty="0" smtClean="0"/>
              <a:t>комісія вирішила, що такі терміни, як «технології </a:t>
            </a:r>
            <a:r>
              <a:rPr lang="uk-UA" dirty="0" smtClean="0"/>
              <a:t>поширення інформації</a:t>
            </a:r>
            <a:r>
              <a:rPr lang="uk-UA" dirty="0" smtClean="0"/>
              <a:t>», «аудіовізуальні засоби інформування» чи навіть «</a:t>
            </a:r>
            <a:r>
              <a:rPr lang="uk-UA" dirty="0" smtClean="0"/>
              <a:t>засоби масової </a:t>
            </a:r>
            <a:r>
              <a:rPr lang="uk-UA" dirty="0" smtClean="0"/>
              <a:t>інформації» («мас-медіа», «медіа») та «масова комунікація», </a:t>
            </a:r>
            <a:r>
              <a:rPr lang="uk-UA" dirty="0" smtClean="0"/>
              <a:t>не виражають </a:t>
            </a:r>
            <a:r>
              <a:rPr lang="uk-UA" dirty="0" smtClean="0"/>
              <a:t>достотно турбот, потреб та намірів Церкви. Суспільне </a:t>
            </a:r>
            <a:r>
              <a:rPr lang="uk-UA" dirty="0" smtClean="0"/>
              <a:t>спілкування </a:t>
            </a:r>
            <a:r>
              <a:rPr lang="uk-UA" dirty="0" smtClean="0"/>
              <a:t>(тобто соціальну комунікацію) не можна зводити до самих </a:t>
            </a:r>
            <a:r>
              <a:rPr lang="uk-UA" dirty="0" smtClean="0"/>
              <a:t>тільки технічних </a:t>
            </a:r>
            <a:r>
              <a:rPr lang="uk-UA" dirty="0" smtClean="0"/>
              <a:t>засобів передавання інформації, натомість слід </a:t>
            </a:r>
            <a:r>
              <a:rPr lang="uk-UA" dirty="0" smtClean="0"/>
              <a:t>розглядати його </a:t>
            </a:r>
            <a:r>
              <a:rPr lang="uk-UA" dirty="0" smtClean="0"/>
              <a:t>як процес, що відбувається серед людей і між людьми.</a:t>
            </a:r>
            <a:endParaRPr lang="uk-UA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Декрет </a:t>
            </a:r>
            <a:r>
              <a:rPr lang="en-US" dirty="0" smtClean="0"/>
              <a:t>Inter </a:t>
            </a:r>
            <a:r>
              <a:rPr lang="en-US" dirty="0" smtClean="0"/>
              <a:t>Mirifica</a:t>
            </a:r>
            <a:r>
              <a:rPr lang="uk-UA" dirty="0" smtClean="0"/>
              <a:t> </a:t>
            </a:r>
            <a:r>
              <a:rPr lang="ru-RU" dirty="0" err="1" smtClean="0"/>
              <a:t>запроваджує</a:t>
            </a:r>
            <a:r>
              <a:rPr lang="ru-RU" dirty="0" smtClean="0"/>
              <a:t> </a:t>
            </a:r>
            <a:r>
              <a:rPr lang="ru-RU" dirty="0" err="1" smtClean="0"/>
              <a:t>Всесвітній</a:t>
            </a:r>
            <a:r>
              <a:rPr lang="ru-RU" dirty="0" smtClean="0"/>
              <a:t> день </a:t>
            </a:r>
            <a:r>
              <a:rPr lang="ru-RU" dirty="0" err="1" smtClean="0"/>
              <a:t>комунікації</a:t>
            </a:r>
            <a:r>
              <a:rPr lang="ru-RU" dirty="0" smtClean="0"/>
              <a:t> </a:t>
            </a:r>
            <a:r>
              <a:rPr lang="ru-RU" dirty="0" smtClean="0"/>
              <a:t>(п. 18), «щоб </a:t>
            </a:r>
            <a:r>
              <a:rPr lang="ru-RU" dirty="0" err="1" smtClean="0"/>
              <a:t>навчати</a:t>
            </a:r>
            <a:r>
              <a:rPr lang="ru-RU" dirty="0" smtClean="0"/>
              <a:t> </a:t>
            </a:r>
            <a:r>
              <a:rPr lang="ru-RU" dirty="0" err="1" smtClean="0"/>
              <a:t>вірних</a:t>
            </a:r>
            <a:r>
              <a:rPr lang="ru-RU" dirty="0" smtClean="0"/>
              <a:t> </a:t>
            </a:r>
            <a:r>
              <a:rPr lang="ru-RU" dirty="0" err="1" smtClean="0"/>
              <a:t>їхніх</a:t>
            </a:r>
            <a:r>
              <a:rPr lang="ru-RU" dirty="0" smtClean="0"/>
              <a:t> </a:t>
            </a:r>
            <a:r>
              <a:rPr lang="ru-RU" dirty="0" err="1" smtClean="0"/>
              <a:t>обов’язків</a:t>
            </a:r>
            <a:r>
              <a:rPr lang="ru-RU" dirty="0" smtClean="0"/>
              <a:t> у </a:t>
            </a:r>
            <a:r>
              <a:rPr lang="ru-RU" dirty="0" err="1" smtClean="0"/>
              <a:t>цих</a:t>
            </a:r>
            <a:r>
              <a:rPr lang="ru-RU" dirty="0" smtClean="0"/>
              <a:t> речах».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просять</a:t>
            </a:r>
            <a:r>
              <a:rPr lang="ru-RU" dirty="0" smtClean="0"/>
              <a:t> не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молитися</a:t>
            </a:r>
            <a:r>
              <a:rPr lang="ru-RU" dirty="0" smtClean="0"/>
              <a:t> </a:t>
            </a:r>
            <a:r>
              <a:rPr lang="ru-RU" dirty="0" smtClean="0"/>
              <a:t>за </a:t>
            </a:r>
            <a:r>
              <a:rPr lang="ru-RU" dirty="0" err="1" smtClean="0"/>
              <a:t>апостольську</a:t>
            </a:r>
            <a:r>
              <a:rPr lang="ru-RU" dirty="0" smtClean="0"/>
              <a:t> </a:t>
            </a:r>
            <a:r>
              <a:rPr lang="ru-RU" dirty="0" err="1" smtClean="0"/>
              <a:t>працю</a:t>
            </a:r>
            <a:r>
              <a:rPr lang="ru-RU" dirty="0" smtClean="0"/>
              <a:t>, а й </a:t>
            </a:r>
            <a:r>
              <a:rPr lang="ru-RU" dirty="0" err="1" smtClean="0"/>
              <a:t>допомагати</a:t>
            </a:r>
            <a:r>
              <a:rPr lang="ru-RU" dirty="0" smtClean="0"/>
              <a:t> </a:t>
            </a:r>
            <a:r>
              <a:rPr lang="ru-RU" dirty="0" err="1" smtClean="0"/>
              <a:t>фінансово</a:t>
            </a:r>
            <a:r>
              <a:rPr lang="ru-RU" dirty="0" smtClean="0"/>
              <a:t>. Цей </a:t>
            </a:r>
            <a:r>
              <a:rPr lang="ru-RU" dirty="0" smtClean="0"/>
              <a:t>день — </a:t>
            </a:r>
            <a:r>
              <a:rPr lang="ru-RU" dirty="0" err="1" smtClean="0"/>
              <a:t>єдиний</a:t>
            </a:r>
            <a:r>
              <a:rPr lang="ru-RU" dirty="0" smtClean="0"/>
              <a:t> </a:t>
            </a:r>
            <a:r>
              <a:rPr lang="ru-RU" dirty="0" err="1" smtClean="0"/>
              <a:t>особливий</a:t>
            </a:r>
            <a:r>
              <a:rPr lang="ru-RU" dirty="0" smtClean="0"/>
              <a:t> </a:t>
            </a:r>
            <a:r>
              <a:rPr lang="ru-RU" dirty="0" err="1" smtClean="0"/>
              <a:t>день</a:t>
            </a:r>
            <a:r>
              <a:rPr lang="ru-RU" dirty="0" smtClean="0"/>
              <a:t>, </a:t>
            </a:r>
            <a:r>
              <a:rPr lang="ru-RU" dirty="0" err="1" smtClean="0"/>
              <a:t>запропонований</a:t>
            </a:r>
            <a:r>
              <a:rPr lang="ru-RU" dirty="0" smtClean="0"/>
              <a:t> </a:t>
            </a:r>
            <a:r>
              <a:rPr lang="ru-RU" dirty="0" err="1" smtClean="0"/>
              <a:t>Ватиканським</a:t>
            </a:r>
            <a:r>
              <a:rPr lang="ru-RU" dirty="0" smtClean="0"/>
              <a:t> Собором</a:t>
            </a:r>
            <a:r>
              <a:rPr lang="ru-RU" dirty="0" smtClean="0"/>
              <a:t>. Його </a:t>
            </a:r>
            <a:r>
              <a:rPr lang="ru-RU" dirty="0" err="1" smtClean="0"/>
              <a:t>відзначають</a:t>
            </a:r>
            <a:r>
              <a:rPr lang="ru-RU" dirty="0" smtClean="0"/>
              <a:t> </a:t>
            </a:r>
            <a:r>
              <a:rPr lang="ru-RU" dirty="0" err="1" smtClean="0"/>
              <a:t>щороку</a:t>
            </a:r>
            <a:r>
              <a:rPr lang="ru-RU" dirty="0" smtClean="0"/>
              <a:t>, </a:t>
            </a:r>
            <a:r>
              <a:rPr lang="ru-RU" dirty="0" err="1" smtClean="0"/>
              <a:t>починаючи</a:t>
            </a:r>
            <a:r>
              <a:rPr lang="ru-RU" dirty="0" smtClean="0"/>
              <a:t> з 6 </a:t>
            </a:r>
            <a:r>
              <a:rPr lang="ru-RU" dirty="0" err="1" smtClean="0"/>
              <a:t>травня</a:t>
            </a:r>
            <a:r>
              <a:rPr lang="ru-RU" dirty="0" smtClean="0"/>
              <a:t> </a:t>
            </a:r>
            <a:r>
              <a:rPr lang="ru-RU" dirty="0" smtClean="0"/>
              <a:t>1967 року. </a:t>
            </a:r>
            <a:r>
              <a:rPr lang="ru-RU" dirty="0" err="1" smtClean="0"/>
              <a:t>Послання</a:t>
            </a:r>
            <a:r>
              <a:rPr lang="ru-RU" dirty="0" smtClean="0"/>
              <a:t> </a:t>
            </a:r>
            <a:r>
              <a:rPr lang="ru-RU" dirty="0" err="1" smtClean="0"/>
              <a:t>Папи</a:t>
            </a:r>
            <a:r>
              <a:rPr lang="ru-RU" dirty="0" smtClean="0"/>
              <a:t> з </a:t>
            </a:r>
            <a:r>
              <a:rPr lang="ru-RU" dirty="0" err="1" smtClean="0"/>
              <a:t>нагоди</a:t>
            </a:r>
            <a:r>
              <a:rPr lang="ru-RU" dirty="0" smtClean="0"/>
              <a:t> цього дня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розглядати</a:t>
            </a:r>
            <a:r>
              <a:rPr lang="ru-RU" dirty="0" smtClean="0"/>
              <a:t> як </a:t>
            </a:r>
            <a:r>
              <a:rPr lang="ru-RU" dirty="0" err="1" smtClean="0"/>
              <a:t>важливий</a:t>
            </a:r>
            <a:r>
              <a:rPr lang="ru-RU" dirty="0" smtClean="0"/>
              <a:t> </a:t>
            </a:r>
            <a:r>
              <a:rPr lang="ru-RU" dirty="0" err="1" smtClean="0"/>
              <a:t>внесок</a:t>
            </a:r>
            <a:r>
              <a:rPr lang="ru-RU" dirty="0" smtClean="0"/>
              <a:t> до </a:t>
            </a:r>
            <a:r>
              <a:rPr lang="ru-RU" dirty="0" smtClean="0"/>
              <a:t>церковного </a:t>
            </a:r>
            <a:r>
              <a:rPr lang="ru-RU" dirty="0" err="1" smtClean="0"/>
              <a:t>вчення</a:t>
            </a:r>
            <a:r>
              <a:rPr lang="ru-RU" dirty="0" smtClean="0"/>
              <a:t> про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аспекти</a:t>
            </a:r>
            <a:r>
              <a:rPr lang="ru-RU" dirty="0" smtClean="0"/>
              <a:t> </a:t>
            </a:r>
            <a:r>
              <a:rPr lang="ru-RU" dirty="0" err="1" smtClean="0"/>
              <a:t>суспільного</a:t>
            </a:r>
            <a:r>
              <a:rPr lang="ru-RU" dirty="0" smtClean="0"/>
              <a:t> </a:t>
            </a:r>
            <a:r>
              <a:rPr lang="ru-RU" dirty="0" err="1" smtClean="0"/>
              <a:t>спілкування</a:t>
            </a:r>
            <a:r>
              <a:rPr lang="ru-RU" dirty="0" smtClean="0"/>
              <a:t>. </a:t>
            </a:r>
          </a:p>
          <a:p>
            <a:endParaRPr lang="uk-UA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www.europaquotidiano.it/wp-content/uploads/2013/06/paolo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477000" cy="3933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4143380"/>
            <a:ext cx="4714908" cy="2571768"/>
          </a:xfrm>
          <a:ln w="38100"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dirty="0" smtClean="0"/>
              <a:t>Inter </a:t>
            </a:r>
            <a:r>
              <a:rPr lang="en-US" dirty="0" err="1" smtClean="0"/>
              <a:t>Mirifica</a:t>
            </a:r>
            <a:r>
              <a:rPr lang="uk-UA" dirty="0" smtClean="0"/>
              <a:t> </a:t>
            </a:r>
            <a:r>
              <a:rPr lang="ru-RU" dirty="0" err="1" smtClean="0"/>
              <a:t>наголошує</a:t>
            </a:r>
            <a:r>
              <a:rPr lang="ru-RU" dirty="0" smtClean="0"/>
              <a:t> </a:t>
            </a:r>
            <a:r>
              <a:rPr lang="ru-RU" dirty="0" smtClean="0"/>
              <a:t>на </a:t>
            </a:r>
            <a:r>
              <a:rPr lang="ru-RU" dirty="0" err="1" smtClean="0"/>
              <a:t>фаховій</a:t>
            </a:r>
            <a:r>
              <a:rPr lang="ru-RU" dirty="0" smtClean="0"/>
              <a:t> </a:t>
            </a:r>
            <a:r>
              <a:rPr lang="ru-RU" dirty="0" err="1" smtClean="0"/>
              <a:t>підготовці</a:t>
            </a:r>
            <a:r>
              <a:rPr lang="ru-RU" dirty="0" smtClean="0"/>
              <a:t> </a:t>
            </a:r>
            <a:r>
              <a:rPr lang="ru-RU" dirty="0" err="1" smtClean="0"/>
              <a:t>служителів</a:t>
            </a:r>
            <a:r>
              <a:rPr lang="ru-RU" dirty="0" smtClean="0"/>
              <a:t> Церкви, </a:t>
            </a:r>
            <a:r>
              <a:rPr lang="ru-RU" dirty="0" err="1" smtClean="0"/>
              <a:t>потрібній</a:t>
            </a:r>
            <a:r>
              <a:rPr lang="ru-RU" dirty="0" smtClean="0"/>
              <a:t> для </a:t>
            </a:r>
            <a:r>
              <a:rPr lang="ru-RU" dirty="0" smtClean="0"/>
              <a:t>того, щоб </a:t>
            </a:r>
            <a:r>
              <a:rPr lang="ru-RU" dirty="0" err="1" smtClean="0"/>
              <a:t>відповідати</a:t>
            </a:r>
            <a:r>
              <a:rPr lang="ru-RU" dirty="0" smtClean="0"/>
              <a:t> </a:t>
            </a:r>
            <a:r>
              <a:rPr lang="ru-RU" dirty="0" err="1" smtClean="0"/>
              <a:t>вимогам</a:t>
            </a:r>
            <a:r>
              <a:rPr lang="ru-RU" dirty="0" smtClean="0"/>
              <a:t> часу. Є </a:t>
            </a:r>
            <a:r>
              <a:rPr lang="ru-RU" dirty="0" err="1" smtClean="0"/>
              <a:t>навіть</a:t>
            </a:r>
            <a:r>
              <a:rPr lang="ru-RU" dirty="0" smtClean="0"/>
              <a:t> </a:t>
            </a:r>
            <a:r>
              <a:rPr lang="ru-RU" dirty="0" err="1" smtClean="0"/>
              <a:t>окремі</a:t>
            </a:r>
            <a:r>
              <a:rPr lang="ru-RU" dirty="0" smtClean="0"/>
              <a:t> </a:t>
            </a:r>
            <a:r>
              <a:rPr lang="ru-RU" dirty="0" err="1" smtClean="0"/>
              <a:t>пункти</a:t>
            </a:r>
            <a:r>
              <a:rPr lang="ru-RU" dirty="0" smtClean="0"/>
              <a:t> про </a:t>
            </a:r>
            <a:r>
              <a:rPr lang="ru-RU" dirty="0" err="1" smtClean="0"/>
              <a:t>медіа-освіту</a:t>
            </a:r>
            <a:r>
              <a:rPr lang="ru-RU" dirty="0" smtClean="0"/>
              <a:t> мирян </a:t>
            </a:r>
            <a:r>
              <a:rPr lang="ru-RU" dirty="0" smtClean="0"/>
              <a:t>(</a:t>
            </a:r>
            <a:r>
              <a:rPr lang="ru-RU" dirty="0" err="1" smtClean="0"/>
              <a:t>пп</a:t>
            </a:r>
            <a:r>
              <a:rPr lang="ru-RU" dirty="0" smtClean="0"/>
              <a:t>. 15,16)</a:t>
            </a:r>
          </a:p>
          <a:p>
            <a:endParaRPr lang="uk-UA" dirty="0"/>
          </a:p>
        </p:txBody>
      </p:sp>
      <p:pic>
        <p:nvPicPr>
          <p:cNvPr id="17410" name="Picture 2" descr="http://www.fleuruseditions.com/download/inter-mirifica-69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9224" y="2500306"/>
            <a:ext cx="3119056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Asia1jxoGo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714876" y="2786058"/>
            <a:ext cx="4051172" cy="235745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uk-UA" dirty="0" smtClean="0"/>
              <a:t>Підготувала:</a:t>
            </a:r>
          </a:p>
          <a:p>
            <a:pPr>
              <a:buNone/>
            </a:pPr>
            <a:r>
              <a:rPr lang="uk-UA" dirty="0" smtClean="0"/>
              <a:t>Студентка 561 групи</a:t>
            </a:r>
          </a:p>
          <a:p>
            <a:pPr>
              <a:buNone/>
            </a:pPr>
            <a:r>
              <a:rPr lang="uk-UA" dirty="0" smtClean="0"/>
              <a:t>Макух Наталія</a:t>
            </a:r>
            <a:endParaRPr lang="uk-UA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285728"/>
            <a:ext cx="8153400" cy="1357322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Декрет </a:t>
            </a:r>
            <a:r>
              <a:rPr lang="en-US" dirty="0" smtClean="0"/>
              <a:t>Inter </a:t>
            </a:r>
            <a:r>
              <a:rPr lang="en-US" dirty="0" err="1" smtClean="0"/>
              <a:t>Mirifica</a:t>
            </a:r>
            <a:r>
              <a:rPr lang="en-US" dirty="0" smtClean="0"/>
              <a:t> - </a:t>
            </a:r>
            <a:r>
              <a:rPr lang="uk-UA" dirty="0" smtClean="0"/>
              <a:t>один з дев'яти декретів Другого Ватиканського собору. Декрет складається з 24 статей, розділених на 2 розділи, вступ і висновок.</a:t>
            </a:r>
          </a:p>
          <a:p>
            <a:endParaRPr lang="uk-UA" dirty="0"/>
          </a:p>
        </p:txBody>
      </p:sp>
      <p:pic>
        <p:nvPicPr>
          <p:cNvPr id="4" name="Рисунок 3" descr="Новый рисунок (1)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500174"/>
            <a:ext cx="6500858" cy="5357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Церква </a:t>
            </a:r>
            <a:r>
              <a:rPr lang="uk-UA" dirty="0" smtClean="0"/>
              <a:t>і</a:t>
            </a:r>
            <a:r>
              <a:rPr lang="uk-UA" dirty="0" smtClean="0"/>
              <a:t> медіа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214942" y="1600200"/>
            <a:ext cx="3357586" cy="614354"/>
          </a:xfrm>
        </p:spPr>
        <p:txBody>
          <a:bodyPr>
            <a:normAutofit/>
          </a:bodyPr>
          <a:lstStyle/>
          <a:p>
            <a:pPr>
              <a:buNone/>
            </a:pPr>
            <a:endParaRPr lang="uk-UA" dirty="0"/>
          </a:p>
        </p:txBody>
      </p:sp>
      <p:pic>
        <p:nvPicPr>
          <p:cNvPr id="1027" name="Picture 3" descr="C:\Users\Наталочка\Desktop\Новый рисунок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62104"/>
            <a:ext cx="4786346" cy="51530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http://bloximages.newyork1.vip.townnews.com/stltoday.com/content/tncms/assets/v3/editorial/7/5d/75d7456c-88db-11e1-bb4d-001a4bcf6878/4f8decde99a76.preview-6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14290"/>
            <a:ext cx="3482755" cy="32861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357950" y="357187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Папа Павло </a:t>
            </a:r>
            <a:r>
              <a:rPr lang="en-US" dirty="0" smtClean="0"/>
              <a:t>VI</a:t>
            </a:r>
            <a:endParaRPr lang="uk-UA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_Qlgc26yUc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9144000" cy="535782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28600"/>
            <a:ext cx="7837386" cy="990600"/>
          </a:xfrm>
        </p:spPr>
        <p:txBody>
          <a:bodyPr>
            <a:normAutofit/>
          </a:bodyPr>
          <a:lstStyle/>
          <a:p>
            <a:r>
              <a:rPr lang="uk-UA" dirty="0" smtClean="0"/>
              <a:t>Тези доповіді </a:t>
            </a:r>
            <a:r>
              <a:rPr lang="uk-UA" dirty="0" err="1" smtClean="0"/>
              <a:t>“Церква</a:t>
            </a:r>
            <a:r>
              <a:rPr lang="uk-UA" dirty="0" smtClean="0"/>
              <a:t> і </a:t>
            </a:r>
            <a:r>
              <a:rPr lang="uk-UA" dirty="0" err="1" smtClean="0"/>
              <a:t>медіа”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1714488"/>
            <a:ext cx="8429684" cy="470898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uk-UA" sz="2400" dirty="0" smtClean="0"/>
              <a:t>*</a:t>
            </a:r>
            <a:r>
              <a:rPr lang="uk-UA" sz="2400" u="sng" dirty="0" smtClean="0"/>
              <a:t>Вступ: Виокремлення церквою </a:t>
            </a:r>
            <a:r>
              <a:rPr lang="uk-UA" sz="2400" u="sng" dirty="0" err="1" smtClean="0"/>
              <a:t>“Засобів</a:t>
            </a:r>
            <a:r>
              <a:rPr lang="uk-UA" sz="2400" u="sng" dirty="0" smtClean="0"/>
              <a:t> масової </a:t>
            </a:r>
            <a:r>
              <a:rPr lang="uk-UA" sz="2400" u="sng" dirty="0" err="1" smtClean="0"/>
              <a:t>комунікації”</a:t>
            </a:r>
            <a:r>
              <a:rPr lang="uk-UA" sz="2400" u="sng" dirty="0" smtClean="0"/>
              <a:t> як благо для розвитку Католицької церкви та спасіння людей:</a:t>
            </a:r>
          </a:p>
          <a:p>
            <a:pPr marL="342900" indent="-342900">
              <a:buAutoNum type="arabicPeriod"/>
            </a:pPr>
            <a:endParaRPr lang="uk-UA" sz="2400" dirty="0" smtClean="0"/>
          </a:p>
          <a:p>
            <a:r>
              <a:rPr lang="uk-UA" sz="2400" dirty="0" smtClean="0"/>
              <a:t>“</a:t>
            </a:r>
            <a:r>
              <a:rPr lang="ru-RU" sz="2400" dirty="0" smtClean="0"/>
              <a:t> </a:t>
            </a:r>
            <a:r>
              <a:rPr lang="ru-RU" sz="2400" i="1" dirty="0" smtClean="0"/>
              <a:t>Христос, Господь наш, </a:t>
            </a:r>
            <a:r>
              <a:rPr lang="ru-RU" sz="2400" i="1" dirty="0" err="1" smtClean="0"/>
              <a:t>заснував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Католицьку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Церкву</a:t>
            </a:r>
            <a:r>
              <a:rPr lang="ru-RU" sz="2400" i="1" dirty="0" smtClean="0"/>
              <a:t> для того, </a:t>
            </a:r>
            <a:r>
              <a:rPr lang="ru-RU" sz="2400" i="1" dirty="0" smtClean="0"/>
              <a:t>щоб вона </a:t>
            </a:r>
            <a:r>
              <a:rPr lang="ru-RU" sz="2400" i="1" dirty="0" smtClean="0"/>
              <a:t>несла </a:t>
            </a:r>
            <a:r>
              <a:rPr lang="ru-RU" sz="2400" i="1" dirty="0" err="1" smtClean="0"/>
              <a:t>спасіння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всім</a:t>
            </a:r>
            <a:r>
              <a:rPr lang="ru-RU" sz="2400" i="1" dirty="0" smtClean="0"/>
              <a:t> людям. </a:t>
            </a:r>
            <a:r>
              <a:rPr lang="ru-RU" sz="2400" i="1" dirty="0" err="1" smtClean="0"/>
              <a:t>Отож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Церква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вважає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своїм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обов’язком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проповідувати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Євангеліє</a:t>
            </a:r>
            <a:r>
              <a:rPr lang="ru-RU" sz="2400" i="1" dirty="0" smtClean="0"/>
              <a:t>. І </a:t>
            </a:r>
            <a:r>
              <a:rPr lang="ru-RU" sz="2400" i="1" dirty="0" err="1" smtClean="0"/>
              <a:t>Церква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переконана</a:t>
            </a:r>
            <a:r>
              <a:rPr lang="ru-RU" sz="2400" i="1" dirty="0" smtClean="0"/>
              <a:t>, що, </a:t>
            </a:r>
            <a:r>
              <a:rPr lang="ru-RU" sz="2400" i="1" dirty="0" err="1" smtClean="0"/>
              <a:t>сповнюючи</a:t>
            </a:r>
            <a:r>
              <a:rPr lang="ru-RU" sz="2400" i="1" dirty="0" smtClean="0"/>
              <a:t> це </a:t>
            </a:r>
            <a:r>
              <a:rPr lang="ru-RU" sz="2400" i="1" dirty="0" err="1" smtClean="0"/>
              <a:t>своє</a:t>
            </a:r>
            <a:r>
              <a:rPr lang="ru-RU" sz="2400" i="1" dirty="0" smtClean="0"/>
              <a:t> завдання</a:t>
            </a:r>
            <a:r>
              <a:rPr lang="ru-RU" sz="2400" i="1" dirty="0" smtClean="0"/>
              <a:t>, вона має </a:t>
            </a:r>
            <a:r>
              <a:rPr lang="ru-RU" sz="2400" i="1" dirty="0" err="1" smtClean="0"/>
              <a:t>ширити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благовість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спасіння</a:t>
            </a:r>
            <a:r>
              <a:rPr lang="ru-RU" sz="2400" i="1" dirty="0" smtClean="0"/>
              <a:t> так само й за </a:t>
            </a:r>
            <a:r>
              <a:rPr lang="ru-RU" sz="2400" i="1" dirty="0" smtClean="0"/>
              <a:t>допомогою засобів </a:t>
            </a:r>
            <a:r>
              <a:rPr lang="ru-RU" sz="2400" i="1" dirty="0" err="1" smtClean="0"/>
              <a:t>соціальної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комунікації</a:t>
            </a:r>
            <a:r>
              <a:rPr lang="ru-RU" sz="2400" i="1" dirty="0" smtClean="0"/>
              <a:t>, а також має </a:t>
            </a:r>
            <a:r>
              <a:rPr lang="ru-RU" sz="2400" i="1" dirty="0" err="1" smtClean="0"/>
              <a:t>навчати</a:t>
            </a:r>
            <a:r>
              <a:rPr lang="ru-RU" sz="2400" i="1" dirty="0" smtClean="0"/>
              <a:t> людей, як </a:t>
            </a:r>
            <a:r>
              <a:rPr lang="ru-RU" sz="2400" i="1" dirty="0" smtClean="0"/>
              <a:t>правильно </a:t>
            </a:r>
            <a:r>
              <a:rPr lang="ru-RU" sz="2400" i="1" dirty="0" err="1" smtClean="0"/>
              <a:t>використовувати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ці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засоби</a:t>
            </a:r>
            <a:endParaRPr lang="ru-RU" sz="2400" i="1" dirty="0" smtClean="0"/>
          </a:p>
          <a:p>
            <a:r>
              <a:rPr lang="uk-UA" dirty="0" smtClean="0"/>
              <a:t>”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k_Qlgc26yUc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85786" y="642918"/>
            <a:ext cx="7786742" cy="6001643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*</a:t>
            </a:r>
            <a:r>
              <a:rPr lang="uk-UA" sz="2400" u="sng" dirty="0" smtClean="0"/>
              <a:t>Правильне використання медіа,: </a:t>
            </a:r>
          </a:p>
          <a:p>
            <a:pPr indent="633413"/>
            <a:r>
              <a:rPr lang="uk-UA" sz="2400" u="sng" dirty="0" err="1" smtClean="0"/>
              <a:t>-Інформуювання</a:t>
            </a:r>
            <a:r>
              <a:rPr lang="uk-UA" sz="2400" u="sng" dirty="0" smtClean="0"/>
              <a:t>;</a:t>
            </a:r>
          </a:p>
          <a:p>
            <a:pPr indent="633413"/>
            <a:r>
              <a:rPr lang="uk-UA" sz="2400" u="sng" dirty="0" err="1" smtClean="0"/>
              <a:t>-Дидактика</a:t>
            </a:r>
            <a:r>
              <a:rPr lang="uk-UA" sz="2400" u="sng" dirty="0" smtClean="0"/>
              <a:t>;</a:t>
            </a:r>
          </a:p>
          <a:p>
            <a:pPr marL="722313" indent="-88900"/>
            <a:r>
              <a:rPr lang="uk-UA" sz="2400" u="sng" dirty="0" smtClean="0"/>
              <a:t>-З погляду моралі , мистецтва та етики </a:t>
            </a:r>
            <a:r>
              <a:rPr lang="uk-UA" sz="2400" u="sng" dirty="0" err="1" smtClean="0"/>
              <a:t>“правдиві</a:t>
            </a:r>
            <a:r>
              <a:rPr lang="uk-UA" sz="2400" u="sng" dirty="0" smtClean="0"/>
              <a:t>         </a:t>
            </a:r>
            <a:r>
              <a:rPr lang="uk-UA" sz="2400" u="sng" dirty="0" err="1" smtClean="0"/>
              <a:t>відомості”</a:t>
            </a:r>
            <a:r>
              <a:rPr lang="uk-UA" sz="2400" u="sng" dirty="0" smtClean="0"/>
              <a:t> </a:t>
            </a:r>
            <a:r>
              <a:rPr lang="uk-UA" sz="2400" dirty="0" smtClean="0"/>
              <a:t>:</a:t>
            </a:r>
          </a:p>
          <a:p>
            <a:endParaRPr lang="uk-UA" sz="2400" dirty="0" smtClean="0"/>
          </a:p>
          <a:p>
            <a:r>
              <a:rPr lang="uk-UA" sz="2400" i="1" dirty="0" smtClean="0"/>
              <a:t>“</a:t>
            </a:r>
            <a:r>
              <a:rPr lang="ru-RU" sz="2400" i="1" dirty="0" smtClean="0"/>
              <a:t>Собор </a:t>
            </a:r>
            <a:r>
              <a:rPr lang="ru-RU" sz="2400" i="1" dirty="0" err="1" smtClean="0"/>
              <a:t>проголошує</a:t>
            </a:r>
            <a:r>
              <a:rPr lang="ru-RU" sz="2400" i="1" dirty="0" smtClean="0"/>
              <a:t>, </a:t>
            </a:r>
            <a:r>
              <a:rPr lang="ru-RU" sz="2400" i="1" dirty="0" smtClean="0"/>
              <a:t>що </a:t>
            </a:r>
            <a:r>
              <a:rPr lang="ru-RU" sz="2400" i="1" dirty="0" err="1" smtClean="0"/>
              <a:t>кожен</a:t>
            </a:r>
            <a:r>
              <a:rPr lang="ru-RU" sz="2400" i="1" dirty="0" smtClean="0"/>
              <a:t> </a:t>
            </a:r>
            <a:r>
              <a:rPr lang="ru-RU" sz="2400" i="1" dirty="0" smtClean="0"/>
              <a:t>повинен </a:t>
            </a:r>
            <a:r>
              <a:rPr lang="ru-RU" sz="2400" i="1" dirty="0" err="1" smtClean="0"/>
              <a:t>беззастережно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визнати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першість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об’єктивного</a:t>
            </a:r>
            <a:r>
              <a:rPr lang="ru-RU" sz="2400" i="1" dirty="0" smtClean="0"/>
              <a:t> </a:t>
            </a:r>
            <a:r>
              <a:rPr lang="ru-RU" sz="2400" i="1" dirty="0" smtClean="0"/>
              <a:t>морального </a:t>
            </a:r>
            <a:r>
              <a:rPr lang="ru-RU" sz="2400" i="1" dirty="0" smtClean="0"/>
              <a:t>ладу. </a:t>
            </a:r>
            <a:r>
              <a:rPr lang="ru-RU" sz="2400" i="1" dirty="0" err="1" smtClean="0"/>
              <a:t>Тільки</a:t>
            </a:r>
            <a:r>
              <a:rPr lang="ru-RU" sz="2400" i="1" dirty="0" smtClean="0"/>
              <a:t> цей </a:t>
            </a:r>
            <a:r>
              <a:rPr lang="ru-RU" sz="2400" i="1" dirty="0" err="1" smtClean="0"/>
              <a:t>моральний</a:t>
            </a:r>
            <a:r>
              <a:rPr lang="ru-RU" sz="2400" i="1" dirty="0" smtClean="0"/>
              <a:t> лад </a:t>
            </a:r>
            <a:r>
              <a:rPr lang="ru-RU" sz="2400" i="1" dirty="0" err="1" smtClean="0"/>
              <a:t>перевищує</a:t>
            </a:r>
            <a:r>
              <a:rPr lang="ru-RU" sz="2400" i="1" dirty="0" smtClean="0"/>
              <a:t> й приводить до </a:t>
            </a:r>
            <a:r>
              <a:rPr lang="ru-RU" sz="2400" i="1" dirty="0" err="1" smtClean="0"/>
              <a:t>взаємної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гармонії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всі</a:t>
            </a:r>
            <a:r>
              <a:rPr lang="ru-RU" sz="2400" i="1" dirty="0" smtClean="0"/>
              <a:t> інші </a:t>
            </a:r>
            <a:r>
              <a:rPr lang="ru-RU" sz="2400" i="1" dirty="0" err="1" smtClean="0"/>
              <a:t>види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людської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діяльності</a:t>
            </a:r>
            <a:r>
              <a:rPr lang="ru-RU" sz="2400" i="1" dirty="0" smtClean="0"/>
              <a:t>, зокрема й мистецтво, </a:t>
            </a:r>
            <a:r>
              <a:rPr lang="ru-RU" sz="2400" i="1" dirty="0" err="1" smtClean="0"/>
              <a:t>хоч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усі</a:t>
            </a:r>
            <a:r>
              <a:rPr lang="ru-RU" sz="2400" i="1" dirty="0" smtClean="0"/>
              <a:t> </a:t>
            </a:r>
            <a:r>
              <a:rPr lang="ru-RU" sz="2400" i="1" dirty="0" smtClean="0"/>
              <a:t>вони є визначними за своєю </a:t>
            </a:r>
            <a:r>
              <a:rPr lang="ru-RU" sz="2400" i="1" dirty="0" err="1" smtClean="0"/>
              <a:t>гідністю</a:t>
            </a:r>
            <a:r>
              <a:rPr lang="ru-RU" sz="2400" i="1" dirty="0" smtClean="0"/>
              <a:t>. </a:t>
            </a:r>
            <a:r>
              <a:rPr lang="ru-RU" sz="2400" i="1" dirty="0" err="1" smtClean="0"/>
              <a:t>Тільки</a:t>
            </a:r>
            <a:r>
              <a:rPr lang="ru-RU" sz="2400" i="1" dirty="0" smtClean="0"/>
              <a:t> він </a:t>
            </a:r>
            <a:r>
              <a:rPr lang="ru-RU" sz="2400" i="1" dirty="0" err="1" smtClean="0"/>
              <a:t>охоплює</a:t>
            </a:r>
            <a:r>
              <a:rPr lang="ru-RU" sz="2400" i="1" dirty="0" smtClean="0"/>
              <a:t> людину в </a:t>
            </a:r>
            <a:r>
              <a:rPr lang="ru-RU" sz="2400" i="1" dirty="0" err="1" smtClean="0"/>
              <a:t>цілості</a:t>
            </a:r>
            <a:r>
              <a:rPr lang="ru-RU" sz="2400" i="1" dirty="0" smtClean="0"/>
              <a:t> </a:t>
            </a:r>
            <a:r>
              <a:rPr lang="ru-RU" sz="2400" i="1" dirty="0" smtClean="0"/>
              <a:t>її природи — як </a:t>
            </a:r>
            <a:r>
              <a:rPr lang="ru-RU" sz="2400" i="1" dirty="0" err="1" smtClean="0"/>
              <a:t>розумне</a:t>
            </a:r>
            <a:r>
              <a:rPr lang="ru-RU" sz="2400" i="1" dirty="0" smtClean="0"/>
              <a:t> Боже </a:t>
            </a:r>
            <a:r>
              <a:rPr lang="ru-RU" sz="2400" i="1" dirty="0" err="1" smtClean="0"/>
              <a:t>творіння</a:t>
            </a:r>
            <a:r>
              <a:rPr lang="ru-RU" sz="2400" i="1" dirty="0" smtClean="0"/>
              <a:t>, </a:t>
            </a:r>
            <a:r>
              <a:rPr lang="ru-RU" sz="2400" i="1" dirty="0" err="1" smtClean="0"/>
              <a:t>покликане</a:t>
            </a:r>
            <a:r>
              <a:rPr lang="ru-RU" sz="2400" i="1" dirty="0" smtClean="0"/>
              <a:t> до </a:t>
            </a:r>
            <a:r>
              <a:rPr lang="ru-RU" sz="2400" i="1" dirty="0" err="1" smtClean="0"/>
              <a:t>висот</a:t>
            </a:r>
            <a:r>
              <a:rPr lang="ru-RU" sz="2400" i="1" dirty="0" smtClean="0"/>
              <a:t>. </a:t>
            </a:r>
            <a:r>
              <a:rPr lang="ru-RU" sz="2400" i="1" dirty="0" smtClean="0"/>
              <a:t>Якщо </a:t>
            </a:r>
            <a:r>
              <a:rPr lang="ru-RU" sz="2400" i="1" dirty="0" err="1" smtClean="0"/>
              <a:t>вірно</a:t>
            </a:r>
            <a:r>
              <a:rPr lang="ru-RU" sz="2400" i="1" dirty="0" smtClean="0"/>
              <a:t> </a:t>
            </a:r>
            <a:r>
              <a:rPr lang="ru-RU" sz="2400" i="1" dirty="0" smtClean="0"/>
              <a:t>й </a:t>
            </a:r>
            <a:r>
              <a:rPr lang="ru-RU" sz="2400" i="1" dirty="0" err="1" smtClean="0"/>
              <a:t>неухильно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дотримуватись</a:t>
            </a:r>
            <a:r>
              <a:rPr lang="ru-RU" sz="2400" i="1" dirty="0" smtClean="0"/>
              <a:t> морального закону, </a:t>
            </a:r>
            <a:r>
              <a:rPr lang="ru-RU" sz="2400" i="1" dirty="0" smtClean="0"/>
              <a:t>він </a:t>
            </a:r>
            <a:r>
              <a:rPr lang="ru-RU" sz="2400" i="1" dirty="0" err="1" smtClean="0"/>
              <a:t>приведе</a:t>
            </a:r>
            <a:r>
              <a:rPr lang="ru-RU" sz="2400" i="1" dirty="0" smtClean="0"/>
              <a:t> людину </a:t>
            </a:r>
            <a:r>
              <a:rPr lang="ru-RU" sz="2400" i="1" dirty="0" smtClean="0"/>
              <a:t>до </a:t>
            </a:r>
            <a:r>
              <a:rPr lang="ru-RU" sz="2400" i="1" dirty="0" err="1" smtClean="0"/>
              <a:t>цілковитої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досконалості</a:t>
            </a:r>
            <a:r>
              <a:rPr lang="ru-RU" sz="2400" i="1" dirty="0" smtClean="0"/>
              <a:t> й </a:t>
            </a:r>
            <a:r>
              <a:rPr lang="ru-RU" sz="2400" i="1" dirty="0" err="1" smtClean="0"/>
              <a:t>щастя</a:t>
            </a:r>
            <a:r>
              <a:rPr lang="uk-UA" sz="2400" i="1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k_Qlgc26yUc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 flipH="1">
            <a:off x="357158" y="214290"/>
            <a:ext cx="8358245" cy="5940088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uk-UA" sz="2000" u="sng" dirty="0" err="1" smtClean="0"/>
              <a:t>Обов</a:t>
            </a:r>
            <a:r>
              <a:rPr lang="en-US" sz="2000" u="sng" dirty="0" smtClean="0"/>
              <a:t>”</a:t>
            </a:r>
            <a:r>
              <a:rPr lang="uk-UA" sz="2000" u="sng" dirty="0" err="1" smtClean="0"/>
              <a:t>язки</a:t>
            </a:r>
            <a:r>
              <a:rPr lang="uk-UA" sz="2000" u="sng" dirty="0" smtClean="0"/>
              <a:t> читачів, слухачів та глядачів:</a:t>
            </a:r>
          </a:p>
          <a:p>
            <a:r>
              <a:rPr lang="uk-UA" sz="2000" i="1" dirty="0" smtClean="0"/>
              <a:t>“</a:t>
            </a:r>
            <a:r>
              <a:rPr lang="ru-RU" sz="2000" i="1" dirty="0" err="1" smtClean="0"/>
              <a:t>Усі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ті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хто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сприймає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інформацію</a:t>
            </a:r>
            <a:r>
              <a:rPr lang="ru-RU" sz="2000" i="1" dirty="0" smtClean="0"/>
              <a:t> через </a:t>
            </a:r>
            <a:r>
              <a:rPr lang="ru-RU" sz="2000" i="1" dirty="0" err="1" smtClean="0"/>
              <a:t>медіа</a:t>
            </a:r>
            <a:r>
              <a:rPr lang="ru-RU" sz="2000" i="1" dirty="0" smtClean="0"/>
              <a:t>, а особливо молодь,</a:t>
            </a:r>
          </a:p>
          <a:p>
            <a:r>
              <a:rPr lang="ru-RU" sz="2000" i="1" dirty="0" err="1" smtClean="0"/>
              <a:t>повинні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навчитися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поміркованості</a:t>
            </a:r>
            <a:r>
              <a:rPr lang="ru-RU" sz="2000" i="1" dirty="0" smtClean="0"/>
              <a:t> й </a:t>
            </a:r>
            <a:r>
              <a:rPr lang="ru-RU" sz="2000" i="1" dirty="0" err="1" smtClean="0"/>
              <a:t>дисципліни</a:t>
            </a:r>
            <a:r>
              <a:rPr lang="ru-RU" sz="2000" i="1" dirty="0" smtClean="0"/>
              <a:t>. Нехай </a:t>
            </a:r>
            <a:r>
              <a:rPr lang="ru-RU" sz="2000" i="1" dirty="0" smtClean="0"/>
              <a:t>вони </a:t>
            </a:r>
            <a:r>
              <a:rPr lang="ru-RU" sz="2000" i="1" dirty="0" err="1" smtClean="0"/>
              <a:t>стараються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сповна</a:t>
            </a:r>
            <a:r>
              <a:rPr lang="ru-RU" sz="2000" i="1" dirty="0" smtClean="0"/>
              <a:t> </a:t>
            </a:r>
            <a:r>
              <a:rPr lang="ru-RU" sz="2000" i="1" dirty="0" smtClean="0"/>
              <a:t>зрозуміти все, що </a:t>
            </a:r>
            <a:r>
              <a:rPr lang="ru-RU" sz="2000" i="1" dirty="0" err="1" smtClean="0"/>
              <a:t>бачать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чують</a:t>
            </a:r>
            <a:r>
              <a:rPr lang="ru-RU" sz="2000" i="1" dirty="0" smtClean="0"/>
              <a:t> або </a:t>
            </a:r>
            <a:r>
              <a:rPr lang="ru-RU" sz="2000" i="1" dirty="0" err="1" smtClean="0"/>
              <a:t>читають</a:t>
            </a:r>
            <a:r>
              <a:rPr lang="ru-RU" sz="2000" i="1" dirty="0" smtClean="0"/>
              <a:t>. Нехай </a:t>
            </a:r>
            <a:r>
              <a:rPr lang="ru-RU" sz="2000" i="1" dirty="0" err="1" smtClean="0"/>
              <a:t>обговорюють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повідомлення</a:t>
            </a:r>
            <a:r>
              <a:rPr lang="ru-RU" sz="2000" i="1" dirty="0" smtClean="0"/>
              <a:t> </a:t>
            </a:r>
            <a:r>
              <a:rPr lang="ru-RU" sz="2000" i="1" dirty="0" smtClean="0"/>
              <a:t>зі своїми </a:t>
            </a:r>
            <a:r>
              <a:rPr lang="ru-RU" sz="2000" i="1" dirty="0" err="1" smtClean="0"/>
              <a:t>вчителями</a:t>
            </a:r>
            <a:r>
              <a:rPr lang="ru-RU" sz="2000" i="1" dirty="0" smtClean="0"/>
              <a:t> та іншими </a:t>
            </a:r>
            <a:r>
              <a:rPr lang="ru-RU" sz="2000" i="1" dirty="0" err="1" smtClean="0"/>
              <a:t>знаючими</a:t>
            </a:r>
            <a:r>
              <a:rPr lang="ru-RU" sz="2000" i="1" dirty="0" smtClean="0"/>
              <a:t> людьми; </a:t>
            </a:r>
            <a:r>
              <a:rPr lang="ru-RU" sz="2000" i="1" dirty="0" smtClean="0"/>
              <a:t>нехай </a:t>
            </a:r>
            <a:r>
              <a:rPr lang="ru-RU" sz="2000" i="1" dirty="0" err="1" smtClean="0"/>
              <a:t>вчаться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виносити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правильні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рішення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Крім</a:t>
            </a:r>
            <a:r>
              <a:rPr lang="ru-RU" sz="2000" i="1" dirty="0" smtClean="0"/>
              <a:t> того, батьки </a:t>
            </a:r>
            <a:r>
              <a:rPr lang="ru-RU" sz="2000" i="1" dirty="0" err="1" smtClean="0"/>
              <a:t>повинні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пам’ятати</a:t>
            </a:r>
            <a:r>
              <a:rPr lang="ru-RU" sz="2000" i="1" dirty="0" smtClean="0"/>
              <a:t> </a:t>
            </a:r>
            <a:r>
              <a:rPr lang="ru-RU" sz="2000" i="1" dirty="0" smtClean="0"/>
              <a:t>про свій </a:t>
            </a:r>
            <a:r>
              <a:rPr lang="ru-RU" sz="2000" i="1" dirty="0" err="1" smtClean="0"/>
              <a:t>обов’язок</a:t>
            </a:r>
            <a:r>
              <a:rPr lang="uk-UA" sz="2000" i="1" dirty="0" smtClean="0"/>
              <a:t>”</a:t>
            </a:r>
          </a:p>
          <a:p>
            <a:endParaRPr lang="uk-UA" sz="2000" dirty="0" smtClean="0"/>
          </a:p>
          <a:p>
            <a:r>
              <a:rPr lang="uk-UA" sz="2000" u="sng" dirty="0" err="1" smtClean="0"/>
              <a:t>Обов</a:t>
            </a:r>
            <a:r>
              <a:rPr lang="en-US" sz="2000" u="sng" dirty="0" smtClean="0"/>
              <a:t>”</a:t>
            </a:r>
            <a:r>
              <a:rPr lang="uk-UA" sz="2000" u="sng" dirty="0" err="1" smtClean="0"/>
              <a:t>язки</a:t>
            </a:r>
            <a:r>
              <a:rPr lang="uk-UA" sz="2000" u="sng" dirty="0" smtClean="0"/>
              <a:t> </a:t>
            </a:r>
            <a:r>
              <a:rPr lang="uk-UA" sz="2000" u="sng" dirty="0" err="1" smtClean="0"/>
              <a:t>медійників</a:t>
            </a:r>
            <a:r>
              <a:rPr lang="uk-UA" sz="2000" u="sng" dirty="0" smtClean="0"/>
              <a:t>:</a:t>
            </a:r>
          </a:p>
          <a:p>
            <a:r>
              <a:rPr lang="uk-UA" sz="2000" i="1" dirty="0" smtClean="0"/>
              <a:t>“</a:t>
            </a:r>
            <a:r>
              <a:rPr lang="ru-RU" sz="2000" i="1" dirty="0" err="1" smtClean="0"/>
              <a:t>Особлива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відповідальність</a:t>
            </a:r>
            <a:r>
              <a:rPr lang="ru-RU" sz="2000" i="1" dirty="0" smtClean="0"/>
              <a:t> за </a:t>
            </a:r>
            <a:r>
              <a:rPr lang="ru-RU" sz="2000" i="1" dirty="0" err="1" smtClean="0"/>
              <a:t>належне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використання</a:t>
            </a:r>
            <a:r>
              <a:rPr lang="ru-RU" sz="2000" i="1" dirty="0" smtClean="0"/>
              <a:t> засобів со-</a:t>
            </a:r>
          </a:p>
          <a:p>
            <a:r>
              <a:rPr lang="ru-RU" sz="2000" i="1" dirty="0" err="1" smtClean="0"/>
              <a:t>ціальної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комунікації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лежить</a:t>
            </a:r>
            <a:r>
              <a:rPr lang="ru-RU" sz="2000" i="1" dirty="0" smtClean="0"/>
              <a:t> на </a:t>
            </a:r>
            <a:r>
              <a:rPr lang="ru-RU" sz="2000" i="1" dirty="0" err="1" smtClean="0"/>
              <a:t>журналістах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письменниках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акторах</a:t>
            </a:r>
            <a:r>
              <a:rPr lang="ru-RU" sz="2000" i="1" dirty="0" smtClean="0"/>
              <a:t>, ре-</a:t>
            </a:r>
          </a:p>
          <a:p>
            <a:r>
              <a:rPr lang="ru-RU" sz="2000" i="1" dirty="0" err="1" smtClean="0"/>
              <a:t>жисерах</a:t>
            </a:r>
            <a:r>
              <a:rPr lang="ru-RU" sz="2000" i="1" dirty="0" smtClean="0"/>
              <a:t>, продюсерах, авторах </a:t>
            </a:r>
            <a:r>
              <a:rPr lang="ru-RU" sz="2000" i="1" dirty="0" err="1" smtClean="0"/>
              <a:t>програм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технічних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фахівцях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керівниках</a:t>
            </a:r>
            <a:endParaRPr lang="ru-RU" sz="2000" i="1" dirty="0" smtClean="0"/>
          </a:p>
          <a:p>
            <a:r>
              <a:rPr lang="ru-RU" sz="2000" i="1" dirty="0" smtClean="0"/>
              <a:t>і </a:t>
            </a:r>
            <a:r>
              <a:rPr lang="ru-RU" sz="2000" i="1" dirty="0" err="1" smtClean="0"/>
              <a:t>працівниках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кінопрокатних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телерадіопередавальних</a:t>
            </a:r>
            <a:r>
              <a:rPr lang="ru-RU" sz="2000" i="1" dirty="0" smtClean="0"/>
              <a:t> та </a:t>
            </a:r>
            <a:r>
              <a:rPr lang="ru-RU" sz="2000" i="1" dirty="0" err="1" smtClean="0"/>
              <a:t>торгових</a:t>
            </a:r>
            <a:r>
              <a:rPr lang="ru-RU" sz="2000" i="1" dirty="0" smtClean="0"/>
              <a:t> </a:t>
            </a:r>
            <a:r>
              <a:rPr lang="ru-RU" sz="2000" i="1" dirty="0" smtClean="0"/>
              <a:t>мереж, на </a:t>
            </a:r>
            <a:r>
              <a:rPr lang="ru-RU" sz="2000" i="1" dirty="0" smtClean="0"/>
              <a:t>критиках — одне слово, на </a:t>
            </a:r>
            <a:r>
              <a:rPr lang="ru-RU" sz="2000" i="1" dirty="0" err="1" smtClean="0"/>
              <a:t>всіх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хто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докладає</a:t>
            </a:r>
            <a:r>
              <a:rPr lang="ru-RU" sz="2000" i="1" dirty="0" smtClean="0"/>
              <a:t> свою </a:t>
            </a:r>
            <a:r>
              <a:rPr lang="ru-RU" sz="2000" i="1" dirty="0" err="1" smtClean="0"/>
              <a:t>працю</a:t>
            </a:r>
            <a:r>
              <a:rPr lang="ru-RU" sz="2000" i="1" dirty="0" smtClean="0"/>
              <a:t> до </a:t>
            </a:r>
            <a:r>
              <a:rPr lang="ru-RU" sz="2000" i="1" dirty="0" err="1" smtClean="0"/>
              <a:t>виготовлення</a:t>
            </a:r>
            <a:r>
              <a:rPr lang="ru-RU" sz="2000" i="1" dirty="0" smtClean="0"/>
              <a:t> </a:t>
            </a:r>
            <a:r>
              <a:rPr lang="ru-RU" sz="2000" i="1" dirty="0" smtClean="0"/>
              <a:t>й </a:t>
            </a:r>
            <a:r>
              <a:rPr lang="ru-RU" sz="2000" i="1" dirty="0" err="1" smtClean="0"/>
              <a:t>пересилання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повідомлень</a:t>
            </a:r>
            <a:r>
              <a:rPr lang="ru-RU" sz="2000" i="1" dirty="0" smtClean="0"/>
              <a:t>. Очевидно, яка велика </a:t>
            </a:r>
            <a:r>
              <a:rPr lang="ru-RU" sz="2000" i="1" dirty="0" err="1" smtClean="0"/>
              <a:t>відповідальність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лежить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сьогодні</a:t>
            </a:r>
            <a:r>
              <a:rPr lang="ru-RU" sz="2000" i="1" dirty="0" smtClean="0"/>
              <a:t> на </a:t>
            </a:r>
            <a:r>
              <a:rPr lang="ru-RU" sz="2000" i="1" dirty="0" err="1" smtClean="0"/>
              <a:t>всіх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цих</a:t>
            </a:r>
            <a:r>
              <a:rPr lang="ru-RU" sz="2000" i="1" dirty="0" smtClean="0"/>
              <a:t> людях, адже вони, </a:t>
            </a:r>
            <a:r>
              <a:rPr lang="ru-RU" sz="2000" i="1" dirty="0" err="1" smtClean="0"/>
              <a:t>постачаючи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інформацію</a:t>
            </a:r>
            <a:r>
              <a:rPr lang="ru-RU" sz="2000" i="1" dirty="0" smtClean="0"/>
              <a:t> та </a:t>
            </a:r>
            <a:r>
              <a:rPr lang="ru-RU" sz="2000" i="1" dirty="0" err="1" smtClean="0"/>
              <a:t>справляючи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неабиякий</a:t>
            </a:r>
            <a:r>
              <a:rPr lang="ru-RU" sz="2000" i="1" dirty="0" smtClean="0"/>
              <a:t> вплив на </a:t>
            </a:r>
            <a:r>
              <a:rPr lang="ru-RU" sz="2000" i="1" dirty="0" err="1" smtClean="0"/>
              <a:t>громадськість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владні</a:t>
            </a:r>
            <a:r>
              <a:rPr lang="ru-RU" sz="2000" i="1" dirty="0" smtClean="0"/>
              <a:t> повести </a:t>
            </a:r>
            <a:r>
              <a:rPr lang="ru-RU" sz="2000" i="1" dirty="0" err="1" smtClean="0"/>
              <a:t>людство</a:t>
            </a:r>
            <a:r>
              <a:rPr lang="ru-RU" sz="2000" i="1" dirty="0" smtClean="0"/>
              <a:t> </a:t>
            </a:r>
            <a:r>
              <a:rPr lang="ru-RU" sz="2000" i="1" dirty="0" smtClean="0"/>
              <a:t>або дорогою добра, або ж </a:t>
            </a:r>
            <a:r>
              <a:rPr lang="ru-RU" sz="2000" i="1" dirty="0" err="1" smtClean="0"/>
              <a:t>манівцями</a:t>
            </a:r>
            <a:r>
              <a:rPr lang="ru-RU" sz="2000" i="1" dirty="0" smtClean="0"/>
              <a:t> </a:t>
            </a:r>
            <a:r>
              <a:rPr lang="ru-RU" sz="2000" i="1" dirty="0" smtClean="0"/>
              <a:t>зла</a:t>
            </a:r>
            <a:r>
              <a:rPr lang="uk-UA" sz="2000" i="1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k_Qlgc26yUc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785786" y="571480"/>
            <a:ext cx="7715304" cy="5940088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uk-UA" sz="2000" u="sng" dirty="0" err="1" smtClean="0"/>
              <a:t>Обов</a:t>
            </a:r>
            <a:r>
              <a:rPr lang="en-US" sz="2000" u="sng" dirty="0" smtClean="0"/>
              <a:t>”</a:t>
            </a:r>
            <a:r>
              <a:rPr lang="uk-UA" sz="2000" u="sng" dirty="0" err="1" smtClean="0"/>
              <a:t>язки</a:t>
            </a:r>
            <a:r>
              <a:rPr lang="uk-UA" sz="2000" u="sng" dirty="0" smtClean="0"/>
              <a:t> держави:</a:t>
            </a:r>
            <a:endParaRPr lang="uk-UA" sz="2000" u="sng" dirty="0" smtClean="0"/>
          </a:p>
          <a:p>
            <a:r>
              <a:rPr lang="uk-UA" sz="2000" i="1" dirty="0" smtClean="0"/>
              <a:t>“</a:t>
            </a:r>
            <a:r>
              <a:rPr lang="ru-RU" sz="2000" i="1" dirty="0" err="1" smtClean="0"/>
              <a:t>Державна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влада</a:t>
            </a:r>
            <a:r>
              <a:rPr lang="ru-RU" sz="2000" i="1" dirty="0" smtClean="0"/>
              <a:t> повинна </a:t>
            </a:r>
            <a:r>
              <a:rPr lang="ru-RU" sz="2000" i="1" dirty="0" err="1" smtClean="0"/>
              <a:t>плекати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релігійні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культурні</a:t>
            </a:r>
            <a:r>
              <a:rPr lang="ru-RU" sz="2000" i="1" dirty="0" smtClean="0"/>
              <a:t> та </a:t>
            </a:r>
            <a:r>
              <a:rPr lang="ru-RU" sz="2000" i="1" dirty="0" err="1" smtClean="0"/>
              <a:t>мистецькі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цінності</a:t>
            </a:r>
            <a:r>
              <a:rPr lang="ru-RU" sz="2000" i="1" dirty="0" smtClean="0"/>
              <a:t>. Вона повинна </a:t>
            </a:r>
            <a:r>
              <a:rPr lang="ru-RU" sz="2000" i="1" dirty="0" err="1" smtClean="0"/>
              <a:t>забезпечити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всім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тим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хто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послуговується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медіа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вільне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здійснення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їхніх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законних</a:t>
            </a:r>
            <a:r>
              <a:rPr lang="ru-RU" sz="2000" i="1" dirty="0" smtClean="0"/>
              <a:t> прав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Особливих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заходів</a:t>
            </a:r>
            <a:r>
              <a:rPr lang="ru-RU" sz="2000" i="1" dirty="0" smtClean="0"/>
              <a:t> треба </a:t>
            </a:r>
            <a:r>
              <a:rPr lang="ru-RU" sz="2000" i="1" dirty="0" err="1" smtClean="0"/>
              <a:t>вжити</a:t>
            </a:r>
            <a:r>
              <a:rPr lang="ru-RU" sz="2000" i="1" dirty="0" smtClean="0"/>
              <a:t> для того, щоб </a:t>
            </a:r>
            <a:r>
              <a:rPr lang="ru-RU" sz="2000" i="1" dirty="0" err="1" smtClean="0"/>
              <a:t>захистити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дітей</a:t>
            </a:r>
            <a:r>
              <a:rPr lang="ru-RU" sz="2000" i="1" dirty="0" smtClean="0"/>
              <a:t> </a:t>
            </a:r>
            <a:r>
              <a:rPr lang="ru-RU" sz="2000" i="1" dirty="0" smtClean="0"/>
              <a:t>та підлітків </a:t>
            </a:r>
            <a:r>
              <a:rPr lang="ru-RU" sz="2000" i="1" dirty="0" smtClean="0"/>
              <a:t>від </a:t>
            </a:r>
            <a:r>
              <a:rPr lang="ru-RU" sz="2000" i="1" dirty="0" err="1" smtClean="0"/>
              <a:t>шкідливої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преси</a:t>
            </a:r>
            <a:r>
              <a:rPr lang="ru-RU" sz="2000" i="1" dirty="0" smtClean="0"/>
              <a:t> й </a:t>
            </a:r>
            <a:r>
              <a:rPr lang="ru-RU" sz="2000" i="1" dirty="0" err="1" smtClean="0"/>
              <a:t>поганих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видовищ</a:t>
            </a:r>
            <a:r>
              <a:rPr lang="ru-RU" sz="2000" i="1" dirty="0" smtClean="0"/>
              <a:t>.</a:t>
            </a:r>
            <a:r>
              <a:rPr lang="uk-UA" sz="2000" i="1" dirty="0" smtClean="0"/>
              <a:t>” </a:t>
            </a:r>
          </a:p>
          <a:p>
            <a:endParaRPr lang="uk-UA" sz="2000" i="1" dirty="0" smtClean="0"/>
          </a:p>
          <a:p>
            <a:r>
              <a:rPr lang="uk-UA" sz="2000" u="sng" dirty="0" smtClean="0"/>
              <a:t>Створення християнської преси:</a:t>
            </a:r>
          </a:p>
          <a:p>
            <a:r>
              <a:rPr lang="uk-UA" sz="2000" i="1" dirty="0" smtClean="0"/>
              <a:t>“</a:t>
            </a:r>
            <a:r>
              <a:rPr lang="ru-RU" sz="2000" i="1" dirty="0" smtClean="0"/>
              <a:t>Така </a:t>
            </a:r>
            <a:r>
              <a:rPr lang="ru-RU" sz="2000" i="1" dirty="0" err="1" smtClean="0"/>
              <a:t>преса</a:t>
            </a:r>
            <a:r>
              <a:rPr lang="ru-RU" sz="2000" i="1" dirty="0" smtClean="0"/>
              <a:t> — створена й </a:t>
            </a:r>
            <a:r>
              <a:rPr lang="ru-RU" sz="2000" i="1" dirty="0" err="1" smtClean="0"/>
              <a:t>керована</a:t>
            </a:r>
            <a:r>
              <a:rPr lang="ru-RU" sz="2000" i="1" dirty="0" smtClean="0"/>
              <a:t> </a:t>
            </a:r>
            <a:r>
              <a:rPr lang="ru-RU" sz="2000" i="1" dirty="0" smtClean="0"/>
              <a:t>чи то церковною владою, чи то </a:t>
            </a:r>
            <a:r>
              <a:rPr lang="ru-RU" sz="2000" i="1" dirty="0" err="1" smtClean="0"/>
              <a:t>окремими</a:t>
            </a:r>
            <a:r>
              <a:rPr lang="ru-RU" sz="2000" i="1" dirty="0" smtClean="0"/>
              <a:t> католиками — </a:t>
            </a:r>
            <a:r>
              <a:rPr lang="ru-RU" sz="2000" i="1" dirty="0" err="1" smtClean="0"/>
              <a:t>матиме</a:t>
            </a:r>
            <a:r>
              <a:rPr lang="ru-RU" sz="2000" i="1" dirty="0" smtClean="0"/>
              <a:t> на </a:t>
            </a:r>
            <a:r>
              <a:rPr lang="ru-RU" sz="2000" i="1" dirty="0" err="1" smtClean="0"/>
              <a:t>меті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формувати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зміцнювати</a:t>
            </a:r>
            <a:r>
              <a:rPr lang="ru-RU" sz="2000" i="1" dirty="0" smtClean="0"/>
              <a:t> й </a:t>
            </a:r>
            <a:r>
              <a:rPr lang="ru-RU" sz="2000" i="1" dirty="0" err="1" smtClean="0"/>
              <a:t>розвивати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громадську</a:t>
            </a:r>
            <a:r>
              <a:rPr lang="ru-RU" sz="2000" i="1" dirty="0" smtClean="0"/>
              <a:t> думку </a:t>
            </a:r>
            <a:r>
              <a:rPr lang="ru-RU" sz="2000" i="1" dirty="0" err="1" smtClean="0"/>
              <a:t>згідно</a:t>
            </a:r>
            <a:r>
              <a:rPr lang="ru-RU" sz="2000" i="1" dirty="0" smtClean="0"/>
              <a:t> </a:t>
            </a:r>
            <a:r>
              <a:rPr lang="ru-RU" sz="2000" i="1" dirty="0" smtClean="0"/>
              <a:t>з </a:t>
            </a:r>
            <a:r>
              <a:rPr lang="ru-RU" sz="2000" i="1" dirty="0" err="1" smtClean="0"/>
              <a:t>природним</a:t>
            </a:r>
            <a:r>
              <a:rPr lang="ru-RU" sz="2000" i="1" dirty="0" smtClean="0"/>
              <a:t> </a:t>
            </a:r>
            <a:r>
              <a:rPr lang="ru-RU" sz="2000" i="1" dirty="0" smtClean="0"/>
              <a:t>правом та </a:t>
            </a:r>
            <a:r>
              <a:rPr lang="ru-RU" sz="2000" i="1" dirty="0" err="1" smtClean="0"/>
              <a:t>католицькими</a:t>
            </a:r>
            <a:r>
              <a:rPr lang="ru-RU" sz="2000" i="1" dirty="0" smtClean="0"/>
              <a:t> доктринами й </a:t>
            </a:r>
            <a:r>
              <a:rPr lang="ru-RU" sz="2000" i="1" dirty="0" err="1" smtClean="0"/>
              <a:t>настановами</a:t>
            </a:r>
            <a:r>
              <a:rPr lang="ru-RU" sz="2000" i="1" dirty="0" smtClean="0"/>
              <a:t>, а </a:t>
            </a:r>
            <a:r>
              <a:rPr lang="ru-RU" sz="2000" i="1" dirty="0" smtClean="0"/>
              <a:t>також </a:t>
            </a:r>
            <a:r>
              <a:rPr lang="ru-RU" sz="2000" i="1" dirty="0" err="1" smtClean="0"/>
              <a:t>публікувати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новини</a:t>
            </a:r>
            <a:r>
              <a:rPr lang="ru-RU" sz="2000" i="1" dirty="0" smtClean="0"/>
              <a:t> про життя Церкви й </a:t>
            </a:r>
            <a:r>
              <a:rPr lang="ru-RU" sz="2000" i="1" dirty="0" err="1" smtClean="0"/>
              <a:t>коментарі</a:t>
            </a:r>
            <a:r>
              <a:rPr lang="ru-RU" sz="2000" i="1" dirty="0" smtClean="0"/>
              <a:t> до них</a:t>
            </a:r>
            <a:r>
              <a:rPr lang="ru-RU" sz="2000" i="1" dirty="0" smtClean="0"/>
              <a:t>.</a:t>
            </a:r>
            <a:r>
              <a:rPr lang="uk-UA" sz="2000" dirty="0" smtClean="0"/>
              <a:t>”</a:t>
            </a:r>
          </a:p>
          <a:p>
            <a:endParaRPr lang="uk-UA" sz="2000" dirty="0" smtClean="0"/>
          </a:p>
          <a:p>
            <a:r>
              <a:rPr lang="uk-UA" sz="2000" u="sng" dirty="0" smtClean="0"/>
              <a:t>Перекваліфікація священників:  </a:t>
            </a:r>
          </a:p>
          <a:p>
            <a:r>
              <a:rPr lang="uk-UA" sz="2000" dirty="0" smtClean="0"/>
              <a:t>“</a:t>
            </a:r>
            <a:r>
              <a:rPr lang="ru-RU" sz="2000" dirty="0" err="1" smtClean="0"/>
              <a:t>Належить</a:t>
            </a:r>
            <a:r>
              <a:rPr lang="ru-RU" sz="2000" dirty="0" smtClean="0"/>
              <a:t> </a:t>
            </a:r>
            <a:r>
              <a:rPr lang="ru-RU" sz="2000" dirty="0" err="1" smtClean="0"/>
              <a:t>негайно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розпочати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вишкіл</a:t>
            </a:r>
            <a:r>
              <a:rPr lang="ru-RU" sz="2000" dirty="0" smtClean="0"/>
              <a:t> </a:t>
            </a:r>
            <a:r>
              <a:rPr lang="ru-RU" sz="2000" dirty="0" err="1" smtClean="0"/>
              <a:t>священиків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ченців</a:t>
            </a:r>
            <a:r>
              <a:rPr lang="ru-RU" sz="2000" dirty="0" smtClean="0"/>
              <a:t> та </a:t>
            </a:r>
            <a:r>
              <a:rPr lang="ru-RU" sz="2000" dirty="0" smtClean="0"/>
              <a:t>мирян</a:t>
            </a:r>
            <a:r>
              <a:rPr lang="ru-RU" sz="2000" dirty="0" smtClean="0"/>
              <a:t>, щоб вони могли як </a:t>
            </a:r>
            <a:r>
              <a:rPr lang="ru-RU" sz="2000" dirty="0" err="1" smtClean="0"/>
              <a:t>слід</a:t>
            </a:r>
            <a:r>
              <a:rPr lang="ru-RU" sz="2000" dirty="0" smtClean="0"/>
              <a:t> </a:t>
            </a:r>
            <a:r>
              <a:rPr lang="ru-RU" sz="2000" dirty="0" err="1" smtClean="0"/>
              <a:t>попрацювати</a:t>
            </a:r>
            <a:r>
              <a:rPr lang="ru-RU" sz="2000" dirty="0" smtClean="0"/>
              <a:t> над </a:t>
            </a:r>
            <a:r>
              <a:rPr lang="ru-RU" sz="2000" dirty="0" err="1" smtClean="0"/>
              <a:t>зазначеними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вище</a:t>
            </a:r>
            <a:r>
              <a:rPr lang="ru-RU" sz="2000" dirty="0" smtClean="0"/>
              <a:t> </a:t>
            </a:r>
            <a:r>
              <a:rPr lang="ru-RU" sz="2000" dirty="0" err="1" smtClean="0"/>
              <a:t>завданнями</a:t>
            </a:r>
            <a:r>
              <a:rPr lang="ru-RU" sz="2000" dirty="0" smtClean="0"/>
              <a:t>. </a:t>
            </a:r>
            <a:r>
              <a:rPr lang="ru-RU" sz="2000" dirty="0" err="1" smtClean="0"/>
              <a:t>Усі</a:t>
            </a:r>
            <a:r>
              <a:rPr lang="ru-RU" sz="2000" dirty="0" smtClean="0"/>
              <a:t> вони </a:t>
            </a:r>
            <a:r>
              <a:rPr lang="ru-RU" sz="2000" dirty="0" err="1" smtClean="0"/>
              <a:t>повинні</a:t>
            </a:r>
            <a:r>
              <a:rPr lang="ru-RU" sz="2000" dirty="0" smtClean="0"/>
              <a:t> мати досить </a:t>
            </a:r>
            <a:r>
              <a:rPr lang="ru-RU" sz="2000" dirty="0" err="1" smtClean="0"/>
              <a:t>фахових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знань</a:t>
            </a:r>
            <a:r>
              <a:rPr lang="ru-RU" sz="2000" dirty="0" smtClean="0"/>
              <a:t>, щоб </a:t>
            </a:r>
            <a:r>
              <a:rPr lang="ru-RU" sz="2000" dirty="0" err="1" smtClean="0"/>
              <a:t>використовувати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медіа</a:t>
            </a:r>
            <a:r>
              <a:rPr lang="ru-RU" sz="2000" dirty="0" smtClean="0"/>
              <a:t> </a:t>
            </a:r>
            <a:r>
              <a:rPr lang="ru-RU" sz="2000" dirty="0" smtClean="0"/>
              <a:t>для потреб </a:t>
            </a:r>
            <a:r>
              <a:rPr lang="ru-RU" sz="2000" dirty="0" err="1" smtClean="0"/>
              <a:t>апостоляту</a:t>
            </a:r>
            <a:r>
              <a:rPr lang="ru-RU" sz="2000" dirty="0" smtClean="0"/>
              <a:t>.</a:t>
            </a:r>
            <a:r>
              <a:rPr lang="uk-UA" sz="2000" u="sng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k_Qlgc26yUc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714348" y="500042"/>
            <a:ext cx="7929618" cy="621510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uk-UA" sz="2000" u="sng" dirty="0" smtClean="0"/>
              <a:t>Плани розвитку медіа: навчання представників ЗМІ, мистецтва, священників та звичайних людей:</a:t>
            </a:r>
          </a:p>
          <a:p>
            <a:r>
              <a:rPr lang="uk-UA" sz="2000" i="1" dirty="0" smtClean="0"/>
              <a:t>“</a:t>
            </a:r>
            <a:r>
              <a:rPr lang="ru-RU" sz="2000" i="1" dirty="0" smtClean="0"/>
              <a:t>По </a:t>
            </a:r>
            <a:r>
              <a:rPr lang="ru-RU" sz="2000" i="1" dirty="0" err="1" smtClean="0"/>
              <a:t>католицьких</a:t>
            </a:r>
            <a:r>
              <a:rPr lang="ru-RU" sz="2000" i="1" dirty="0" smtClean="0"/>
              <a:t> школах </a:t>
            </a:r>
            <a:r>
              <a:rPr lang="ru-RU" sz="2000" i="1" dirty="0" err="1" smtClean="0"/>
              <a:t>усіх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рівнів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семінаріях</a:t>
            </a:r>
            <a:r>
              <a:rPr lang="ru-RU" sz="2000" i="1" dirty="0" smtClean="0"/>
              <a:t> та </a:t>
            </a:r>
            <a:r>
              <a:rPr lang="ru-RU" sz="2000" i="1" dirty="0" err="1" smtClean="0"/>
              <a:t>асоціаціях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апостоляту</a:t>
            </a:r>
            <a:r>
              <a:rPr lang="ru-RU" sz="2000" i="1" dirty="0" smtClean="0"/>
              <a:t> мирян треба </a:t>
            </a:r>
            <a:r>
              <a:rPr lang="ru-RU" sz="2000" i="1" dirty="0" err="1" smtClean="0"/>
              <a:t>заохочувати</a:t>
            </a:r>
            <a:r>
              <a:rPr lang="ru-RU" sz="2000" i="1" dirty="0" smtClean="0"/>
              <a:t> й </a:t>
            </a:r>
            <a:r>
              <a:rPr lang="ru-RU" sz="2000" i="1" dirty="0" err="1" smtClean="0"/>
              <a:t>примножувати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розмаїті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проекти</a:t>
            </a:r>
            <a:r>
              <a:rPr lang="ru-RU" sz="2000" i="1" dirty="0" smtClean="0"/>
              <a:t>, що </a:t>
            </a:r>
            <a:r>
              <a:rPr lang="ru-RU" sz="2000" i="1" dirty="0" err="1" smtClean="0"/>
              <a:t>мають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забезпечити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всіх</a:t>
            </a:r>
            <a:r>
              <a:rPr lang="ru-RU" sz="2000" i="1" dirty="0" smtClean="0"/>
              <a:t> людей, а особливо молодь, </a:t>
            </a:r>
            <a:r>
              <a:rPr lang="ru-RU" sz="2000" i="1" dirty="0" err="1" smtClean="0"/>
              <a:t>оцими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знаннями</a:t>
            </a:r>
            <a:r>
              <a:rPr lang="ru-RU" sz="2000" i="1" dirty="0" smtClean="0"/>
              <a:t> </a:t>
            </a:r>
            <a:r>
              <a:rPr lang="ru-RU" sz="2000" i="1" dirty="0" smtClean="0"/>
              <a:t>та </a:t>
            </a:r>
            <a:r>
              <a:rPr lang="ru-RU" sz="2000" i="1" dirty="0" err="1" smtClean="0"/>
              <a:t>досвідом</a:t>
            </a:r>
            <a:r>
              <a:rPr lang="ru-RU" sz="2000" i="1" dirty="0" smtClean="0"/>
              <a:t>; і </a:t>
            </a:r>
            <a:r>
              <a:rPr lang="ru-RU" sz="2000" i="1" dirty="0" err="1" smtClean="0"/>
              <a:t>здійснювати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ці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проекти</a:t>
            </a:r>
            <a:r>
              <a:rPr lang="ru-RU" sz="2000" i="1" dirty="0" smtClean="0"/>
              <a:t> треба </a:t>
            </a:r>
            <a:r>
              <a:rPr lang="ru-RU" sz="2000" i="1" dirty="0" err="1" smtClean="0"/>
              <a:t>згідно</a:t>
            </a:r>
            <a:r>
              <a:rPr lang="ru-RU" sz="2000" i="1" dirty="0" smtClean="0"/>
              <a:t> з засадами </a:t>
            </a:r>
            <a:r>
              <a:rPr lang="ru-RU" sz="2000" i="1" dirty="0" err="1" smtClean="0"/>
              <a:t>християнської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моралі</a:t>
            </a:r>
            <a:r>
              <a:rPr lang="ru-RU" sz="2000" i="1" dirty="0" smtClean="0"/>
              <a:t>. Щоб </a:t>
            </a:r>
            <a:r>
              <a:rPr lang="ru-RU" sz="2000" i="1" dirty="0" err="1" smtClean="0"/>
              <a:t>досягти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якнайскоріших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результатів</a:t>
            </a:r>
            <a:r>
              <a:rPr lang="ru-RU" sz="2000" i="1" dirty="0" smtClean="0"/>
              <a:t>, можна </a:t>
            </a:r>
            <a:r>
              <a:rPr lang="ru-RU" sz="2000" i="1" dirty="0" err="1" smtClean="0"/>
              <a:t>пояснювати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відповідні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приписи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католицького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вчення</a:t>
            </a:r>
            <a:r>
              <a:rPr lang="ru-RU" sz="2000" i="1" dirty="0" smtClean="0"/>
              <a:t> під час </a:t>
            </a:r>
            <a:r>
              <a:rPr lang="ru-RU" sz="2000" i="1" dirty="0" err="1" smtClean="0"/>
              <a:t>катехизації</a:t>
            </a:r>
            <a:r>
              <a:rPr lang="ru-RU" sz="2000" i="1" dirty="0" smtClean="0"/>
              <a:t>.</a:t>
            </a:r>
            <a:r>
              <a:rPr lang="uk-UA" sz="2000" i="1" dirty="0" smtClean="0"/>
              <a:t>” </a:t>
            </a:r>
          </a:p>
          <a:p>
            <a:endParaRPr lang="uk-UA" sz="2000" i="1" u="sng" dirty="0" smtClean="0"/>
          </a:p>
          <a:p>
            <a:r>
              <a:rPr lang="uk-UA" sz="2000" u="sng" dirty="0" smtClean="0"/>
              <a:t>Проект бюро Апостольського Престолу:</a:t>
            </a:r>
          </a:p>
          <a:p>
            <a:r>
              <a:rPr lang="uk-UA" sz="2000" i="1" dirty="0" smtClean="0"/>
              <a:t>“</a:t>
            </a:r>
            <a:r>
              <a:rPr lang="ru-RU" sz="2000" i="1" dirty="0" err="1" smtClean="0"/>
              <a:t>Успішна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апостольська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праця</a:t>
            </a:r>
            <a:r>
              <a:rPr lang="ru-RU" sz="2000" i="1" dirty="0" smtClean="0"/>
              <a:t> в межах </a:t>
            </a:r>
            <a:r>
              <a:rPr lang="ru-RU" sz="2000" i="1" dirty="0" err="1" smtClean="0"/>
              <a:t>країни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потребує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одностайності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намірів</a:t>
            </a:r>
            <a:r>
              <a:rPr lang="ru-RU" sz="2000" i="1" dirty="0" smtClean="0"/>
              <a:t> і </a:t>
            </a:r>
            <a:r>
              <a:rPr lang="ru-RU" sz="2000" i="1" dirty="0" err="1" smtClean="0"/>
              <a:t>єдності</a:t>
            </a:r>
            <a:r>
              <a:rPr lang="ru-RU" sz="2000" i="1" dirty="0" smtClean="0"/>
              <a:t> сил. </a:t>
            </a:r>
            <a:r>
              <a:rPr lang="ru-RU" sz="2000" i="1" dirty="0" err="1" smtClean="0"/>
              <a:t>Отож</a:t>
            </a:r>
            <a:r>
              <a:rPr lang="ru-RU" sz="2000" i="1" dirty="0" smtClean="0"/>
              <a:t> Собор </a:t>
            </a:r>
            <a:r>
              <a:rPr lang="ru-RU" sz="2000" i="1" dirty="0" err="1" smtClean="0"/>
              <a:t>постановляє</a:t>
            </a:r>
            <a:r>
              <a:rPr lang="ru-RU" sz="2000" i="1" dirty="0" smtClean="0"/>
              <a:t> й </a:t>
            </a:r>
            <a:r>
              <a:rPr lang="ru-RU" sz="2000" i="1" dirty="0" err="1" smtClean="0"/>
              <a:t>наказує</a:t>
            </a:r>
            <a:r>
              <a:rPr lang="ru-RU" sz="2000" i="1" dirty="0" smtClean="0"/>
              <a:t> по </a:t>
            </a:r>
            <a:r>
              <a:rPr lang="ru-RU" sz="2000" i="1" dirty="0" err="1" smtClean="0"/>
              <a:t>всіх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країнах</a:t>
            </a:r>
            <a:r>
              <a:rPr lang="ru-RU" sz="2000" i="1" dirty="0" smtClean="0"/>
              <a:t> </a:t>
            </a:r>
            <a:r>
              <a:rPr lang="ru-RU" sz="2000" i="1" dirty="0" smtClean="0"/>
              <a:t>створювати </a:t>
            </a:r>
            <a:r>
              <a:rPr lang="ru-RU" sz="2000" i="1" dirty="0" smtClean="0"/>
              <a:t>й </a:t>
            </a:r>
            <a:r>
              <a:rPr lang="ru-RU" sz="2000" i="1" dirty="0" err="1" smtClean="0"/>
              <a:t>належно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утримувати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національні</a:t>
            </a:r>
            <a:r>
              <a:rPr lang="ru-RU" sz="2000" i="1" dirty="0" smtClean="0"/>
              <a:t> бюро в </a:t>
            </a:r>
            <a:r>
              <a:rPr lang="ru-RU" sz="2000" i="1" dirty="0" smtClean="0"/>
              <a:t>справах </a:t>
            </a:r>
            <a:r>
              <a:rPr lang="ru-RU" sz="2000" i="1" dirty="0" err="1" smtClean="0"/>
              <a:t>преси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кіно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радіо</a:t>
            </a:r>
            <a:r>
              <a:rPr lang="ru-RU" sz="2000" i="1" dirty="0" smtClean="0"/>
              <a:t> й </a:t>
            </a:r>
            <a:r>
              <a:rPr lang="ru-RU" sz="2000" i="1" dirty="0" err="1" smtClean="0"/>
              <a:t>телебачення</a:t>
            </a:r>
            <a:r>
              <a:rPr lang="ru-RU" sz="2000" i="1" dirty="0" smtClean="0"/>
              <a:t>. </a:t>
            </a:r>
            <a:r>
              <a:rPr lang="ru-RU" sz="2000" i="1" dirty="0" smtClean="0"/>
              <a:t>У кожній </a:t>
            </a:r>
            <a:r>
              <a:rPr lang="ru-RU" sz="2000" i="1" dirty="0" err="1" smtClean="0"/>
              <a:t>країні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керівництво</a:t>
            </a:r>
            <a:r>
              <a:rPr lang="ru-RU" sz="2000" i="1" dirty="0" smtClean="0"/>
              <a:t> такими бюро треба </a:t>
            </a:r>
            <a:r>
              <a:rPr lang="ru-RU" sz="2000" i="1" dirty="0" err="1" smtClean="0"/>
              <a:t>довірити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окремій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Єпископській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комісії</a:t>
            </a:r>
            <a:r>
              <a:rPr lang="ru-RU" sz="2000" i="1" dirty="0" smtClean="0"/>
              <a:t> або </a:t>
            </a:r>
            <a:r>
              <a:rPr lang="ru-RU" sz="2000" i="1" dirty="0" err="1" smtClean="0"/>
              <a:t>призначеному</a:t>
            </a:r>
            <a:r>
              <a:rPr lang="ru-RU" sz="2000" i="1" dirty="0" smtClean="0"/>
              <a:t> для </a:t>
            </a:r>
            <a:r>
              <a:rPr lang="ru-RU" sz="2000" i="1" dirty="0" err="1" smtClean="0"/>
              <a:t>цієї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справи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Єпископові</a:t>
            </a:r>
            <a:r>
              <a:rPr lang="ru-RU" sz="2000" i="1" dirty="0" smtClean="0"/>
              <a:t>. </a:t>
            </a:r>
            <a:r>
              <a:rPr lang="ru-RU" sz="2000" i="1" dirty="0" smtClean="0"/>
              <a:t>Бюро </a:t>
            </a:r>
            <a:r>
              <a:rPr lang="ru-RU" sz="2000" i="1" dirty="0" err="1" smtClean="0"/>
              <a:t>повинні</a:t>
            </a:r>
            <a:r>
              <a:rPr lang="ru-RU" sz="2000" i="1" dirty="0" smtClean="0"/>
              <a:t> </a:t>
            </a:r>
            <a:r>
              <a:rPr lang="ru-RU" sz="2000" i="1" dirty="0" smtClean="0"/>
              <a:t>мати серед своїх </a:t>
            </a:r>
            <a:r>
              <a:rPr lang="ru-RU" sz="2000" i="1" dirty="0" err="1" smtClean="0"/>
              <a:t>співробітників</a:t>
            </a:r>
            <a:r>
              <a:rPr lang="ru-RU" sz="2000" i="1" dirty="0" smtClean="0"/>
              <a:t> так само й мирян, </a:t>
            </a:r>
            <a:r>
              <a:rPr lang="ru-RU" sz="2000" i="1" dirty="0" err="1" smtClean="0"/>
              <a:t>які</a:t>
            </a:r>
            <a:r>
              <a:rPr lang="ru-RU" sz="2000" i="1" dirty="0" smtClean="0"/>
              <a:t> є </a:t>
            </a:r>
            <a:r>
              <a:rPr lang="ru-RU" sz="2000" i="1" dirty="0" err="1" smtClean="0"/>
              <a:t>фахівцями</a:t>
            </a:r>
            <a:r>
              <a:rPr lang="ru-RU" sz="2000" i="1" dirty="0" smtClean="0"/>
              <a:t> </a:t>
            </a:r>
            <a:r>
              <a:rPr lang="ru-RU" sz="2000" i="1" dirty="0" smtClean="0"/>
              <a:t>у </a:t>
            </a:r>
            <a:r>
              <a:rPr lang="ru-RU" sz="2000" i="1" dirty="0" err="1" smtClean="0"/>
              <a:t>галузі</a:t>
            </a:r>
            <a:r>
              <a:rPr lang="ru-RU" sz="2000" i="1" dirty="0" smtClean="0"/>
              <a:t> засобів </a:t>
            </a:r>
            <a:r>
              <a:rPr lang="ru-RU" sz="2000" i="1" dirty="0" err="1" smtClean="0"/>
              <a:t>комунікаці</a:t>
            </a:r>
            <a:r>
              <a:rPr lang="ru-RU" sz="2000" i="1" dirty="0" smtClean="0"/>
              <a:t> та добре </a:t>
            </a:r>
            <a:r>
              <a:rPr lang="ru-RU" sz="2000" i="1" dirty="0" err="1" smtClean="0"/>
              <a:t>обізнані</a:t>
            </a:r>
            <a:r>
              <a:rPr lang="ru-RU" sz="2000" i="1" dirty="0" smtClean="0"/>
              <a:t> з </a:t>
            </a:r>
            <a:r>
              <a:rPr lang="ru-RU" sz="2000" i="1" dirty="0" err="1" smtClean="0"/>
              <a:t>католицьким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вченням</a:t>
            </a:r>
            <a:r>
              <a:rPr lang="uk-UA" sz="2000" i="1" dirty="0" smtClean="0"/>
              <a:t>”</a:t>
            </a:r>
            <a:endParaRPr lang="uk-UA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k_Qlgc26yUc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00034" y="571480"/>
            <a:ext cx="8072494" cy="4832092"/>
          </a:xfrm>
          <a:prstGeom prst="rect">
            <a:avLst/>
          </a:prstGeom>
          <a:solidFill>
            <a:schemeClr val="bg2">
              <a:lumMod val="90000"/>
            </a:schemeClr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uk-UA" sz="2800" u="sng" dirty="0" smtClean="0"/>
              <a:t>Висновок </a:t>
            </a:r>
            <a:r>
              <a:rPr lang="uk-UA" sz="2800" u="sng" dirty="0" err="1" smtClean="0"/>
              <a:t>дикрету</a:t>
            </a:r>
            <a:r>
              <a:rPr lang="uk-UA" sz="2800" u="sng" dirty="0" smtClean="0"/>
              <a:t>:</a:t>
            </a:r>
          </a:p>
          <a:p>
            <a:endParaRPr lang="uk-UA" sz="2800" u="sng" dirty="0" smtClean="0"/>
          </a:p>
          <a:p>
            <a:r>
              <a:rPr lang="uk-UA" sz="2800" i="1" dirty="0" smtClean="0"/>
              <a:t>“</a:t>
            </a:r>
            <a:r>
              <a:rPr lang="ru-RU" sz="2800" i="1" dirty="0" smtClean="0"/>
              <a:t>Собор </a:t>
            </a:r>
            <a:r>
              <a:rPr lang="ru-RU" sz="2800" i="1" dirty="0" err="1" smtClean="0"/>
              <a:t>закликає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всіх</a:t>
            </a:r>
            <a:r>
              <a:rPr lang="ru-RU" sz="2800" i="1" dirty="0" smtClean="0"/>
              <a:t> людей </a:t>
            </a:r>
            <a:r>
              <a:rPr lang="ru-RU" sz="2800" i="1" dirty="0" err="1" smtClean="0"/>
              <a:t>доброї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волі</a:t>
            </a:r>
            <a:r>
              <a:rPr lang="ru-RU" sz="2800" i="1" dirty="0" smtClean="0"/>
              <a:t>, особливо ж </a:t>
            </a:r>
            <a:r>
              <a:rPr lang="ru-RU" sz="2800" i="1" dirty="0" err="1" smtClean="0"/>
              <a:t>керівників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цих</a:t>
            </a:r>
            <a:r>
              <a:rPr lang="ru-RU" sz="2800" i="1" dirty="0" smtClean="0"/>
              <a:t> засобів, </a:t>
            </a:r>
            <a:r>
              <a:rPr lang="ru-RU" sz="2800" i="1" dirty="0" err="1" smtClean="0"/>
              <a:t>використовувати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новітні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технічні</a:t>
            </a:r>
            <a:r>
              <a:rPr lang="ru-RU" sz="2800" i="1" dirty="0" smtClean="0"/>
              <a:t> винаходи лише на благо </a:t>
            </a:r>
            <a:r>
              <a:rPr lang="ru-RU" sz="2800" i="1" dirty="0" err="1" smtClean="0"/>
              <a:t>людської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спільноти</a:t>
            </a:r>
            <a:r>
              <a:rPr lang="ru-RU" sz="2800" i="1" dirty="0" smtClean="0"/>
              <a:t>, адже доля </a:t>
            </a:r>
            <a:r>
              <a:rPr lang="ru-RU" sz="2800" i="1" dirty="0" err="1" smtClean="0"/>
              <a:t>людства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дедалі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більше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залежить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саме</a:t>
            </a:r>
            <a:r>
              <a:rPr lang="ru-RU" sz="2800" i="1" dirty="0" smtClean="0"/>
              <a:t> від правильного </a:t>
            </a:r>
            <a:r>
              <a:rPr lang="ru-RU" sz="2800" i="1" dirty="0" err="1" smtClean="0"/>
              <a:t>використання</a:t>
            </a:r>
            <a:r>
              <a:rPr lang="ru-RU" sz="2800" i="1" dirty="0" smtClean="0"/>
              <a:t> їх.</a:t>
            </a:r>
          </a:p>
          <a:p>
            <a:r>
              <a:rPr lang="ru-RU" sz="2800" i="1" dirty="0" smtClean="0"/>
              <a:t>Нехай же </a:t>
            </a:r>
            <a:r>
              <a:rPr lang="ru-RU" sz="2800" i="1" dirty="0" err="1" smtClean="0"/>
              <a:t>сьогодні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ці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дивовижні</a:t>
            </a:r>
            <a:r>
              <a:rPr lang="ru-RU" sz="2800" i="1" dirty="0" smtClean="0"/>
              <a:t> </a:t>
            </a:r>
            <a:r>
              <a:rPr lang="ru-RU" sz="2800" i="1" dirty="0" smtClean="0"/>
              <a:t>винаходи </a:t>
            </a:r>
            <a:r>
              <a:rPr lang="ru-RU" sz="2800" i="1" dirty="0" err="1" smtClean="0"/>
              <a:t>прославляють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Ім’я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Господнє</a:t>
            </a:r>
            <a:r>
              <a:rPr lang="ru-RU" sz="2800" i="1" dirty="0" smtClean="0"/>
              <a:t> так </a:t>
            </a:r>
            <a:r>
              <a:rPr lang="ru-RU" sz="2800" i="1" dirty="0" smtClean="0"/>
              <a:t>само, як колись прославляли Його </a:t>
            </a:r>
            <a:r>
              <a:rPr lang="ru-RU" sz="2800" i="1" dirty="0" err="1" smtClean="0"/>
              <a:t>прекрасні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витвори</a:t>
            </a:r>
            <a:r>
              <a:rPr lang="ru-RU" sz="2800" i="1" dirty="0" smtClean="0"/>
              <a:t> мистецтва.</a:t>
            </a:r>
            <a:r>
              <a:rPr lang="uk-UA" sz="2800" i="1" dirty="0" smtClean="0"/>
              <a:t>”</a:t>
            </a:r>
            <a:endParaRPr lang="uk-UA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122</TotalTime>
  <Words>1100</Words>
  <PresentationFormat>Экран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Обычная</vt:lpstr>
      <vt:lpstr>Inter Mirifica</vt:lpstr>
      <vt:lpstr>Слайд 2</vt:lpstr>
      <vt:lpstr>Церква і медіа</vt:lpstr>
      <vt:lpstr>Тези доповіді “Церква і медіа”</vt:lpstr>
      <vt:lpstr>Слайд 5</vt:lpstr>
      <vt:lpstr>Слайд 6</vt:lpstr>
      <vt:lpstr>Слайд 7</vt:lpstr>
      <vt:lpstr>Слайд 8</vt:lpstr>
      <vt:lpstr>Слайд 9</vt:lpstr>
      <vt:lpstr>Висновок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Наталочка</dc:creator>
  <cp:lastModifiedBy>Наталочка</cp:lastModifiedBy>
  <cp:revision>16</cp:revision>
  <dcterms:created xsi:type="dcterms:W3CDTF">2015-10-25T14:36:30Z</dcterms:created>
  <dcterms:modified xsi:type="dcterms:W3CDTF">2015-10-25T16:47:58Z</dcterms:modified>
</cp:coreProperties>
</file>