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1044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0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E574AC39-44E6-425E-AF49-CF7D189F346F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6320F472-929B-459B-8D82-2FABCC5B32A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0">
              <a:defRPr lang="ru-RU" sz="1200"/>
            </a:lvl1pPr>
          </a:lstStyle>
          <a:p>
            <a:fld id="{DF2775BC-6312-42C7-B7C5-EA6783C2D9CA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0">
              <a:defRPr lang="ru-RU" sz="1200"/>
            </a:lvl1pPr>
          </a:lstStyle>
          <a:p>
            <a:fld id="{67F715A1-4ADC-44E0-9587-804FF39D6B2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 latinLnBrk="0">
              <a:defRPr lang="ru-RU" sz="7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 latinLnBrk="0">
              <a:buNone/>
              <a:defRPr lang="ru-RU" cap="all">
                <a:solidFill>
                  <a:schemeClr val="accent1"/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 latinLnBrk="0">
              <a:defRPr lang="ru-RU" sz="24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 latinLnBrk="0">
              <a:buNone/>
              <a:defRPr lang="ru-RU" sz="16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dirty="0"/>
              <a:t>Щелкните значок, чтобы добавить рисунок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 latinLnBrk="0">
              <a:buNone/>
              <a:defRPr lang="ru-RU" sz="12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 latinLnBrk="0">
              <a:defRPr lang="ru-RU" sz="48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 latinLnBrk="0">
              <a:buNone/>
              <a:defRPr lang="ru-RU" sz="18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 latinLnBrk="0">
              <a:defRPr lang="ru-RU" sz="48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 latinLnBrk="0">
              <a:buNone/>
              <a:defRPr lang="ru-RU" sz="18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 b="0" i="0" kern="1200" cap="sm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 latinLnBrk="0">
              <a:defRPr lang="ru-RU"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“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 latinLnBrk="0">
              <a:defRPr lang="ru-RU"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 latinLnBrk="0">
              <a:defRPr lang="ru-RU" sz="4000" b="0" cap="none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 latinLnBrk="0">
              <a:buNone/>
              <a:defRPr lang="ru-RU" sz="2000" cap="none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 latinLnBrk="0">
              <a:defRPr lang="ru-RU" sz="48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800" b="0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 latinLnBrk="0">
              <a:defRPr lang="ru-RU"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”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 latinLnBrk="0">
              <a:defRPr lang="ru-RU"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“</a:t>
            </a:r>
          </a:p>
        </p:txBody>
      </p:sp>
    </p:spTree>
    <p:extLst>
      <p:ext uri="{BB962C8B-B14F-4D97-AF65-F5344CB8AC3E}">
        <p14:creationId xmlns=""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 latinLnBrk="0">
              <a:defRPr lang="ru-RU" sz="48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8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ru-RU" sz="3600" b="0" i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 sz="4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Текст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 sz="4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Рисунок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 latinLnBrk="0">
              <a:buNone/>
              <a:defRPr lang="ru-RU" sz="16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dirty="0"/>
              <a:t>Щелкните значок, чтобы добавить рисунок</a:t>
            </a:r>
          </a:p>
        </p:txBody>
      </p:sp>
      <p:sp>
        <p:nvSpPr>
          <p:cNvPr id="30" name="Рисунок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 latinLnBrk="0">
              <a:buNone/>
              <a:defRPr lang="ru-RU" sz="16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dirty="0"/>
              <a:t>Щелкните значок, чтобы добавить рисунок</a:t>
            </a:r>
          </a:p>
        </p:txBody>
      </p:sp>
      <p:sp>
        <p:nvSpPr>
          <p:cNvPr id="31" name="Рисунок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 latinLnBrk="0">
              <a:buNone/>
              <a:defRPr lang="ru-RU" sz="16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dirty="0"/>
              <a:t>Щелкните значок, чтобы добавить рисунок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 latinLnBrk="0">
              <a:defRPr lang="ru-RU" sz="4000" b="0" cap="none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 latinLnBrk="0">
              <a:buNone/>
              <a:defRPr lang="ru-RU" sz="2000" cap="all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 latinLnBrk="0">
              <a:defRPr lang="ru-RU" sz="1800"/>
            </a:lvl1pPr>
            <a:lvl2pPr latinLnBrk="0">
              <a:defRPr lang="ru-RU" sz="1600"/>
            </a:lvl2pPr>
            <a:lvl3pPr latinLnBrk="0">
              <a:defRPr lang="ru-RU" sz="1400"/>
            </a:lvl3pPr>
            <a:lvl4pPr latinLnBrk="0">
              <a:defRPr lang="ru-RU" sz="1200"/>
            </a:lvl4pPr>
            <a:lvl5pPr latinLnBrk="0">
              <a:defRPr lang="ru-RU" sz="1200"/>
            </a:lvl5pPr>
            <a:lvl6pPr latinLnBrk="0">
              <a:defRPr lang="ru-RU" sz="1200"/>
            </a:lvl6pPr>
            <a:lvl7pPr latinLnBrk="0">
              <a:defRPr lang="ru-RU" sz="1200"/>
            </a:lvl7pPr>
            <a:lvl8pPr latinLnBrk="0">
              <a:defRPr lang="ru-RU" sz="1200"/>
            </a:lvl8pPr>
            <a:lvl9pPr latinLnBrk="0">
              <a:defRPr lang="ru-RU"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 latinLnBrk="0">
              <a:defRPr lang="ru-RU" sz="1800"/>
            </a:lvl1pPr>
            <a:lvl2pPr latinLnBrk="0">
              <a:defRPr lang="ru-RU" sz="1600"/>
            </a:lvl2pPr>
            <a:lvl3pPr latinLnBrk="0">
              <a:defRPr lang="ru-RU" sz="1400"/>
            </a:lvl3pPr>
            <a:lvl4pPr latinLnBrk="0">
              <a:defRPr lang="ru-RU" sz="1200"/>
            </a:lvl4pPr>
            <a:lvl5pPr latinLnBrk="0">
              <a:defRPr lang="ru-RU" sz="1200"/>
            </a:lvl5pPr>
            <a:lvl6pPr latinLnBrk="0">
              <a:defRPr lang="ru-RU" sz="1200"/>
            </a:lvl6pPr>
            <a:lvl7pPr latinLnBrk="0">
              <a:defRPr lang="ru-RU" sz="1200"/>
            </a:lvl7pPr>
            <a:lvl8pPr latinLnBrk="0">
              <a:defRPr lang="ru-RU" sz="1200"/>
            </a:lvl8pPr>
            <a:lvl9pPr latinLnBrk="0">
              <a:defRPr lang="ru-RU"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2208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 latinLnBrk="0">
              <a:defRPr lang="ru-RU" sz="1800"/>
            </a:lvl1pPr>
            <a:lvl2pPr latinLnBrk="0">
              <a:defRPr lang="ru-RU" sz="1600"/>
            </a:lvl2pPr>
            <a:lvl3pPr latinLnBrk="0">
              <a:defRPr lang="ru-RU" sz="1400"/>
            </a:lvl3pPr>
            <a:lvl4pPr latinLnBrk="0">
              <a:defRPr lang="ru-RU" sz="1200"/>
            </a:lvl4pPr>
            <a:lvl5pPr latinLnBrk="0">
              <a:defRPr lang="ru-RU" sz="1200"/>
            </a:lvl5pPr>
            <a:lvl6pPr latinLnBrk="0">
              <a:defRPr lang="ru-RU" sz="1200"/>
            </a:lvl6pPr>
            <a:lvl7pPr latinLnBrk="0">
              <a:defRPr lang="ru-RU" sz="1200"/>
            </a:lvl7pPr>
            <a:lvl8pPr latinLnBrk="0">
              <a:defRPr lang="ru-RU" sz="1200"/>
            </a:lvl8pPr>
            <a:lvl9pPr latinLnBrk="0">
              <a:defRPr lang="ru-RU"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ru-RU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 latinLnBrk="0">
              <a:defRPr lang="ru-RU" sz="1800"/>
            </a:lvl1pPr>
            <a:lvl2pPr latinLnBrk="0">
              <a:defRPr lang="ru-RU" sz="1600"/>
            </a:lvl2pPr>
            <a:lvl3pPr latinLnBrk="0">
              <a:defRPr lang="ru-RU" sz="1400"/>
            </a:lvl3pPr>
            <a:lvl4pPr latinLnBrk="0">
              <a:defRPr lang="ru-RU" sz="1200"/>
            </a:lvl4pPr>
            <a:lvl5pPr latinLnBrk="0">
              <a:defRPr lang="ru-RU" sz="1200"/>
            </a:lvl5pPr>
            <a:lvl6pPr latinLnBrk="0">
              <a:defRPr lang="ru-RU" sz="1200"/>
            </a:lvl6pPr>
            <a:lvl7pPr latinLnBrk="0">
              <a:defRPr lang="ru-RU" sz="1200"/>
            </a:lvl7pPr>
            <a:lvl8pPr latinLnBrk="0">
              <a:defRPr lang="ru-RU" sz="1200"/>
            </a:lvl8pPr>
            <a:lvl9pPr latinLnBrk="0">
              <a:defRPr lang="ru-RU"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 latinLnBrk="0">
              <a:defRPr lang="ru-RU" sz="24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 latinLnBrk="0">
              <a:defRPr lang="ru-RU" sz="2000"/>
            </a:lvl1pPr>
            <a:lvl2pPr latinLnBrk="0">
              <a:defRPr lang="ru-RU" sz="1800"/>
            </a:lvl2pPr>
            <a:lvl3pPr latinLnBrk="0">
              <a:defRPr lang="ru-RU" sz="1600"/>
            </a:lvl3pPr>
            <a:lvl4pPr latinLnBrk="0">
              <a:defRPr lang="ru-RU" sz="1400"/>
            </a:lvl4pPr>
            <a:lvl5pPr latinLnBrk="0">
              <a:defRPr lang="ru-RU" sz="1400"/>
            </a:lvl5pPr>
            <a:lvl6pPr latinLnBrk="0">
              <a:defRPr lang="ru-RU" sz="1400"/>
            </a:lvl6pPr>
            <a:lvl7pPr latinLnBrk="0">
              <a:defRPr lang="ru-RU" sz="1400"/>
            </a:lvl7pPr>
            <a:lvl8pPr latinLnBrk="0">
              <a:defRPr lang="ru-RU" sz="1400"/>
            </a:lvl8pPr>
            <a:lvl9pPr latinLnBrk="0">
              <a:defRPr lang="ru-RU"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 latinLnBrk="0">
              <a:defRPr lang="ru-RU" sz="36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 latinLnBrk="0">
              <a:buNone/>
              <a:defRPr lang="ru-RU" sz="16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dirty="0"/>
              <a:t>Щелкните значок, чтобы добавить рисунок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latinLnBrk="0">
              <a:defRPr lang="ru-RU"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ru-RU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latinLnBrk="0">
              <a:defRPr lang="ru-RU"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lang="ru-RU"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lang="ru-RU">
          <a:solidFill>
            <a:schemeClr val="tx2"/>
          </a:solidFill>
        </a:defRPr>
      </a:lvl2pPr>
      <a:lvl3pPr eaLnBrk="1" latinLnBrk="0" hangingPunct="1">
        <a:defRPr lang="ru-RU">
          <a:solidFill>
            <a:schemeClr val="tx2"/>
          </a:solidFill>
        </a:defRPr>
      </a:lvl3pPr>
      <a:lvl4pPr eaLnBrk="1" latinLnBrk="0" hangingPunct="1">
        <a:defRPr lang="ru-RU">
          <a:solidFill>
            <a:schemeClr val="tx2"/>
          </a:solidFill>
        </a:defRPr>
      </a:lvl4pPr>
      <a:lvl5pPr eaLnBrk="1" latinLnBrk="0" hangingPunct="1">
        <a:defRPr lang="ru-RU">
          <a:solidFill>
            <a:schemeClr val="tx2"/>
          </a:solidFill>
        </a:defRPr>
      </a:lvl5pPr>
      <a:lvl6pPr eaLnBrk="1" latinLnBrk="0" hangingPunct="1">
        <a:defRPr lang="ru-RU">
          <a:solidFill>
            <a:schemeClr val="tx2"/>
          </a:solidFill>
        </a:defRPr>
      </a:lvl6pPr>
      <a:lvl7pPr eaLnBrk="1" latinLnBrk="0" hangingPunct="1">
        <a:defRPr lang="ru-RU">
          <a:solidFill>
            <a:schemeClr val="tx2"/>
          </a:solidFill>
        </a:defRPr>
      </a:lvl7pPr>
      <a:lvl8pPr eaLnBrk="1" latinLnBrk="0" hangingPunct="1">
        <a:defRPr lang="ru-RU">
          <a:solidFill>
            <a:schemeClr val="tx2"/>
          </a:solidFill>
        </a:defRPr>
      </a:lvl8pPr>
      <a:lvl9pPr eaLnBrk="1" latinLnBrk="0" hangingPunct="1">
        <a:defRPr lang="ru-RU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lang="ru-RU"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ru-RU"/>
      </a:defPPr>
      <a:lvl1pPr marL="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4450" y="955432"/>
            <a:ext cx="10197673" cy="2350477"/>
          </a:xfrm>
        </p:spPr>
        <p:txBody>
          <a:bodyPr/>
          <a:lstStyle/>
          <a:p>
            <a:pPr algn="ctr"/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Memory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300" y="4580432"/>
            <a:ext cx="8825658" cy="861420"/>
          </a:xfrm>
        </p:spPr>
        <p:txBody>
          <a:bodyPr>
            <a:noAutofit/>
          </a:bodyPr>
          <a:lstStyle/>
          <a:p>
            <a:r>
              <a:rPr lang="en-US" dirty="0" smtClean="0"/>
              <a:t>C</a:t>
            </a:r>
            <a:r>
              <a:rPr lang="uk-UA" dirty="0" err="1" smtClean="0"/>
              <a:t>учасні</a:t>
            </a:r>
            <a:r>
              <a:rPr lang="uk-UA" dirty="0" smtClean="0"/>
              <a:t> інформаційні технології в перекладацькій діяльності</a:t>
            </a:r>
          </a:p>
          <a:p>
            <a:r>
              <a:rPr lang="uk-UA" dirty="0" smtClean="0"/>
              <a:t>Виконала студентка групи нім.1.4. </a:t>
            </a:r>
            <a:r>
              <a:rPr lang="uk-UA" dirty="0" err="1" smtClean="0"/>
              <a:t>Дроздюк</a:t>
            </a:r>
            <a:r>
              <a:rPr lang="uk-UA" dirty="0" smtClean="0"/>
              <a:t> Вікторія</a:t>
            </a:r>
            <a:endParaRPr lang="ru-RU" dirty="0"/>
          </a:p>
        </p:txBody>
      </p:sp>
      <p:pic>
        <p:nvPicPr>
          <p:cNvPr id="7" name="Рисунок 6" descr="electronic_brain-512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18584" y="2768991"/>
            <a:ext cx="3709181" cy="37091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54406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2363" y="225083"/>
            <a:ext cx="8764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ВИСНОВКИ</a:t>
            </a:r>
            <a:endParaRPr lang="uk-UA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" y="1012875"/>
            <a:ext cx="10494498" cy="211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Отже, системи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MEMORY </a:t>
            </a:r>
            <a:r>
              <a:rPr lang="uk-UA" sz="2800" dirty="0" smtClean="0"/>
              <a:t>часто використовують професійні перекладачі у своїй діяльності. Це пояснюється низкою переваг цієї технології, а також функціональним </a:t>
            </a:r>
            <a:r>
              <a:rPr lang="uk-UA" sz="2800" dirty="0" smtClean="0"/>
              <a:t>можливостям</a:t>
            </a:r>
            <a:r>
              <a:rPr lang="en-US" sz="2800" dirty="0" smtClean="0"/>
              <a:t>.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pic>
        <p:nvPicPr>
          <p:cNvPr id="6" name="Рисунок 5" descr="language-translation-1-692570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14092" y="3081996"/>
            <a:ext cx="3380935" cy="33809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098" y="379828"/>
            <a:ext cx="91862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Актуальність теми </a:t>
            </a:r>
            <a:r>
              <a:rPr lang="uk-UA" sz="2400" dirty="0" smtClean="0"/>
              <a:t>зумовлена широким використанням</a:t>
            </a:r>
            <a:r>
              <a:rPr lang="en-US" sz="2400" dirty="0" smtClean="0"/>
              <a:t> IT </a:t>
            </a:r>
            <a:r>
              <a:rPr lang="uk-UA" sz="2400" dirty="0" smtClean="0"/>
              <a:t>технологій у перекладацькій діяльності, а саме </a:t>
            </a:r>
            <a:r>
              <a:rPr lang="en-US" sz="2400" dirty="0" smtClean="0"/>
              <a:t>TRANSLATION MEMORY (</a:t>
            </a:r>
            <a:r>
              <a:rPr lang="uk-UA" sz="2400" dirty="0" err="1" smtClean="0"/>
              <a:t>“пам</a:t>
            </a:r>
            <a:r>
              <a:rPr lang="en-US" sz="2400" dirty="0" smtClean="0"/>
              <a:t>’</a:t>
            </a:r>
            <a:r>
              <a:rPr lang="uk-UA" sz="2400" dirty="0" smtClean="0"/>
              <a:t>ять </a:t>
            </a:r>
            <a:r>
              <a:rPr lang="uk-UA" sz="2400" dirty="0" err="1" smtClean="0"/>
              <a:t>перекладів”</a:t>
            </a:r>
            <a:r>
              <a:rPr lang="uk-UA" sz="2400" dirty="0" smtClean="0"/>
              <a:t>), що допомагає перекладачу у роботі, економить зусилля та час.</a:t>
            </a:r>
          </a:p>
          <a:p>
            <a:endParaRPr lang="uk-UA" sz="2400" dirty="0" smtClean="0"/>
          </a:p>
          <a:p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Метою роботи </a:t>
            </a:r>
            <a:r>
              <a:rPr lang="uk-UA" sz="2400" dirty="0" smtClean="0"/>
              <a:t>є дослідження систем </a:t>
            </a:r>
            <a:r>
              <a:rPr lang="en-US" sz="2400" dirty="0" smtClean="0"/>
              <a:t>TRANSLATION MEMORY </a:t>
            </a:r>
            <a:r>
              <a:rPr lang="uk-UA" sz="2400" dirty="0" smtClean="0"/>
              <a:t>у перекладацькій діяльності.</a:t>
            </a:r>
          </a:p>
          <a:p>
            <a:endParaRPr lang="uk-UA" sz="2400" dirty="0" smtClean="0"/>
          </a:p>
          <a:p>
            <a:r>
              <a:rPr lang="uk-UA" sz="2400" dirty="0" smtClean="0"/>
              <a:t>Поставлена мета передбачає вирішення низки таких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завдань</a:t>
            </a:r>
            <a:r>
              <a:rPr lang="uk-UA" sz="2400" dirty="0" smtClean="0"/>
              <a:t>:</a:t>
            </a:r>
            <a:br>
              <a:rPr lang="uk-UA" sz="2400" dirty="0" smtClean="0"/>
            </a:br>
            <a:r>
              <a:rPr lang="uk-UA" sz="2400" dirty="0" smtClean="0"/>
              <a:t>• зробити огляд основних систем </a:t>
            </a:r>
            <a:r>
              <a:rPr lang="en-US" sz="2400" dirty="0" smtClean="0"/>
              <a:t>TRANSLATION MEMORY</a:t>
            </a:r>
            <a:r>
              <a:rPr lang="uk-UA" sz="2400" dirty="0" smtClean="0"/>
              <a:t>;</a:t>
            </a:r>
            <a:br>
              <a:rPr lang="uk-UA" sz="2400" dirty="0" smtClean="0"/>
            </a:br>
            <a:r>
              <a:rPr lang="uk-UA" sz="2400" dirty="0" smtClean="0"/>
              <a:t>• охарактеризувати функціональні можливості програмних продуктів, що використовують бази ТМ;</a:t>
            </a:r>
            <a:br>
              <a:rPr lang="uk-UA" sz="2400" dirty="0" smtClean="0"/>
            </a:br>
            <a:r>
              <a:rPr lang="uk-UA" sz="2400" dirty="0" smtClean="0"/>
              <a:t>• проаналізувати їх переваги та недоліки;</a:t>
            </a:r>
            <a:br>
              <a:rPr lang="uk-UA" sz="2400" dirty="0" smtClean="0"/>
            </a:br>
            <a:r>
              <a:rPr lang="uk-UA" sz="2400" dirty="0" smtClean="0"/>
              <a:t>• переглянути найпопулярніші програмні системи </a:t>
            </a:r>
            <a:r>
              <a:rPr lang="en-US" sz="2400" dirty="0" smtClean="0"/>
              <a:t>TM</a:t>
            </a:r>
            <a:r>
              <a:rPr lang="uk-UA" sz="2400" dirty="0" smtClean="0"/>
              <a:t>.</a:t>
            </a:r>
          </a:p>
        </p:txBody>
      </p:sp>
      <p:pic>
        <p:nvPicPr>
          <p:cNvPr id="4" name="Рисунок 3" descr="Без названи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7374" y="1954237"/>
            <a:ext cx="2568526" cy="256852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82" y="185432"/>
            <a:ext cx="10142805" cy="771171"/>
          </a:xfr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таке ТМ (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MEMORY)</a:t>
            </a:r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uk-U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58" y="1223890"/>
            <a:ext cx="79341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Пам'ять перекладів</a:t>
            </a:r>
            <a:r>
              <a:rPr lang="uk-UA" sz="3200" dirty="0" smtClean="0"/>
              <a:t> (англ. </a:t>
            </a:r>
            <a:r>
              <a:rPr lang="de-AT" sz="3200" i="1" dirty="0" err="1" smtClean="0"/>
              <a:t>translation</a:t>
            </a:r>
            <a:r>
              <a:rPr lang="de-AT" sz="3200" i="1" dirty="0" smtClean="0"/>
              <a:t> </a:t>
            </a:r>
            <a:r>
              <a:rPr lang="de-AT" sz="3200" i="1" dirty="0" err="1" smtClean="0"/>
              <a:t>memory</a:t>
            </a:r>
            <a:r>
              <a:rPr lang="de-AT" sz="3200" dirty="0" smtClean="0"/>
              <a:t>, TM; </a:t>
            </a:r>
            <a:r>
              <a:rPr lang="uk-UA" sz="3200" dirty="0" smtClean="0"/>
              <a:t>іноді називається «Накопичувач перекладів») — база даних, що містить набір раніше перекладених текстів. Один запис в такій базі даних відповідає «одиниці перекладу» (англ. </a:t>
            </a:r>
            <a:r>
              <a:rPr lang="de-AT" sz="3200" i="1" dirty="0" err="1" smtClean="0"/>
              <a:t>translation</a:t>
            </a:r>
            <a:r>
              <a:rPr lang="de-AT" sz="3200" i="1" dirty="0" smtClean="0"/>
              <a:t> </a:t>
            </a:r>
            <a:r>
              <a:rPr lang="de-AT" sz="3200" i="1" dirty="0" err="1" smtClean="0"/>
              <a:t>unit</a:t>
            </a:r>
            <a:r>
              <a:rPr lang="de-AT" sz="3200" dirty="0" smtClean="0"/>
              <a:t>), </a:t>
            </a:r>
            <a:r>
              <a:rPr lang="uk-UA" sz="3200" dirty="0" smtClean="0"/>
              <a:t>за яку зазвичай береться одне речення (рідше — частина складносурядного речення, або абзац). </a:t>
            </a:r>
            <a:endParaRPr lang="uk-U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315286" y="3573195"/>
            <a:ext cx="8693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200" dirty="0" smtClean="0"/>
              <a:t>.</a:t>
            </a:r>
            <a:endParaRPr lang="uk-UA" sz="2200" dirty="0"/>
          </a:p>
        </p:txBody>
      </p:sp>
      <p:pic>
        <p:nvPicPr>
          <p:cNvPr id="5" name="Рисунок 4" descr="chipset-chip-microchip-digital_16-5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9601" y="1786596"/>
            <a:ext cx="3278945" cy="3278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5" y="255771"/>
            <a:ext cx="10050834" cy="771171"/>
          </a:xfr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Огляд програм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яті перекладів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6097" y="1266093"/>
            <a:ext cx="63023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Першу програму, що використовувала базу ПП, – </a:t>
            </a:r>
            <a:r>
              <a:rPr lang="de-A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Manager </a:t>
            </a:r>
            <a:r>
              <a:rPr lang="de-AT" sz="2400" dirty="0" smtClean="0"/>
              <a:t>– </a:t>
            </a:r>
            <a:r>
              <a:rPr lang="uk-UA" sz="2400" dirty="0" smtClean="0"/>
              <a:t>створила компанія </a:t>
            </a:r>
            <a:r>
              <a:rPr lang="de-AT" sz="2400" dirty="0" smtClean="0"/>
              <a:t>IBM. </a:t>
            </a:r>
            <a:r>
              <a:rPr lang="uk-UA" sz="2400" dirty="0" smtClean="0"/>
              <a:t>Спочатку компанія використовувала її виключно у власних цілях – для локалізації (адаптації на іноземні мови) власних програмних продуктів. Потім програма була запропонована ринку і довго була монополістом у галузі. Проста у використанні, швидка, вона забезпечувала гарні можливості для індивідуальних налаштувань користувача.</a:t>
            </a:r>
            <a:endParaRPr lang="uk-UA" sz="2400" dirty="0"/>
          </a:p>
        </p:txBody>
      </p:sp>
      <p:pic>
        <p:nvPicPr>
          <p:cNvPr id="4" name="Рисунок 3" descr="IBMTMmanag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82830" y="1190258"/>
            <a:ext cx="4166646" cy="3212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03-IBM-Cognos-Framework-Manager-Langua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1021" y="4245806"/>
            <a:ext cx="4114161" cy="2429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383" y="211016"/>
            <a:ext cx="97629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Популярна в Європі також програма </a:t>
            </a:r>
            <a:r>
              <a:rPr lang="de-A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 </a:t>
            </a:r>
            <a:r>
              <a:rPr lang="de-A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Transit. </a:t>
            </a:r>
            <a:r>
              <a:rPr lang="uk-UA" sz="3200" dirty="0" smtClean="0"/>
              <a:t>В </a:t>
            </a:r>
            <a:r>
              <a:rPr lang="uk-UA" sz="3200" dirty="0" smtClean="0"/>
              <a:t>Росії та Україні </a:t>
            </a:r>
            <a:r>
              <a:rPr lang="de-AT" sz="3200" dirty="0" smtClean="0"/>
              <a:t>STAR Transit </a:t>
            </a:r>
            <a:r>
              <a:rPr lang="uk-UA" sz="3200" dirty="0" smtClean="0"/>
              <a:t>не отримав широкого розповсюдження, а </a:t>
            </a:r>
            <a:r>
              <a:rPr lang="de-AT" sz="3200" dirty="0" smtClean="0"/>
              <a:t>PROMT, </a:t>
            </a:r>
            <a:r>
              <a:rPr lang="uk-UA" sz="3200" dirty="0" smtClean="0"/>
              <a:t>офіційний дистриб’ютор </a:t>
            </a:r>
            <a:r>
              <a:rPr lang="de-AT" sz="3200" dirty="0" smtClean="0"/>
              <a:t>Transit, </a:t>
            </a:r>
            <a:r>
              <a:rPr lang="uk-UA" sz="3200" dirty="0" smtClean="0"/>
              <a:t>переключився на розповсюдження </a:t>
            </a:r>
            <a:r>
              <a:rPr lang="de-AT" sz="3200" dirty="0" err="1" smtClean="0"/>
              <a:t>Translator’s</a:t>
            </a:r>
            <a:r>
              <a:rPr lang="de-AT" sz="3200" dirty="0" smtClean="0"/>
              <a:t> </a:t>
            </a:r>
            <a:r>
              <a:rPr lang="de-AT" sz="3200" dirty="0" err="1" smtClean="0"/>
              <a:t>Workbench</a:t>
            </a:r>
            <a:r>
              <a:rPr lang="de-AT" sz="3200" dirty="0" smtClean="0"/>
              <a:t> </a:t>
            </a:r>
            <a:r>
              <a:rPr lang="uk-UA" sz="3200" dirty="0" smtClean="0"/>
              <a:t>фірми </a:t>
            </a:r>
            <a:r>
              <a:rPr lang="de-AT" sz="3200" dirty="0" err="1" smtClean="0"/>
              <a:t>Trados</a:t>
            </a:r>
            <a:r>
              <a:rPr lang="de-AT" sz="3200" dirty="0" smtClean="0"/>
              <a:t>.</a:t>
            </a:r>
            <a:endParaRPr lang="uk-UA" sz="3200" dirty="0"/>
          </a:p>
        </p:txBody>
      </p:sp>
      <p:pic>
        <p:nvPicPr>
          <p:cNvPr id="3" name="Рисунок 2" descr="STAR-transit-computer-assisted-translation-syst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8393" y="3533627"/>
            <a:ext cx="9085091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151" y="520504"/>
            <a:ext cx="79201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Translator’s</a:t>
            </a:r>
            <a:r>
              <a:rPr lang="de-A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Workbench</a:t>
            </a:r>
            <a:r>
              <a:rPr lang="de-AT" sz="2800" dirty="0" smtClean="0"/>
              <a:t>, </a:t>
            </a:r>
            <a:r>
              <a:rPr lang="uk-UA" sz="2800" dirty="0" smtClean="0"/>
              <a:t>або просто </a:t>
            </a:r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Trados</a:t>
            </a:r>
            <a:r>
              <a:rPr lang="de-AT" sz="2800" dirty="0" smtClean="0"/>
              <a:t>, </a:t>
            </a:r>
            <a:r>
              <a:rPr lang="uk-UA" sz="2800" dirty="0" smtClean="0"/>
              <a:t>швидко отримав визнання в Україні й Росії, спочатку серед перекладацьких фірм, а потім й серед індивідуальних перекладачів</a:t>
            </a:r>
            <a:r>
              <a:rPr lang="uk-UA" sz="2800" dirty="0" smtClean="0"/>
              <a:t>.. </a:t>
            </a:r>
            <a:endParaRPr lang="uk-UA" sz="2800" dirty="0"/>
          </a:p>
        </p:txBody>
      </p:sp>
      <p:pic>
        <p:nvPicPr>
          <p:cNvPr id="3" name="Рисунок 2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337" y="3325670"/>
            <a:ext cx="5401994" cy="3038622"/>
          </a:xfrm>
          <a:prstGeom prst="rect">
            <a:avLst/>
          </a:prstGeom>
        </p:spPr>
      </p:pic>
      <p:pic>
        <p:nvPicPr>
          <p:cNvPr id="5" name="Рисунок 4" descr="870-2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1218" y="647114"/>
            <a:ext cx="2433943" cy="24339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94363" y="3319975"/>
            <a:ext cx="59506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Trados</a:t>
            </a:r>
            <a:r>
              <a:rPr lang="ru-RU" sz="2800" dirty="0" smtClean="0"/>
              <a:t> </a:t>
            </a:r>
            <a:r>
              <a:rPr lang="ru-RU" sz="2800" dirty="0" err="1" smtClean="0"/>
              <a:t>є</a:t>
            </a:r>
            <a:r>
              <a:rPr lang="ru-RU" sz="2800" dirty="0" smtClean="0"/>
              <a:t> </a:t>
            </a:r>
            <a:r>
              <a:rPr lang="ru-RU" sz="2800" dirty="0" err="1" smtClean="0"/>
              <a:t>надзвичайно</a:t>
            </a:r>
            <a:r>
              <a:rPr lang="ru-RU" sz="2800" dirty="0" smtClean="0"/>
              <a:t> </a:t>
            </a:r>
            <a:r>
              <a:rPr lang="ru-RU" sz="2800" dirty="0" err="1" smtClean="0"/>
              <a:t>зручним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пересічного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перекладача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не </a:t>
            </a:r>
            <a:r>
              <a:rPr lang="ru-RU" sz="2800" dirty="0" err="1" smtClean="0"/>
              <a:t>знайомий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програмуванням</a:t>
            </a:r>
            <a:r>
              <a:rPr lang="ru-RU" sz="2800" dirty="0" smtClean="0"/>
              <a:t>, </a:t>
            </a:r>
            <a:r>
              <a:rPr lang="ru-RU" sz="2800" dirty="0" err="1" smtClean="0"/>
              <a:t>він</a:t>
            </a:r>
            <a:r>
              <a:rPr lang="ru-RU" sz="2800" dirty="0" smtClean="0"/>
              <a:t> </a:t>
            </a:r>
            <a:r>
              <a:rPr lang="ru-RU" sz="2800" dirty="0" err="1" smtClean="0"/>
              <a:t>зрозуміліший</a:t>
            </a:r>
            <a:r>
              <a:rPr lang="ru-RU" sz="2800" dirty="0" smtClean="0"/>
              <a:t> </a:t>
            </a:r>
            <a:r>
              <a:rPr lang="ru-RU" sz="2800" dirty="0" err="1" smtClean="0"/>
              <a:t>ніж</a:t>
            </a:r>
            <a:r>
              <a:rPr lang="ru-RU" sz="2800" dirty="0" smtClean="0"/>
              <a:t> </a:t>
            </a:r>
            <a:r>
              <a:rPr lang="ru-RU" sz="2800" dirty="0" err="1" smtClean="0"/>
              <a:t>інші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програми</a:t>
            </a:r>
            <a:r>
              <a:rPr lang="ru-RU" sz="2800" dirty="0" smtClean="0"/>
              <a:t> типу.</a:t>
            </a:r>
            <a:endParaRPr lang="uk-UA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813" y="225083"/>
            <a:ext cx="10275917" cy="714901"/>
          </a:xfr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програм, що використовують бази ТМ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8190" y="1188720"/>
          <a:ext cx="11666805" cy="56692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88935"/>
                <a:gridCol w="3888935"/>
                <a:gridCol w="3888935"/>
              </a:tblGrid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ІМПОРТ</a:t>
                      </a:r>
                      <a:r>
                        <a:rPr lang="uk-UA" sz="1700" b="1" baseline="0" dirty="0" smtClean="0"/>
                        <a:t> – перенесення текстового файлу.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ЕКСПОРТ – перенос тексту з </a:t>
                      </a:r>
                      <a:r>
                        <a:rPr lang="uk-UA" sz="1700" b="1" dirty="0" err="1" smtClean="0"/>
                        <a:t>пам</a:t>
                      </a:r>
                      <a:r>
                        <a:rPr lang="en-US" sz="1700" b="1" dirty="0" smtClean="0"/>
                        <a:t>’</a:t>
                      </a:r>
                      <a:r>
                        <a:rPr lang="uk-UA" sz="1700" b="1" dirty="0" smtClean="0"/>
                        <a:t>яті перекладів.</a:t>
                      </a:r>
                      <a:r>
                        <a:rPr lang="uk-UA" sz="1700" b="1" baseline="0" dirty="0" smtClean="0"/>
                        <a:t>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АВТОМАТИЧНИЙ ПЕРЕКЛАД</a:t>
                      </a:r>
                      <a:r>
                        <a:rPr lang="uk-UA" sz="1700" b="1" baseline="0" dirty="0" smtClean="0"/>
                        <a:t> – автоматизований переклад та заміна.</a:t>
                      </a:r>
                      <a:endParaRPr lang="uk-UA" sz="1700" b="1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ТЕКСТОВИЙ</a:t>
                      </a:r>
                      <a:r>
                        <a:rPr lang="uk-UA" sz="1700" b="1" baseline="0" dirty="0" smtClean="0"/>
                        <a:t> РЕДАКТОР, де здійснюється переклад.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ПОШУК – знаходження декількох варіантів перекладу.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АВТОМАТИЧНИЙ ПОШУК. </a:t>
                      </a:r>
                      <a:endParaRPr lang="uk-UA" sz="1700" b="1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ТЕКСТОВИЙ ПАРСИНГ – синтаксичний аналіз тексту.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ТОЧНИЙ</a:t>
                      </a:r>
                      <a:r>
                        <a:rPr lang="uk-UA" sz="1700" b="1" baseline="0" dirty="0" smtClean="0"/>
                        <a:t> ЗБІГ – </a:t>
                      </a:r>
                      <a:r>
                        <a:rPr lang="uk-UA" sz="1700" b="1" baseline="0" dirty="0" err="1" smtClean="0"/>
                        <a:t>збіг</a:t>
                      </a:r>
                      <a:r>
                        <a:rPr lang="uk-UA" sz="1700" b="1" baseline="0" dirty="0" smtClean="0"/>
                        <a:t> знак до знаку (</a:t>
                      </a:r>
                      <a:r>
                        <a:rPr lang="uk-UA" sz="1700" b="1" i="1" baseline="0" dirty="0" smtClean="0"/>
                        <a:t>100% </a:t>
                      </a:r>
                      <a:r>
                        <a:rPr lang="en-US" sz="1700" b="1" i="1" baseline="0" dirty="0" smtClean="0"/>
                        <a:t>match</a:t>
                      </a:r>
                      <a:r>
                        <a:rPr lang="en-US" sz="1700" b="1" baseline="0" dirty="0" smtClean="0"/>
                        <a:t>)</a:t>
                      </a:r>
                      <a:r>
                        <a:rPr lang="uk-UA" sz="1700" b="1" baseline="0" dirty="0" smtClean="0"/>
                        <a:t>.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АВТОМАТИЧНА ЗАМІНА – точні</a:t>
                      </a:r>
                      <a:r>
                        <a:rPr lang="uk-UA" sz="1700" b="1" baseline="0" dirty="0" smtClean="0"/>
                        <a:t> збіги замінюються. </a:t>
                      </a:r>
                      <a:endParaRPr lang="uk-UA" sz="1700" b="1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ЛІНГВІСТИЧНИЙ</a:t>
                      </a:r>
                      <a:r>
                        <a:rPr lang="uk-UA" sz="1700" b="1" baseline="0" dirty="0" smtClean="0"/>
                        <a:t> ПАРСИНГ – підготовка списків зворотів, термінів.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КОНТЕКСТНИЙ</a:t>
                      </a:r>
                      <a:r>
                        <a:rPr lang="uk-UA" sz="1700" b="1" baseline="0" dirty="0" smtClean="0"/>
                        <a:t> ЗБІГ – точний збіг у параграфі тексту.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РОБОТА В МЕРЕЖІ – співпраця з іншими перекладачами.</a:t>
                      </a:r>
                      <a:endParaRPr lang="uk-UA" sz="1700" b="1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СЕГМЕНТАЦІЯ</a:t>
                      </a:r>
                      <a:r>
                        <a:rPr lang="uk-UA" sz="1700" b="1" baseline="0" dirty="0" smtClean="0"/>
                        <a:t> – вибір найбільш підходящих сегментів тексту.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ПРИБЛИЗНИЙ ЗБІГ, який позначається у % від 0 – 100.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ТЕРМІНОЛОГІЧНИЙ СЛОВНИК </a:t>
                      </a:r>
                      <a:r>
                        <a:rPr lang="uk-UA" sz="1700" b="1" baseline="0" dirty="0" smtClean="0"/>
                        <a:t>– електронний словник. </a:t>
                      </a:r>
                      <a:endParaRPr lang="uk-UA" sz="1700" b="1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ВИРІВНЮВАНЯ – зіставлення</a:t>
                      </a:r>
                      <a:r>
                        <a:rPr lang="uk-UA" sz="1700" b="1" baseline="0" dirty="0" smtClean="0"/>
                        <a:t> сегментів двох текстів.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КОНКОРДАНС</a:t>
                      </a:r>
                      <a:r>
                        <a:rPr lang="uk-UA" sz="1700" b="1" baseline="0" dirty="0" smtClean="0"/>
                        <a:t> – пошук термінів або ідіом у вирівняних сегментах.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ЦЕНТРАЛІЗОВАНА</a:t>
                      </a:r>
                      <a:r>
                        <a:rPr lang="uk-UA" sz="1700" b="1" baseline="0" dirty="0" smtClean="0"/>
                        <a:t> ПП – зберігання ПП на центральному сервері.</a:t>
                      </a:r>
                      <a:endParaRPr lang="uk-UA" sz="1700" b="1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ВИДІЛЕННЯ ТЕРМІНОЛОГІЇ – скорочення</a:t>
                      </a:r>
                      <a:r>
                        <a:rPr lang="uk-UA" sz="1700" b="1" baseline="0" dirty="0" smtClean="0"/>
                        <a:t> ручного перекладу термінів.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 smtClean="0"/>
                        <a:t>ОБСЛУГОВУВАННЯ – необхідність</a:t>
                      </a:r>
                      <a:r>
                        <a:rPr lang="uk-UA" sz="1700" b="1" baseline="0" dirty="0" smtClean="0"/>
                        <a:t> редагування. </a:t>
                      </a:r>
                      <a:endParaRPr lang="uk-UA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7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52237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3719" y="3805312"/>
            <a:ext cx="3060195" cy="27854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6264" y="422030"/>
            <a:ext cx="5613009" cy="313932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ПЕРЕВАГИ </a:t>
            </a: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MEMORY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03034" y="3022209"/>
            <a:ext cx="5615353" cy="313932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НЕДОЛІКИ </a:t>
            </a: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MEMORY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15" y="213567"/>
            <a:ext cx="10044333" cy="925916"/>
          </a:xfr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Популярні програмні системи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 MEMORY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IBMTMmanag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0000" y="1330495"/>
            <a:ext cx="2529914" cy="2529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1143px-Noun_Project_translation_icon_24074_cc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6540" y="3545058"/>
            <a:ext cx="3195460" cy="28627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8302" y="1448972"/>
            <a:ext cx="1674055" cy="5232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Déjà</a:t>
            </a:r>
            <a:r>
              <a:rPr lang="de-A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3059" y="1643575"/>
            <a:ext cx="1674055" cy="523220"/>
          </a:xfrm>
          <a:prstGeom prst="rect">
            <a:avLst/>
          </a:prstGeom>
          <a:noFill/>
          <a:ln w="38100"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OmegaT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3890" y="1474763"/>
            <a:ext cx="1674055" cy="5232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SDLX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9682" y="3064411"/>
            <a:ext cx="1674055" cy="523220"/>
          </a:xfrm>
          <a:prstGeom prst="rect">
            <a:avLst/>
          </a:prstGeom>
          <a:noFill/>
          <a:ln w="38100"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Trados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8112" y="2656449"/>
            <a:ext cx="2093741" cy="5232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 Transit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4049" y="2487636"/>
            <a:ext cx="1957754" cy="523220"/>
          </a:xfrm>
          <a:prstGeom prst="rect">
            <a:avLst/>
          </a:prstGeom>
          <a:noFill/>
          <a:ln w="38100"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Wordfast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0364" y="4049151"/>
            <a:ext cx="1674055" cy="5232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Lokalize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64081" y="4794737"/>
            <a:ext cx="2351648" cy="523220"/>
          </a:xfrm>
          <a:prstGeom prst="rect">
            <a:avLst/>
          </a:prstGeom>
          <a:noFill/>
          <a:ln w="38100"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Transolution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57932" y="3655255"/>
            <a:ext cx="3362179" cy="830997"/>
          </a:xfrm>
          <a:prstGeom prst="rect">
            <a:avLst/>
          </a:prstGeom>
          <a:noFill/>
          <a:ln w="38100"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Language Tools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2874" y="5186288"/>
            <a:ext cx="3362179" cy="83099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Інструменти перекладу </a:t>
            </a:r>
            <a:r>
              <a:rPr lang="de-A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Красный 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3F18AE-EF60-42A5-B9E1-3F709899B7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FC5151-73AF-4992-B300-816A43C7C2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A7F0F3B-1D69-4071-934C-7373F1C638F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510</Words>
  <Application>Microsoft Office PowerPoint</Application>
  <PresentationFormat>Произвольный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Ион</vt:lpstr>
      <vt:lpstr>Системи Translation Memory</vt:lpstr>
      <vt:lpstr>Слайд 2</vt:lpstr>
      <vt:lpstr>Що таке ТМ ( TRANSLATION MEMORY)?</vt:lpstr>
      <vt:lpstr>Огляд програм пам’яті перекладів</vt:lpstr>
      <vt:lpstr>Слайд 5</vt:lpstr>
      <vt:lpstr>Слайд 6</vt:lpstr>
      <vt:lpstr>Характеристики програм, що використовують бази ТМ</vt:lpstr>
      <vt:lpstr>Слайд 8</vt:lpstr>
      <vt:lpstr>Популярні програмні системи TRANSLATION MEMORY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2013-07-30T14:48:57Z</dcterms:created>
  <dcterms:modified xsi:type="dcterms:W3CDTF">2019-05-07T16:31:30Z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