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57" r:id="rId3"/>
    <p:sldId id="258" r:id="rId4"/>
    <p:sldId id="261" r:id="rId5"/>
    <p:sldId id="273" r:id="rId6"/>
    <p:sldId id="270" r:id="rId7"/>
    <p:sldId id="265" r:id="rId8"/>
    <p:sldId id="264" r:id="rId9"/>
    <p:sldId id="267" r:id="rId10"/>
    <p:sldId id="268" r:id="rId11"/>
    <p:sldId id="256" r:id="rId12"/>
    <p:sldId id="274" r:id="rId13"/>
    <p:sldId id="259" r:id="rId14"/>
    <p:sldId id="262" r:id="rId15"/>
    <p:sldId id="271" r:id="rId16"/>
    <p:sldId id="275"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83" autoAdjust="0"/>
    <p:restoredTop sz="94660"/>
  </p:normalViewPr>
  <p:slideViewPr>
    <p:cSldViewPr>
      <p:cViewPr varScale="1">
        <p:scale>
          <a:sx n="83" d="100"/>
          <a:sy n="83" d="100"/>
        </p:scale>
        <p:origin x="-150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18.11.2020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18.11.2020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18.11.2020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18.11.2020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 /><Relationship Id="rId2" Type="http://schemas.openxmlformats.org/officeDocument/2006/relationships/image" Target="../media/image1.jpe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3" Type="http://schemas.openxmlformats.org/officeDocument/2006/relationships/image" Target="../media/image20.png" /><Relationship Id="rId2" Type="http://schemas.openxmlformats.org/officeDocument/2006/relationships/image" Target="../media/image19.jpeg" /><Relationship Id="rId1" Type="http://schemas.openxmlformats.org/officeDocument/2006/relationships/slideLayout" Target="../slideLayouts/slideLayout7.xml" /><Relationship Id="rId4" Type="http://schemas.microsoft.com/office/2007/relationships/hdphoto" Target="../media/hdphoto6.wdp" /></Relationships>
</file>

<file path=ppt/slides/_rels/slide11.xml.rels><?xml version="1.0" encoding="UTF-8" standalone="yes"?>
<Relationships xmlns="http://schemas.openxmlformats.org/package/2006/relationships"><Relationship Id="rId3" Type="http://schemas.openxmlformats.org/officeDocument/2006/relationships/image" Target="../media/image22.jpeg" /><Relationship Id="rId2" Type="http://schemas.openxmlformats.org/officeDocument/2006/relationships/image" Target="../media/image21.jpeg" /><Relationship Id="rId1" Type="http://schemas.openxmlformats.org/officeDocument/2006/relationships/slideLayout" Target="../slideLayouts/slideLayout7.xml" /><Relationship Id="rId4" Type="http://schemas.openxmlformats.org/officeDocument/2006/relationships/image" Target="../media/image23.gif" /></Relationships>
</file>

<file path=ppt/slides/_rels/slide12.xml.rels><?xml version="1.0" encoding="UTF-8" standalone="yes"?>
<Relationships xmlns="http://schemas.openxmlformats.org/package/2006/relationships"><Relationship Id="rId2" Type="http://schemas.openxmlformats.org/officeDocument/2006/relationships/image" Target="../media/image24.jpeg"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2" Type="http://schemas.openxmlformats.org/officeDocument/2006/relationships/image" Target="../media/image25.jpe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2" Type="http://schemas.openxmlformats.org/officeDocument/2006/relationships/image" Target="../media/image26.jpe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2" Type="http://schemas.openxmlformats.org/officeDocument/2006/relationships/image" Target="../media/image27.jpe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3" Type="http://schemas.openxmlformats.org/officeDocument/2006/relationships/image" Target="../media/image29.gif" /><Relationship Id="rId2" Type="http://schemas.openxmlformats.org/officeDocument/2006/relationships/image" Target="../media/image28.jpeg" /><Relationship Id="rId1" Type="http://schemas.openxmlformats.org/officeDocument/2006/relationships/slideLayout" Target="../slideLayouts/slideLayout7.xml" /><Relationship Id="rId6" Type="http://schemas.openxmlformats.org/officeDocument/2006/relationships/image" Target="../media/image32.gif" /><Relationship Id="rId5" Type="http://schemas.openxmlformats.org/officeDocument/2006/relationships/image" Target="../media/image31.gif" /><Relationship Id="rId4" Type="http://schemas.openxmlformats.org/officeDocument/2006/relationships/image" Target="../media/image30.gif" /></Relationships>
</file>

<file path=ppt/slides/_rels/slide2.xml.rels><?xml version="1.0" encoding="UTF-8" standalone="yes"?>
<Relationships xmlns="http://schemas.openxmlformats.org/package/2006/relationships"><Relationship Id="rId3" Type="http://schemas.microsoft.com/office/2007/relationships/hdphoto" Target="../media/hdphoto1.wdp" /><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3" Type="http://schemas.openxmlformats.org/officeDocument/2006/relationships/image" Target="../media/image5.gif" /><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7.gif" /><Relationship Id="rId2" Type="http://schemas.openxmlformats.org/officeDocument/2006/relationships/image" Target="../media/image6.jpeg" /><Relationship Id="rId1" Type="http://schemas.openxmlformats.org/officeDocument/2006/relationships/slideLayout" Target="../slideLayouts/slideLayout7.xml" /><Relationship Id="rId5" Type="http://schemas.microsoft.com/office/2007/relationships/hdphoto" Target="../media/hdphoto2.wdp" /><Relationship Id="rId4" Type="http://schemas.openxmlformats.org/officeDocument/2006/relationships/image" Target="../media/image8.png" /></Relationships>
</file>

<file path=ppt/slides/_rels/slide5.xml.rels><?xml version="1.0" encoding="UTF-8" standalone="yes"?>
<Relationships xmlns="http://schemas.openxmlformats.org/package/2006/relationships"><Relationship Id="rId3" Type="http://schemas.openxmlformats.org/officeDocument/2006/relationships/image" Target="../media/image10.jpeg" /><Relationship Id="rId2" Type="http://schemas.openxmlformats.org/officeDocument/2006/relationships/image" Target="../media/image9.jpe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image" Target="../media/image12.jpeg" /><Relationship Id="rId2" Type="http://schemas.openxmlformats.org/officeDocument/2006/relationships/image" Target="../media/image11.jpe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image" Target="../media/image13.jpeg" /><Relationship Id="rId1" Type="http://schemas.openxmlformats.org/officeDocument/2006/relationships/slideLayout" Target="../slideLayouts/slideLayout7.xml" /><Relationship Id="rId4" Type="http://schemas.microsoft.com/office/2007/relationships/hdphoto" Target="../media/hdphoto3.wdp" /></Relationships>
</file>

<file path=ppt/slides/_rels/slide8.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image" Target="../media/image15.jpeg" /><Relationship Id="rId1" Type="http://schemas.openxmlformats.org/officeDocument/2006/relationships/slideLayout" Target="../slideLayouts/slideLayout7.xml" /><Relationship Id="rId4" Type="http://schemas.microsoft.com/office/2007/relationships/hdphoto" Target="../media/hdphoto4.wdp" /></Relationships>
</file>

<file path=ppt/slides/_rels/slide9.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17.jpeg" /><Relationship Id="rId1" Type="http://schemas.openxmlformats.org/officeDocument/2006/relationships/slideLayout" Target="../slideLayouts/slideLayout7.xml" /><Relationship Id="rId4" Type="http://schemas.microsoft.com/office/2007/relationships/hdphoto" Target="../media/hdphoto5.wdp"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6" y="-1"/>
            <a:ext cx="925252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396862" y="3172976"/>
            <a:ext cx="4767426" cy="523220"/>
          </a:xfrm>
          <a:prstGeom prst="rect">
            <a:avLst/>
          </a:prstGeom>
          <a:ln>
            <a:solidFill>
              <a:schemeClr val="tx1"/>
            </a:solidFill>
          </a:ln>
          <a:effectLst>
            <a:outerShdw blurRad="76200" dist="12700" dir="2700000" sy="-23000" kx="-800400" algn="bl" rotWithShape="0">
              <a:prstClr val="black">
                <a:alpha val="20000"/>
              </a:prstClr>
            </a:outerShdw>
          </a:effectLst>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800" dirty="0">
                <a:solidFill>
                  <a:schemeClr val="bg1"/>
                </a:solidFill>
                <a:latin typeface="Times New Roman" pitchFamily="18" charset="0"/>
                <a:cs typeface="Times New Roman" pitchFamily="18" charset="0"/>
              </a:rPr>
              <a:t>JUSTICE AND LAW</a:t>
            </a:r>
            <a:endParaRPr lang="ru-RU" sz="2800" dirty="0">
              <a:solidFill>
                <a:schemeClr val="bg1"/>
              </a:solidFill>
              <a:latin typeface="Times New Roman" pitchFamily="18" charset="0"/>
              <a:cs typeface="Times New Roman" pitchFamily="18" charset="0"/>
            </a:endParaRPr>
          </a:p>
        </p:txBody>
      </p:sp>
      <p:pic>
        <p:nvPicPr>
          <p:cNvPr id="13315" name="Picture 3" descr="C:\Users\user\Desktop\1309917-7bb6967320cbf8da.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69976" y="2209784"/>
            <a:ext cx="1368152" cy="2972824"/>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C:\Users\user\Desktop\1309917-7bb6967320cbf8da.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7569998" y="2173780"/>
            <a:ext cx="1368152" cy="304483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A109DC2-37B6-3B45-8733-C81BAC6F329C}"/>
              </a:ext>
            </a:extLst>
          </p:cNvPr>
          <p:cNvSpPr txBox="1"/>
          <p:nvPr/>
        </p:nvSpPr>
        <p:spPr>
          <a:xfrm>
            <a:off x="3711813" y="2514600"/>
            <a:ext cx="1828800" cy="1828800"/>
          </a:xfrm>
          <a:prstGeom prst="rect">
            <a:avLst/>
          </a:prstGeom>
          <a:noFill/>
        </p:spPr>
        <p:txBody>
          <a:bodyPr wrap="square" rtlCol="0">
            <a:spAutoFit/>
          </a:bodyPr>
          <a:lstStyle/>
          <a:p>
            <a:pPr algn="l"/>
            <a:endParaRPr lang="ru-RU"/>
          </a:p>
        </p:txBody>
      </p:sp>
      <p:sp>
        <p:nvSpPr>
          <p:cNvPr id="5" name="TextBox 4">
            <a:extLst>
              <a:ext uri="{FF2B5EF4-FFF2-40B4-BE49-F238E27FC236}">
                <a16:creationId xmlns:a16="http://schemas.microsoft.com/office/drawing/2014/main" id="{6CAF3F0A-06E1-D846-A998-67591EA983CD}"/>
              </a:ext>
            </a:extLst>
          </p:cNvPr>
          <p:cNvSpPr txBox="1"/>
          <p:nvPr/>
        </p:nvSpPr>
        <p:spPr>
          <a:xfrm>
            <a:off x="4780575" y="5921914"/>
            <a:ext cx="3944090" cy="369332"/>
          </a:xfrm>
          <a:prstGeom prst="rect">
            <a:avLst/>
          </a:prstGeom>
          <a:solidFill>
            <a:schemeClr val="tx2"/>
          </a:solidFill>
          <a:ln>
            <a:solidFill>
              <a:schemeClr val="tx2"/>
            </a:solidFill>
          </a:ln>
        </p:spPr>
        <p:txBody>
          <a:bodyPr wrap="square" rtlCol="0">
            <a:spAutoFit/>
          </a:bodyPr>
          <a:lstStyle/>
          <a:p>
            <a:pPr algn="l"/>
            <a:r>
              <a:rPr lang="ru-RU" b="1">
                <a:solidFill>
                  <a:schemeClr val="bg1"/>
                </a:solidFill>
              </a:rPr>
              <a:t>Виконала: Танасієнко Аліна, Ю18З</a:t>
            </a:r>
          </a:p>
        </p:txBody>
      </p:sp>
    </p:spTree>
    <p:extLst>
      <p:ext uri="{BB962C8B-B14F-4D97-AF65-F5344CB8AC3E}">
        <p14:creationId xmlns:p14="http://schemas.microsoft.com/office/powerpoint/2010/main" val="2645136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339752" y="4869160"/>
            <a:ext cx="6678488" cy="1631216"/>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indent="182563" algn="just"/>
            <a:r>
              <a:rPr lang="en-US" sz="2000" dirty="0">
                <a:latin typeface="Times New Roman" pitchFamily="18" charset="0"/>
                <a:cs typeface="Times New Roman" pitchFamily="18" charset="0"/>
              </a:rPr>
              <a:t>John Rawls emphasizes that justice primarily fixes the real position of the individual in society, testifies to the impossibility of normal life in society without meeting the elementary economic, political, spiritual, and legal needs of its members, without protecting their rights and freedoms.</a:t>
            </a:r>
            <a:endParaRPr lang="ru-RU" sz="2000" dirty="0">
              <a:latin typeface="Times New Roman" pitchFamily="18" charset="0"/>
              <a:cs typeface="Times New Roman" pitchFamily="18" charset="0"/>
            </a:endParaRPr>
          </a:p>
        </p:txBody>
      </p:sp>
      <p:pic>
        <p:nvPicPr>
          <p:cNvPr id="3076" name="Picture 4"/>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2789" b="99645" l="8473" r="70406">
                        <a14:foregroundMark x1="32578" y1="66785" x2="29952" y2="99645"/>
                        <a14:foregroundMark x1="40573" y1="68206" x2="59189" y2="91119"/>
                        <a14:foregroundMark x1="61456" y1="71581" x2="63723" y2="98757"/>
                        <a14:foregroundMark x1="26730" y1="71048" x2="18735" y2="93428"/>
                        <a14:foregroundMark x1="36396" y1="63766" x2="41527" y2="99645"/>
                        <a14:foregroundMark x1="42482" y1="71936" x2="47613" y2="94494"/>
                        <a14:foregroundMark x1="52148" y1="64831" x2="56921" y2="88277"/>
                        <a14:foregroundMark x1="64916" y1="75844" x2="65274" y2="92540"/>
                        <a14:foregroundMark x1="65632" y1="91652" x2="66229" y2="99290"/>
                        <a14:foregroundMark x1="22554" y1="70515" x2="14916" y2="99645"/>
                        <a14:foregroundMark x1="14916" y1="83481" x2="8473" y2="80639"/>
                        <a14:foregroundMark x1="66945" y1="75844" x2="70406" y2="75844"/>
                        <a14:foregroundMark x1="64916" y1="80995" x2="69809" y2="82060"/>
                        <a14:foregroundMark x1="67184" y1="97869" x2="67900" y2="76732"/>
                        <a14:foregroundMark x1="68854" y1="96803" x2="68854" y2="80995"/>
                        <a14:backgroundMark x1="15155" y1="57194" x2="35442" y2="23268"/>
                        <a14:backgroundMark x1="25179" y1="54352" x2="37351" y2="53286"/>
                        <a14:backgroundMark x1="56921" y1="55240" x2="65871" y2="46714"/>
                        <a14:backgroundMark x1="27327" y1="51510" x2="38663" y2="52931"/>
                        <a14:backgroundMark x1="55370" y1="56128" x2="58592" y2="60568"/>
                        <a14:backgroundMark x1="10740" y1="65719" x2="21957" y2="68206"/>
                        <a14:backgroundMark x1="24463" y1="51865" x2="35442" y2="45293"/>
                        <a14:backgroundMark x1="36038" y1="52931" x2="34726" y2="41385"/>
                      </a14:backgroundRemoval>
                    </a14:imgEffect>
                  </a14:imgLayer>
                </a14:imgProps>
              </a:ext>
              <a:ext uri="{28A0092B-C50C-407E-A947-70E740481C1C}">
                <a14:useLocalDpi xmlns:a14="http://schemas.microsoft.com/office/drawing/2010/main" val="0"/>
              </a:ext>
            </a:extLst>
          </a:blip>
          <a:srcRect l="10010" t="9840" r="30575"/>
          <a:stretch/>
        </p:blipFill>
        <p:spPr bwMode="auto">
          <a:xfrm>
            <a:off x="193244" y="4320635"/>
            <a:ext cx="2114550" cy="2155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29270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12383"/>
            <a:ext cx="10081120" cy="7257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2720" y="4221088"/>
            <a:ext cx="2784668"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23528" y="116632"/>
            <a:ext cx="8568952" cy="1323439"/>
          </a:xfrm>
          <a:prstGeom prst="rect">
            <a:avLst/>
          </a:prstGeom>
        </p:spPr>
        <p:style>
          <a:lnRef idx="0">
            <a:schemeClr val="accent5"/>
          </a:lnRef>
          <a:fillRef idx="1003">
            <a:schemeClr val="dk2"/>
          </a:fillRef>
          <a:effectRef idx="3">
            <a:schemeClr val="accent5"/>
          </a:effectRef>
          <a:fontRef idx="minor">
            <a:schemeClr val="lt1"/>
          </a:fontRef>
        </p:style>
        <p:txBody>
          <a:bodyPr wrap="square">
            <a:spAutoFit/>
          </a:bodyPr>
          <a:lstStyle/>
          <a:p>
            <a:pPr indent="446088" algn="just"/>
            <a:r>
              <a:rPr lang="en-US" sz="2000" b="1" dirty="0">
                <a:solidFill>
                  <a:schemeClr val="bg1"/>
                </a:solidFill>
                <a:latin typeface="Times New Roman" pitchFamily="18" charset="0"/>
                <a:cs typeface="Times New Roman" pitchFamily="18" charset="0"/>
              </a:rPr>
              <a:t>Law by its very nature is a regulator that acts on the basis of applying equal measures to different subjects. And this is the fairness of law, because such regulation is based on the principles of proportionality, balance of interests, equal bearing of a particular burden.</a:t>
            </a:r>
            <a:endParaRPr lang="ru-RU" sz="2000" b="1" dirty="0">
              <a:solidFill>
                <a:schemeClr val="bg1"/>
              </a:solidFill>
              <a:latin typeface="Times New Roman" pitchFamily="18" charset="0"/>
              <a:cs typeface="Times New Roman" pitchFamily="18" charset="0"/>
            </a:endParaRPr>
          </a:p>
        </p:txBody>
      </p:sp>
      <p:pic>
        <p:nvPicPr>
          <p:cNvPr id="17415" name="Picture 7" descr="D:\гифки\карты.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55576" y="3284984"/>
            <a:ext cx="1728192" cy="3086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345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139952" y="116632"/>
            <a:ext cx="4897620" cy="2246769"/>
          </a:xfrm>
          <a:prstGeom prst="rect">
            <a:avLst/>
          </a:prstGeom>
          <a:solidFill>
            <a:schemeClr val="accent2">
              <a:lumMod val="75000"/>
            </a:schemeClr>
          </a:solidFill>
        </p:spPr>
        <p:style>
          <a:lnRef idx="0">
            <a:schemeClr val="accent1"/>
          </a:lnRef>
          <a:fillRef idx="3">
            <a:schemeClr val="accent1"/>
          </a:fillRef>
          <a:effectRef idx="3">
            <a:schemeClr val="accent1"/>
          </a:effectRef>
          <a:fontRef idx="minor">
            <a:schemeClr val="lt1"/>
          </a:fontRef>
        </p:style>
        <p:txBody>
          <a:bodyPr wrap="square">
            <a:spAutoFit/>
          </a:bodyPr>
          <a:lstStyle/>
          <a:p>
            <a:pPr indent="446088" algn="just"/>
            <a:r>
              <a:rPr lang="en-US" sz="2000" b="1" dirty="0">
                <a:solidFill>
                  <a:schemeClr val="bg1"/>
                </a:solidFill>
                <a:latin typeface="Times New Roman"/>
              </a:rPr>
              <a:t>Of particular importance is justice in the sphere of jurisdictional application of law in the resolution of social conflicts, the imposition of punishment, where retribution on the part of the state must correspond to the measure committed by the offender.</a:t>
            </a:r>
            <a:endParaRPr lang="ru-RU" sz="2000" b="1" dirty="0">
              <a:solidFill>
                <a:schemeClr val="bg1"/>
              </a:solidFill>
            </a:endParaRPr>
          </a:p>
        </p:txBody>
      </p:sp>
    </p:spTree>
    <p:extLst>
      <p:ext uri="{BB962C8B-B14F-4D97-AF65-F5344CB8AC3E}">
        <p14:creationId xmlns:p14="http://schemas.microsoft.com/office/powerpoint/2010/main" val="1039893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5536" y="5085184"/>
            <a:ext cx="8496944" cy="132343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263525" algn="just"/>
            <a:r>
              <a:rPr lang="en-US" sz="2000" dirty="0">
                <a:latin typeface="Times New Roman" pitchFamily="18" charset="0"/>
                <a:cs typeface="Times New Roman" pitchFamily="18" charset="0"/>
              </a:rPr>
              <a:t>Contradictions between law and justice can be expressed not only in the unfair application of legal norms, but also in the publication by the state of initially unfair legal norms. Therefore, a fair approach should be ensured first of all in the process of issuing normative legal acts by the state.</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343258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 y="0"/>
            <a:ext cx="916686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23528" y="332656"/>
            <a:ext cx="8640960" cy="707886"/>
          </a:xfrm>
          <a:prstGeom prst="rect">
            <a:avLst/>
          </a:prstGeom>
          <a:solidFill>
            <a:schemeClr val="accent5">
              <a:lumMod val="75000"/>
            </a:schemeClr>
          </a:solidFill>
        </p:spPr>
        <p:style>
          <a:lnRef idx="0">
            <a:schemeClr val="accent2"/>
          </a:lnRef>
          <a:fillRef idx="3">
            <a:schemeClr val="accent2"/>
          </a:fillRef>
          <a:effectRef idx="3">
            <a:schemeClr val="accent2"/>
          </a:effectRef>
          <a:fontRef idx="minor">
            <a:schemeClr val="lt1"/>
          </a:fontRef>
        </p:style>
        <p:txBody>
          <a:bodyPr wrap="square">
            <a:spAutoFit/>
          </a:bodyPr>
          <a:lstStyle/>
          <a:p>
            <a:pPr indent="263525" algn="just"/>
            <a:r>
              <a:rPr lang="en-US" sz="2000" dirty="0">
                <a:latin typeface="Times New Roman" pitchFamily="18" charset="0"/>
                <a:cs typeface="Times New Roman" pitchFamily="18" charset="0"/>
              </a:rPr>
              <a:t>Thus, law, on the one hand, should be based on the moral principles of truth and justice, and on the other - be a form of bringing justice into the law of society.</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803199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101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15516" y="461854"/>
            <a:ext cx="8712968" cy="1631216"/>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indent="182563" algn="just"/>
            <a:r>
              <a:rPr lang="en-US" sz="2000" dirty="0">
                <a:latin typeface="Times New Roman" pitchFamily="18" charset="0"/>
                <a:cs typeface="Times New Roman" pitchFamily="18" charset="0"/>
              </a:rPr>
              <a:t>At the moment, the principle of Justice occupies a primary place in legislation, because justice is certainly one of the most important and fundamental principles of law. No matter what meanings philosophers, theorists, and specialists put into this concept, one thing remains indisputable — they all put justice on a pedestal of the principles of law.</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179610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25"/>
            <a:ext cx="9143999" cy="6859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691680" y="2420888"/>
            <a:ext cx="6249083" cy="523220"/>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r>
              <a:rPr lang="en-US" sz="2800" dirty="0">
                <a:latin typeface="Times New Roman" pitchFamily="18" charset="0"/>
                <a:cs typeface="Times New Roman" pitchFamily="18" charset="0"/>
              </a:rPr>
              <a:t>THANK YOU FOR YOUR ATTENTION</a:t>
            </a:r>
            <a:endParaRPr lang="ru-RU" sz="2800" dirty="0">
              <a:latin typeface="Times New Roman" pitchFamily="18" charset="0"/>
              <a:cs typeface="Times New Roman" pitchFamily="18" charset="0"/>
            </a:endParaRPr>
          </a:p>
        </p:txBody>
      </p:sp>
      <p:pic>
        <p:nvPicPr>
          <p:cNvPr id="20482" name="Picture 2" descr="D:\гифки\ро.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00421" y="4029075"/>
            <a:ext cx="142875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20483" name="Picture 3" descr="D:\гифки\ро.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39900" y="4104640"/>
            <a:ext cx="142875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D:\гифки\разборка.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68344" y="5356360"/>
            <a:ext cx="1291112" cy="1537037"/>
          </a:xfrm>
          <a:prstGeom prst="rect">
            <a:avLst/>
          </a:prstGeom>
          <a:noFill/>
          <a:extLst>
            <a:ext uri="{909E8E84-426E-40DD-AFC4-6F175D3DCCD1}">
              <a14:hiddenFill xmlns:a14="http://schemas.microsoft.com/office/drawing/2010/main">
                <a:solidFill>
                  <a:srgbClr val="FFFFFF"/>
                </a:solidFill>
              </a14:hiddenFill>
            </a:ext>
          </a:extLst>
        </p:spPr>
      </p:pic>
      <p:pic>
        <p:nvPicPr>
          <p:cNvPr id="20485" name="Picture 5" descr="D:\гифки\рисунки.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500181" y="312137"/>
            <a:ext cx="561975" cy="1428750"/>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D:\гифки\сотрудничество.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947353" y="4293096"/>
            <a:ext cx="1228725" cy="1428750"/>
          </a:xfrm>
          <a:prstGeom prst="rect">
            <a:avLst/>
          </a:prstGeom>
          <a:noFill/>
          <a:extLst>
            <a:ext uri="{909E8E84-426E-40DD-AFC4-6F175D3DCCD1}">
              <a14:hiddenFill xmlns:a14="http://schemas.microsoft.com/office/drawing/2010/main">
                <a:solidFill>
                  <a:srgbClr val="FFFFFF"/>
                </a:solidFill>
              </a14:hiddenFill>
            </a:ext>
          </a:extLst>
        </p:spPr>
      </p:pic>
      <p:pic>
        <p:nvPicPr>
          <p:cNvPr id="20487" name="Picture 7" descr="D:\гифки\рисунки.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173287" y="312137"/>
            <a:ext cx="561975"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336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8" b="100000" l="0" r="99792">
                        <a14:foregroundMark x1="11458" y1="30833" x2="20833" y2="96389"/>
                        <a14:foregroundMark x1="3125" y1="53611" x2="4792" y2="96111"/>
                        <a14:foregroundMark x1="63125" y1="45833" x2="87292" y2="98056"/>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1460" y="322412"/>
            <a:ext cx="8712968" cy="707886"/>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r>
              <a:rPr lang="en-US" sz="2000" dirty="0">
                <a:latin typeface="Times New Roman" pitchFamily="18" charset="0"/>
                <a:cs typeface="Times New Roman" pitchFamily="18" charset="0"/>
              </a:rPr>
              <a:t>The word "justice "comes from the word" right " (right, Truth), and in Latin means </a:t>
            </a:r>
            <a:r>
              <a:rPr lang="en-US" sz="2000" dirty="0" err="1">
                <a:latin typeface="Times New Roman" pitchFamily="18" charset="0"/>
                <a:cs typeface="Times New Roman" pitchFamily="18" charset="0"/>
              </a:rPr>
              <a:t>justita</a:t>
            </a:r>
            <a:r>
              <a:rPr lang="en-US" sz="2000" dirty="0">
                <a:latin typeface="Times New Roman" pitchFamily="18" charset="0"/>
                <a:cs typeface="Times New Roman" pitchFamily="18" charset="0"/>
              </a:rPr>
              <a:t> (justice) — from jus (right).</a:t>
            </a:r>
            <a:endParaRPr lang="ru-RU" sz="2000" dirty="0">
              <a:latin typeface="Times New Roman" pitchFamily="18" charset="0"/>
              <a:cs typeface="Times New Roman" pitchFamily="18" charset="0"/>
            </a:endParaRPr>
          </a:p>
        </p:txBody>
      </p:sp>
      <p:sp>
        <p:nvSpPr>
          <p:cNvPr id="3" name="Прямоугольник 2"/>
          <p:cNvSpPr/>
          <p:nvPr/>
        </p:nvSpPr>
        <p:spPr>
          <a:xfrm>
            <a:off x="236014" y="4797152"/>
            <a:ext cx="8676964" cy="1631216"/>
          </a:xfrm>
          <a:prstGeom prst="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wrap="square">
            <a:spAutoFit/>
          </a:bodyPr>
          <a:lstStyle/>
          <a:p>
            <a:pPr indent="263525" algn="just"/>
            <a:r>
              <a:rPr lang="en-US" sz="2000" dirty="0">
                <a:latin typeface="Times New Roman" pitchFamily="18" charset="0"/>
                <a:cs typeface="Times New Roman" pitchFamily="18" charset="0"/>
              </a:rPr>
              <a:t>Law is inseparable from justice: it is the core of law. Justice, as the basic principle of natural law, is intrinsically inherent in law, which is not so much an external coercive force as a prescription to act fairly. It is no coincidence that the words "right", "Truth", "Justice" and "law" have the same root; hence the identity of the ancient Roman concepts "jus" (law) and "</a:t>
            </a:r>
            <a:r>
              <a:rPr lang="en-US" sz="2000" dirty="0" err="1">
                <a:latin typeface="Times New Roman" pitchFamily="18" charset="0"/>
                <a:cs typeface="Times New Roman" pitchFamily="18" charset="0"/>
              </a:rPr>
              <a:t>justitia</a:t>
            </a:r>
            <a:r>
              <a:rPr lang="en-US" sz="2000" dirty="0">
                <a:latin typeface="Times New Roman" pitchFamily="18" charset="0"/>
                <a:cs typeface="Times New Roman" pitchFamily="18" charset="0"/>
              </a:rPr>
              <a:t>" (Justice).</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00925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427984" y="3717031"/>
            <a:ext cx="4504416" cy="2862322"/>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indent="182563" algn="just"/>
            <a:r>
              <a:rPr lang="en-US" sz="2000" dirty="0">
                <a:latin typeface="Times New Roman" pitchFamily="18" charset="0"/>
                <a:cs typeface="Times New Roman" pitchFamily="18" charset="0"/>
              </a:rPr>
              <a:t>The essence of law lies in the fact that it is a way (tool, form) of establishing a fair balance of interests of all and everyone: individuals, social strata, classes, social communities and entities. Only this point is a measure (criterion) of compliance of the written (positive) law of any country with the general nature and essence of law as such.</a:t>
            </a:r>
            <a:endParaRPr lang="ru-RU" sz="2000" dirty="0">
              <a:latin typeface="Times New Roman" pitchFamily="18" charset="0"/>
              <a:cs typeface="Times New Roman" pitchFamily="18" charset="0"/>
            </a:endParaRPr>
          </a:p>
        </p:txBody>
      </p:sp>
      <p:pic>
        <p:nvPicPr>
          <p:cNvPr id="15365" name="Picture 5" descr="D:\гифки\гармон.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332656"/>
            <a:ext cx="2808312" cy="1741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932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32866" y="658886"/>
            <a:ext cx="6624736" cy="1323439"/>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indent="182563" algn="just"/>
            <a:r>
              <a:rPr lang="en-US" sz="2000" dirty="0">
                <a:latin typeface="Times New Roman" pitchFamily="18" charset="0"/>
                <a:cs typeface="Times New Roman" pitchFamily="18" charset="0"/>
              </a:rPr>
              <a:t>The concept of Justice has been developed since ancient times. Aristotle created a detailed theory of justice as the basis of law. He distinguished between two types of Justice: equalizing and distributing. </a:t>
            </a:r>
          </a:p>
        </p:txBody>
      </p:sp>
      <p:sp>
        <p:nvSpPr>
          <p:cNvPr id="3" name="Прямоугольник 2"/>
          <p:cNvSpPr/>
          <p:nvPr/>
        </p:nvSpPr>
        <p:spPr>
          <a:xfrm>
            <a:off x="4499992" y="4972292"/>
            <a:ext cx="4457610" cy="132343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182563" algn="just"/>
            <a:r>
              <a:rPr lang="en-US" sz="2000" dirty="0">
                <a:latin typeface="Times New Roman" pitchFamily="18" charset="0"/>
                <a:cs typeface="Times New Roman" pitchFamily="18" charset="0"/>
              </a:rPr>
              <a:t>Distributive justice recognizes as fair both equal and unequal distribution among different individuals, depending on their contribution to the public good.</a:t>
            </a:r>
          </a:p>
        </p:txBody>
      </p:sp>
      <p:sp>
        <p:nvSpPr>
          <p:cNvPr id="4" name="Прямоугольник 3"/>
          <p:cNvSpPr/>
          <p:nvPr/>
        </p:nvSpPr>
        <p:spPr>
          <a:xfrm>
            <a:off x="292666" y="2475458"/>
            <a:ext cx="5472608" cy="1323439"/>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indent="182563" algn="just"/>
            <a:r>
              <a:rPr lang="en-US" sz="2000" dirty="0">
                <a:latin typeface="Times New Roman" pitchFamily="18" charset="0"/>
                <a:cs typeface="Times New Roman" pitchFamily="18" charset="0"/>
              </a:rPr>
              <a:t>Equalizing justice is the one that guides people when exchanging values or compensating for damages. This is like a tool for observing measures between the harm and benefit of each of the parties.</a:t>
            </a:r>
          </a:p>
        </p:txBody>
      </p:sp>
      <p:pic>
        <p:nvPicPr>
          <p:cNvPr id="16386" name="Picture 2" descr="C:\Users\user\Desktop\875a8375f91de049494d6073098e8a2f_e438f3808fc72219c23fdc33d078cc85.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12160" y="2475458"/>
            <a:ext cx="1230337" cy="232397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000" b="94750" l="3492" r="94956"/>
                    </a14:imgEffect>
                  </a14:imgLayer>
                </a14:imgProps>
              </a:ext>
              <a:ext uri="{28A0092B-C50C-407E-A947-70E740481C1C}">
                <a14:useLocalDpi xmlns:a14="http://schemas.microsoft.com/office/drawing/2010/main" val="0"/>
              </a:ext>
            </a:extLst>
          </a:blip>
          <a:srcRect/>
          <a:stretch>
            <a:fillRect/>
          </a:stretch>
        </p:blipFill>
        <p:spPr bwMode="auto">
          <a:xfrm>
            <a:off x="505675" y="404664"/>
            <a:ext cx="1573894" cy="18318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46600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339752" y="4725144"/>
            <a:ext cx="6678488" cy="1938992"/>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indent="354013" algn="just"/>
            <a:r>
              <a:rPr lang="en-US" sz="2000" dirty="0">
                <a:solidFill>
                  <a:schemeClr val="bg1"/>
                </a:solidFill>
                <a:latin typeface="Times New Roman"/>
              </a:rPr>
              <a:t>The idea of justice was further developed by the lawyers of Ancient Rome, including </a:t>
            </a:r>
            <a:r>
              <a:rPr lang="en-US" sz="2000" dirty="0" err="1">
                <a:solidFill>
                  <a:schemeClr val="bg1"/>
                </a:solidFill>
                <a:latin typeface="Times New Roman"/>
              </a:rPr>
              <a:t>Ciceron</a:t>
            </a:r>
            <a:r>
              <a:rPr lang="en-US" sz="2000" dirty="0">
                <a:solidFill>
                  <a:schemeClr val="bg1"/>
                </a:solidFill>
                <a:latin typeface="Times New Roman"/>
              </a:rPr>
              <a:t>. The unity of law and justice is fixed in the formulas of Roman law: "law is the art of good and justice"; "in law it is necessary to pay maximum attention to justice"; "the precepts of law are as follows: to live honestly, not to offend, to pay tribute to everyone".</a:t>
            </a:r>
            <a:endParaRPr lang="ru-RU" sz="2000" dirty="0">
              <a:solidFill>
                <a:schemeClr val="bg1"/>
              </a:solidFill>
            </a:endParaRPr>
          </a:p>
        </p:txBody>
      </p:sp>
      <p:pic>
        <p:nvPicPr>
          <p:cNvPr id="8195" name="Picture 3"/>
          <p:cNvPicPr>
            <a:picLocks noChangeAspect="1" noChangeArrowheads="1"/>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251520" y="4302315"/>
            <a:ext cx="2088232" cy="24918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5205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75988"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186293"/>
            <a:ext cx="6750496" cy="132343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indent="263525" algn="just"/>
            <a:r>
              <a:rPr lang="en-US" sz="2000" dirty="0">
                <a:latin typeface="Times New Roman" pitchFamily="18" charset="0"/>
                <a:cs typeface="Times New Roman" pitchFamily="18" charset="0"/>
              </a:rPr>
              <a:t>As one of the modern Russian philosophers A. I. </a:t>
            </a:r>
            <a:r>
              <a:rPr lang="en-US" sz="2000" dirty="0" err="1">
                <a:latin typeface="Times New Roman" pitchFamily="18" charset="0"/>
                <a:cs typeface="Times New Roman" pitchFamily="18" charset="0"/>
              </a:rPr>
              <a:t>Novikov</a:t>
            </a:r>
            <a:r>
              <a:rPr lang="en-US" sz="2000" dirty="0">
                <a:latin typeface="Times New Roman" pitchFamily="18" charset="0"/>
                <a:cs typeface="Times New Roman" pitchFamily="18" charset="0"/>
              </a:rPr>
              <a:t> noted, "it was in Rome that the concept of justice was translated from the language of philosophical reasoning into the exact language of legal formulas."</a:t>
            </a:r>
            <a:endParaRPr lang="ru-RU" sz="2000" dirty="0">
              <a:latin typeface="Times New Roman" pitchFamily="18" charset="0"/>
              <a:cs typeface="Times New Roman" pitchFamily="18" charset="0"/>
            </a:endParaRPr>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2220" y="142275"/>
            <a:ext cx="1584176" cy="19623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35342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1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627784" y="4221088"/>
            <a:ext cx="6336704" cy="1631216"/>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indent="263525" algn="just"/>
            <a:r>
              <a:rPr lang="en-US" sz="2000" dirty="0">
                <a:latin typeface="Times New Roman" pitchFamily="18" charset="0"/>
                <a:cs typeface="Times New Roman" pitchFamily="18" charset="0"/>
              </a:rPr>
              <a:t>J. Locke, in his work «</a:t>
            </a:r>
            <a:r>
              <a:rPr lang="ru-RU" sz="2000" dirty="0">
                <a:latin typeface="Times New Roman" pitchFamily="18" charset="0"/>
                <a:cs typeface="Times New Roman" pitchFamily="18" charset="0"/>
              </a:rPr>
              <a:t>Т</a:t>
            </a:r>
            <a:r>
              <a:rPr lang="en-US" sz="2000" dirty="0" err="1">
                <a:latin typeface="Times New Roman" pitchFamily="18" charset="0"/>
                <a:cs typeface="Times New Roman" pitchFamily="18" charset="0"/>
              </a:rPr>
              <a:t>wo</a:t>
            </a:r>
            <a:r>
              <a:rPr lang="en-US" sz="2000" dirty="0">
                <a:latin typeface="Times New Roman" pitchFamily="18" charset="0"/>
                <a:cs typeface="Times New Roman" pitchFamily="18" charset="0"/>
              </a:rPr>
              <a:t> treatises on the statehood of government", expressed his concept of law and social contract, where he divided justice as a contract, submission to the law and as achieving harmony between personal and public interests.</a:t>
            </a:r>
            <a:endParaRPr lang="ru-RU" sz="2000" dirty="0">
              <a:latin typeface="Times New Roman" pitchFamily="18" charset="0"/>
              <a:cs typeface="Times New Roman" pitchFamily="18" charset="0"/>
            </a:endParaRPr>
          </a:p>
        </p:txBody>
      </p:sp>
      <p:pic>
        <p:nvPicPr>
          <p:cNvPr id="1843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34" b="96568" l="3158" r="94737">
                        <a14:foregroundMark x1="42632" y1="47140" x2="43421" y2="60412"/>
                        <a14:foregroundMark x1="51316" y1="48970" x2="44211" y2="60412"/>
                        <a14:foregroundMark x1="42368" y1="9840" x2="37895" y2="26316"/>
                        <a14:foregroundMark x1="40526" y1="8009" x2="38947" y2="11899"/>
                        <a14:foregroundMark x1="51053" y1="8009" x2="58421" y2="13272"/>
                        <a14:foregroundMark x1="62895" y1="12815" x2="66053" y2="19451"/>
                        <a14:foregroundMark x1="65526" y1="19222" x2="66842" y2="27002"/>
                      </a14:backgroundRemoval>
                    </a14:imgEffect>
                  </a14:imgLayer>
                </a14:imgProps>
              </a:ext>
              <a:ext uri="{28A0092B-C50C-407E-A947-70E740481C1C}">
                <a14:useLocalDpi xmlns:a14="http://schemas.microsoft.com/office/drawing/2010/main" val="0"/>
              </a:ext>
            </a:extLst>
          </a:blip>
          <a:srcRect t="4416" b="3318"/>
          <a:stretch/>
        </p:blipFill>
        <p:spPr bwMode="auto">
          <a:xfrm>
            <a:off x="467544" y="3890632"/>
            <a:ext cx="2160240" cy="22921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7749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86" y="-14817"/>
            <a:ext cx="9179486" cy="6872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267744" y="116632"/>
            <a:ext cx="6732752" cy="1938992"/>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indent="182563" algn="just"/>
            <a:r>
              <a:rPr lang="en-US" sz="2000" dirty="0">
                <a:latin typeface="Times New Roman" pitchFamily="18" charset="0"/>
                <a:cs typeface="Times New Roman" pitchFamily="18" charset="0"/>
              </a:rPr>
              <a:t>Kant emphasized the difference between ethical and legal justice, and based on these differences, he drew the following conclusion: the "court of Justice" contains contradictions and consists of two courts: the "court of conscience", which refers to ethical justice, and the "court of law", which expresses legal justice.</a:t>
            </a:r>
            <a:endParaRPr lang="ru-RU" sz="2000"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436" l="665" r="100000">
                        <a14:foregroundMark x1="42883" y1="54688" x2="86216" y2="93500"/>
                        <a14:foregroundMark x1="25766" y1="72813" x2="31261" y2="93000"/>
                        <a14:foregroundMark x1="51982" y1="44875" x2="91712" y2="84188"/>
                        <a14:foregroundMark x1="85586" y1="63500" x2="98378" y2="62438"/>
                        <a14:foregroundMark x1="51982" y1="52125" x2="61171" y2="59875"/>
                        <a14:foregroundMark x1="42252" y1="9125" x2="50811" y2="11750"/>
                        <a14:foregroundMark x1="54414" y1="12250" x2="55045" y2="22625"/>
                        <a14:foregroundMark x1="18468" y1="26250" x2="28829" y2="21063"/>
                        <a14:foregroundMark x1="69730" y1="86750" x2="81892" y2="97625"/>
                        <a14:foregroundMark x1="12973" y1="38625" x2="25766" y2="31375"/>
                        <a14:foregroundMark x1="2523" y1="81063" x2="19009" y2="77438"/>
                        <a14:foregroundMark x1="25942" y1="50940" x2="50998" y2="94361"/>
                        <a14:foregroundMark x1="14856" y1="61278" x2="43681" y2="90789"/>
                        <a14:foregroundMark x1="14856" y1="61654" x2="35698" y2="43045"/>
                        <a14:foregroundMark x1="38803" y1="46805" x2="63193" y2="97368"/>
                        <a14:foregroundMark x1="54545" y1="42669" x2="99778" y2="86654"/>
                        <a14:foregroundMark x1="9978" y1="94361" x2="94235" y2="91729"/>
                        <a14:foregroundMark x1="69845" y1="83459" x2="96009" y2="96992"/>
                        <a14:foregroundMark x1="65632" y1="84586" x2="72949" y2="96992"/>
                        <a14:foregroundMark x1="77827" y1="81391" x2="80931" y2="99436"/>
                        <a14:foregroundMark x1="9978" y1="8459" x2="11308" y2="83459"/>
                        <a14:foregroundMark x1="76497" y1="10526" x2="99113" y2="50940"/>
                      </a14:backgroundRemoval>
                    </a14:imgEffect>
                  </a14:imgLayer>
                </a14:imgProps>
              </a:ext>
              <a:ext uri="{28A0092B-C50C-407E-A947-70E740481C1C}">
                <a14:useLocalDpi xmlns:a14="http://schemas.microsoft.com/office/drawing/2010/main" val="0"/>
              </a:ext>
            </a:extLst>
          </a:blip>
          <a:srcRect/>
          <a:stretch>
            <a:fillRect/>
          </a:stretch>
        </p:blipFill>
        <p:spPr bwMode="auto">
          <a:xfrm>
            <a:off x="369288" y="90374"/>
            <a:ext cx="1872208" cy="22091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35960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1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256334" y="4941168"/>
            <a:ext cx="6696744" cy="1631216"/>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indent="263525" algn="just"/>
            <a:r>
              <a:rPr lang="en-US" sz="2000" dirty="0">
                <a:latin typeface="Times New Roman" pitchFamily="18" charset="0"/>
                <a:cs typeface="Times New Roman" pitchFamily="18" charset="0"/>
              </a:rPr>
              <a:t>The French philosopher Pierre Joseph Proudhon considered justice to be the basic concept of morality. In his work "on justice in the church and in the revolution", he noted that the first sign of justice and its beginning are a sense of human dignity, mutual respect, and harmony of personal interests.</a:t>
            </a:r>
            <a:endParaRPr lang="ru-RU" sz="2000" dirty="0">
              <a:latin typeface="Times New Roman" pitchFamily="18" charset="0"/>
              <a:cs typeface="Times New Roman" pitchFamily="18" charset="0"/>
            </a:endParaRPr>
          </a:p>
        </p:txBody>
      </p:sp>
      <p:pic>
        <p:nvPicPr>
          <p:cNvPr id="2052"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896" b="97403" l="1000" r="100000">
                        <a14:foregroundMark x1="50000" y1="11948" x2="62667" y2="8052"/>
                        <a14:foregroundMark x1="77333" y1="15065" x2="78667" y2="26234"/>
                        <a14:foregroundMark x1="47667" y1="14545" x2="46000" y2="22078"/>
                        <a14:foregroundMark x1="5000" y1="83117" x2="1000" y2="81818"/>
                        <a14:foregroundMark x1="96333" y1="76104" x2="99667" y2="77662"/>
                        <a14:foregroundMark x1="90333" y1="86494" x2="99667" y2="87273"/>
                        <a14:foregroundMark x1="47333" y1="29610" x2="46667" y2="21818"/>
                      </a14:backgroundRemoval>
                    </a14:imgEffect>
                  </a14:imgLayer>
                </a14:imgProps>
              </a:ext>
              <a:ext uri="{28A0092B-C50C-407E-A947-70E740481C1C}">
                <a14:useLocalDpi xmlns:a14="http://schemas.microsoft.com/office/drawing/2010/main" val="0"/>
              </a:ext>
            </a:extLst>
          </a:blip>
          <a:srcRect/>
          <a:stretch>
            <a:fillRect/>
          </a:stretch>
        </p:blipFill>
        <p:spPr bwMode="auto">
          <a:xfrm>
            <a:off x="239034" y="4103514"/>
            <a:ext cx="2004814" cy="2468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1324715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TotalTime>
  <Words>880</Words>
  <Application>Microsoft Office PowerPoint</Application>
  <PresentationFormat>Экран (4:3)</PresentationFormat>
  <Paragraphs>19</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Алина Танасиенко</dc:creator>
  <cp:lastModifiedBy>tanasienkoalinocka@gmail.com</cp:lastModifiedBy>
  <cp:revision>31</cp:revision>
  <dcterms:created xsi:type="dcterms:W3CDTF">2020-11-17T11:48:21Z</dcterms:created>
  <dcterms:modified xsi:type="dcterms:W3CDTF">2020-11-18T00:11:19Z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4658352</vt:lpwstr>
  </property>
  <property fmtid="{D5CDD505-2E9C-101B-9397-08002B2CF9AE}" pid="3" name="NXPowerLiteSettings">
    <vt:lpwstr>C7000400038000</vt:lpwstr>
  </property>
  <property fmtid="{D5CDD505-2E9C-101B-9397-08002B2CF9AE}" pid="4" name="NXPowerLiteVersion">
    <vt:lpwstr>S9.0.1</vt:lpwstr>
  </property>
</Properties>
</file>