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4" r:id="rId6"/>
    <p:sldId id="259" r:id="rId7"/>
    <p:sldId id="268" r:id="rId8"/>
    <p:sldId id="265" r:id="rId9"/>
    <p:sldId id="266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Schoolbook" panose="02040604050505020304" pitchFamily="18" charset="0"/>
      <p:regular r:id="rId16"/>
      <p:bold r:id="rId17"/>
      <p:italic r:id="rId18"/>
      <p:boldItalic r:id="rId19"/>
    </p:embeddedFont>
    <p:embeddedFont>
      <p:font typeface="Playfair Display Black" panose="020F0502020204030204" pitchFamily="34" charset="0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EAA0"/>
    <a:srgbClr val="167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98D140-4961-4532-BD58-4F3D4F08A97D}">
  <a:tblStyle styleId="{B098D140-4961-4532-BD58-4F3D4F08A9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01"/>
  </p:normalViewPr>
  <p:slideViewPr>
    <p:cSldViewPr snapToGrid="0">
      <p:cViewPr>
        <p:scale>
          <a:sx n="63" d="100"/>
          <a:sy n="63" d="100"/>
        </p:scale>
        <p:origin x="1240" y="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ub.sk/ludia/jednovubky/co-je-uver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zadania-seminarky.sk/referat/uverove-riziko-bankovnictvo/2672" TargetMode="External"/><Relationship Id="rId5" Type="http://schemas.openxmlformats.org/officeDocument/2006/relationships/hyperlink" Target="https://www.asb.sk/biznis/realitny-trh/podcenovanie-rizik-uverov-moze-viest-ku-krizovemu-vyvoju" TargetMode="External"/><Relationship Id="rId4" Type="http://schemas.openxmlformats.org/officeDocument/2006/relationships/hyperlink" Target="https://www.euroekonom.sk/uverove-riziko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FD2CD-E27B-084C-826F-96D6D626AF6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4" name="Google Shape;84;p13"/>
          <p:cNvCxnSpPr>
            <a:cxnSpLocks/>
          </p:cNvCxnSpPr>
          <p:nvPr/>
        </p:nvCxnSpPr>
        <p:spPr>
          <a:xfrm rot="-5400000">
            <a:off x="-4730951" y="4327522"/>
            <a:ext cx="13354541" cy="0"/>
          </a:xfrm>
          <a:prstGeom prst="straightConnector1">
            <a:avLst/>
          </a:prstGeom>
          <a:ln>
            <a:solidFill>
              <a:srgbClr val="167E11"/>
            </a:solidFill>
            <a:headEnd type="none" w="sm" len="sm"/>
            <a:tailEnd type="none" w="sm" len="sm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5" name="Google Shape;85;p13"/>
          <p:cNvCxnSpPr>
            <a:cxnSpLocks/>
          </p:cNvCxnSpPr>
          <p:nvPr/>
        </p:nvCxnSpPr>
        <p:spPr>
          <a:xfrm rot="-5400000">
            <a:off x="-4167277" y="4327523"/>
            <a:ext cx="13354541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6" name="Google Shape;86;p13"/>
          <p:cNvCxnSpPr/>
          <p:nvPr/>
        </p:nvCxnSpPr>
        <p:spPr>
          <a:xfrm rot="-5400000">
            <a:off x="-3603603" y="4327523"/>
            <a:ext cx="13354541" cy="0"/>
          </a:xfrm>
          <a:prstGeom prst="straightConnector1">
            <a:avLst/>
          </a:prstGeom>
          <a:noFill/>
          <a:ln w="38100" cap="flat" cmpd="sng">
            <a:solidFill>
              <a:srgbClr val="8EEAA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87" name="Google Shape;87;p13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 extrusionOk="0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" name="Google Shape;89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3"/>
          <p:cNvSpPr txBox="1"/>
          <p:nvPr/>
        </p:nvSpPr>
        <p:spPr>
          <a:xfrm>
            <a:off x="1592374" y="2628900"/>
            <a:ext cx="13163532" cy="325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8800" dirty="0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Úvery a úverové rizika v Slovenskej republike </a:t>
            </a:r>
            <a:endParaRPr lang="sk-SK" sz="8800" dirty="0">
              <a:latin typeface="Century Schoolbook" panose="02040604050505020304" pitchFamily="18" charset="0"/>
            </a:endParaRPr>
          </a:p>
        </p:txBody>
      </p:sp>
      <p:grpSp>
        <p:nvGrpSpPr>
          <p:cNvPr id="91" name="Google Shape;91;p13"/>
          <p:cNvGrpSpPr/>
          <p:nvPr/>
        </p:nvGrpSpPr>
        <p:grpSpPr>
          <a:xfrm>
            <a:off x="12385106" y="6084623"/>
            <a:ext cx="4476247" cy="5509227"/>
            <a:chOff x="0" y="0"/>
            <a:chExt cx="5968330" cy="7345637"/>
          </a:xfrm>
        </p:grpSpPr>
        <p:grpSp>
          <p:nvGrpSpPr>
            <p:cNvPr id="92" name="Google Shape;92;p13"/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93" name="Google Shape;93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94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" name="Google Shape;95;p13"/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96" name="Google Shape;96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97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13"/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99" name="Google Shape;99;p1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0" name="Google Shape;100;p1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101" name="Google Shape;101;p13"/>
          <p:cNvCxnSpPr/>
          <p:nvPr/>
        </p:nvCxnSpPr>
        <p:spPr>
          <a:xfrm>
            <a:off x="1592374" y="1883323"/>
            <a:ext cx="13354541" cy="0"/>
          </a:xfrm>
          <a:prstGeom prst="straightConnector1">
            <a:avLst/>
          </a:prstGeom>
          <a:noFill/>
          <a:ln w="38100" cap="flat" cmpd="sng">
            <a:solidFill>
              <a:srgbClr val="0B13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E8399C97-49F1-F543-A2DD-51F2CCE27F62}"/>
              </a:ext>
            </a:extLst>
          </p:cNvPr>
          <p:cNvSpPr/>
          <p:nvPr/>
        </p:nvSpPr>
        <p:spPr>
          <a:xfrm>
            <a:off x="16219000" y="1704026"/>
            <a:ext cx="358583" cy="358589"/>
          </a:xfrm>
          <a:prstGeom prst="ellipse">
            <a:avLst/>
          </a:prstGeom>
          <a:solidFill>
            <a:srgbClr val="8EEA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80C9590-3864-1644-A357-F9C0D6E541E9}"/>
              </a:ext>
            </a:extLst>
          </p:cNvPr>
          <p:cNvSpPr/>
          <p:nvPr/>
        </p:nvSpPr>
        <p:spPr>
          <a:xfrm>
            <a:off x="15735208" y="1704027"/>
            <a:ext cx="358583" cy="35858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A3AC66D-6EE3-E94D-ABB8-FDCABBC8CEE9}"/>
              </a:ext>
            </a:extLst>
          </p:cNvPr>
          <p:cNvSpPr/>
          <p:nvPr/>
        </p:nvSpPr>
        <p:spPr>
          <a:xfrm>
            <a:off x="15251416" y="1704028"/>
            <a:ext cx="358583" cy="358589"/>
          </a:xfrm>
          <a:prstGeom prst="ellipse">
            <a:avLst/>
          </a:prstGeom>
          <a:solidFill>
            <a:srgbClr val="167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904A8-AD45-244E-85BE-213814C717AB}"/>
              </a:ext>
            </a:extLst>
          </p:cNvPr>
          <p:cNvSpPr txBox="1"/>
          <p:nvPr/>
        </p:nvSpPr>
        <p:spPr>
          <a:xfrm>
            <a:off x="1946319" y="6012305"/>
            <a:ext cx="84069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6000" dirty="0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Nikoleta </a:t>
            </a:r>
            <a:r>
              <a:rPr lang="sk-SK" sz="6000" dirty="0" err="1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Maryna</a:t>
            </a:r>
            <a:r>
              <a:rPr lang="sk-SK" sz="6000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 </a:t>
            </a:r>
          </a:p>
          <a:p>
            <a:r>
              <a:rPr lang="sk-SK" sz="6000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1MAN-4</a:t>
            </a:r>
            <a:endParaRPr lang="en-US" sz="600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4"/>
          <p:cNvGrpSpPr/>
          <p:nvPr/>
        </p:nvGrpSpPr>
        <p:grpSpPr>
          <a:xfrm>
            <a:off x="9144000" y="800791"/>
            <a:ext cx="8115300" cy="8930567"/>
            <a:chOff x="0" y="-38100"/>
            <a:chExt cx="2137363" cy="2352084"/>
          </a:xfrm>
        </p:grpSpPr>
        <p:sp>
          <p:nvSpPr>
            <p:cNvPr id="116" name="Google Shape;116;p14"/>
            <p:cNvSpPr/>
            <p:nvPr/>
          </p:nvSpPr>
          <p:spPr>
            <a:xfrm>
              <a:off x="0" y="0"/>
              <a:ext cx="2137363" cy="2313984"/>
            </a:xfrm>
            <a:custGeom>
              <a:avLst/>
              <a:gdLst/>
              <a:ahLst/>
              <a:cxnLst/>
              <a:rect l="l" t="t" r="r" b="b"/>
              <a:pathLst>
                <a:path w="2137363" h="2313984" extrusionOk="0">
                  <a:moveTo>
                    <a:pt x="45792" y="0"/>
                  </a:moveTo>
                  <a:lnTo>
                    <a:pt x="2091571" y="0"/>
                  </a:lnTo>
                  <a:cubicBezTo>
                    <a:pt x="2103716" y="0"/>
                    <a:pt x="2115363" y="4824"/>
                    <a:pt x="2123951" y="13412"/>
                  </a:cubicBezTo>
                  <a:cubicBezTo>
                    <a:pt x="2132538" y="22000"/>
                    <a:pt x="2137363" y="33647"/>
                    <a:pt x="2137363" y="45792"/>
                  </a:cubicBezTo>
                  <a:lnTo>
                    <a:pt x="2137363" y="2268192"/>
                  </a:lnTo>
                  <a:cubicBezTo>
                    <a:pt x="2137363" y="2280337"/>
                    <a:pt x="2132538" y="2291984"/>
                    <a:pt x="2123951" y="2300572"/>
                  </a:cubicBezTo>
                  <a:cubicBezTo>
                    <a:pt x="2115363" y="2309159"/>
                    <a:pt x="2103716" y="2313984"/>
                    <a:pt x="2091571" y="2313984"/>
                  </a:cubicBezTo>
                  <a:lnTo>
                    <a:pt x="45792" y="2313984"/>
                  </a:lnTo>
                  <a:cubicBezTo>
                    <a:pt x="33647" y="2313984"/>
                    <a:pt x="22000" y="2309159"/>
                    <a:pt x="13412" y="2300572"/>
                  </a:cubicBezTo>
                  <a:cubicBezTo>
                    <a:pt x="4824" y="2291984"/>
                    <a:pt x="0" y="2280337"/>
                    <a:pt x="0" y="2268192"/>
                  </a:cubicBezTo>
                  <a:lnTo>
                    <a:pt x="0" y="45792"/>
                  </a:lnTo>
                  <a:cubicBezTo>
                    <a:pt x="0" y="33647"/>
                    <a:pt x="4824" y="22000"/>
                    <a:pt x="13412" y="13412"/>
                  </a:cubicBezTo>
                  <a:cubicBezTo>
                    <a:pt x="22000" y="4824"/>
                    <a:pt x="33647" y="0"/>
                    <a:pt x="457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4"/>
          <p:cNvSpPr txBox="1"/>
          <p:nvPr/>
        </p:nvSpPr>
        <p:spPr>
          <a:xfrm>
            <a:off x="1028700" y="1484708"/>
            <a:ext cx="6910589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7200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Čo je to úver?</a:t>
            </a:r>
            <a:endParaRPr lang="sk-SK" sz="1050" dirty="0">
              <a:latin typeface="Century Schoolbook" panose="02040604050505020304" pitchFamily="18" charset="0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16493527" y="1280385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4"/>
          <p:cNvSpPr/>
          <p:nvPr/>
        </p:nvSpPr>
        <p:spPr>
          <a:xfrm>
            <a:off x="17057202" y="1280385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4"/>
          <p:cNvSpPr/>
          <p:nvPr/>
        </p:nvSpPr>
        <p:spPr>
          <a:xfrm>
            <a:off x="17618249" y="1280385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4"/>
          <p:cNvSpPr/>
          <p:nvPr/>
        </p:nvSpPr>
        <p:spPr>
          <a:xfrm>
            <a:off x="8378227" y="8752048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4"/>
          <p:cNvSpPr/>
          <p:nvPr/>
        </p:nvSpPr>
        <p:spPr>
          <a:xfrm>
            <a:off x="8941902" y="8752048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4"/>
          <p:cNvSpPr/>
          <p:nvPr/>
        </p:nvSpPr>
        <p:spPr>
          <a:xfrm>
            <a:off x="9502949" y="8752048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05A34-0349-F540-BF3E-40E9C4AE7998}"/>
              </a:ext>
            </a:extLst>
          </p:cNvPr>
          <p:cNvSpPr txBox="1"/>
          <p:nvPr/>
        </p:nvSpPr>
        <p:spPr>
          <a:xfrm>
            <a:off x="9909772" y="1845141"/>
            <a:ext cx="641836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Úver</a:t>
            </a:r>
            <a:r>
              <a:rPr lang="sk-SK" sz="3200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 je vlastne požičanie za odplatu, takzvaný úrok. V úverovom vzťahu je </a:t>
            </a:r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veriteľ</a:t>
            </a:r>
            <a:r>
              <a:rPr lang="sk-SK" sz="3200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, ktorý požičiava peňažné prostriedky, a </a:t>
            </a:r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dlžník</a:t>
            </a:r>
            <a:r>
              <a:rPr lang="sk-SK" sz="3200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, ktorý sa zaväzuje vrátiť mu ich aj úrokmi, a to do vopred dohodnutej doby splatnosti.</a:t>
            </a:r>
          </a:p>
          <a:p>
            <a:endParaRPr lang="sk-SK" sz="3200">
              <a:solidFill>
                <a:schemeClr val="bg1"/>
              </a:solidFill>
              <a:latin typeface="Century Schoolbook" panose="02040604050505020304" pitchFamily="18" charset="0"/>
              <a:sym typeface="Playfair Display Black"/>
            </a:endParaRPr>
          </a:p>
          <a:p>
            <a:r>
              <a:rPr lang="sk-SK" sz="3200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Kto môže požičiavať, stanovuje </a:t>
            </a:r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Národná banka Slovenska</a:t>
            </a:r>
            <a:r>
              <a:rPr lang="sk-SK" sz="3200">
                <a:solidFill>
                  <a:schemeClr val="bg1"/>
                </a:solidFill>
                <a:latin typeface="Century Schoolbook" panose="02040604050505020304" pitchFamily="18" charset="0"/>
                <a:sym typeface="Playfair Display Black"/>
              </a:rPr>
              <a:t>. Veriteľom môžu byť okrem bank aj registrované nebankové spoločnosti či súkromné osoby.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/>
          <p:nvPr/>
        </p:nvSpPr>
        <p:spPr>
          <a:xfrm>
            <a:off x="784026" y="431609"/>
            <a:ext cx="8565648" cy="631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720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Typy úverov a ich využitie v praxi</a:t>
            </a:r>
          </a:p>
          <a:p>
            <a:pPr>
              <a:lnSpc>
                <a:spcPct val="120000"/>
              </a:lnSpc>
            </a:pPr>
            <a:br>
              <a:rPr lang="pl" sz="6600">
                <a:solidFill>
                  <a:srgbClr val="0B1320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</a:br>
            <a:endParaRPr lang="en-US" sz="6600">
              <a:solidFill>
                <a:srgbClr val="0B1320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  <a:p>
            <a:pPr>
              <a:lnSpc>
                <a:spcPct val="120000"/>
              </a:lnSpc>
            </a:pPr>
            <a:endParaRPr sz="6600"/>
          </a:p>
        </p:txBody>
      </p:sp>
      <p:grpSp>
        <p:nvGrpSpPr>
          <p:cNvPr id="153" name="Google Shape;153;p15"/>
          <p:cNvGrpSpPr/>
          <p:nvPr/>
        </p:nvGrpSpPr>
        <p:grpSpPr>
          <a:xfrm>
            <a:off x="461049" y="5319141"/>
            <a:ext cx="3966707" cy="4536250"/>
            <a:chOff x="0" y="-38100"/>
            <a:chExt cx="1490774" cy="1194732"/>
          </a:xfrm>
        </p:grpSpPr>
        <p:sp>
          <p:nvSpPr>
            <p:cNvPr id="154" name="Google Shape;154;p15"/>
            <p:cNvSpPr/>
            <p:nvPr/>
          </p:nvSpPr>
          <p:spPr>
            <a:xfrm>
              <a:off x="0" y="0"/>
              <a:ext cx="1490774" cy="1156632"/>
            </a:xfrm>
            <a:custGeom>
              <a:avLst/>
              <a:gdLst/>
              <a:ahLst/>
              <a:cxnLst/>
              <a:rect l="l" t="t" r="r" b="b"/>
              <a:pathLst>
                <a:path w="1490774" h="1156632" extrusionOk="0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5"/>
          <p:cNvGrpSpPr/>
          <p:nvPr/>
        </p:nvGrpSpPr>
        <p:grpSpPr>
          <a:xfrm>
            <a:off x="461048" y="4003196"/>
            <a:ext cx="4032053" cy="3230765"/>
            <a:chOff x="0" y="-38100"/>
            <a:chExt cx="1129234" cy="850900"/>
          </a:xfrm>
        </p:grpSpPr>
        <p:sp>
          <p:nvSpPr>
            <p:cNvPr id="157" name="Google Shape;157;p15"/>
            <p:cNvSpPr/>
            <p:nvPr/>
          </p:nvSpPr>
          <p:spPr>
            <a:xfrm>
              <a:off x="0" y="0"/>
              <a:ext cx="1129234" cy="282729"/>
            </a:xfrm>
            <a:custGeom>
              <a:avLst/>
              <a:gdLst/>
              <a:ahLst/>
              <a:cxnLst/>
              <a:rect l="l" t="t" r="r" b="b"/>
              <a:pathLst>
                <a:path w="1129234" h="282729" extrusionOk="0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sk-SK"/>
            </a:p>
          </p:txBody>
        </p:sp>
        <p:sp>
          <p:nvSpPr>
            <p:cNvPr id="158" name="Google Shape;158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sk-SK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5"/>
          <p:cNvGrpSpPr/>
          <p:nvPr/>
        </p:nvGrpSpPr>
        <p:grpSpPr>
          <a:xfrm>
            <a:off x="4967759" y="4003195"/>
            <a:ext cx="3966708" cy="3230765"/>
            <a:chOff x="0" y="-38100"/>
            <a:chExt cx="1129234" cy="850900"/>
          </a:xfrm>
        </p:grpSpPr>
        <p:sp>
          <p:nvSpPr>
            <p:cNvPr id="165" name="Google Shape;165;p15"/>
            <p:cNvSpPr/>
            <p:nvPr/>
          </p:nvSpPr>
          <p:spPr>
            <a:xfrm>
              <a:off x="0" y="0"/>
              <a:ext cx="1129234" cy="282729"/>
            </a:xfrm>
            <a:custGeom>
              <a:avLst/>
              <a:gdLst/>
              <a:ahLst/>
              <a:cxnLst/>
              <a:rect l="l" t="t" r="r" b="b"/>
              <a:pathLst>
                <a:path w="1129234" h="282729" extrusionOk="0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5"/>
          <p:cNvGrpSpPr/>
          <p:nvPr/>
        </p:nvGrpSpPr>
        <p:grpSpPr>
          <a:xfrm>
            <a:off x="13793988" y="4013653"/>
            <a:ext cx="4084588" cy="3230765"/>
            <a:chOff x="0" y="-38100"/>
            <a:chExt cx="1129234" cy="850900"/>
          </a:xfrm>
        </p:grpSpPr>
        <p:sp>
          <p:nvSpPr>
            <p:cNvPr id="171" name="Google Shape;171;p15"/>
            <p:cNvSpPr/>
            <p:nvPr/>
          </p:nvSpPr>
          <p:spPr>
            <a:xfrm>
              <a:off x="0" y="0"/>
              <a:ext cx="1129234" cy="282729"/>
            </a:xfrm>
            <a:custGeom>
              <a:avLst/>
              <a:gdLst/>
              <a:ahLst/>
              <a:cxnLst/>
              <a:rect l="l" t="t" r="r" b="b"/>
              <a:pathLst>
                <a:path w="1129234" h="282729" extrusionOk="0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5"/>
          <p:cNvSpPr txBox="1"/>
          <p:nvPr/>
        </p:nvSpPr>
        <p:spPr>
          <a:xfrm>
            <a:off x="12426160" y="6021446"/>
            <a:ext cx="5141301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69875" marR="0" lvl="1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B1320"/>
              </a:buClr>
              <a:buSzPts val="2499"/>
            </a:pPr>
            <a:endParaRPr/>
          </a:p>
        </p:txBody>
      </p:sp>
      <p:sp>
        <p:nvSpPr>
          <p:cNvPr id="176" name="Google Shape;176;p15"/>
          <p:cNvSpPr txBox="1"/>
          <p:nvPr/>
        </p:nvSpPr>
        <p:spPr>
          <a:xfrm>
            <a:off x="12515945" y="4382977"/>
            <a:ext cx="3516448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0" i="0" u="none" strike="noStrike" cap="none">
                <a:solidFill>
                  <a:srgbClr val="F3F6FA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Canva</a:t>
            </a:r>
            <a:endParaRPr/>
          </a:p>
        </p:txBody>
      </p:sp>
      <p:cxnSp>
        <p:nvCxnSpPr>
          <p:cNvPr id="177" name="Google Shape;177;p15"/>
          <p:cNvCxnSpPr>
            <a:cxnSpLocks/>
          </p:cNvCxnSpPr>
          <p:nvPr/>
        </p:nvCxnSpPr>
        <p:spPr>
          <a:xfrm>
            <a:off x="8934467" y="1399247"/>
            <a:ext cx="6857647" cy="0"/>
          </a:xfrm>
          <a:prstGeom prst="straightConnector1">
            <a:avLst/>
          </a:prstGeom>
          <a:noFill/>
          <a:ln w="38100" cap="flat" cmpd="sng">
            <a:solidFill>
              <a:srgbClr val="0B13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9" name="Google Shape;179;p15"/>
          <p:cNvSpPr/>
          <p:nvPr/>
        </p:nvSpPr>
        <p:spPr>
          <a:xfrm>
            <a:off x="16294495" y="1194924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5"/>
          <p:cNvSpPr/>
          <p:nvPr/>
        </p:nvSpPr>
        <p:spPr>
          <a:xfrm>
            <a:off x="16858169" y="1194924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"/>
          <p:cNvSpPr/>
          <p:nvPr/>
        </p:nvSpPr>
        <p:spPr>
          <a:xfrm>
            <a:off x="17419216" y="1194924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153;p15">
            <a:extLst>
              <a:ext uri="{FF2B5EF4-FFF2-40B4-BE49-F238E27FC236}">
                <a16:creationId xmlns:a16="http://schemas.microsoft.com/office/drawing/2014/main" id="{2E70646D-2855-A043-B384-46E103514AFE}"/>
              </a:ext>
            </a:extLst>
          </p:cNvPr>
          <p:cNvGrpSpPr/>
          <p:nvPr/>
        </p:nvGrpSpPr>
        <p:grpSpPr>
          <a:xfrm>
            <a:off x="4970707" y="5319141"/>
            <a:ext cx="3966707" cy="4536250"/>
            <a:chOff x="0" y="-38100"/>
            <a:chExt cx="1490774" cy="1194732"/>
          </a:xfrm>
        </p:grpSpPr>
        <p:sp>
          <p:nvSpPr>
            <p:cNvPr id="47" name="Google Shape;154;p15">
              <a:extLst>
                <a:ext uri="{FF2B5EF4-FFF2-40B4-BE49-F238E27FC236}">
                  <a16:creationId xmlns:a16="http://schemas.microsoft.com/office/drawing/2014/main" id="{D9147058-7D5A-2F41-9929-737768252127}"/>
                </a:ext>
              </a:extLst>
            </p:cNvPr>
            <p:cNvSpPr/>
            <p:nvPr/>
          </p:nvSpPr>
          <p:spPr>
            <a:xfrm>
              <a:off x="0" y="0"/>
              <a:ext cx="1490774" cy="1156632"/>
            </a:xfrm>
            <a:custGeom>
              <a:avLst/>
              <a:gdLst/>
              <a:ahLst/>
              <a:cxnLst/>
              <a:rect l="l" t="t" r="r" b="b"/>
              <a:pathLst>
                <a:path w="1490774" h="1156632" extrusionOk="0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5;p15">
              <a:extLst>
                <a:ext uri="{FF2B5EF4-FFF2-40B4-BE49-F238E27FC236}">
                  <a16:creationId xmlns:a16="http://schemas.microsoft.com/office/drawing/2014/main" id="{3945DB79-D291-B14F-9D6A-EC20F046087C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153;p15">
            <a:extLst>
              <a:ext uri="{FF2B5EF4-FFF2-40B4-BE49-F238E27FC236}">
                <a16:creationId xmlns:a16="http://schemas.microsoft.com/office/drawing/2014/main" id="{BCF4BFEC-8F2B-9D43-8DFE-52F31A206232}"/>
              </a:ext>
            </a:extLst>
          </p:cNvPr>
          <p:cNvGrpSpPr/>
          <p:nvPr/>
        </p:nvGrpSpPr>
        <p:grpSpPr>
          <a:xfrm>
            <a:off x="9415019" y="5319141"/>
            <a:ext cx="3966707" cy="4536250"/>
            <a:chOff x="0" y="-38100"/>
            <a:chExt cx="1490774" cy="1194732"/>
          </a:xfrm>
        </p:grpSpPr>
        <p:sp>
          <p:nvSpPr>
            <p:cNvPr id="50" name="Google Shape;154;p15">
              <a:extLst>
                <a:ext uri="{FF2B5EF4-FFF2-40B4-BE49-F238E27FC236}">
                  <a16:creationId xmlns:a16="http://schemas.microsoft.com/office/drawing/2014/main" id="{D0AE0BBB-95B7-3C43-99CA-01E975E826D9}"/>
                </a:ext>
              </a:extLst>
            </p:cNvPr>
            <p:cNvSpPr/>
            <p:nvPr/>
          </p:nvSpPr>
          <p:spPr>
            <a:xfrm>
              <a:off x="0" y="0"/>
              <a:ext cx="1490774" cy="1156632"/>
            </a:xfrm>
            <a:custGeom>
              <a:avLst/>
              <a:gdLst/>
              <a:ahLst/>
              <a:cxnLst/>
              <a:rect l="l" t="t" r="r" b="b"/>
              <a:pathLst>
                <a:path w="1490774" h="1156632" extrusionOk="0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5;p15">
              <a:extLst>
                <a:ext uri="{FF2B5EF4-FFF2-40B4-BE49-F238E27FC236}">
                  <a16:creationId xmlns:a16="http://schemas.microsoft.com/office/drawing/2014/main" id="{0C0C69E2-04EE-054D-A1F3-AF563D536033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153;p15">
            <a:extLst>
              <a:ext uri="{FF2B5EF4-FFF2-40B4-BE49-F238E27FC236}">
                <a16:creationId xmlns:a16="http://schemas.microsoft.com/office/drawing/2014/main" id="{E5EC2BB0-552C-1D46-923A-C4C086461D65}"/>
              </a:ext>
            </a:extLst>
          </p:cNvPr>
          <p:cNvGrpSpPr/>
          <p:nvPr/>
        </p:nvGrpSpPr>
        <p:grpSpPr>
          <a:xfrm>
            <a:off x="2246383" y="5474259"/>
            <a:ext cx="15579656" cy="4391589"/>
            <a:chOff x="0" y="-114293"/>
            <a:chExt cx="5855171" cy="1156632"/>
          </a:xfrm>
        </p:grpSpPr>
        <p:sp>
          <p:nvSpPr>
            <p:cNvPr id="53" name="Google Shape;154;p15">
              <a:extLst>
                <a:ext uri="{FF2B5EF4-FFF2-40B4-BE49-F238E27FC236}">
                  <a16:creationId xmlns:a16="http://schemas.microsoft.com/office/drawing/2014/main" id="{A079A78B-EDD8-3E45-9CB3-F1C6BE3B9F0D}"/>
                </a:ext>
              </a:extLst>
            </p:cNvPr>
            <p:cNvSpPr/>
            <p:nvPr/>
          </p:nvSpPr>
          <p:spPr>
            <a:xfrm>
              <a:off x="4364397" y="-114293"/>
              <a:ext cx="1490774" cy="1156632"/>
            </a:xfrm>
            <a:custGeom>
              <a:avLst/>
              <a:gdLst/>
              <a:ahLst/>
              <a:cxnLst/>
              <a:rect l="l" t="t" r="r" b="b"/>
              <a:pathLst>
                <a:path w="1490774" h="1156632" extrusionOk="0">
                  <a:moveTo>
                    <a:pt x="65653" y="0"/>
                  </a:moveTo>
                  <a:lnTo>
                    <a:pt x="1425121" y="0"/>
                  </a:lnTo>
                  <a:cubicBezTo>
                    <a:pt x="1461380" y="0"/>
                    <a:pt x="1490774" y="29394"/>
                    <a:pt x="1490774" y="65653"/>
                  </a:cubicBezTo>
                  <a:lnTo>
                    <a:pt x="1490774" y="1090979"/>
                  </a:lnTo>
                  <a:cubicBezTo>
                    <a:pt x="1490774" y="1127238"/>
                    <a:pt x="1461380" y="1156632"/>
                    <a:pt x="1425121" y="1156632"/>
                  </a:cubicBezTo>
                  <a:lnTo>
                    <a:pt x="65653" y="1156632"/>
                  </a:lnTo>
                  <a:cubicBezTo>
                    <a:pt x="29394" y="1156632"/>
                    <a:pt x="0" y="1127238"/>
                    <a:pt x="0" y="1090979"/>
                  </a:cubicBezTo>
                  <a:lnTo>
                    <a:pt x="0" y="65653"/>
                  </a:lnTo>
                  <a:cubicBezTo>
                    <a:pt x="0" y="29394"/>
                    <a:pt x="29394" y="0"/>
                    <a:pt x="656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55;p15">
              <a:extLst>
                <a:ext uri="{FF2B5EF4-FFF2-40B4-BE49-F238E27FC236}">
                  <a16:creationId xmlns:a16="http://schemas.microsoft.com/office/drawing/2014/main" id="{6052C8F5-D4F9-5649-B756-3056FA45438D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164;p15">
            <a:extLst>
              <a:ext uri="{FF2B5EF4-FFF2-40B4-BE49-F238E27FC236}">
                <a16:creationId xmlns:a16="http://schemas.microsoft.com/office/drawing/2014/main" id="{4E6BDE22-6FFB-7640-AC08-732F5AA19E81}"/>
              </a:ext>
            </a:extLst>
          </p:cNvPr>
          <p:cNvGrpSpPr/>
          <p:nvPr/>
        </p:nvGrpSpPr>
        <p:grpSpPr>
          <a:xfrm>
            <a:off x="9349674" y="4013653"/>
            <a:ext cx="3966708" cy="3230765"/>
            <a:chOff x="0" y="-38100"/>
            <a:chExt cx="1129234" cy="850900"/>
          </a:xfrm>
        </p:grpSpPr>
        <p:sp>
          <p:nvSpPr>
            <p:cNvPr id="56" name="Google Shape;165;p15">
              <a:extLst>
                <a:ext uri="{FF2B5EF4-FFF2-40B4-BE49-F238E27FC236}">
                  <a16:creationId xmlns:a16="http://schemas.microsoft.com/office/drawing/2014/main" id="{7CE81BF0-D07B-7140-8B1D-DA0BFD5E6395}"/>
                </a:ext>
              </a:extLst>
            </p:cNvPr>
            <p:cNvSpPr/>
            <p:nvPr/>
          </p:nvSpPr>
          <p:spPr>
            <a:xfrm>
              <a:off x="0" y="0"/>
              <a:ext cx="1129234" cy="282729"/>
            </a:xfrm>
            <a:custGeom>
              <a:avLst/>
              <a:gdLst/>
              <a:ahLst/>
              <a:cxnLst/>
              <a:rect l="l" t="t" r="r" b="b"/>
              <a:pathLst>
                <a:path w="1129234" h="282729" extrusionOk="0">
                  <a:moveTo>
                    <a:pt x="86672" y="0"/>
                  </a:moveTo>
                  <a:lnTo>
                    <a:pt x="1042562" y="0"/>
                  </a:lnTo>
                  <a:cubicBezTo>
                    <a:pt x="1065549" y="0"/>
                    <a:pt x="1087594" y="9132"/>
                    <a:pt x="1103849" y="25386"/>
                  </a:cubicBezTo>
                  <a:cubicBezTo>
                    <a:pt x="1120103" y="41640"/>
                    <a:pt x="1129234" y="63685"/>
                    <a:pt x="1129234" y="86672"/>
                  </a:cubicBezTo>
                  <a:lnTo>
                    <a:pt x="1129234" y="196057"/>
                  </a:lnTo>
                  <a:cubicBezTo>
                    <a:pt x="1129234" y="243925"/>
                    <a:pt x="1090430" y="282729"/>
                    <a:pt x="1042562" y="282729"/>
                  </a:cubicBezTo>
                  <a:lnTo>
                    <a:pt x="86672" y="282729"/>
                  </a:lnTo>
                  <a:cubicBezTo>
                    <a:pt x="63685" y="282729"/>
                    <a:pt x="41640" y="273598"/>
                    <a:pt x="25386" y="257344"/>
                  </a:cubicBezTo>
                  <a:cubicBezTo>
                    <a:pt x="9132" y="241090"/>
                    <a:pt x="0" y="219044"/>
                    <a:pt x="0" y="196057"/>
                  </a:cubicBezTo>
                  <a:lnTo>
                    <a:pt x="0" y="86672"/>
                  </a:lnTo>
                  <a:cubicBezTo>
                    <a:pt x="0" y="63685"/>
                    <a:pt x="9132" y="41640"/>
                    <a:pt x="25386" y="25386"/>
                  </a:cubicBezTo>
                  <a:cubicBezTo>
                    <a:pt x="41640" y="9132"/>
                    <a:pt x="63685" y="0"/>
                    <a:pt x="86672" y="0"/>
                  </a:cubicBezTo>
                  <a:close/>
                </a:path>
              </a:pathLst>
            </a:custGeom>
            <a:solidFill>
              <a:srgbClr val="0B1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66;p15">
              <a:extLst>
                <a:ext uri="{FF2B5EF4-FFF2-40B4-BE49-F238E27FC236}">
                  <a16:creationId xmlns:a16="http://schemas.microsoft.com/office/drawing/2014/main" id="{24831F54-EC4D-3246-A562-359274893EE7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1BE738-9691-C24A-8F80-493A78440B10}"/>
              </a:ext>
            </a:extLst>
          </p:cNvPr>
          <p:cNvSpPr txBox="1"/>
          <p:nvPr/>
        </p:nvSpPr>
        <p:spPr>
          <a:xfrm>
            <a:off x="734301" y="4359819"/>
            <a:ext cx="3493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 Revolvingový</a:t>
            </a:r>
            <a:endParaRPr lang="sk-SK" sz="3200" u="sng">
              <a:latin typeface="Century Schoolbook" panose="020406040505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7558D3-D32F-2940-B4B4-C926B63345B0}"/>
              </a:ext>
            </a:extLst>
          </p:cNvPr>
          <p:cNvSpPr txBox="1"/>
          <p:nvPr/>
        </p:nvSpPr>
        <p:spPr>
          <a:xfrm>
            <a:off x="5145961" y="4353562"/>
            <a:ext cx="3610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Kontokorentný</a:t>
            </a:r>
            <a:endParaRPr lang="sk-SK" sz="3200" u="sng">
              <a:latin typeface="Century Schoolbook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01DF0D-2523-874F-99E1-535722BD190C}"/>
              </a:ext>
            </a:extLst>
          </p:cNvPr>
          <p:cNvSpPr txBox="1"/>
          <p:nvPr/>
        </p:nvSpPr>
        <p:spPr>
          <a:xfrm>
            <a:off x="10113272" y="4385949"/>
            <a:ext cx="2439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Spotrebný</a:t>
            </a:r>
            <a:endParaRPr lang="sk-SK" sz="3200" u="sng">
              <a:latin typeface="Century Schoolbook" panose="020406040505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01B961-FB23-984B-A0EA-AD6B59220037}"/>
              </a:ext>
            </a:extLst>
          </p:cNvPr>
          <p:cNvSpPr txBox="1"/>
          <p:nvPr/>
        </p:nvSpPr>
        <p:spPr>
          <a:xfrm>
            <a:off x="14293200" y="4376573"/>
            <a:ext cx="308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u="sng">
                <a:solidFill>
                  <a:schemeClr val="bg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Hypotekárny</a:t>
            </a:r>
            <a:endParaRPr lang="sk-SK" sz="3200" u="sng">
              <a:latin typeface="Century Schoolbook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9113B9-081A-4148-BBE9-619AF2D11730}"/>
              </a:ext>
            </a:extLst>
          </p:cNvPr>
          <p:cNvSpPr txBox="1"/>
          <p:nvPr/>
        </p:nvSpPr>
        <p:spPr>
          <a:xfrm>
            <a:off x="668165" y="5800926"/>
            <a:ext cx="355247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V prípade, že je klient dlhodobo disciplinovaný, dokáže úver splácať a má stabilný príjem, môže sa banka rozhodnúť poskytnúť mu </a:t>
            </a:r>
            <a:r>
              <a:rPr lang="sk-SK" sz="1800" u="sng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revolvingový úver</a:t>
            </a:r>
            <a:r>
              <a:rPr lang="sk-SK" sz="1800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 Princíp tohto úveru je v tom, že pravidelným splácaním sa neustále dopĺňa cieľová suma úverového rámca. Klient tak nemusí čakať na jeho úplné splatenie, ale môže opätovne čerpať úver zo sumy, ktorú má k dispozícii. </a:t>
            </a:r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65B591-394C-0742-90B8-3A3193CDCC66}"/>
              </a:ext>
            </a:extLst>
          </p:cNvPr>
          <p:cNvSpPr txBox="1"/>
          <p:nvPr/>
        </p:nvSpPr>
        <p:spPr>
          <a:xfrm>
            <a:off x="5257872" y="5961893"/>
            <a:ext cx="34121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u="sng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Kontokorentný úver</a:t>
            </a:r>
            <a:r>
              <a:rPr lang="sk-SK" sz="1800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 je druh požičania peňazí bankou prostredníctvom bežného účtu klienta. A to aj v prípade, že mu na účte chýba dostatočná hotovosť na splácanie. Banka klientovi požičia peniaze, čím sa klient dostáva do mínusu (do povoleného prečerpania) a spláca vtedy, keď mu na  účet pribudnú financie.</a:t>
            </a:r>
            <a:endParaRPr lang="sk-SK" sz="180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23EB04-7308-DB42-BF49-739BA0436A39}"/>
              </a:ext>
            </a:extLst>
          </p:cNvPr>
          <p:cNvSpPr txBox="1"/>
          <p:nvPr/>
        </p:nvSpPr>
        <p:spPr>
          <a:xfrm>
            <a:off x="9722667" y="6366934"/>
            <a:ext cx="34442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u="sng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Spotrebný úver</a:t>
            </a:r>
            <a:r>
              <a:rPr lang="sk-SK" sz="1800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 je určený pre klienta na nepodnikateľské účely. Zvyčajne sa využíva na nákup spotrebného tovaru – auta alebo zaradenia do domácnosti či na financovanie rekonštrukcie nehnuteľnosti.</a:t>
            </a:r>
            <a:endParaRPr lang="en-US" sz="180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E996F5-31C5-444F-85CF-58AAD4D2F5C2}"/>
              </a:ext>
            </a:extLst>
          </p:cNvPr>
          <p:cNvSpPr txBox="1"/>
          <p:nvPr/>
        </p:nvSpPr>
        <p:spPr>
          <a:xfrm>
            <a:off x="14104964" y="5674436"/>
            <a:ext cx="36838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u="sng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Hypotekárny úver</a:t>
            </a:r>
            <a:r>
              <a:rPr lang="sk-SK" sz="1800">
                <a:solidFill>
                  <a:schemeClr val="tx1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 je úver s lehotou splatnosti najmenej 4 a najviac 30 rokov. Je zabezpečený, a to tuzemskou nehnuteľnosťou, ktorá sa s hypotékou viaže. Hypotekárny úver sa poskytuje nakúpu nehnuteľnosti alebo jej časti, na výstavbu alebo zmenu dokončených stavieb, či na údržbu nehnuteľnosti. Vypočítať výšku hypotéky si môžete jednoducho pomocou hypotekárnej kalkulačky.</a:t>
            </a:r>
            <a:endParaRPr lang="en-US" sz="180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/>
          <p:nvPr/>
        </p:nvSpPr>
        <p:spPr>
          <a:xfrm>
            <a:off x="8248651" y="6406647"/>
            <a:ext cx="9112070" cy="325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it" sz="800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Čo by ste o úvere ešte mali vedieť</a:t>
            </a:r>
          </a:p>
          <a:p>
            <a:pPr algn="r">
              <a:lnSpc>
                <a:spcPct val="120000"/>
              </a:lnSpc>
            </a:pPr>
            <a:endParaRPr sz="1600"/>
          </a:p>
        </p:txBody>
      </p:sp>
      <p:sp>
        <p:nvSpPr>
          <p:cNvPr id="250" name="Google Shape;250;p18"/>
          <p:cNvSpPr txBox="1"/>
          <p:nvPr/>
        </p:nvSpPr>
        <p:spPr>
          <a:xfrm>
            <a:off x="2460320" y="2015598"/>
            <a:ext cx="4930594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400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Úverová kalkulačka</a:t>
            </a:r>
          </a:p>
          <a:p>
            <a:pPr>
              <a:lnSpc>
                <a:spcPct val="120000"/>
              </a:lnSpc>
            </a:pPr>
            <a:endParaRPr lang="sk-SK" b="1"/>
          </a:p>
        </p:txBody>
      </p:sp>
      <p:sp>
        <p:nvSpPr>
          <p:cNvPr id="251" name="Google Shape;251;p18"/>
          <p:cNvSpPr txBox="1"/>
          <p:nvPr/>
        </p:nvSpPr>
        <p:spPr>
          <a:xfrm>
            <a:off x="1029613" y="1616367"/>
            <a:ext cx="1365284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sng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01</a:t>
            </a:r>
            <a:r>
              <a:rPr lang="en-US" sz="6399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</a:t>
            </a:r>
            <a:endParaRPr dirty="0">
              <a:latin typeface="Century Schoolbook" panose="02040604050505020304" pitchFamily="18" charset="0"/>
            </a:endParaRPr>
          </a:p>
        </p:txBody>
      </p:sp>
      <p:sp>
        <p:nvSpPr>
          <p:cNvPr id="252" name="Google Shape;252;p18"/>
          <p:cNvSpPr txBox="1"/>
          <p:nvPr/>
        </p:nvSpPr>
        <p:spPr>
          <a:xfrm>
            <a:off x="7632583" y="1634147"/>
            <a:ext cx="1429644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6399" b="0" i="0" u="sng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04</a:t>
            </a:r>
            <a:r>
              <a:rPr lang="sk-SK" sz="6399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</a:t>
            </a:r>
            <a:endParaRPr lang="sk-SK" dirty="0">
              <a:latin typeface="Century Schoolbook" panose="02040604050505020304" pitchFamily="18" charset="0"/>
            </a:endParaRPr>
          </a:p>
        </p:txBody>
      </p:sp>
      <p:sp>
        <p:nvSpPr>
          <p:cNvPr id="253" name="Google Shape;253;p18"/>
          <p:cNvSpPr txBox="1"/>
          <p:nvPr/>
        </p:nvSpPr>
        <p:spPr>
          <a:xfrm>
            <a:off x="1125994" y="3105565"/>
            <a:ext cx="1227296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sng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02</a:t>
            </a:r>
            <a:r>
              <a:rPr lang="en-US" sz="6399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</a:t>
            </a:r>
            <a:endParaRPr dirty="0">
              <a:latin typeface="Century Schoolbook" panose="02040604050505020304" pitchFamily="18" charset="0"/>
            </a:endParaRPr>
          </a:p>
        </p:txBody>
      </p:sp>
      <p:sp>
        <p:nvSpPr>
          <p:cNvPr id="254" name="Google Shape;254;p18"/>
          <p:cNvSpPr txBox="1"/>
          <p:nvPr/>
        </p:nvSpPr>
        <p:spPr>
          <a:xfrm>
            <a:off x="7759772" y="3105565"/>
            <a:ext cx="1175266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6399" b="0" i="0" u="sng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05</a:t>
            </a:r>
            <a:r>
              <a:rPr lang="sk-SK" sz="6399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</a:t>
            </a:r>
            <a:endParaRPr lang="sk-SK" dirty="0">
              <a:latin typeface="Century Schoolbook" panose="02040604050505020304" pitchFamily="18" charset="0"/>
            </a:endParaRPr>
          </a:p>
        </p:txBody>
      </p:sp>
      <p:sp>
        <p:nvSpPr>
          <p:cNvPr id="255" name="Google Shape;255;p18"/>
          <p:cNvSpPr txBox="1"/>
          <p:nvPr/>
        </p:nvSpPr>
        <p:spPr>
          <a:xfrm>
            <a:off x="1142662" y="4599238"/>
            <a:ext cx="1193959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sng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03</a:t>
            </a:r>
            <a:r>
              <a:rPr lang="en-US" sz="6399" b="0" i="0" u="none" strike="noStrike" cap="none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.</a:t>
            </a:r>
            <a:endParaRPr dirty="0">
              <a:latin typeface="Century Schoolbook" panose="02040604050505020304" pitchFamily="18" charset="0"/>
            </a:endParaRPr>
          </a:p>
        </p:txBody>
      </p:sp>
      <p:cxnSp>
        <p:nvCxnSpPr>
          <p:cNvPr id="257" name="Google Shape;257;p18"/>
          <p:cNvCxnSpPr/>
          <p:nvPr/>
        </p:nvCxnSpPr>
        <p:spPr>
          <a:xfrm>
            <a:off x="3273949" y="9462624"/>
            <a:ext cx="13985351" cy="0"/>
          </a:xfrm>
          <a:prstGeom prst="straightConnector1">
            <a:avLst/>
          </a:prstGeom>
          <a:noFill/>
          <a:ln w="38100" cap="flat" cmpd="sng">
            <a:solidFill>
              <a:srgbClr val="0B13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9" name="Google Shape;259;p18"/>
          <p:cNvSpPr/>
          <p:nvPr/>
        </p:nvSpPr>
        <p:spPr>
          <a:xfrm>
            <a:off x="1029612" y="9258300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8"/>
          <p:cNvSpPr/>
          <p:nvPr/>
        </p:nvSpPr>
        <p:spPr>
          <a:xfrm>
            <a:off x="1593286" y="9258300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8"/>
          <p:cNvSpPr/>
          <p:nvPr/>
        </p:nvSpPr>
        <p:spPr>
          <a:xfrm>
            <a:off x="2154334" y="9258300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2394897" y="3514146"/>
            <a:ext cx="4930594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4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Mimoriadne splátky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k-SK" dirty="0"/>
          </a:p>
        </p:txBody>
      </p:sp>
      <p:sp>
        <p:nvSpPr>
          <p:cNvPr id="268" name="Google Shape;268;p18"/>
          <p:cNvSpPr txBox="1"/>
          <p:nvPr/>
        </p:nvSpPr>
        <p:spPr>
          <a:xfrm>
            <a:off x="2336621" y="5036189"/>
            <a:ext cx="4930594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4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 Úverový register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k-SK" dirty="0"/>
          </a:p>
        </p:txBody>
      </p:sp>
      <p:sp>
        <p:nvSpPr>
          <p:cNvPr id="269" name="Google Shape;269;p18"/>
          <p:cNvSpPr txBox="1"/>
          <p:nvPr/>
        </p:nvSpPr>
        <p:spPr>
          <a:xfrm>
            <a:off x="9062227" y="2015598"/>
            <a:ext cx="4930594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4000" dirty="0" err="1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Zosplatnenie</a:t>
            </a:r>
            <a:r>
              <a:rPr lang="sk-SK" sz="4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 úveru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k-SK" dirty="0"/>
          </a:p>
        </p:txBody>
      </p:sp>
      <p:sp>
        <p:nvSpPr>
          <p:cNvPr id="270" name="Google Shape;270;p18"/>
          <p:cNvSpPr txBox="1"/>
          <p:nvPr/>
        </p:nvSpPr>
        <p:spPr>
          <a:xfrm>
            <a:off x="9062227" y="3514146"/>
            <a:ext cx="4930594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sk-SK" sz="4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Poistenie úveru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5" name="Google Shape;91;p13">
            <a:extLst>
              <a:ext uri="{FF2B5EF4-FFF2-40B4-BE49-F238E27FC236}">
                <a16:creationId xmlns:a16="http://schemas.microsoft.com/office/drawing/2014/main" id="{8F51101F-FC09-C348-BEFF-0B12CD0F5BE7}"/>
              </a:ext>
            </a:extLst>
          </p:cNvPr>
          <p:cNvGrpSpPr/>
          <p:nvPr/>
        </p:nvGrpSpPr>
        <p:grpSpPr>
          <a:xfrm rot="10800000">
            <a:off x="14543120" y="-2220230"/>
            <a:ext cx="5430534" cy="6714766"/>
            <a:chOff x="0" y="0"/>
            <a:chExt cx="5968330" cy="7345637"/>
          </a:xfrm>
        </p:grpSpPr>
        <p:grpSp>
          <p:nvGrpSpPr>
            <p:cNvPr id="36" name="Google Shape;92;p13">
              <a:extLst>
                <a:ext uri="{FF2B5EF4-FFF2-40B4-BE49-F238E27FC236}">
                  <a16:creationId xmlns:a16="http://schemas.microsoft.com/office/drawing/2014/main" id="{0E276A06-F802-884A-849F-D4EBB2315EA9}"/>
                </a:ext>
              </a:extLst>
            </p:cNvPr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43" name="Google Shape;93;p13">
                <a:extLst>
                  <a:ext uri="{FF2B5EF4-FFF2-40B4-BE49-F238E27FC236}">
                    <a16:creationId xmlns:a16="http://schemas.microsoft.com/office/drawing/2014/main" id="{58FCE4FB-8FAA-B84B-AD19-CF84186B4CF0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94;p13">
                <a:extLst>
                  <a:ext uri="{FF2B5EF4-FFF2-40B4-BE49-F238E27FC236}">
                    <a16:creationId xmlns:a16="http://schemas.microsoft.com/office/drawing/2014/main" id="{FBA5FD07-C1CD-144C-B89E-CDC2C6B57FA7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95;p13">
              <a:extLst>
                <a:ext uri="{FF2B5EF4-FFF2-40B4-BE49-F238E27FC236}">
                  <a16:creationId xmlns:a16="http://schemas.microsoft.com/office/drawing/2014/main" id="{07FBE0ED-AC8E-2E4C-A19A-6A09149B9775}"/>
                </a:ext>
              </a:extLst>
            </p:cNvPr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41" name="Google Shape;96;p13">
                <a:extLst>
                  <a:ext uri="{FF2B5EF4-FFF2-40B4-BE49-F238E27FC236}">
                    <a16:creationId xmlns:a16="http://schemas.microsoft.com/office/drawing/2014/main" id="{7D4F5F4C-C906-B44D-A74B-14F75989552E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97;p13">
                <a:extLst>
                  <a:ext uri="{FF2B5EF4-FFF2-40B4-BE49-F238E27FC236}">
                    <a16:creationId xmlns:a16="http://schemas.microsoft.com/office/drawing/2014/main" id="{A5F834D9-B3D3-4043-8BAF-965E90D325A8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98;p13">
              <a:extLst>
                <a:ext uri="{FF2B5EF4-FFF2-40B4-BE49-F238E27FC236}">
                  <a16:creationId xmlns:a16="http://schemas.microsoft.com/office/drawing/2014/main" id="{68F4881A-0695-5640-91E2-FA8DF4B442EA}"/>
                </a:ext>
              </a:extLst>
            </p:cNvPr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39" name="Google Shape;99;p13">
                <a:extLst>
                  <a:ext uri="{FF2B5EF4-FFF2-40B4-BE49-F238E27FC236}">
                    <a16:creationId xmlns:a16="http://schemas.microsoft.com/office/drawing/2014/main" id="{EF41ED2A-E1E3-4441-97E3-1866059138A3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0;p13">
                <a:extLst>
                  <a:ext uri="{FF2B5EF4-FFF2-40B4-BE49-F238E27FC236}">
                    <a16:creationId xmlns:a16="http://schemas.microsoft.com/office/drawing/2014/main" id="{8A6D461C-32DD-7C4B-A0C9-ECD278D8FE71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"/>
          <p:cNvSpPr txBox="1"/>
          <p:nvPr/>
        </p:nvSpPr>
        <p:spPr>
          <a:xfrm>
            <a:off x="852428" y="1940615"/>
            <a:ext cx="73631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err="1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Čo</a:t>
            </a:r>
            <a:r>
              <a:rPr lang="en-US" sz="6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 je </a:t>
            </a:r>
            <a:r>
              <a:rPr lang="en-US" sz="6000" dirty="0" err="1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úverové</a:t>
            </a:r>
            <a:r>
              <a:rPr lang="en-US" sz="6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 </a:t>
            </a:r>
            <a:r>
              <a:rPr lang="en-US" sz="6000" dirty="0" err="1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riziko</a:t>
            </a:r>
            <a:r>
              <a:rPr lang="en-US" sz="6000" dirty="0">
                <a:solidFill>
                  <a:srgbClr val="0B1320"/>
                </a:solidFill>
                <a:latin typeface="Century Schoolbook" panose="02040604050505020304" pitchFamily="18" charset="0"/>
                <a:ea typeface="Playfair Display Black"/>
                <a:cs typeface="Playfair Display Black"/>
                <a:sym typeface="Playfair Display Black"/>
              </a:rPr>
              <a:t>? </a:t>
            </a:r>
            <a:endParaRPr sz="6000" dirty="0">
              <a:latin typeface="Century Schoolbook" panose="02040604050505020304" pitchFamily="18" charset="0"/>
            </a:endParaRPr>
          </a:p>
        </p:txBody>
      </p:sp>
      <p:sp>
        <p:nvSpPr>
          <p:cNvPr id="365" name="Google Shape;365;p21"/>
          <p:cNvSpPr txBox="1"/>
          <p:nvPr/>
        </p:nvSpPr>
        <p:spPr>
          <a:xfrm>
            <a:off x="1001262" y="3337439"/>
            <a:ext cx="7299383" cy="39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sk-SK" sz="2400" dirty="0">
                <a:latin typeface="Century Schoolbook" panose="02040604050505020304" pitchFamily="18" charset="0"/>
              </a:rPr>
              <a:t>Definícia úverového rizika: je to riziko nesplatenia dlhu, ktoré môže vzniknúť v prípade, že dlžník nezrealizuje dohodnuté platby. Ak v podnikaní poskytujete vašim klientom obchodný úver, je potrebné počítať s týmto rizikom.</a:t>
            </a:r>
          </a:p>
          <a:p>
            <a:endParaRPr lang="sk-SK" sz="2400" dirty="0">
              <a:latin typeface="Century Schoolbook" panose="02040604050505020304" pitchFamily="18" charset="0"/>
            </a:endParaRPr>
          </a:p>
          <a:p>
            <a:r>
              <a:rPr lang="sk-SK" sz="2400" dirty="0">
                <a:latin typeface="Century Schoolbook" panose="02040604050505020304" pitchFamily="18" charset="0"/>
              </a:rPr>
              <a:t>Úverové riziko v zásade predstavuje jednu situáciu: keď klient čelí platobnej neschopnosti a už nie je schopný plniť svoje dlhy voči jeho dodávateľom.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7" name="Google Shape;397;p21"/>
          <p:cNvSpPr/>
          <p:nvPr/>
        </p:nvSpPr>
        <p:spPr>
          <a:xfrm>
            <a:off x="975049" y="1334478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1"/>
          <p:cNvSpPr/>
          <p:nvPr/>
        </p:nvSpPr>
        <p:spPr>
          <a:xfrm>
            <a:off x="1489036" y="1334479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3" name="Google Shape;403;p21"/>
          <p:cNvSpPr/>
          <p:nvPr/>
        </p:nvSpPr>
        <p:spPr>
          <a:xfrm>
            <a:off x="1993734" y="1334479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91;p13">
            <a:extLst>
              <a:ext uri="{FF2B5EF4-FFF2-40B4-BE49-F238E27FC236}">
                <a16:creationId xmlns:a16="http://schemas.microsoft.com/office/drawing/2014/main" id="{B50D3C59-E9FA-C3AD-3EF6-6710D4979365}"/>
              </a:ext>
            </a:extLst>
          </p:cNvPr>
          <p:cNvGrpSpPr/>
          <p:nvPr/>
        </p:nvGrpSpPr>
        <p:grpSpPr>
          <a:xfrm>
            <a:off x="12847235" y="6084623"/>
            <a:ext cx="6931023" cy="7433216"/>
            <a:chOff x="0" y="0"/>
            <a:chExt cx="5968330" cy="7345637"/>
          </a:xfrm>
        </p:grpSpPr>
        <p:grpSp>
          <p:nvGrpSpPr>
            <p:cNvPr id="12" name="Google Shape;92;p13">
              <a:extLst>
                <a:ext uri="{FF2B5EF4-FFF2-40B4-BE49-F238E27FC236}">
                  <a16:creationId xmlns:a16="http://schemas.microsoft.com/office/drawing/2014/main" id="{0A46F0AD-8A1C-025C-8044-5D6E0326A019}"/>
                </a:ext>
              </a:extLst>
            </p:cNvPr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19" name="Google Shape;93;p13">
                <a:extLst>
                  <a:ext uri="{FF2B5EF4-FFF2-40B4-BE49-F238E27FC236}">
                    <a16:creationId xmlns:a16="http://schemas.microsoft.com/office/drawing/2014/main" id="{93638C98-0F9B-682B-C08F-D36EB5B5E90C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94;p13">
                <a:extLst>
                  <a:ext uri="{FF2B5EF4-FFF2-40B4-BE49-F238E27FC236}">
                    <a16:creationId xmlns:a16="http://schemas.microsoft.com/office/drawing/2014/main" id="{68398EBC-7B18-E7BF-5B3A-CA026B34E06D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95;p13">
              <a:extLst>
                <a:ext uri="{FF2B5EF4-FFF2-40B4-BE49-F238E27FC236}">
                  <a16:creationId xmlns:a16="http://schemas.microsoft.com/office/drawing/2014/main" id="{4626A8DB-69A7-5701-6D59-67AB587F7642}"/>
                </a:ext>
              </a:extLst>
            </p:cNvPr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17" name="Google Shape;96;p13">
                <a:extLst>
                  <a:ext uri="{FF2B5EF4-FFF2-40B4-BE49-F238E27FC236}">
                    <a16:creationId xmlns:a16="http://schemas.microsoft.com/office/drawing/2014/main" id="{0FE48B21-CCDE-C61A-746F-5A5EBCF3CE0C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" name="Google Shape;97;p13">
                <a:extLst>
                  <a:ext uri="{FF2B5EF4-FFF2-40B4-BE49-F238E27FC236}">
                    <a16:creationId xmlns:a16="http://schemas.microsoft.com/office/drawing/2014/main" id="{3A857CF9-C67E-EAFA-955B-184B0BA46569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98;p13">
              <a:extLst>
                <a:ext uri="{FF2B5EF4-FFF2-40B4-BE49-F238E27FC236}">
                  <a16:creationId xmlns:a16="http://schemas.microsoft.com/office/drawing/2014/main" id="{57ABF2DB-0339-D0ED-11DA-BB6EC5C2FEBA}"/>
                </a:ext>
              </a:extLst>
            </p:cNvPr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15" name="Google Shape;99;p13">
                <a:extLst>
                  <a:ext uri="{FF2B5EF4-FFF2-40B4-BE49-F238E27FC236}">
                    <a16:creationId xmlns:a16="http://schemas.microsoft.com/office/drawing/2014/main" id="{813F27A6-6FC4-A576-B6B4-463D74BD7092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" name="Google Shape;100;p13">
                <a:extLst>
                  <a:ext uri="{FF2B5EF4-FFF2-40B4-BE49-F238E27FC236}">
                    <a16:creationId xmlns:a16="http://schemas.microsoft.com/office/drawing/2014/main" id="{CFFC251B-5DDF-7CE7-2D11-45FAD6FA84F8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" name="Google Shape;91;p13">
            <a:extLst>
              <a:ext uri="{FF2B5EF4-FFF2-40B4-BE49-F238E27FC236}">
                <a16:creationId xmlns:a16="http://schemas.microsoft.com/office/drawing/2014/main" id="{D8AD3026-2E33-58A6-429D-23DFCB83EC21}"/>
              </a:ext>
            </a:extLst>
          </p:cNvPr>
          <p:cNvGrpSpPr/>
          <p:nvPr/>
        </p:nvGrpSpPr>
        <p:grpSpPr>
          <a:xfrm>
            <a:off x="-3019745" y="8430379"/>
            <a:ext cx="6039489" cy="7187980"/>
            <a:chOff x="0" y="0"/>
            <a:chExt cx="5968330" cy="7345637"/>
          </a:xfrm>
        </p:grpSpPr>
        <p:grpSp>
          <p:nvGrpSpPr>
            <p:cNvPr id="32" name="Google Shape;92;p13">
              <a:extLst>
                <a:ext uri="{FF2B5EF4-FFF2-40B4-BE49-F238E27FC236}">
                  <a16:creationId xmlns:a16="http://schemas.microsoft.com/office/drawing/2014/main" id="{15782C0D-A0E3-E870-B9A6-80BD0ACCF6F0}"/>
                </a:ext>
              </a:extLst>
            </p:cNvPr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39" name="Google Shape;93;p13">
                <a:extLst>
                  <a:ext uri="{FF2B5EF4-FFF2-40B4-BE49-F238E27FC236}">
                    <a16:creationId xmlns:a16="http://schemas.microsoft.com/office/drawing/2014/main" id="{00328258-2470-2E37-B7CE-B55115783289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0" name="Google Shape;94;p13">
                <a:extLst>
                  <a:ext uri="{FF2B5EF4-FFF2-40B4-BE49-F238E27FC236}">
                    <a16:creationId xmlns:a16="http://schemas.microsoft.com/office/drawing/2014/main" id="{96B490A9-8FE1-122C-6C9B-33C6103DE8AA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95;p13">
              <a:extLst>
                <a:ext uri="{FF2B5EF4-FFF2-40B4-BE49-F238E27FC236}">
                  <a16:creationId xmlns:a16="http://schemas.microsoft.com/office/drawing/2014/main" id="{C7806BAA-9285-2E79-F606-0B8BE8B84FD4}"/>
                </a:ext>
              </a:extLst>
            </p:cNvPr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37" name="Google Shape;96;p13">
                <a:extLst>
                  <a:ext uri="{FF2B5EF4-FFF2-40B4-BE49-F238E27FC236}">
                    <a16:creationId xmlns:a16="http://schemas.microsoft.com/office/drawing/2014/main" id="{1705DDB1-A952-FBE3-34A4-3D315C1D9044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97;p13">
                <a:extLst>
                  <a:ext uri="{FF2B5EF4-FFF2-40B4-BE49-F238E27FC236}">
                    <a16:creationId xmlns:a16="http://schemas.microsoft.com/office/drawing/2014/main" id="{3AC9C3C0-4073-8EFF-53DE-D4E2BA2B5E96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98;p13">
              <a:extLst>
                <a:ext uri="{FF2B5EF4-FFF2-40B4-BE49-F238E27FC236}">
                  <a16:creationId xmlns:a16="http://schemas.microsoft.com/office/drawing/2014/main" id="{FD715277-5992-9D7D-A601-F867E81E1DBB}"/>
                </a:ext>
              </a:extLst>
            </p:cNvPr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35" name="Google Shape;99;p13">
                <a:extLst>
                  <a:ext uri="{FF2B5EF4-FFF2-40B4-BE49-F238E27FC236}">
                    <a16:creationId xmlns:a16="http://schemas.microsoft.com/office/drawing/2014/main" id="{F4E60145-B3D8-C752-DAC7-AE8819889101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100;p13">
                <a:extLst>
                  <a:ext uri="{FF2B5EF4-FFF2-40B4-BE49-F238E27FC236}">
                    <a16:creationId xmlns:a16="http://schemas.microsoft.com/office/drawing/2014/main" id="{16FE3ADD-ED10-9A19-4F10-2537ECA1EE80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" name="Google Shape;91;p13">
            <a:extLst>
              <a:ext uri="{FF2B5EF4-FFF2-40B4-BE49-F238E27FC236}">
                <a16:creationId xmlns:a16="http://schemas.microsoft.com/office/drawing/2014/main" id="{F9F381D3-66FC-7A3D-3BF2-0166C9F26331}"/>
              </a:ext>
            </a:extLst>
          </p:cNvPr>
          <p:cNvGrpSpPr/>
          <p:nvPr/>
        </p:nvGrpSpPr>
        <p:grpSpPr>
          <a:xfrm rot="10800000">
            <a:off x="7867052" y="-1947198"/>
            <a:ext cx="4980183" cy="4815657"/>
            <a:chOff x="0" y="0"/>
            <a:chExt cx="5968330" cy="7345637"/>
          </a:xfrm>
        </p:grpSpPr>
        <p:grpSp>
          <p:nvGrpSpPr>
            <p:cNvPr id="52" name="Google Shape;92;p13">
              <a:extLst>
                <a:ext uri="{FF2B5EF4-FFF2-40B4-BE49-F238E27FC236}">
                  <a16:creationId xmlns:a16="http://schemas.microsoft.com/office/drawing/2014/main" id="{FF8A7032-A05C-1801-F2A2-036C62857CE3}"/>
                </a:ext>
              </a:extLst>
            </p:cNvPr>
            <p:cNvGrpSpPr/>
            <p:nvPr/>
          </p:nvGrpSpPr>
          <p:grpSpPr>
            <a:xfrm>
              <a:off x="0" y="0"/>
              <a:ext cx="5968330" cy="7345637"/>
              <a:chOff x="0" y="0"/>
              <a:chExt cx="660400" cy="812800"/>
            </a:xfrm>
          </p:grpSpPr>
          <p:sp>
            <p:nvSpPr>
              <p:cNvPr id="59" name="Google Shape;93;p13">
                <a:extLst>
                  <a:ext uri="{FF2B5EF4-FFF2-40B4-BE49-F238E27FC236}">
                    <a16:creationId xmlns:a16="http://schemas.microsoft.com/office/drawing/2014/main" id="{5D3C29EF-270E-50AC-26AC-444EA3699F2D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94;p13">
                <a:extLst>
                  <a:ext uri="{FF2B5EF4-FFF2-40B4-BE49-F238E27FC236}">
                    <a16:creationId xmlns:a16="http://schemas.microsoft.com/office/drawing/2014/main" id="{B2D45684-595E-5A82-ADB1-ED6CD4C61DFC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" name="Google Shape;95;p13">
              <a:extLst>
                <a:ext uri="{FF2B5EF4-FFF2-40B4-BE49-F238E27FC236}">
                  <a16:creationId xmlns:a16="http://schemas.microsoft.com/office/drawing/2014/main" id="{028E52AC-5650-7356-A929-B3A002938FDC}"/>
                </a:ext>
              </a:extLst>
            </p:cNvPr>
            <p:cNvGrpSpPr/>
            <p:nvPr/>
          </p:nvGrpSpPr>
          <p:grpSpPr>
            <a:xfrm>
              <a:off x="348677" y="429141"/>
              <a:ext cx="5270975" cy="6487354"/>
              <a:chOff x="0" y="0"/>
              <a:chExt cx="660400" cy="812800"/>
            </a:xfrm>
          </p:grpSpPr>
          <p:sp>
            <p:nvSpPr>
              <p:cNvPr id="57" name="Google Shape;96;p13">
                <a:extLst>
                  <a:ext uri="{FF2B5EF4-FFF2-40B4-BE49-F238E27FC236}">
                    <a16:creationId xmlns:a16="http://schemas.microsoft.com/office/drawing/2014/main" id="{AC3C7910-B19B-01E8-1C3A-D61C3FAC2C09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" name="Google Shape;97;p13">
                <a:extLst>
                  <a:ext uri="{FF2B5EF4-FFF2-40B4-BE49-F238E27FC236}">
                    <a16:creationId xmlns:a16="http://schemas.microsoft.com/office/drawing/2014/main" id="{11369131-311B-B0E6-6B60-12B60C2CDC8C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98;p13">
              <a:extLst>
                <a:ext uri="{FF2B5EF4-FFF2-40B4-BE49-F238E27FC236}">
                  <a16:creationId xmlns:a16="http://schemas.microsoft.com/office/drawing/2014/main" id="{7A1732E1-FD09-7AC9-65AE-85FAA2BFE70E}"/>
                </a:ext>
              </a:extLst>
            </p:cNvPr>
            <p:cNvGrpSpPr/>
            <p:nvPr/>
          </p:nvGrpSpPr>
          <p:grpSpPr>
            <a:xfrm>
              <a:off x="692894" y="852793"/>
              <a:ext cx="4582541" cy="5640050"/>
              <a:chOff x="0" y="0"/>
              <a:chExt cx="660400" cy="812800"/>
            </a:xfrm>
          </p:grpSpPr>
          <p:sp>
            <p:nvSpPr>
              <p:cNvPr id="55" name="Google Shape;99;p13">
                <a:extLst>
                  <a:ext uri="{FF2B5EF4-FFF2-40B4-BE49-F238E27FC236}">
                    <a16:creationId xmlns:a16="http://schemas.microsoft.com/office/drawing/2014/main" id="{8230C56B-64B6-96D2-08D3-7B9F248A6BF4}"/>
                  </a:ext>
                </a:extLst>
              </p:cNvPr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" name="Google Shape;100;p13">
                <a:extLst>
                  <a:ext uri="{FF2B5EF4-FFF2-40B4-BE49-F238E27FC236}">
                    <a16:creationId xmlns:a16="http://schemas.microsoft.com/office/drawing/2014/main" id="{188DC4D0-F6C0-3E07-43DD-A02C8E99B891}"/>
                  </a:ext>
                </a:extLst>
              </p:cNvPr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62C9041-5673-6786-B761-1822BE2D2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325369"/>
            <a:ext cx="8802604" cy="5888500"/>
          </a:xfrm>
          <a:prstGeom prst="rect">
            <a:avLst/>
          </a:prstGeom>
        </p:spPr>
      </p:pic>
      <p:sp>
        <p:nvSpPr>
          <p:cNvPr id="61" name="Google Shape;404;p21">
            <a:extLst>
              <a:ext uri="{FF2B5EF4-FFF2-40B4-BE49-F238E27FC236}">
                <a16:creationId xmlns:a16="http://schemas.microsoft.com/office/drawing/2014/main" id="{A4307DBE-29C3-F558-1CC1-ED303D980FC5}"/>
              </a:ext>
            </a:extLst>
          </p:cNvPr>
          <p:cNvSpPr txBox="1"/>
          <p:nvPr/>
        </p:nvSpPr>
        <p:spPr>
          <a:xfrm>
            <a:off x="2462968" y="1875205"/>
            <a:ext cx="332025" cy="360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680531-2EF7-47DC-69C3-924ABC884886}"/>
              </a:ext>
            </a:extLst>
          </p:cNvPr>
          <p:cNvSpPr txBox="1"/>
          <p:nvPr/>
        </p:nvSpPr>
        <p:spPr>
          <a:xfrm>
            <a:off x="2360218" y="7314572"/>
            <a:ext cx="851636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latin typeface="Century Schoolbook" panose="02040604050505020304" pitchFamily="18" charset="0"/>
              </a:rPr>
              <a:t>Príčiny, ktoré vplývajú na vznik úverového (kreditového) rizika sa rozdeľujú na: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>
                <a:latin typeface="Century Schoolbook" panose="02040604050505020304" pitchFamily="18" charset="0"/>
              </a:rPr>
              <a:t>Interné príčiny, ktoré sa vzťahujú na vlastné rozhodnutie banky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>
                <a:latin typeface="Century Schoolbook" panose="02040604050505020304" pitchFamily="18" charset="0"/>
              </a:rPr>
              <a:t>Externé príčiny, ktoré sú zadané vývojom ekonomickej ako aj politickej situácie v danej krajine. </a:t>
            </a:r>
          </a:p>
          <a:p>
            <a:endParaRPr lang="en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16"/>
          <p:cNvGrpSpPr/>
          <p:nvPr/>
        </p:nvGrpSpPr>
        <p:grpSpPr>
          <a:xfrm>
            <a:off x="1216824" y="4016829"/>
            <a:ext cx="5020556" cy="5838558"/>
            <a:chOff x="0" y="-38100"/>
            <a:chExt cx="1322286" cy="1669185"/>
          </a:xfrm>
        </p:grpSpPr>
        <p:sp>
          <p:nvSpPr>
            <p:cNvPr id="192" name="Google Shape;192;p16"/>
            <p:cNvSpPr/>
            <p:nvPr/>
          </p:nvSpPr>
          <p:spPr>
            <a:xfrm>
              <a:off x="0" y="0"/>
              <a:ext cx="1322286" cy="1631085"/>
            </a:xfrm>
            <a:custGeom>
              <a:avLst/>
              <a:gdLst/>
              <a:ahLst/>
              <a:cxnLst/>
              <a:rect l="l" t="t" r="r" b="b"/>
              <a:pathLst>
                <a:path w="1322286" h="1631085" extrusionOk="0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16"/>
          <p:cNvGrpSpPr/>
          <p:nvPr/>
        </p:nvGrpSpPr>
        <p:grpSpPr>
          <a:xfrm>
            <a:off x="6633722" y="4016829"/>
            <a:ext cx="5020556" cy="5838558"/>
            <a:chOff x="0" y="-38100"/>
            <a:chExt cx="1322286" cy="1669185"/>
          </a:xfrm>
        </p:grpSpPr>
        <p:sp>
          <p:nvSpPr>
            <p:cNvPr id="196" name="Google Shape;196;p16"/>
            <p:cNvSpPr/>
            <p:nvPr/>
          </p:nvSpPr>
          <p:spPr>
            <a:xfrm>
              <a:off x="0" y="0"/>
              <a:ext cx="1322286" cy="1631085"/>
            </a:xfrm>
            <a:custGeom>
              <a:avLst/>
              <a:gdLst/>
              <a:ahLst/>
              <a:cxnLst/>
              <a:rect l="l" t="t" r="r" b="b"/>
              <a:pathLst>
                <a:path w="1322286" h="1631085" extrusionOk="0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16"/>
          <p:cNvGrpSpPr/>
          <p:nvPr/>
        </p:nvGrpSpPr>
        <p:grpSpPr>
          <a:xfrm>
            <a:off x="12050620" y="4016829"/>
            <a:ext cx="5020556" cy="5838558"/>
            <a:chOff x="0" y="-38100"/>
            <a:chExt cx="1322286" cy="1669185"/>
          </a:xfrm>
        </p:grpSpPr>
        <p:sp>
          <p:nvSpPr>
            <p:cNvPr id="200" name="Google Shape;200;p16"/>
            <p:cNvSpPr/>
            <p:nvPr/>
          </p:nvSpPr>
          <p:spPr>
            <a:xfrm>
              <a:off x="0" y="0"/>
              <a:ext cx="1322286" cy="1631085"/>
            </a:xfrm>
            <a:custGeom>
              <a:avLst/>
              <a:gdLst/>
              <a:ahLst/>
              <a:cxnLst/>
              <a:rect l="l" t="t" r="r" b="b"/>
              <a:pathLst>
                <a:path w="1322286" h="1631085" extrusionOk="0">
                  <a:moveTo>
                    <a:pt x="74018" y="0"/>
                  </a:moveTo>
                  <a:lnTo>
                    <a:pt x="1248268" y="0"/>
                  </a:lnTo>
                  <a:cubicBezTo>
                    <a:pt x="1267899" y="0"/>
                    <a:pt x="1286726" y="7798"/>
                    <a:pt x="1300607" y="21679"/>
                  </a:cubicBezTo>
                  <a:cubicBezTo>
                    <a:pt x="1314488" y="35560"/>
                    <a:pt x="1322286" y="54387"/>
                    <a:pt x="1322286" y="74018"/>
                  </a:cubicBezTo>
                  <a:lnTo>
                    <a:pt x="1322286" y="1557067"/>
                  </a:lnTo>
                  <a:cubicBezTo>
                    <a:pt x="1322286" y="1576698"/>
                    <a:pt x="1314488" y="1595524"/>
                    <a:pt x="1300607" y="1609406"/>
                  </a:cubicBezTo>
                  <a:cubicBezTo>
                    <a:pt x="1286726" y="1623287"/>
                    <a:pt x="1267899" y="1631085"/>
                    <a:pt x="1248268" y="1631085"/>
                  </a:cubicBezTo>
                  <a:lnTo>
                    <a:pt x="74018" y="1631085"/>
                  </a:lnTo>
                  <a:cubicBezTo>
                    <a:pt x="54387" y="1631085"/>
                    <a:pt x="35560" y="1623287"/>
                    <a:pt x="21679" y="1609406"/>
                  </a:cubicBezTo>
                  <a:cubicBezTo>
                    <a:pt x="7798" y="1595524"/>
                    <a:pt x="0" y="1576698"/>
                    <a:pt x="0" y="1557067"/>
                  </a:cubicBezTo>
                  <a:lnTo>
                    <a:pt x="0" y="74018"/>
                  </a:lnTo>
                  <a:cubicBezTo>
                    <a:pt x="0" y="54387"/>
                    <a:pt x="7798" y="35560"/>
                    <a:pt x="21679" y="21679"/>
                  </a:cubicBezTo>
                  <a:cubicBezTo>
                    <a:pt x="35560" y="7798"/>
                    <a:pt x="54387" y="0"/>
                    <a:pt x="74018" y="0"/>
                  </a:cubicBezTo>
                  <a:close/>
                </a:path>
              </a:pathLst>
            </a:custGeom>
            <a:solidFill>
              <a:srgbClr val="0B1320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16"/>
          <p:cNvSpPr txBox="1"/>
          <p:nvPr/>
        </p:nvSpPr>
        <p:spPr>
          <a:xfrm>
            <a:off x="827097" y="624071"/>
            <a:ext cx="16244079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GB" sz="5400" dirty="0" err="1">
                <a:latin typeface="Century Schoolbook" panose="02040604050505020304" pitchFamily="18" charset="0"/>
              </a:rPr>
              <a:t>Hypotekárne</a:t>
            </a:r>
            <a:r>
              <a:rPr lang="en-GB" sz="5400" b="1" dirty="0">
                <a:latin typeface="Century Schoolbook" panose="02040604050505020304" pitchFamily="18" charset="0"/>
              </a:rPr>
              <a:t> </a:t>
            </a:r>
            <a:r>
              <a:rPr lang="en-GB" sz="5400" dirty="0" err="1">
                <a:latin typeface="Century Schoolbook" panose="02040604050505020304" pitchFamily="18" charset="0"/>
              </a:rPr>
              <a:t>bankovníctvo</a:t>
            </a:r>
            <a:r>
              <a:rPr lang="uk-UA" sz="5400" dirty="0">
                <a:latin typeface="Century Schoolbook" panose="02040604050505020304" pitchFamily="18" charset="0"/>
              </a:rPr>
              <a:t> -</a:t>
            </a:r>
            <a:endParaRPr sz="5400" dirty="0">
              <a:latin typeface="Century Schoolbook" panose="02040604050505020304" pitchFamily="18" charset="0"/>
            </a:endParaRPr>
          </a:p>
        </p:txBody>
      </p:sp>
      <p:grpSp>
        <p:nvGrpSpPr>
          <p:cNvPr id="207" name="Google Shape;207;p16"/>
          <p:cNvGrpSpPr/>
          <p:nvPr/>
        </p:nvGrpSpPr>
        <p:grpSpPr>
          <a:xfrm>
            <a:off x="827097" y="3438471"/>
            <a:ext cx="1433703" cy="1440129"/>
            <a:chOff x="1813" y="0"/>
            <a:chExt cx="809173" cy="812800"/>
          </a:xfrm>
        </p:grpSpPr>
        <p:sp>
          <p:nvSpPr>
            <p:cNvPr id="208" name="Google Shape;208;p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167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6"/>
            <p:cNvSpPr txBox="1"/>
            <p:nvPr/>
          </p:nvSpPr>
          <p:spPr>
            <a:xfrm>
              <a:off x="104884" y="0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0" i="0" u="none" strike="noStrike" cap="none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1</a:t>
              </a:r>
              <a:r>
                <a:rPr lang="uk-UA" sz="4400" b="0" i="0" u="none" strike="noStrike" cap="none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.</a:t>
              </a:r>
              <a:endParaRPr sz="4400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210" name="Google Shape;210;p16"/>
          <p:cNvGrpSpPr/>
          <p:nvPr/>
        </p:nvGrpSpPr>
        <p:grpSpPr>
          <a:xfrm>
            <a:off x="6313400" y="3438471"/>
            <a:ext cx="1433703" cy="1440129"/>
            <a:chOff x="1813" y="0"/>
            <a:chExt cx="809173" cy="812800"/>
          </a:xfrm>
        </p:grpSpPr>
        <p:sp>
          <p:nvSpPr>
            <p:cNvPr id="211" name="Google Shape;211;p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6"/>
            <p:cNvSpPr txBox="1"/>
            <p:nvPr/>
          </p:nvSpPr>
          <p:spPr>
            <a:xfrm>
              <a:off x="119359" y="0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0" i="0" u="none" strike="noStrike" cap="none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2</a:t>
              </a:r>
              <a:r>
                <a:rPr lang="uk-UA" sz="4400" b="0" i="0" u="none" strike="noStrike" cap="none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.</a:t>
              </a:r>
              <a:endParaRPr sz="4400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213" name="Google Shape;213;p16"/>
          <p:cNvGrpSpPr/>
          <p:nvPr/>
        </p:nvGrpSpPr>
        <p:grpSpPr>
          <a:xfrm>
            <a:off x="11799703" y="3438471"/>
            <a:ext cx="1433703" cy="1457006"/>
            <a:chOff x="1813" y="-9525"/>
            <a:chExt cx="809173" cy="822325"/>
          </a:xfrm>
        </p:grpSpPr>
        <p:sp>
          <p:nvSpPr>
            <p:cNvPr id="214" name="Google Shape;214;p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EEA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6"/>
            <p:cNvSpPr txBox="1"/>
            <p:nvPr/>
          </p:nvSpPr>
          <p:spPr>
            <a:xfrm>
              <a:off x="126646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0" i="0" u="none" strike="noStrike" cap="none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3</a:t>
              </a:r>
              <a:r>
                <a:rPr lang="uk-UA" sz="4400" dirty="0">
                  <a:solidFill>
                    <a:srgbClr val="F3F6FA"/>
                  </a:solidFill>
                  <a:latin typeface="Century Schoolbook" panose="02040604050505020304" pitchFamily="18" charset="0"/>
                  <a:ea typeface="Roboto"/>
                  <a:cs typeface="Roboto"/>
                  <a:sym typeface="Roboto"/>
                </a:rPr>
                <a:t>.</a:t>
              </a:r>
              <a:endParaRPr sz="4400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985A4D8-CB11-3571-D6AB-EAF837ACECD6}"/>
              </a:ext>
            </a:extLst>
          </p:cNvPr>
          <p:cNvSpPr txBox="1"/>
          <p:nvPr/>
        </p:nvSpPr>
        <p:spPr>
          <a:xfrm>
            <a:off x="943944" y="1575699"/>
            <a:ext cx="14465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0" i="0" u="none" strike="noStrike" dirty="0">
                <a:solidFill>
                  <a:srgbClr val="000000"/>
                </a:solidFill>
                <a:effectLst/>
                <a:latin typeface="Century Schoolbook" panose="02040604050505020304" pitchFamily="18" charset="0"/>
              </a:rPr>
              <a:t>predstavuje špecifickú oblasť bankovníctva, zameranú na financovanie investícií a nehnuteľností vôbec. Jeho špecifické postavenie a úprava sú podmienené potrebou znížiť mieru rizika účastníkov tohto vzťahu vzhľadom na dlhodobý charakter operácií, podmieňuje ho aj špecifická forma prepojenia peňažného, úverového a kapitálového trhu s trhom nehnuteľností.</a:t>
            </a:r>
            <a:endParaRPr lang="sk-SK" sz="2400" dirty="0">
              <a:latin typeface="Century Schoolbook" panose="020406040505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2E5A1D-4CBC-A969-B5D4-41D63409C648}"/>
              </a:ext>
            </a:extLst>
          </p:cNvPr>
          <p:cNvSpPr txBox="1"/>
          <p:nvPr/>
        </p:nvSpPr>
        <p:spPr>
          <a:xfrm>
            <a:off x="1530160" y="5331630"/>
            <a:ext cx="43402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sng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Peňažné</a:t>
            </a:r>
            <a:r>
              <a:rPr lang="en-GB" sz="2800" b="0" i="0" u="sng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sng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ústavy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ktorými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môžu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byť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špeciálne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hypotekárne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banky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sporiteľne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a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univerzálne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komerčné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banky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s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licenciou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na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hypotekárne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obchody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. </a:t>
            </a:r>
            <a:endParaRPr lang="en-UA" sz="28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BEB25D-B79B-80B9-B8A1-6D6DB4C04681}"/>
              </a:ext>
            </a:extLst>
          </p:cNvPr>
          <p:cNvSpPr txBox="1"/>
          <p:nvPr/>
        </p:nvSpPr>
        <p:spPr>
          <a:xfrm>
            <a:off x="6917610" y="5017583"/>
            <a:ext cx="48146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sng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Investor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ktorý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má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dočasne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voľné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peňažné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prostriedky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a je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ochotný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dlhodobo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ich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investovať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do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hypotekárnych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záložných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listov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resp.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komunálnych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obligácií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. Vo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vzťahu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k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peňažnému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ústavu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vystupuje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ako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veriteľ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. </a:t>
            </a:r>
            <a:endParaRPr lang="en-UA" sz="28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D9223E-7EEE-EBD6-CA63-565A50B0BE72}"/>
              </a:ext>
            </a:extLst>
          </p:cNvPr>
          <p:cNvSpPr txBox="1"/>
          <p:nvPr/>
        </p:nvSpPr>
        <p:spPr>
          <a:xfrm>
            <a:off x="12271034" y="4852996"/>
            <a:ext cx="448680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u="sng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Príjemca</a:t>
            </a:r>
            <a:r>
              <a:rPr lang="en-GB" sz="2800" b="0" i="0" u="sng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sng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hypotekárneho</a:t>
            </a:r>
            <a:r>
              <a:rPr lang="en-GB" sz="2800" b="0" i="0" u="sng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sng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úveru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ktorý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je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vo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vzťahu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k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peňažnému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ústavu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dlžníkom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k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investorovi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spravidla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nemá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žiaden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vzťah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(s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výnimkou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adresného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systému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,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ktorý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však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v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súčasnej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praxi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hypotekárneho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financovania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nejestvuje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v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žiadnej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 </a:t>
            </a:r>
            <a:r>
              <a:rPr lang="en-GB" sz="2800" b="0" i="0" u="none" strike="noStrike" dirty="0" err="1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krajine</a:t>
            </a:r>
            <a:r>
              <a:rPr lang="en-GB" sz="2800" b="0" i="0" u="none" strike="noStrike" dirty="0">
                <a:solidFill>
                  <a:schemeClr val="bg1"/>
                </a:solidFill>
                <a:effectLst/>
                <a:latin typeface="Century Schoolbook" panose="02040604050505020304" pitchFamily="18" charset="0"/>
              </a:rPr>
              <a:t>).</a:t>
            </a:r>
            <a:endParaRPr lang="en-UA" sz="28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25"/>
          <p:cNvPicPr preferRelativeResize="0"/>
          <p:nvPr/>
        </p:nvPicPr>
        <p:blipFill rotWithShape="1">
          <a:blip r:embed="rId3">
            <a:alphaModFix amt="30000"/>
          </a:blip>
          <a:srcRect l="22066" r="22065"/>
          <a:stretch/>
        </p:blipFill>
        <p:spPr>
          <a:xfrm>
            <a:off x="1" y="0"/>
            <a:ext cx="713232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25"/>
          <p:cNvSpPr txBox="1"/>
          <p:nvPr/>
        </p:nvSpPr>
        <p:spPr>
          <a:xfrm>
            <a:off x="603534" y="8225710"/>
            <a:ext cx="8003276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9600" dirty="0">
                <a:solidFill>
                  <a:srgbClr val="0B1320"/>
                </a:solidFill>
                <a:latin typeface="Century Schoolbook" panose="02040604050505020304" pitchFamily="18" charset="0"/>
                <a:sym typeface="Playfair Display Black"/>
              </a:rPr>
              <a:t>Tabuľky</a:t>
            </a:r>
            <a:endParaRPr sz="1600" dirty="0">
              <a:latin typeface="Century Schoolbook" panose="02040604050505020304" pitchFamily="18" charset="0"/>
            </a:endParaRPr>
          </a:p>
        </p:txBody>
      </p:sp>
      <p:grpSp>
        <p:nvGrpSpPr>
          <p:cNvPr id="548" name="Google Shape;548;p25"/>
          <p:cNvGrpSpPr/>
          <p:nvPr/>
        </p:nvGrpSpPr>
        <p:grpSpPr>
          <a:xfrm rot="10800000">
            <a:off x="-1918964" y="-3067444"/>
            <a:ext cx="5563581" cy="6847485"/>
            <a:chOff x="0" y="0"/>
            <a:chExt cx="660400" cy="812800"/>
          </a:xfrm>
        </p:grpSpPr>
        <p:sp>
          <p:nvSpPr>
            <p:cNvPr id="549" name="Google Shape;549;p25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167E1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25"/>
          <p:cNvGrpSpPr/>
          <p:nvPr/>
        </p:nvGrpSpPr>
        <p:grpSpPr>
          <a:xfrm rot="10800000">
            <a:off x="-1593932" y="-2667405"/>
            <a:ext cx="4913519" cy="6047407"/>
            <a:chOff x="0" y="0"/>
            <a:chExt cx="660400" cy="812800"/>
          </a:xfrm>
        </p:grpSpPr>
        <p:sp>
          <p:nvSpPr>
            <p:cNvPr id="552" name="Google Shape;552;p25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3" name="Google Shape;553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25"/>
          <p:cNvGrpSpPr/>
          <p:nvPr/>
        </p:nvGrpSpPr>
        <p:grpSpPr>
          <a:xfrm rot="10800000">
            <a:off x="-1273059" y="-2272484"/>
            <a:ext cx="4271771" cy="5257564"/>
            <a:chOff x="0" y="0"/>
            <a:chExt cx="660400" cy="812800"/>
          </a:xfrm>
        </p:grpSpPr>
        <p:sp>
          <p:nvSpPr>
            <p:cNvPr id="555" name="Google Shape;555;p25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flat" cmpd="sng">
              <a:solidFill>
                <a:srgbClr val="8EEA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5"/>
            <p:cNvSpPr txBox="1"/>
            <p:nvPr/>
          </p:nvSpPr>
          <p:spPr>
            <a:xfrm>
              <a:off x="0" y="69850"/>
              <a:ext cx="6604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95FA9FB-5763-3DAF-40E7-B23D15E6B3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04" b="6937"/>
          <a:stretch/>
        </p:blipFill>
        <p:spPr>
          <a:xfrm>
            <a:off x="8405381" y="398284"/>
            <a:ext cx="9041215" cy="39237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04199C-04F9-890D-A21D-67890DF0C6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24" b="47051"/>
          <a:stretch/>
        </p:blipFill>
        <p:spPr>
          <a:xfrm>
            <a:off x="8405381" y="5353189"/>
            <a:ext cx="9041215" cy="45355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D5B52F-028E-E228-5601-1716A086BCAF}"/>
              </a:ext>
            </a:extLst>
          </p:cNvPr>
          <p:cNvSpPr/>
          <p:nvPr/>
        </p:nvSpPr>
        <p:spPr>
          <a:xfrm>
            <a:off x="0" y="27629"/>
            <a:ext cx="18288000" cy="1025937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09" name="Google Shape;409;p22"/>
          <p:cNvGrpSpPr/>
          <p:nvPr/>
        </p:nvGrpSpPr>
        <p:grpSpPr>
          <a:xfrm>
            <a:off x="1028700" y="884039"/>
            <a:ext cx="16230600" cy="8374261"/>
            <a:chOff x="0" y="-38100"/>
            <a:chExt cx="4274726" cy="2205567"/>
          </a:xfrm>
        </p:grpSpPr>
        <p:sp>
          <p:nvSpPr>
            <p:cNvPr id="410" name="Google Shape;410;p22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 extrusionOk="0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3F6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2" name="Google Shape;412;p22"/>
          <p:cNvSpPr txBox="1"/>
          <p:nvPr/>
        </p:nvSpPr>
        <p:spPr>
          <a:xfrm>
            <a:off x="2156061" y="2175584"/>
            <a:ext cx="14754137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GB" sz="7200" dirty="0" err="1">
                <a:latin typeface="Century Schoolbook" panose="02040604050505020304" pitchFamily="18" charset="0"/>
              </a:rPr>
              <a:t>Zdroje</a:t>
            </a:r>
            <a:endParaRPr sz="7200" dirty="0">
              <a:latin typeface="Century Schoolbook" panose="02040604050505020304" pitchFamily="18" charset="0"/>
            </a:endParaRPr>
          </a:p>
        </p:txBody>
      </p:sp>
      <p:sp>
        <p:nvSpPr>
          <p:cNvPr id="416" name="Google Shape;416;p22"/>
          <p:cNvSpPr/>
          <p:nvPr/>
        </p:nvSpPr>
        <p:spPr>
          <a:xfrm>
            <a:off x="14988611" y="1682141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167E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4" name="Google Shape;414;p22"/>
          <p:cNvCxnSpPr/>
          <p:nvPr/>
        </p:nvCxnSpPr>
        <p:spPr>
          <a:xfrm>
            <a:off x="1766932" y="1886465"/>
            <a:ext cx="12719299" cy="0"/>
          </a:xfrm>
          <a:prstGeom prst="straightConnector1">
            <a:avLst/>
          </a:prstGeom>
          <a:noFill/>
          <a:ln w="38100" cap="flat" cmpd="sng">
            <a:solidFill>
              <a:srgbClr val="0B132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9" name="Google Shape;419;p22"/>
          <p:cNvSpPr/>
          <p:nvPr/>
        </p:nvSpPr>
        <p:spPr>
          <a:xfrm>
            <a:off x="15552286" y="1682141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2"/>
          <p:cNvSpPr/>
          <p:nvPr/>
        </p:nvSpPr>
        <p:spPr>
          <a:xfrm>
            <a:off x="16113333" y="1682141"/>
            <a:ext cx="406823" cy="408647"/>
          </a:xfrm>
          <a:custGeom>
            <a:avLst/>
            <a:gdLst/>
            <a:ahLst/>
            <a:cxnLst/>
            <a:rect l="l" t="t" r="r" b="b"/>
            <a:pathLst>
              <a:path w="809173" h="812800" extrusionOk="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8EEA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22"/>
          <p:cNvGrpSpPr/>
          <p:nvPr/>
        </p:nvGrpSpPr>
        <p:grpSpPr>
          <a:xfrm>
            <a:off x="-3088055" y="6467200"/>
            <a:ext cx="6999655" cy="8614961"/>
            <a:chOff x="0" y="0"/>
            <a:chExt cx="9332874" cy="11486614"/>
          </a:xfrm>
        </p:grpSpPr>
        <p:grpSp>
          <p:nvGrpSpPr>
            <p:cNvPr id="425" name="Google Shape;425;p22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26" name="Google Shape;426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22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29" name="Google Shape;429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0" name="Google Shape;430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22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32" name="Google Shape;432;p22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2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1BB21F-2376-94AA-94FC-8FCDCE271515}"/>
              </a:ext>
            </a:extLst>
          </p:cNvPr>
          <p:cNvSpPr txBox="1"/>
          <p:nvPr/>
        </p:nvSpPr>
        <p:spPr>
          <a:xfrm>
            <a:off x="1766932" y="3619279"/>
            <a:ext cx="1123698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entury Schoolbook" panose="02040604050505020304" pitchFamily="18" charset="0"/>
                <a:hlinkClick r:id="rId3"/>
              </a:rPr>
              <a:t>https://www.vub.sk/ludia/jednovubky/co-je-uver.html</a:t>
            </a:r>
            <a:endParaRPr lang="en-GB" sz="2800" dirty="0">
              <a:latin typeface="Century Schoolbook" panose="02040604050505020304" pitchFamily="18" charset="0"/>
            </a:endParaRPr>
          </a:p>
          <a:p>
            <a:r>
              <a:rPr lang="en-GB" sz="2800" dirty="0">
                <a:latin typeface="Century Schoolbook" panose="02040604050505020304" pitchFamily="18" charset="0"/>
                <a:hlinkClick r:id="rId4"/>
              </a:rPr>
              <a:t>https://www.euroekonom.sk/uverove-riziko/</a:t>
            </a:r>
            <a:endParaRPr lang="en-UA" sz="2800" dirty="0">
              <a:latin typeface="Century Schoolbook" panose="02040604050505020304" pitchFamily="18" charset="0"/>
            </a:endParaRPr>
          </a:p>
          <a:p>
            <a:r>
              <a:rPr lang="en-GB" sz="2800" dirty="0">
                <a:latin typeface="Century Schoolbook" panose="02040604050505020304" pitchFamily="18" charset="0"/>
                <a:hlinkClick r:id="rId5"/>
              </a:rPr>
              <a:t>https://www.asb.sk/biznis/realitny-trh/podcenovanie-rizik-uverov-moze-viest-ku-krizovemu-vyvoju</a:t>
            </a:r>
            <a:endParaRPr lang="en-UA" sz="2800" dirty="0">
              <a:latin typeface="Century Schoolbook" panose="02040604050505020304" pitchFamily="18" charset="0"/>
            </a:endParaRPr>
          </a:p>
          <a:p>
            <a:r>
              <a:rPr lang="en-GB" sz="2800" dirty="0">
                <a:latin typeface="Century Schoolbook" panose="02040604050505020304" pitchFamily="18" charset="0"/>
                <a:hlinkClick r:id="rId6"/>
              </a:rPr>
              <a:t>https://www.zadania-seminarky.sk/referat/uverove-riziko-bankovnictvo/2672</a:t>
            </a:r>
            <a:endParaRPr lang="en-UA" sz="2800" dirty="0">
              <a:latin typeface="Century Schoolbook" panose="02040604050505020304" pitchFamily="18" charset="0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6FA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2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  <a:solidFill>
            <a:schemeClr val="tx1"/>
          </a:solidFill>
        </p:grpSpPr>
        <p:sp>
          <p:nvSpPr>
            <p:cNvPr id="439" name="Google Shape;439;p2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 extrusionOk="0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2" name="Google Shape;442;p23"/>
          <p:cNvSpPr txBox="1"/>
          <p:nvPr/>
        </p:nvSpPr>
        <p:spPr>
          <a:xfrm>
            <a:off x="3773344" y="4631090"/>
            <a:ext cx="10741312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GB" sz="7200" dirty="0" err="1">
                <a:solidFill>
                  <a:schemeClr val="bg1"/>
                </a:solidFill>
                <a:latin typeface="Century Schoolbook" panose="02040604050505020304" pitchFamily="18" charset="0"/>
              </a:rPr>
              <a:t>Ďakujem</a:t>
            </a:r>
            <a:r>
              <a:rPr lang="en-GB" sz="7200" dirty="0">
                <a:solidFill>
                  <a:schemeClr val="bg1"/>
                </a:solidFill>
                <a:latin typeface="Century Schoolbook" panose="02040604050505020304" pitchFamily="18" charset="0"/>
              </a:rPr>
              <a:t> za </a:t>
            </a:r>
            <a:r>
              <a:rPr lang="en-GB" sz="7200" dirty="0" err="1">
                <a:solidFill>
                  <a:schemeClr val="bg1"/>
                </a:solidFill>
                <a:latin typeface="Century Schoolbook" panose="02040604050505020304" pitchFamily="18" charset="0"/>
              </a:rPr>
              <a:t>pozornosť</a:t>
            </a:r>
            <a:r>
              <a:rPr lang="en-GB" sz="7200" dirty="0">
                <a:solidFill>
                  <a:schemeClr val="bg1"/>
                </a:solidFill>
                <a:latin typeface="Century Schoolbook" panose="020406040505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Century Schoolbook" panose="02040604050505020304" pitchFamily="18" charset="0"/>
              </a:rPr>
              <a:t>!</a:t>
            </a:r>
            <a:endParaRPr lang="en-GB" sz="72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grpSp>
        <p:nvGrpSpPr>
          <p:cNvPr id="443" name="Google Shape;443;p23"/>
          <p:cNvGrpSpPr/>
          <p:nvPr/>
        </p:nvGrpSpPr>
        <p:grpSpPr>
          <a:xfrm>
            <a:off x="-3233490" y="5979520"/>
            <a:ext cx="6999655" cy="8614961"/>
            <a:chOff x="0" y="0"/>
            <a:chExt cx="9332874" cy="11486614"/>
          </a:xfrm>
        </p:grpSpPr>
        <p:grpSp>
          <p:nvGrpSpPr>
            <p:cNvPr id="444" name="Google Shape;444;p2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45" name="Google Shape;445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6" name="Google Shape;446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2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48" name="Google Shape;448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0" name="Google Shape;450;p2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51" name="Google Shape;451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3" name="Google Shape;453;p23"/>
          <p:cNvGrpSpPr/>
          <p:nvPr/>
        </p:nvGrpSpPr>
        <p:grpSpPr>
          <a:xfrm rot="10800000">
            <a:off x="13447879" y="-2772802"/>
            <a:ext cx="6999655" cy="8614961"/>
            <a:chOff x="0" y="0"/>
            <a:chExt cx="9332874" cy="11486614"/>
          </a:xfrm>
        </p:grpSpPr>
        <p:grpSp>
          <p:nvGrpSpPr>
            <p:cNvPr id="454" name="Google Shape;454;p23"/>
            <p:cNvGrpSpPr/>
            <p:nvPr/>
          </p:nvGrpSpPr>
          <p:grpSpPr>
            <a:xfrm>
              <a:off x="0" y="0"/>
              <a:ext cx="9332874" cy="11486614"/>
              <a:chOff x="0" y="0"/>
              <a:chExt cx="660400" cy="812800"/>
            </a:xfrm>
          </p:grpSpPr>
          <p:sp>
            <p:nvSpPr>
              <p:cNvPr id="455" name="Google Shape;455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167E1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23"/>
            <p:cNvGrpSpPr/>
            <p:nvPr/>
          </p:nvGrpSpPr>
          <p:grpSpPr>
            <a:xfrm>
              <a:off x="545238" y="671062"/>
              <a:ext cx="8242398" cy="10144490"/>
              <a:chOff x="0" y="0"/>
              <a:chExt cx="660400" cy="812800"/>
            </a:xfrm>
          </p:grpSpPr>
          <p:sp>
            <p:nvSpPr>
              <p:cNvPr id="458" name="Google Shape;458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0" name="Google Shape;460;p23"/>
            <p:cNvGrpSpPr/>
            <p:nvPr/>
          </p:nvGrpSpPr>
          <p:grpSpPr>
            <a:xfrm>
              <a:off x="1083502" y="1333541"/>
              <a:ext cx="7165870" cy="8819533"/>
              <a:chOff x="0" y="0"/>
              <a:chExt cx="660400" cy="812800"/>
            </a:xfrm>
          </p:grpSpPr>
          <p:sp>
            <p:nvSpPr>
              <p:cNvPr id="461" name="Google Shape;461;p23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812800" extrusionOk="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flat" cmpd="sng">
                <a:solidFill>
                  <a:srgbClr val="8EEAA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3"/>
              <p:cNvSpPr txBox="1"/>
              <p:nvPr/>
            </p:nvSpPr>
            <p:spPr>
              <a:xfrm>
                <a:off x="0" y="69850"/>
                <a:ext cx="660400" cy="74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646</Words>
  <Application>Microsoft Macintosh PowerPoint</Application>
  <PresentationFormat>Custom</PresentationFormat>
  <Paragraphs>51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Century Schoolbook</vt:lpstr>
      <vt:lpstr>Playfair Display Black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Maryna Nikoleta</cp:lastModifiedBy>
  <cp:revision>17</cp:revision>
  <dcterms:modified xsi:type="dcterms:W3CDTF">2023-03-25T14:58:25Z</dcterms:modified>
</cp:coreProperties>
</file>