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5" r:id="rId2"/>
    <p:sldId id="256" r:id="rId3"/>
    <p:sldId id="257" r:id="rId4"/>
    <p:sldId id="258" r:id="rId5"/>
    <p:sldId id="259" r:id="rId6"/>
    <p:sldId id="264" r:id="rId7"/>
    <p:sldId id="260" r:id="rId8"/>
    <p:sldId id="261" r:id="rId9"/>
    <p:sldId id="262" r:id="rId10"/>
    <p:sldId id="263" r:id="rId11"/>
  </p:sldIdLst>
  <p:sldSz cx="18288000" cy="10287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Open Sans Light" panose="020B0306030504020204" pitchFamily="34" charset="0"/>
      <p:regular r:id="rId16"/>
      <p:italic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114" y="4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0256FE7-E907-443A-9E45-4C0A0D84D7E1}"/>
              </a:ext>
            </a:extLst>
          </p:cNvPr>
          <p:cNvSpPr txBox="1"/>
          <p:nvPr/>
        </p:nvSpPr>
        <p:spPr>
          <a:xfrm>
            <a:off x="8123977" y="4681835"/>
            <a:ext cx="20400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/>
              <a:t>Before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6170778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292100" y="8866236"/>
            <a:ext cx="18986500" cy="1730371"/>
          </a:xfrm>
          <a:prstGeom prst="rect">
            <a:avLst/>
          </a:prstGeom>
          <a:solidFill>
            <a:srgbClr val="F8AC39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24811" r="29034"/>
          <a:stretch>
            <a:fillRect/>
          </a:stretch>
        </p:blipFill>
        <p:spPr>
          <a:xfrm>
            <a:off x="12426436" y="1647677"/>
            <a:ext cx="5897423" cy="5617345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04800" y="1028700"/>
            <a:ext cx="11878845" cy="74717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pl-PL" sz="2800" b="0" i="0" dirty="0">
                <a:effectLst/>
                <a:latin typeface="Söhne"/>
              </a:rPr>
              <a:t>Żesti, które możemy wykonywać nieświadomie, ale mają negatywną symbolikę</a:t>
            </a:r>
            <a:endParaRPr lang="uk-UA" sz="2800" b="0" i="0" dirty="0">
              <a:effectLst/>
              <a:latin typeface="Söhne"/>
            </a:endParaRPr>
          </a:p>
          <a:p>
            <a:pPr marL="457200" indent="-457200" algn="just">
              <a:lnSpc>
                <a:spcPts val="3920"/>
              </a:lnSpc>
              <a:buFont typeface="Arial" panose="020B0604020202020204" pitchFamily="34" charset="0"/>
              <a:buChar char="•"/>
            </a:pPr>
            <a:endParaRPr lang="en-US" sz="2800" b="0" i="0" dirty="0">
              <a:effectLst/>
              <a:latin typeface="Söhne"/>
            </a:endParaRPr>
          </a:p>
          <a:p>
            <a:pPr marL="457200" indent="-457200" algn="just">
              <a:lnSpc>
                <a:spcPts val="3920"/>
              </a:lnSpc>
              <a:buFont typeface="Arial" panose="020B0604020202020204" pitchFamily="34" charset="0"/>
              <a:buChar char="•"/>
            </a:pPr>
            <a:r>
              <a:rPr lang="pl-PL" sz="2800" b="0" i="0" dirty="0">
                <a:effectLst/>
                <a:latin typeface="Söhne"/>
              </a:rPr>
              <a:t>Żesti wątpliwości i niepewności najczęściej związane z drapaniem wskazującym palcem prawej ręki pod uchem lub boczną częścią szyi (zwykle wykonuje się pięć ruchów drapania)</a:t>
            </a:r>
            <a:endParaRPr lang="uk-UA" sz="2800" b="0" i="0" dirty="0">
              <a:effectLst/>
              <a:latin typeface="Söhne"/>
            </a:endParaRPr>
          </a:p>
          <a:p>
            <a:pPr marL="457200" indent="-457200" algn="just">
              <a:lnSpc>
                <a:spcPts val="3920"/>
              </a:lnSpc>
              <a:buFont typeface="Arial" panose="020B0604020202020204" pitchFamily="34" charset="0"/>
              <a:buChar char="•"/>
            </a:pPr>
            <a:r>
              <a:rPr lang="pl-PL" sz="2800" b="0" i="0" dirty="0">
                <a:effectLst/>
                <a:latin typeface="+mj-lt"/>
              </a:rPr>
              <a:t>Gestykulacja "podrapanie ucha" świadczy o pragnieniu rozmówcy odseparowania się od słów, które słyszy. Inny gest związany z dotykiem ucha, czyli pociągnięcie za płatek ucha, mówi o tym, że rozmówca już wystarczająco słuchał i chce wypowiedzieć się sam.</a:t>
            </a:r>
            <a:endParaRPr lang="en-US" sz="2800" b="0" i="0" dirty="0">
              <a:effectLst/>
              <a:latin typeface="+mj-lt"/>
            </a:endParaRPr>
          </a:p>
          <a:p>
            <a:pPr marL="457200" indent="-457200" algn="just">
              <a:lnSpc>
                <a:spcPts val="3920"/>
              </a:lnSpc>
              <a:buFont typeface="Arial" panose="020B0604020202020204" pitchFamily="34" charset="0"/>
              <a:buChar char="•"/>
            </a:pPr>
            <a:r>
              <a:rPr lang="pl-PL" sz="2800" b="0" i="0" dirty="0">
                <a:effectLst/>
                <a:latin typeface="+mj-lt"/>
              </a:rPr>
              <a:t>Jeśli podczas rozmowy twój partner skręca w bok lub kieruje się w stronę drzwi, a jego nogi są zwrócone w kierunku wyjścia, oznacza to, że chciałby odejść.</a:t>
            </a:r>
            <a:endParaRPr lang="en-US" sz="2800" b="0" i="0" dirty="0">
              <a:effectLst/>
              <a:latin typeface="+mj-lt"/>
            </a:endParaRPr>
          </a:p>
          <a:p>
            <a:pPr marL="457200" indent="-457200" algn="just">
              <a:lnSpc>
                <a:spcPts val="3920"/>
              </a:lnSpc>
              <a:buFont typeface="Arial" panose="020B0604020202020204" pitchFamily="34" charset="0"/>
              <a:buChar char="•"/>
            </a:pPr>
            <a:r>
              <a:rPr lang="pl-PL" sz="2800" dirty="0">
                <a:solidFill>
                  <a:srgbClr val="000000"/>
                </a:solidFill>
                <a:latin typeface="+mj-lt"/>
              </a:rPr>
              <a:t>Proste skrzyżowanie rąk oznacza najprawdopodobniej, że rozmówca przyjął pozycję obronną.</a:t>
            </a:r>
            <a:endParaRPr lang="uk-UA" sz="2800" dirty="0">
              <a:solidFill>
                <a:srgbClr val="000000"/>
              </a:solidFill>
              <a:latin typeface="+mj-lt"/>
            </a:endParaRPr>
          </a:p>
          <a:p>
            <a:pPr marL="457200" indent="-457200" algn="just">
              <a:lnSpc>
                <a:spcPts val="3920"/>
              </a:lnSpc>
              <a:buFont typeface="Arial" panose="020B0604020202020204" pitchFamily="34" charset="0"/>
              <a:buChar char="•"/>
            </a:pPr>
            <a:r>
              <a:rPr lang="pl-PL" sz="2800" dirty="0">
                <a:solidFill>
                  <a:srgbClr val="000000"/>
                </a:solidFill>
                <a:latin typeface="+mj-lt"/>
              </a:rPr>
              <a:t>Jeśli rozmówca odwraca wzrok, traktuje cię bez szacunku.</a:t>
            </a:r>
            <a:endParaRPr lang="en-US" sz="28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3881111" y="197104"/>
            <a:ext cx="4735188" cy="7553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38"/>
              </a:lnSpc>
            </a:pPr>
            <a:r>
              <a:rPr lang="en-US" sz="4400" b="0" i="0" dirty="0" err="1">
                <a:effectLst/>
                <a:latin typeface="+mj-lt"/>
              </a:rPr>
              <a:t>Żesti</a:t>
            </a:r>
            <a:endParaRPr lang="en-US" sz="4384" dirty="0">
              <a:latin typeface="+mj-lt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67482" y="9201150"/>
            <a:ext cx="17267337" cy="976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pl-PL" sz="2800" dirty="0">
                <a:solidFill>
                  <a:srgbClr val="000000"/>
                </a:solidFill>
                <a:latin typeface="+mj-lt"/>
              </a:rPr>
              <a:t>N-d prawnicy, aktorzy, politycy itp. albo w ogóle odmawiają gestykulowania, albo specjalnie ćwiczą mimikę, gesty i postawy, które sprawiają, że wierzysz w to, co mówią.</a:t>
            </a:r>
            <a:endParaRPr lang="en-US" sz="2800" dirty="0">
              <a:solidFill>
                <a:srgbClr val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90110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292100" y="8686427"/>
            <a:ext cx="18580100" cy="1764799"/>
          </a:xfrm>
          <a:prstGeom prst="rect">
            <a:avLst/>
          </a:prstGeom>
          <a:solidFill>
            <a:srgbClr val="F8AC39"/>
          </a:solidFill>
        </p:spPr>
      </p:sp>
      <p:sp>
        <p:nvSpPr>
          <p:cNvPr id="3" name="TextBox 3"/>
          <p:cNvSpPr txBox="1"/>
          <p:nvPr/>
        </p:nvSpPr>
        <p:spPr>
          <a:xfrm>
            <a:off x="444698" y="2355219"/>
            <a:ext cx="17398603" cy="4069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80"/>
              </a:lnSpc>
            </a:pPr>
            <a:r>
              <a:rPr lang="en-US" sz="7700" dirty="0" err="1">
                <a:solidFill>
                  <a:srgbClr val="000000"/>
                </a:solidFill>
                <a:latin typeface="+mj-lt"/>
              </a:rPr>
              <a:t>Засоби</a:t>
            </a:r>
            <a:r>
              <a:rPr lang="en-US" sz="77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7700" dirty="0" err="1">
                <a:solidFill>
                  <a:srgbClr val="000000"/>
                </a:solidFill>
                <a:latin typeface="+mj-lt"/>
              </a:rPr>
              <a:t>невербальної</a:t>
            </a:r>
            <a:r>
              <a:rPr lang="en-US" sz="77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7700" dirty="0" err="1">
                <a:solidFill>
                  <a:srgbClr val="000000"/>
                </a:solidFill>
                <a:latin typeface="+mj-lt"/>
              </a:rPr>
              <a:t>комунікації</a:t>
            </a:r>
            <a:r>
              <a:rPr lang="en-US" sz="77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US" sz="7700" dirty="0" err="1">
                <a:solidFill>
                  <a:srgbClr val="000000"/>
                </a:solidFill>
                <a:latin typeface="+mj-lt"/>
              </a:rPr>
              <a:t>які</a:t>
            </a:r>
            <a:r>
              <a:rPr lang="en-US" sz="77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7700" dirty="0" err="1">
                <a:solidFill>
                  <a:srgbClr val="000000"/>
                </a:solidFill>
                <a:latin typeface="+mj-lt"/>
              </a:rPr>
              <a:t>негативно</a:t>
            </a:r>
            <a:r>
              <a:rPr lang="en-US" sz="77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7700" dirty="0" err="1">
                <a:solidFill>
                  <a:srgbClr val="000000"/>
                </a:solidFill>
                <a:latin typeface="+mj-lt"/>
              </a:rPr>
              <a:t>впливають</a:t>
            </a:r>
            <a:r>
              <a:rPr lang="en-US" sz="77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7700" dirty="0" err="1">
                <a:solidFill>
                  <a:srgbClr val="000000"/>
                </a:solidFill>
                <a:latin typeface="+mj-lt"/>
              </a:rPr>
              <a:t>на</a:t>
            </a:r>
            <a:r>
              <a:rPr lang="en-US" sz="77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7700" dirty="0" err="1">
                <a:solidFill>
                  <a:srgbClr val="000000"/>
                </a:solidFill>
                <a:latin typeface="+mj-lt"/>
              </a:rPr>
              <a:t>ділове</a:t>
            </a:r>
            <a:r>
              <a:rPr lang="en-US" sz="77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7700" dirty="0" err="1">
                <a:solidFill>
                  <a:srgbClr val="000000"/>
                </a:solidFill>
                <a:latin typeface="+mj-lt"/>
              </a:rPr>
              <a:t>спілкування</a:t>
            </a:r>
            <a:endParaRPr lang="en-US" sz="77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7144221" y="9191625"/>
            <a:ext cx="3707457" cy="574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uk-UA" sz="3399" dirty="0">
                <a:solidFill>
                  <a:srgbClr val="000000"/>
                </a:solidFill>
                <a:latin typeface="+mj-lt"/>
              </a:rPr>
              <a:t>Богдан Данилюк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292100" y="8866236"/>
            <a:ext cx="18986500" cy="1730371"/>
          </a:xfrm>
          <a:prstGeom prst="rect">
            <a:avLst/>
          </a:prstGeom>
          <a:solidFill>
            <a:srgbClr val="F8AC39"/>
          </a:solidFill>
        </p:spPr>
      </p:sp>
      <p:sp>
        <p:nvSpPr>
          <p:cNvPr id="3" name="AutoShape 3"/>
          <p:cNvSpPr/>
          <p:nvPr/>
        </p:nvSpPr>
        <p:spPr>
          <a:xfrm>
            <a:off x="8345388" y="612068"/>
            <a:ext cx="7867650" cy="114300"/>
          </a:xfrm>
          <a:prstGeom prst="rect">
            <a:avLst/>
          </a:prstGeom>
          <a:solidFill>
            <a:srgbClr val="F8AC39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13117" r="13050"/>
          <a:stretch>
            <a:fillRect/>
          </a:stretch>
        </p:blipFill>
        <p:spPr>
          <a:xfrm>
            <a:off x="289814" y="1659818"/>
            <a:ext cx="7616453" cy="6189569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9099396" y="2171700"/>
            <a:ext cx="8159904" cy="48856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59"/>
              </a:lnSpc>
            </a:pPr>
            <a:r>
              <a:rPr lang="en-US" sz="3399" dirty="0" err="1">
                <a:solidFill>
                  <a:srgbClr val="000000"/>
                </a:solidFill>
                <a:latin typeface="+mj-lt"/>
              </a:rPr>
              <a:t>Невербальна</a:t>
            </a:r>
            <a:r>
              <a:rPr lang="en-US" sz="3399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+mj-lt"/>
              </a:rPr>
              <a:t>поведінка</a:t>
            </a:r>
            <a:r>
              <a:rPr lang="en-US" sz="3399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+mj-lt"/>
              </a:rPr>
              <a:t>дає</a:t>
            </a:r>
            <a:r>
              <a:rPr lang="en-US" sz="3399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+mj-lt"/>
              </a:rPr>
              <a:t>співрозмовнику</a:t>
            </a:r>
            <a:r>
              <a:rPr lang="en-US" sz="3399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+mj-lt"/>
              </a:rPr>
              <a:t>більше</a:t>
            </a:r>
            <a:r>
              <a:rPr lang="en-US" sz="3399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+mj-lt"/>
              </a:rPr>
              <a:t>інформації</a:t>
            </a:r>
            <a:r>
              <a:rPr lang="en-US" sz="3399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US" sz="3399" dirty="0" err="1">
                <a:solidFill>
                  <a:srgbClr val="000000"/>
                </a:solidFill>
                <a:latin typeface="+mj-lt"/>
              </a:rPr>
              <a:t>ніж</a:t>
            </a:r>
            <a:r>
              <a:rPr lang="en-US" sz="3399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+mj-lt"/>
              </a:rPr>
              <a:t>мовленнєва</a:t>
            </a:r>
            <a:r>
              <a:rPr lang="en-US" sz="3399" dirty="0">
                <a:solidFill>
                  <a:srgbClr val="000000"/>
                </a:solidFill>
                <a:latin typeface="+mj-lt"/>
              </a:rPr>
              <a:t>. </a:t>
            </a:r>
            <a:r>
              <a:rPr lang="en-US" sz="3399" dirty="0" err="1">
                <a:solidFill>
                  <a:srgbClr val="000000"/>
                </a:solidFill>
                <a:latin typeface="+mj-lt"/>
              </a:rPr>
              <a:t>Психологи</a:t>
            </a:r>
            <a:r>
              <a:rPr lang="en-US" sz="3399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+mj-lt"/>
              </a:rPr>
              <a:t>стверджують</a:t>
            </a:r>
            <a:r>
              <a:rPr lang="en-US" sz="3399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US" sz="3399" dirty="0" err="1">
                <a:solidFill>
                  <a:srgbClr val="000000"/>
                </a:solidFill>
                <a:latin typeface="+mj-lt"/>
              </a:rPr>
              <a:t>що</a:t>
            </a:r>
            <a:r>
              <a:rPr lang="en-US" sz="3399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+mj-lt"/>
              </a:rPr>
              <a:t>на</a:t>
            </a:r>
            <a:r>
              <a:rPr lang="en-US" sz="3399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+mj-lt"/>
              </a:rPr>
              <a:t>невербальні</a:t>
            </a:r>
            <a:r>
              <a:rPr lang="en-US" sz="3399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+mj-lt"/>
              </a:rPr>
              <a:t>сигнали</a:t>
            </a:r>
            <a:r>
              <a:rPr lang="en-US" sz="3399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+mj-lt"/>
              </a:rPr>
              <a:t>припадає</a:t>
            </a:r>
            <a:r>
              <a:rPr lang="en-US" sz="3399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+mj-lt"/>
              </a:rPr>
              <a:t>понад</a:t>
            </a:r>
            <a:r>
              <a:rPr lang="en-US" sz="3399" dirty="0">
                <a:solidFill>
                  <a:srgbClr val="000000"/>
                </a:solidFill>
                <a:latin typeface="+mj-lt"/>
              </a:rPr>
              <a:t> 50% </a:t>
            </a:r>
            <a:r>
              <a:rPr lang="en-US" sz="3399" dirty="0" err="1">
                <a:solidFill>
                  <a:srgbClr val="000000"/>
                </a:solidFill>
                <a:latin typeface="+mj-lt"/>
              </a:rPr>
              <a:t>інформації</a:t>
            </a:r>
            <a:r>
              <a:rPr lang="en-US" sz="3399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US" sz="3399" dirty="0" err="1">
                <a:solidFill>
                  <a:srgbClr val="000000"/>
                </a:solidFill>
                <a:latin typeface="+mj-lt"/>
              </a:rPr>
              <a:t>яку</a:t>
            </a:r>
            <a:r>
              <a:rPr lang="en-US" sz="3399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+mj-lt"/>
              </a:rPr>
              <a:t>отримує</a:t>
            </a:r>
            <a:r>
              <a:rPr lang="en-US" sz="3399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+mj-lt"/>
              </a:rPr>
              <a:t>мозок</a:t>
            </a:r>
            <a:r>
              <a:rPr lang="en-US" sz="3399" dirty="0">
                <a:solidFill>
                  <a:srgbClr val="000000"/>
                </a:solidFill>
                <a:latin typeface="+mj-lt"/>
              </a:rPr>
              <a:t>. </a:t>
            </a:r>
            <a:r>
              <a:rPr lang="en-US" sz="3399" dirty="0" err="1">
                <a:solidFill>
                  <a:srgbClr val="000000"/>
                </a:solidFill>
                <a:latin typeface="+mj-lt"/>
              </a:rPr>
              <a:t>Поза</a:t>
            </a:r>
            <a:r>
              <a:rPr lang="en-US" sz="3399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US" sz="3399" dirty="0" err="1">
                <a:solidFill>
                  <a:srgbClr val="000000"/>
                </a:solidFill>
                <a:latin typeface="+mj-lt"/>
              </a:rPr>
              <a:t>жести</a:t>
            </a:r>
            <a:r>
              <a:rPr lang="en-US" sz="3399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US" sz="3399" dirty="0" err="1">
                <a:solidFill>
                  <a:srgbClr val="000000"/>
                </a:solidFill>
                <a:latin typeface="+mj-lt"/>
              </a:rPr>
              <a:t>зоровий</a:t>
            </a:r>
            <a:r>
              <a:rPr lang="en-US" sz="3399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+mj-lt"/>
              </a:rPr>
              <a:t>контакт</a:t>
            </a:r>
            <a:r>
              <a:rPr lang="en-US" sz="3399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+mj-lt"/>
              </a:rPr>
              <a:t>можуть</a:t>
            </a:r>
            <a:r>
              <a:rPr lang="en-US" sz="3399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+mj-lt"/>
              </a:rPr>
              <a:t>зіграти</a:t>
            </a:r>
            <a:r>
              <a:rPr lang="en-US" sz="3399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+mj-lt"/>
              </a:rPr>
              <a:t>вирішальне</a:t>
            </a:r>
            <a:r>
              <a:rPr lang="en-US" sz="3399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+mj-lt"/>
              </a:rPr>
              <a:t>значення</a:t>
            </a:r>
            <a:r>
              <a:rPr lang="en-US" sz="3399" dirty="0">
                <a:solidFill>
                  <a:srgbClr val="000000"/>
                </a:solidFill>
                <a:latin typeface="+mj-lt"/>
              </a:rPr>
              <a:t> і </a:t>
            </a:r>
            <a:r>
              <a:rPr lang="en-US" sz="3399" dirty="0" err="1">
                <a:solidFill>
                  <a:srgbClr val="000000"/>
                </a:solidFill>
                <a:latin typeface="+mj-lt"/>
              </a:rPr>
              <a:t>вплинути</a:t>
            </a:r>
            <a:r>
              <a:rPr lang="en-US" sz="3399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+mj-lt"/>
              </a:rPr>
              <a:t>на</a:t>
            </a:r>
            <a:r>
              <a:rPr lang="en-US" sz="3399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+mj-lt"/>
              </a:rPr>
              <a:t>хід</a:t>
            </a:r>
            <a:r>
              <a:rPr lang="en-US" sz="3399" dirty="0">
                <a:solidFill>
                  <a:srgbClr val="000000"/>
                </a:solidFill>
                <a:latin typeface="+mj-lt"/>
              </a:rPr>
              <a:t> і </a:t>
            </a:r>
            <a:r>
              <a:rPr lang="en-US" sz="3399" dirty="0" err="1">
                <a:solidFill>
                  <a:srgbClr val="000000"/>
                </a:solidFill>
                <a:latin typeface="+mj-lt"/>
              </a:rPr>
              <a:t>успіх</a:t>
            </a:r>
            <a:r>
              <a:rPr lang="en-US" sz="3399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+mj-lt"/>
              </a:rPr>
              <a:t>важливої</a:t>
            </a:r>
            <a:r>
              <a:rPr lang="en-US" sz="3399" dirty="0">
                <a:solidFill>
                  <a:srgbClr val="000000"/>
                </a:solidFill>
                <a:latin typeface="+mj-lt"/>
              </a:rPr>
              <a:t> ​​</a:t>
            </a:r>
            <a:r>
              <a:rPr lang="en-US" sz="3399" dirty="0" err="1">
                <a:solidFill>
                  <a:srgbClr val="000000"/>
                </a:solidFill>
                <a:latin typeface="+mj-lt"/>
              </a:rPr>
              <a:t>зустрічі</a:t>
            </a:r>
            <a:r>
              <a:rPr lang="en-US" sz="3399" dirty="0">
                <a:solidFill>
                  <a:srgbClr val="000000"/>
                </a:solidFill>
                <a:latin typeface="+mj-lt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619125" y="9849688"/>
            <a:ext cx="19526250" cy="2000250"/>
          </a:xfrm>
          <a:prstGeom prst="rect">
            <a:avLst/>
          </a:prstGeom>
          <a:solidFill>
            <a:srgbClr val="F8AC39"/>
          </a:solidFill>
        </p:spPr>
      </p:sp>
      <p:sp>
        <p:nvSpPr>
          <p:cNvPr id="3" name="AutoShape 3"/>
          <p:cNvSpPr/>
          <p:nvPr/>
        </p:nvSpPr>
        <p:spPr>
          <a:xfrm>
            <a:off x="-857250" y="-1000125"/>
            <a:ext cx="19526250" cy="2000250"/>
          </a:xfrm>
          <a:prstGeom prst="rect">
            <a:avLst/>
          </a:prstGeom>
          <a:solidFill>
            <a:srgbClr val="F8AC39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4221"/>
          <a:stretch>
            <a:fillRect/>
          </a:stretch>
        </p:blipFill>
        <p:spPr>
          <a:xfrm>
            <a:off x="10561737" y="2238167"/>
            <a:ext cx="7476209" cy="5854268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449163" y="1122248"/>
            <a:ext cx="10112573" cy="8379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112" lvl="1" indent="-313056">
              <a:lnSpc>
                <a:spcPts val="4060"/>
              </a:lnSpc>
              <a:buFont typeface="Arial"/>
              <a:buChar char="•"/>
            </a:pPr>
            <a:r>
              <a:rPr lang="en-US" sz="2900" dirty="0" err="1">
                <a:solidFill>
                  <a:srgbClr val="000000"/>
                </a:solidFill>
                <a:latin typeface="+mj-lt"/>
              </a:rPr>
              <a:t>Уникнення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зорового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контакту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ознака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невпевненості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та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ненадійності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. 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Не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рекомендується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дивитися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в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очі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співрозмовнику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довго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і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невідривно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  (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говорить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про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прагнення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до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домінування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),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інакше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його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реакція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може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бути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досить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агресивною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. </a:t>
            </a:r>
          </a:p>
          <a:p>
            <a:pPr marL="626112" lvl="1" indent="-313056">
              <a:lnSpc>
                <a:spcPts val="4060"/>
              </a:lnSpc>
              <a:buFont typeface="Arial"/>
              <a:buChar char="•"/>
            </a:pPr>
            <a:r>
              <a:rPr lang="en-US" sz="2900" dirty="0">
                <a:solidFill>
                  <a:srgbClr val="000000"/>
                </a:solidFill>
                <a:latin typeface="+mj-lt"/>
              </a:rPr>
              <a:t>«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Вбивця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репутації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» —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це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відволікання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на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смартфон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.</a:t>
            </a:r>
          </a:p>
          <a:p>
            <a:pPr marL="626112" lvl="1" indent="-313056">
              <a:lnSpc>
                <a:spcPts val="4060"/>
              </a:lnSpc>
              <a:buFont typeface="Arial"/>
              <a:buChar char="•"/>
            </a:pPr>
            <a:r>
              <a:rPr lang="en-US" sz="2900" dirty="0" err="1">
                <a:solidFill>
                  <a:srgbClr val="000000"/>
                </a:solidFill>
                <a:latin typeface="+mj-lt"/>
              </a:rPr>
              <a:t>Ознакою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неповаги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до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партнера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вважаються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руки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в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кишенях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або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поза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коли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чоловік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сидить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з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широко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розведеними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ногами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.</a:t>
            </a:r>
          </a:p>
          <a:p>
            <a:pPr marL="626112" lvl="1" indent="-313056">
              <a:lnSpc>
                <a:spcPts val="4060"/>
              </a:lnSpc>
              <a:buFont typeface="Arial"/>
              <a:buChar char="•"/>
            </a:pPr>
            <a:r>
              <a:rPr lang="en-US" sz="2900" dirty="0" err="1">
                <a:solidFill>
                  <a:srgbClr val="000000"/>
                </a:solidFill>
                <a:latin typeface="+mj-lt"/>
              </a:rPr>
              <a:t>Не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співпадіння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жестів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та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слів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.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Важливо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закріплювати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слова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відповідними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жестами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.</a:t>
            </a:r>
          </a:p>
          <a:p>
            <a:pPr marL="626112" lvl="1" indent="-313056">
              <a:lnSpc>
                <a:spcPts val="4060"/>
              </a:lnSpc>
              <a:buFont typeface="Arial"/>
              <a:buChar char="•"/>
            </a:pPr>
            <a:r>
              <a:rPr lang="en-US" sz="2900" dirty="0" err="1">
                <a:solidFill>
                  <a:srgbClr val="000000"/>
                </a:solidFill>
                <a:latin typeface="+mj-lt"/>
              </a:rPr>
              <a:t>Думка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що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посмішка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не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важлива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у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ділововму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спілкуванні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.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Як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каже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китайська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приказка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, «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хто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не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вміє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посміхатися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нехай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не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відкриває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магазин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».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Посмішка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має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бути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легкою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та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щирою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. 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Вона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вселяє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в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інших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довіру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до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себе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складає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певний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образ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персони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яка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зацікавлена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своєю</a:t>
            </a:r>
            <a:r>
              <a:rPr lang="en-US" sz="29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+mj-lt"/>
              </a:rPr>
              <a:t>роботою</a:t>
            </a:r>
            <a:endParaRPr lang="en-US" sz="2900" dirty="0">
              <a:solidFill>
                <a:srgbClr val="000000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292100" y="8866236"/>
            <a:ext cx="18986500" cy="1730371"/>
          </a:xfrm>
          <a:prstGeom prst="rect">
            <a:avLst/>
          </a:prstGeom>
          <a:solidFill>
            <a:srgbClr val="F8AC39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24811" r="29034"/>
          <a:stretch>
            <a:fillRect/>
          </a:stretch>
        </p:blipFill>
        <p:spPr>
          <a:xfrm>
            <a:off x="12183645" y="0"/>
            <a:ext cx="6104355" cy="5814449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04800" y="971550"/>
            <a:ext cx="11878845" cy="6971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 dirty="0" err="1">
                <a:solidFill>
                  <a:srgbClr val="000000"/>
                </a:solidFill>
                <a:latin typeface="+mj-lt"/>
              </a:rPr>
              <a:t>Жести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які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ми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можемо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робити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несвідомо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але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які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мають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негативну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символіку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.</a:t>
            </a:r>
          </a:p>
          <a:p>
            <a:pPr marL="604523" lvl="1" indent="-302261">
              <a:lnSpc>
                <a:spcPts val="3920"/>
              </a:lnSpc>
              <a:buFont typeface="Arial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+mj-lt"/>
              </a:rPr>
              <a:t>Жести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сумніву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і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непевності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найчастіше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зв'язані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з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почісуванням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вказівним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пальцем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правої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руки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під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мочкою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чи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вуха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ж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бічної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частини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шиї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(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звичайно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робиться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п'ять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рухів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що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почухують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,).</a:t>
            </a:r>
          </a:p>
          <a:p>
            <a:pPr marL="604523" lvl="1" indent="-302261">
              <a:lnSpc>
                <a:spcPts val="3920"/>
              </a:lnSpc>
              <a:buFont typeface="Arial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+mj-lt"/>
              </a:rPr>
              <a:t>Жест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"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почісування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вуха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"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свідчить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про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бажання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співрозмовника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відгородитися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від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слів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що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він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чує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Інший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жест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зв'язаний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з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дотиком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до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вуха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, -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потягування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мочки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вуха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-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говорить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про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те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що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співрозмовник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наслухався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вдосталь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і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хоче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висловитися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сам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.</a:t>
            </a:r>
          </a:p>
          <a:p>
            <a:pPr marL="604523" lvl="1" indent="-302261">
              <a:lnSpc>
                <a:spcPts val="3920"/>
              </a:lnSpc>
              <a:buFont typeface="Arial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+mj-lt"/>
              </a:rPr>
              <a:t>Якщо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під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час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бесіди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ваш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партнер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направляється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чи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повертається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убік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дверей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якщо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його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ноги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звернені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до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виходу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це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означає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що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йому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хотілося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б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піти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.</a:t>
            </a:r>
          </a:p>
          <a:p>
            <a:pPr marL="604523" lvl="1" indent="-302261">
              <a:lnSpc>
                <a:spcPts val="3920"/>
              </a:lnSpc>
              <a:buFont typeface="Arial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+mj-lt"/>
              </a:rPr>
              <a:t>Просте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схрещування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рук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означає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наймовірніше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що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співрозмовник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зайняв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оборонну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позицію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.</a:t>
            </a:r>
          </a:p>
          <a:p>
            <a:pPr marL="604523" lvl="1" indent="-302261">
              <a:lnSpc>
                <a:spcPts val="3920"/>
              </a:lnSpc>
              <a:buFont typeface="Arial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+mj-lt"/>
              </a:rPr>
              <a:t>Якщо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співрозмовник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дивиться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убік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–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він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відноситься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до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вас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без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поваги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273304"/>
            <a:ext cx="4735188" cy="7553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38"/>
              </a:lnSpc>
            </a:pPr>
            <a:r>
              <a:rPr lang="en-US" sz="4384" dirty="0" err="1">
                <a:solidFill>
                  <a:srgbClr val="F8AC39"/>
                </a:solidFill>
                <a:latin typeface="+mj-lt"/>
              </a:rPr>
              <a:t>Жести</a:t>
            </a:r>
            <a:endParaRPr lang="en-US" sz="4384" dirty="0">
              <a:solidFill>
                <a:srgbClr val="F8AC39"/>
              </a:solidFill>
              <a:latin typeface="+mj-lt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67482" y="9201150"/>
            <a:ext cx="17267337" cy="976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 dirty="0">
                <a:solidFill>
                  <a:srgbClr val="000000"/>
                </a:solidFill>
                <a:latin typeface="+mj-lt"/>
              </a:rPr>
              <a:t> Н-д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адвокати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актори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політики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і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т.д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або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взагалі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відмовляються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від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жестикуляції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або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спеціально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відпрацьовують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aміміку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жести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і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пози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що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змушують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вірити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тому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що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вони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+mj-lt"/>
              </a:rPr>
              <a:t>говорять</a:t>
            </a:r>
            <a:r>
              <a:rPr lang="en-US" sz="2800" dirty="0">
                <a:solidFill>
                  <a:srgbClr val="000000"/>
                </a:solidFill>
                <a:latin typeface="+mj-lt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C15F99B-E17E-44EA-AD41-78C542DFB420}"/>
              </a:ext>
            </a:extLst>
          </p:cNvPr>
          <p:cNvSpPr txBox="1"/>
          <p:nvPr/>
        </p:nvSpPr>
        <p:spPr>
          <a:xfrm>
            <a:off x="8339645" y="4681835"/>
            <a:ext cx="16087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/>
              <a:t>After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16342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292100" y="8686427"/>
            <a:ext cx="18580100" cy="1764799"/>
          </a:xfrm>
          <a:prstGeom prst="rect">
            <a:avLst/>
          </a:prstGeom>
          <a:solidFill>
            <a:srgbClr val="F8AC39"/>
          </a:solidFill>
        </p:spPr>
      </p:sp>
      <p:sp>
        <p:nvSpPr>
          <p:cNvPr id="3" name="TextBox 3"/>
          <p:cNvSpPr txBox="1"/>
          <p:nvPr/>
        </p:nvSpPr>
        <p:spPr>
          <a:xfrm>
            <a:off x="444698" y="2355219"/>
            <a:ext cx="17398603" cy="4079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80"/>
              </a:lnSpc>
            </a:pPr>
            <a:r>
              <a:rPr lang="pl-PL" sz="8000" b="0" i="0" dirty="0">
                <a:effectLst/>
                <a:latin typeface="Söhne"/>
              </a:rPr>
              <a:t>Środki komunikacji niewerbalnej, które negatywnie wpływają na komunikację biznesową.</a:t>
            </a:r>
            <a:endParaRPr lang="en-US" sz="7700" dirty="0">
              <a:latin typeface="Ablation ExtraBold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7144221" y="9191625"/>
            <a:ext cx="3707457" cy="582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600" b="0" i="0" dirty="0">
                <a:effectLst/>
                <a:latin typeface="Söhne"/>
              </a:rPr>
              <a:t>Bogdan </a:t>
            </a:r>
            <a:r>
              <a:rPr lang="en-US" sz="3600" b="0" i="0" dirty="0" err="1">
                <a:effectLst/>
                <a:latin typeface="Söhne"/>
              </a:rPr>
              <a:t>Danyliuk</a:t>
            </a:r>
            <a:endParaRPr lang="uk-UA" sz="3399" dirty="0"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96524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292100" y="8866236"/>
            <a:ext cx="18986500" cy="1730371"/>
          </a:xfrm>
          <a:prstGeom prst="rect">
            <a:avLst/>
          </a:prstGeom>
          <a:solidFill>
            <a:srgbClr val="F8AC39"/>
          </a:solidFill>
        </p:spPr>
      </p:sp>
      <p:sp>
        <p:nvSpPr>
          <p:cNvPr id="3" name="AutoShape 3"/>
          <p:cNvSpPr/>
          <p:nvPr/>
        </p:nvSpPr>
        <p:spPr>
          <a:xfrm>
            <a:off x="8345388" y="612068"/>
            <a:ext cx="7867650" cy="114300"/>
          </a:xfrm>
          <a:prstGeom prst="rect">
            <a:avLst/>
          </a:prstGeom>
          <a:solidFill>
            <a:srgbClr val="F8AC39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13117" r="13050"/>
          <a:stretch>
            <a:fillRect/>
          </a:stretch>
        </p:blipFill>
        <p:spPr>
          <a:xfrm>
            <a:off x="289814" y="1659818"/>
            <a:ext cx="7616453" cy="6189569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9099396" y="2247900"/>
            <a:ext cx="8159904" cy="4891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59"/>
              </a:lnSpc>
            </a:pPr>
            <a:r>
              <a:rPr lang="pl-PL" sz="3600" b="0" i="0" dirty="0">
                <a:effectLst/>
                <a:latin typeface="+mj-lt"/>
              </a:rPr>
              <a:t>Niewerbalne zachowanie dostarcza rozmówcy więcej informacji niż mowa. Psycholodzy twierdzą, że ponad 50% informacji, jakie odbiera mózg, pochodzi z sygnałów niewerbalnych. Postawa, gesty, kontakt wzrokowy mogą mieć decydujące znaczenie i wpłynąć na przebieg i sukces ważnego spotkania.</a:t>
            </a:r>
            <a:endParaRPr lang="en-US" sz="3399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87400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619125" y="9849688"/>
            <a:ext cx="19526250" cy="2000250"/>
          </a:xfrm>
          <a:prstGeom prst="rect">
            <a:avLst/>
          </a:prstGeom>
          <a:solidFill>
            <a:srgbClr val="F8AC39"/>
          </a:solidFill>
        </p:spPr>
      </p:sp>
      <p:sp>
        <p:nvSpPr>
          <p:cNvPr id="3" name="AutoShape 3"/>
          <p:cNvSpPr/>
          <p:nvPr/>
        </p:nvSpPr>
        <p:spPr>
          <a:xfrm>
            <a:off x="-857250" y="-1000125"/>
            <a:ext cx="19526250" cy="2000250"/>
          </a:xfrm>
          <a:prstGeom prst="rect">
            <a:avLst/>
          </a:prstGeom>
          <a:solidFill>
            <a:srgbClr val="F8AC39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4221"/>
          <a:stretch>
            <a:fillRect/>
          </a:stretch>
        </p:blipFill>
        <p:spPr>
          <a:xfrm>
            <a:off x="10561737" y="2238167"/>
            <a:ext cx="7476209" cy="5854268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76200" y="1333500"/>
            <a:ext cx="10112573" cy="78568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112" lvl="1" indent="-313056" algn="just">
              <a:lnSpc>
                <a:spcPts val="4060"/>
              </a:lnSpc>
              <a:buFont typeface="Arial"/>
              <a:buChar char="•"/>
            </a:pPr>
            <a:r>
              <a:rPr lang="pl-PL" sz="3000" b="0" i="0" dirty="0">
                <a:effectLst/>
                <a:latin typeface="+mj-lt"/>
              </a:rPr>
              <a:t>Unikanie kontaktu wzrokowego jest oznaką niepewności i niepewności. Nie zaleca się patrzenia długo i nieprzerwanie w oczy rozmówcy (mówiąc o dążeniu do dominacji), w przeciwnym razie jego reakcja może być dość agresywna. </a:t>
            </a:r>
            <a:endParaRPr lang="en-US" sz="3000" b="0" i="0" dirty="0">
              <a:effectLst/>
              <a:latin typeface="+mj-lt"/>
            </a:endParaRPr>
          </a:p>
          <a:p>
            <a:pPr marL="626112" lvl="1" indent="-313056" algn="just">
              <a:lnSpc>
                <a:spcPts val="4060"/>
              </a:lnSpc>
              <a:buFont typeface="Arial"/>
              <a:buChar char="•"/>
            </a:pPr>
            <a:r>
              <a:rPr lang="pl-PL" sz="3000" b="0" i="0" dirty="0">
                <a:effectLst/>
                <a:latin typeface="+mj-lt"/>
              </a:rPr>
              <a:t>"Mordercą reputacji" jest uciekanie wzrokiem do smartfona. </a:t>
            </a:r>
            <a:endParaRPr lang="en-US" sz="3000" b="0" i="0" dirty="0">
              <a:effectLst/>
              <a:latin typeface="+mj-lt"/>
            </a:endParaRPr>
          </a:p>
          <a:p>
            <a:pPr marL="626112" lvl="1" indent="-313056" algn="just">
              <a:lnSpc>
                <a:spcPts val="4060"/>
              </a:lnSpc>
              <a:buFont typeface="Arial"/>
              <a:buChar char="•"/>
            </a:pPr>
            <a:r>
              <a:rPr lang="pl-PL" sz="3000" b="0" i="0" dirty="0">
                <a:effectLst/>
                <a:latin typeface="+mj-lt"/>
              </a:rPr>
              <a:t>Oznaką braku szacunku dla partnera są ręce w kieszeniach lub postawa, w której mężczyzna siedzi z szeroko rozstawionymi nogami. </a:t>
            </a:r>
            <a:endParaRPr lang="en-US" sz="3000" b="0" i="0" dirty="0">
              <a:effectLst/>
              <a:latin typeface="+mj-lt"/>
            </a:endParaRPr>
          </a:p>
          <a:p>
            <a:pPr marL="626112" lvl="1" indent="-313056" algn="just">
              <a:lnSpc>
                <a:spcPts val="4060"/>
              </a:lnSpc>
              <a:buFont typeface="Arial"/>
              <a:buChar char="•"/>
            </a:pPr>
            <a:r>
              <a:rPr lang="pl-PL" sz="3000" b="0" i="0" dirty="0">
                <a:effectLst/>
                <a:latin typeface="+mj-lt"/>
              </a:rPr>
              <a:t>Ważne jest, aby gesty i słowa były zgodne. </a:t>
            </a:r>
            <a:endParaRPr lang="en-US" sz="3000" b="0" i="0" dirty="0">
              <a:effectLst/>
              <a:latin typeface="+mj-lt"/>
            </a:endParaRPr>
          </a:p>
          <a:p>
            <a:pPr marL="626112" lvl="1" indent="-313056" algn="just">
              <a:lnSpc>
                <a:spcPts val="4060"/>
              </a:lnSpc>
              <a:buFont typeface="Arial"/>
              <a:buChar char="•"/>
            </a:pPr>
            <a:r>
              <a:rPr lang="pl-PL" sz="3000" b="0" i="0" dirty="0">
                <a:effectLst/>
                <a:latin typeface="+mj-lt"/>
              </a:rPr>
              <a:t>Myślą, że uśmiech nie jest ważny w biznesowej komunikacji. Jak mówi chińskie przysłowie, "ten, kto nie potrafi się uśmiechnąć, nie powinien otwierać sklepu". Uśmiech powinien być lekki i szczery. Wprowadza on zaufanie do siebie u innych, tworzy pewien obraz osoby zainteresowanej swoją pracą.</a:t>
            </a:r>
            <a:endParaRPr lang="en-US" sz="3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99853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720</Words>
  <Application>Microsoft Office PowerPoint</Application>
  <PresentationFormat>Довільний</PresentationFormat>
  <Paragraphs>35</Paragraphs>
  <Slides>10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6" baseType="lpstr">
      <vt:lpstr>Söhne</vt:lpstr>
      <vt:lpstr>Ablation ExtraBold Bold</vt:lpstr>
      <vt:lpstr>Calibri</vt:lpstr>
      <vt:lpstr>Arial</vt:lpstr>
      <vt:lpstr>Open Sans Light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засоби невербальної комунікації, які негативно впливають на ділове спілкування</dc:title>
  <dc:creator>Пк</dc:creator>
  <cp:lastModifiedBy>Pa1ych hh</cp:lastModifiedBy>
  <cp:revision>6</cp:revision>
  <dcterms:created xsi:type="dcterms:W3CDTF">2006-08-16T00:00:00Z</dcterms:created>
  <dcterms:modified xsi:type="dcterms:W3CDTF">2023-02-24T17:52:27Z</dcterms:modified>
  <dc:identifier>DAFRZbQwslw</dc:identifier>
</cp:coreProperties>
</file>