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6"/>
  </p:notesMasterIdLst>
  <p:sldIdLst>
    <p:sldId id="256" r:id="rId2"/>
    <p:sldId id="257" r:id="rId3"/>
    <p:sldId id="260" r:id="rId4"/>
    <p:sldId id="261" r:id="rId5"/>
    <p:sldId id="258" r:id="rId6"/>
    <p:sldId id="262" r:id="rId7"/>
    <p:sldId id="263" r:id="rId8"/>
    <p:sldId id="264" r:id="rId9"/>
    <p:sldId id="266" r:id="rId10"/>
    <p:sldId id="265" r:id="rId11"/>
    <p:sldId id="267" r:id="rId12"/>
    <p:sldId id="269" r:id="rId13"/>
    <p:sldId id="270" r:id="rId14"/>
    <p:sldId id="268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EDDFE8"/>
    <a:srgbClr val="FFFFFF"/>
    <a:srgbClr val="9C9F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4" d="100"/>
          <a:sy n="74" d="100"/>
        </p:scale>
        <p:origin x="-126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F1D79-2D57-4CC6-ABA8-ABD4402B01B3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8E995-FB49-475C-B17E-3C6F4F452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6725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8E995-FB49-475C-B17E-3C6F4F45288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8811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8E995-FB49-475C-B17E-3C6F4F45288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058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589240"/>
            <a:ext cx="8640960" cy="1080120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Номер слайда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228168"/>
            <a:ext cx="684076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906292"/>
            <a:ext cx="4320480" cy="4464496"/>
          </a:xfrm>
        </p:spPr>
        <p:txBody>
          <a:bodyPr/>
          <a:lstStyle>
            <a:lvl1pPr>
              <a:defRPr sz="28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916833"/>
            <a:ext cx="4320480" cy="4464496"/>
          </a:xfrm>
        </p:spPr>
        <p:txBody>
          <a:bodyPr/>
          <a:lstStyle>
            <a:lvl1pPr>
              <a:defRPr sz="2800">
                <a:solidFill>
                  <a:schemeClr val="accent4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4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4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28168"/>
            <a:ext cx="684076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44824"/>
            <a:ext cx="878497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D7A0F64E-EACB-4F4F-A6CC-83561C5B7270}" type="datetimeFigureOut">
              <a:rPr lang="uk-UA" smtClean="0"/>
              <a:t>12.04.2020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fld id="{3AC41FC9-C9E5-41A7-A96D-DF10DED8B8F1}" type="slidenum">
              <a:rPr lang="uk-UA" smtClean="0"/>
              <a:t>‹#›</a:t>
            </a:fld>
            <a:endParaRPr lang="uk-UA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4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16286" y="188640"/>
            <a:ext cx="7543800" cy="1524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uk-UA" dirty="0" smtClean="0"/>
              <a:t>АНТРОПОГЕНЕЗ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589240"/>
            <a:ext cx="6858000" cy="9906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68960"/>
            <a:ext cx="4636732" cy="250019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07504" y="2492896"/>
            <a:ext cx="892899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8748464" y="1988840"/>
            <a:ext cx="0" cy="46805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1196736" y="512676"/>
            <a:ext cx="4896544" cy="39604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732240" y="2132856"/>
            <a:ext cx="2304256" cy="28083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5004048" y="2816932"/>
            <a:ext cx="504056" cy="504056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Овал 14"/>
          <p:cNvSpPr/>
          <p:nvPr/>
        </p:nvSpPr>
        <p:spPr>
          <a:xfrm>
            <a:off x="611560" y="2634990"/>
            <a:ext cx="864366" cy="867939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120825" y="2859895"/>
            <a:ext cx="360040" cy="395660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Овал 16"/>
          <p:cNvSpPr/>
          <p:nvPr/>
        </p:nvSpPr>
        <p:spPr>
          <a:xfrm rot="2088791">
            <a:off x="2648371" y="2728047"/>
            <a:ext cx="702078" cy="659357"/>
          </a:xfrm>
          <a:prstGeom prst="ellipse">
            <a:avLst/>
          </a:prstGeom>
          <a:blipFill>
            <a:blip r:embed="rId6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62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16632"/>
            <a:ext cx="5544616" cy="6524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899592" y="2204864"/>
            <a:ext cx="2304256" cy="1754326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На фото для порівняння зображена людина неандерталець (зліва) та людина розумна (</a:t>
            </a:r>
            <a:r>
              <a:rPr lang="uk-UA" dirty="0"/>
              <a:t>с</a:t>
            </a:r>
            <a:r>
              <a:rPr lang="uk-UA" dirty="0" smtClean="0"/>
              <a:t>права):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885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28168"/>
            <a:ext cx="6840760" cy="1791701"/>
          </a:xfrm>
        </p:spPr>
        <p:txBody>
          <a:bodyPr>
            <a:normAutofit fontScale="90000"/>
          </a:bodyPr>
          <a:lstStyle/>
          <a:p>
            <a:r>
              <a:rPr lang="en-US" dirty="0"/>
              <a:t>Homo sapiens </a:t>
            </a:r>
            <a:r>
              <a:rPr lang="en-US" dirty="0" err="1"/>
              <a:t>sapiens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Людина розумна</a:t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72816"/>
            <a:ext cx="4211960" cy="25528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57941" y="1988840"/>
            <a:ext cx="4104456" cy="923330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Виготовляли</a:t>
            </a:r>
            <a:r>
              <a:rPr lang="ru-RU" dirty="0" smtClean="0"/>
              <a:t> та </a:t>
            </a:r>
            <a:r>
              <a:rPr lang="ru-RU" dirty="0" err="1" smtClean="0"/>
              <a:t>використовували</a:t>
            </a:r>
            <a:r>
              <a:rPr lang="ru-RU" dirty="0" smtClean="0"/>
              <a:t> </a:t>
            </a:r>
            <a:r>
              <a:rPr lang="ru-RU" dirty="0" err="1" smtClean="0"/>
              <a:t>різні</a:t>
            </a:r>
            <a:r>
              <a:rPr lang="ru-RU" dirty="0" smtClean="0"/>
              <a:t> </a:t>
            </a:r>
            <a:r>
              <a:rPr lang="ru-RU" dirty="0" err="1" smtClean="0"/>
              <a:t>знаряддя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r>
              <a:rPr lang="ru-RU" dirty="0" err="1" smtClean="0"/>
              <a:t>приклади</a:t>
            </a:r>
            <a:r>
              <a:rPr lang="ru-RU" dirty="0" smtClean="0"/>
              <a:t> </a:t>
            </a:r>
            <a:r>
              <a:rPr lang="ru-RU" dirty="0" err="1" smtClean="0"/>
              <a:t>зображені</a:t>
            </a:r>
            <a:r>
              <a:rPr lang="ru-RU" dirty="0" smtClean="0"/>
              <a:t> на </a:t>
            </a:r>
            <a:r>
              <a:rPr lang="ru-RU" dirty="0" err="1" smtClean="0"/>
              <a:t>малюнку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71" y="4581128"/>
            <a:ext cx="3035829" cy="2276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283968" y="3429000"/>
            <a:ext cx="3824588" cy="923330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. </a:t>
            </a:r>
            <a:r>
              <a:rPr lang="ru-RU" dirty="0" err="1" smtClean="0"/>
              <a:t>Мозок</a:t>
            </a:r>
            <a:r>
              <a:rPr lang="ru-RU" dirty="0" smtClean="0"/>
              <a:t> </a:t>
            </a:r>
            <a:r>
              <a:rPr lang="ru-RU" dirty="0" err="1" smtClean="0"/>
              <a:t>потужністю</a:t>
            </a:r>
            <a:r>
              <a:rPr lang="ru-RU" dirty="0" smtClean="0"/>
              <a:t> </a:t>
            </a:r>
            <a:r>
              <a:rPr lang="ru-RU" dirty="0" err="1" smtClean="0"/>
              <a:t>близько</a:t>
            </a:r>
            <a:r>
              <a:rPr lang="ru-RU" dirty="0" smtClean="0"/>
              <a:t> 1450 </a:t>
            </a:r>
            <a:r>
              <a:rPr lang="ru-RU" dirty="0" err="1" smtClean="0"/>
              <a:t>куб.см</a:t>
            </a:r>
            <a:r>
              <a:rPr lang="ru-RU" dirty="0" smtClean="0"/>
              <a:t>. </a:t>
            </a:r>
            <a:r>
              <a:rPr lang="ru-RU" dirty="0" err="1" smtClean="0"/>
              <a:t>трохи</a:t>
            </a:r>
            <a:r>
              <a:rPr lang="ru-RU" dirty="0" smtClean="0"/>
              <a:t> </a:t>
            </a:r>
            <a:r>
              <a:rPr lang="ru-RU" dirty="0" err="1" smtClean="0"/>
              <a:t>більше</a:t>
            </a:r>
            <a:r>
              <a:rPr lang="ru-RU" dirty="0" smtClean="0"/>
              <a:t> </a:t>
            </a:r>
            <a:r>
              <a:rPr lang="ru-RU" dirty="0" err="1" smtClean="0"/>
              <a:t>сучасної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648" y="5373216"/>
            <a:ext cx="4178804" cy="923330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200 – 150 000  </a:t>
            </a:r>
            <a:r>
              <a:rPr lang="ru-RU" dirty="0" err="1" smtClean="0"/>
              <a:t>років</a:t>
            </a:r>
            <a:r>
              <a:rPr lang="ru-RU" dirty="0" smtClean="0"/>
              <a:t> тому у </a:t>
            </a:r>
            <a:r>
              <a:rPr lang="ru-RU" dirty="0" err="1" smtClean="0"/>
              <a:t>Африці</a:t>
            </a:r>
            <a:r>
              <a:rPr lang="ru-RU" dirty="0" smtClean="0"/>
              <a:t> , а </a:t>
            </a:r>
            <a:r>
              <a:rPr lang="ru-RU" dirty="0" err="1" smtClean="0"/>
              <a:t>згодом</a:t>
            </a:r>
            <a:r>
              <a:rPr lang="ru-RU" dirty="0" smtClean="0"/>
              <a:t> 80 – 60 000 - </a:t>
            </a:r>
            <a:r>
              <a:rPr lang="ru-RU" dirty="0" err="1" smtClean="0"/>
              <a:t>почалося</a:t>
            </a:r>
            <a:r>
              <a:rPr lang="ru-RU" dirty="0" smtClean="0"/>
              <a:t> </a:t>
            </a:r>
            <a:r>
              <a:rPr lang="ru-RU" dirty="0" err="1" smtClean="0"/>
              <a:t>розповсюдження</a:t>
            </a:r>
            <a:r>
              <a:rPr lang="ru-RU" dirty="0" smtClean="0"/>
              <a:t> в </a:t>
            </a:r>
            <a:r>
              <a:rPr lang="ru-RU" dirty="0" err="1" smtClean="0"/>
              <a:t>Євразію</a:t>
            </a:r>
            <a:r>
              <a:rPr lang="ru-RU" dirty="0" smtClean="0"/>
              <a:t> та </a:t>
            </a:r>
            <a:r>
              <a:rPr lang="ru-RU" dirty="0" err="1" smtClean="0"/>
              <a:t>Австралію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31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99625"/>
              </p:ext>
            </p:extLst>
          </p:nvPr>
        </p:nvGraphicFramePr>
        <p:xfrm>
          <a:off x="-36511" y="0"/>
          <a:ext cx="9165168" cy="7801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2244"/>
                <a:gridCol w="1825731"/>
                <a:gridCol w="1825731"/>
                <a:gridCol w="1759104"/>
                <a:gridCol w="1892358"/>
              </a:tblGrid>
              <a:tr h="717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Представники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Ареал, середовище існування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Час виникнення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Розміри, маса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об’єм мозку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Знаряддя праці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Особливості (будови, поведінки, спосіб життя і т.д., час вимирання)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6291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Australopithecus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австралопітек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 – 1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років тому , територія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Пд.Сх.Африки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’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єм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мозку 400 – 500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см³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Для нападу та захисту використовували кістки тварин, палиці, каміння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скелет пристосований до прямоходіння; досить виразне протиставлення першого пальця кисті, хоча здатність до фізичного зусилля відсутня; пропорції відділів верхніх кінцівок дозволяють постійне використання різних предметів ,виражений статевий диморфізм</a:t>
                      </a:r>
                      <a:endParaRPr lang="uk-UA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107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Homo habilis</a:t>
                      </a:r>
                      <a:endParaRPr lang="uk-UA" sz="160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Людина уміла</a:t>
                      </a:r>
                      <a:endParaRPr lang="uk-UA" sz="1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2,4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років тому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Східній Африці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Маса мозку 650 грамів</a:t>
                      </a:r>
                      <a:r>
                        <a:rPr lang="uk-UA" sz="1600" dirty="0">
                          <a:effectLst/>
                          <a:latin typeface="Calibri"/>
                          <a:cs typeface="Times New Roman"/>
                        </a:rPr>
                        <a:t> </a:t>
                      </a: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Об'єм мозку Людини умілої — 650—1100 </a:t>
                      </a:r>
                      <a:r>
                        <a:rPr lang="uk-UA" sz="16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см³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знаряддя праці та мисливства: перші ще грубо оброблені кам'яні гальки , а також кварцові знаряддя</a:t>
                      </a:r>
                      <a:endParaRPr lang="uk-UA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Її обличчя мало архаїчну форму з пласким носом та виступаючою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впе</a:t>
                      </a:r>
                      <a:r>
                        <a:rPr lang="uk-UA" sz="1400" dirty="0">
                          <a:effectLst/>
                          <a:latin typeface="Calibri"/>
                          <a:cs typeface="Times New Roman"/>
                        </a:rPr>
                        <a:t>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ред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щелепою. Щелепи були менш масивні, ніж у австралопітека; кістки рук и стегон здаються більш сучасними. У особин Людини умілої був помітний статевий диморфізм — самиці мали більш широкі стегна у порівнянні з самцями.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66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210689"/>
              </p:ext>
            </p:extLst>
          </p:nvPr>
        </p:nvGraphicFramePr>
        <p:xfrm>
          <a:off x="15346" y="1"/>
          <a:ext cx="9128655" cy="7286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731"/>
                <a:gridCol w="1825731"/>
                <a:gridCol w="1825731"/>
                <a:gridCol w="1825731"/>
                <a:gridCol w="1825731"/>
              </a:tblGrid>
              <a:tr h="1073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Представники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Ареал, середовище існування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Час виникнення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Розміри, маса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об’єм мозку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Знаряддя праці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Особливості (будови, поведінки, спосіб життя і т.д., час вимирання)</a:t>
                      </a:r>
                      <a:endParaRPr lang="uk-UA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158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Homo erectus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Людина </a:t>
                      </a:r>
                      <a:r>
                        <a:rPr lang="uk-UA" sz="1400" i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прямоходяча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1,8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років тому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Східна Африка та згодом Євразія аж до Китаю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розмір черепа обсягом 850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см³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а ті, що були пізніші -1100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см³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у своєму об'ємі.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Знаряддя  були загостреними з одного кінця і виконували одночасно колючі та ріжучі функції.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Способом пересування слугувала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прямохідність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про що свідчить будова стегнової кості, ідентична такій у сучасної людини. Неандертальці анатомічно були здатні говорити.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977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Homo sapiens neanderthalensis</a:t>
                      </a:r>
                      <a:endParaRPr lang="uk-UA" sz="140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Людина неандертальська</a:t>
                      </a:r>
                      <a:endParaRPr lang="uk-UA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230-27 000 років до н.е. у Європі та Західній Азії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Об'єм мозку  1100—1700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см³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Вони вміли виготовляти інструменти та зброю, таку як камінні рубила і списи.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Неандертальцям був властивий сильніший підсвідомий контроль за емоціями і пам'яттю, але, разом з тим, слабший свідомий їх контроль.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796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Homo sapiens sapiens</a:t>
                      </a:r>
                      <a:endParaRPr lang="uk-UA" sz="140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i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Людина розумна</a:t>
                      </a:r>
                      <a:endParaRPr lang="uk-UA" sz="14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200 – 150 000  років тому у Африці , а згодом 80 – 60 000 - почалося розповсюдження в Євразію та Австралію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Мозок потужністю близько 1450 </a:t>
                      </a:r>
                      <a:r>
                        <a:rPr lang="uk-UA" sz="14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куб.см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трохи більше сучасної людини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Виготовляли та використовували різні знаряддя праці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Великий опуклий лоб,</a:t>
                      </a:r>
                      <a:r>
                        <a:rPr lang="uk-UA" sz="1400" dirty="0">
                          <a:effectLst/>
                          <a:latin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очиці маленькі, низькі, майже прямокутні.</a:t>
                      </a:r>
                      <a:r>
                        <a:rPr lang="uk-UA" sz="1400" dirty="0">
                          <a:effectLst/>
                          <a:latin typeface="Calibri"/>
                          <a:cs typeface="Times New Roman"/>
                        </a:rPr>
                        <a:t> </a:t>
                      </a:r>
                      <a:r>
                        <a:rPr lang="uk-UA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Носові кістки високі, вузькі, майже прямі, орієнтовані вертикально</a:t>
                      </a:r>
                      <a:endParaRPr lang="uk-UA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9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Дякую за увагу!!!</a:t>
            </a:r>
            <a:endParaRPr lang="uk-UA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556792"/>
            <a:ext cx="5495206" cy="28561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626463"/>
            <a:ext cx="3528392" cy="26462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5720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060848"/>
            <a:ext cx="2808312" cy="1584176"/>
          </a:xfrm>
          <a:solidFill>
            <a:srgbClr val="FFCCCC">
              <a:alpha val="93000"/>
            </a:srgbClr>
          </a:solidFill>
        </p:spPr>
        <p:txBody>
          <a:bodyPr/>
          <a:lstStyle/>
          <a:p>
            <a:r>
              <a:rPr lang="uk-UA" sz="2800" dirty="0" smtClean="0"/>
              <a:t>Рудименти які люди втрачають під час еволюції</a:t>
            </a: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79132" y="1987873"/>
            <a:ext cx="2736304" cy="1585144"/>
          </a:xfrm>
          <a:solidFill>
            <a:srgbClr val="FFCCCC">
              <a:alpha val="85000"/>
            </a:srgbClr>
          </a:solidFill>
        </p:spPr>
        <p:txBody>
          <a:bodyPr>
            <a:normAutofit/>
          </a:bodyPr>
          <a:lstStyle/>
          <a:p>
            <a:r>
              <a:rPr lang="uk-UA" sz="4000" dirty="0" smtClean="0">
                <a:solidFill>
                  <a:schemeClr val="accent2">
                    <a:lumMod val="75000"/>
                  </a:schemeClr>
                </a:solidFill>
              </a:rPr>
              <a:t>Атавізми у людини</a:t>
            </a:r>
            <a:endParaRPr lang="uk-UA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3776" y="0"/>
            <a:ext cx="6770712" cy="1815882"/>
          </a:xfrm>
          <a:prstGeom prst="rect">
            <a:avLst/>
          </a:prstGeom>
          <a:solidFill>
            <a:srgbClr val="FFCCCC">
              <a:alpha val="64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„Мы несправедливо заявляем, что человек — высшая ступень эволюции: этому учат в школе. Человек уничтожает океаны, рыбу, атмосферу и друг друга. Человек, пролетая над городом, нажимает на кнопку и сжигает всех жителей атомным оружием. Наивысшее ли он творение природы? Ещё нет, на мой взгляд. Нам предстоит долгий путь. Мы либо создадим рай на Земле, либо уничтожим себя и впадём в забвение. Только будущее даст ответ. Каким оно будет — зависит от нас.“ —  Жак </a:t>
            </a:r>
            <a:r>
              <a:rPr lang="ru-RU" sz="1600" dirty="0" err="1" smtClean="0"/>
              <a:t>Фреско</a:t>
            </a:r>
            <a:endParaRPr lang="ru-RU" sz="1600" dirty="0" smtClean="0"/>
          </a:p>
        </p:txBody>
      </p:sp>
      <p:grpSp>
        <p:nvGrpSpPr>
          <p:cNvPr id="13" name="Группа 12"/>
          <p:cNvGrpSpPr/>
          <p:nvPr/>
        </p:nvGrpSpPr>
        <p:grpSpPr>
          <a:xfrm>
            <a:off x="213556" y="3705465"/>
            <a:ext cx="3960440" cy="2442618"/>
            <a:chOff x="395536" y="2068387"/>
            <a:chExt cx="6096000" cy="4048921"/>
          </a:xfrm>
          <a:solidFill>
            <a:srgbClr val="EDDFE8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395536" y="2407868"/>
              <a:ext cx="6096000" cy="579600"/>
            </a:xfrm>
            <a:prstGeom prst="rect">
              <a:avLst/>
            </a:prstGeom>
            <a:grpFill/>
          </p:spPr>
          <p:style>
            <a:lnRef idx="2">
              <a:schemeClr val="accent4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олилиния 14"/>
            <p:cNvSpPr/>
            <p:nvPr/>
          </p:nvSpPr>
          <p:spPr>
            <a:xfrm>
              <a:off x="700336" y="2068387"/>
              <a:ext cx="4267200" cy="678960"/>
            </a:xfrm>
            <a:custGeom>
              <a:avLst/>
              <a:gdLst>
                <a:gd name="connsiteX0" fmla="*/ 0 w 4267200"/>
                <a:gd name="connsiteY0" fmla="*/ 113162 h 678960"/>
                <a:gd name="connsiteX1" fmla="*/ 113162 w 4267200"/>
                <a:gd name="connsiteY1" fmla="*/ 0 h 678960"/>
                <a:gd name="connsiteX2" fmla="*/ 4154038 w 4267200"/>
                <a:gd name="connsiteY2" fmla="*/ 0 h 678960"/>
                <a:gd name="connsiteX3" fmla="*/ 4267200 w 4267200"/>
                <a:gd name="connsiteY3" fmla="*/ 113162 h 678960"/>
                <a:gd name="connsiteX4" fmla="*/ 4267200 w 4267200"/>
                <a:gd name="connsiteY4" fmla="*/ 565798 h 678960"/>
                <a:gd name="connsiteX5" fmla="*/ 4154038 w 4267200"/>
                <a:gd name="connsiteY5" fmla="*/ 678960 h 678960"/>
                <a:gd name="connsiteX6" fmla="*/ 113162 w 4267200"/>
                <a:gd name="connsiteY6" fmla="*/ 678960 h 678960"/>
                <a:gd name="connsiteX7" fmla="*/ 0 w 4267200"/>
                <a:gd name="connsiteY7" fmla="*/ 565798 h 678960"/>
                <a:gd name="connsiteX8" fmla="*/ 0 w 4267200"/>
                <a:gd name="connsiteY8" fmla="*/ 113162 h 67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4154038" y="0"/>
                  </a:lnTo>
                  <a:cubicBezTo>
                    <a:pt x="4216536" y="0"/>
                    <a:pt x="4267200" y="50664"/>
                    <a:pt x="4267200" y="113162"/>
                  </a:cubicBezTo>
                  <a:lnTo>
                    <a:pt x="4267200" y="565798"/>
                  </a:lnTo>
                  <a:cubicBezTo>
                    <a:pt x="4267200" y="628296"/>
                    <a:pt x="4216536" y="678960"/>
                    <a:pt x="4154038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434" tIns="33144" rIns="194434" bIns="33144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300" kern="1200" dirty="0" smtClean="0"/>
                <a:t>Вушний м</a:t>
              </a:r>
              <a:r>
                <a:rPr lang="en-US" sz="2300" kern="1200" dirty="0" smtClean="0"/>
                <a:t>’</a:t>
              </a:r>
              <a:r>
                <a:rPr lang="uk-UA" sz="2300" kern="1200" dirty="0" smtClean="0"/>
                <a:t>яз</a:t>
              </a:r>
              <a:endParaRPr lang="uk-UA" sz="2300" kern="12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95536" y="3451148"/>
              <a:ext cx="6096000" cy="579600"/>
            </a:xfrm>
            <a:prstGeom prst="rect">
              <a:avLst/>
            </a:prstGeom>
            <a:grpFill/>
          </p:spPr>
          <p:style>
            <a:lnRef idx="2">
              <a:schemeClr val="accent4">
                <a:alpha val="90000"/>
                <a:hueOff val="0"/>
                <a:satOff val="0"/>
                <a:lumOff val="0"/>
                <a:alphaOff val="-13333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олилиния 16"/>
            <p:cNvSpPr/>
            <p:nvPr/>
          </p:nvSpPr>
          <p:spPr>
            <a:xfrm>
              <a:off x="700336" y="3111667"/>
              <a:ext cx="4267200" cy="678960"/>
            </a:xfrm>
            <a:custGeom>
              <a:avLst/>
              <a:gdLst>
                <a:gd name="connsiteX0" fmla="*/ 0 w 4267200"/>
                <a:gd name="connsiteY0" fmla="*/ 113162 h 678960"/>
                <a:gd name="connsiteX1" fmla="*/ 113162 w 4267200"/>
                <a:gd name="connsiteY1" fmla="*/ 0 h 678960"/>
                <a:gd name="connsiteX2" fmla="*/ 4154038 w 4267200"/>
                <a:gd name="connsiteY2" fmla="*/ 0 h 678960"/>
                <a:gd name="connsiteX3" fmla="*/ 4267200 w 4267200"/>
                <a:gd name="connsiteY3" fmla="*/ 113162 h 678960"/>
                <a:gd name="connsiteX4" fmla="*/ 4267200 w 4267200"/>
                <a:gd name="connsiteY4" fmla="*/ 565798 h 678960"/>
                <a:gd name="connsiteX5" fmla="*/ 4154038 w 4267200"/>
                <a:gd name="connsiteY5" fmla="*/ 678960 h 678960"/>
                <a:gd name="connsiteX6" fmla="*/ 113162 w 4267200"/>
                <a:gd name="connsiteY6" fmla="*/ 678960 h 678960"/>
                <a:gd name="connsiteX7" fmla="*/ 0 w 4267200"/>
                <a:gd name="connsiteY7" fmla="*/ 565798 h 678960"/>
                <a:gd name="connsiteX8" fmla="*/ 0 w 4267200"/>
                <a:gd name="connsiteY8" fmla="*/ 113162 h 67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4154038" y="0"/>
                  </a:lnTo>
                  <a:cubicBezTo>
                    <a:pt x="4216536" y="0"/>
                    <a:pt x="4267200" y="50664"/>
                    <a:pt x="4267200" y="113162"/>
                  </a:cubicBezTo>
                  <a:lnTo>
                    <a:pt x="4267200" y="565798"/>
                  </a:lnTo>
                  <a:cubicBezTo>
                    <a:pt x="4267200" y="628296"/>
                    <a:pt x="4216536" y="678960"/>
                    <a:pt x="4154038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hueOff val="0"/>
                <a:satOff val="0"/>
                <a:lumOff val="0"/>
                <a:alphaOff val="-13333"/>
              </a:schemeClr>
            </a:fillRef>
            <a:effectRef idx="0">
              <a:schemeClr val="accent4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434" tIns="33144" rIns="194434" bIns="33144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300" kern="1200" dirty="0" smtClean="0"/>
                <a:t>Третя повіка</a:t>
              </a:r>
              <a:endParaRPr lang="uk-UA" sz="2300" kern="12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95536" y="4494428"/>
              <a:ext cx="6096000" cy="579600"/>
            </a:xfrm>
            <a:prstGeom prst="rect">
              <a:avLst/>
            </a:prstGeom>
            <a:grpFill/>
          </p:spPr>
          <p:style>
            <a:lnRef idx="2">
              <a:schemeClr val="accent4">
                <a:alpha val="90000"/>
                <a:hueOff val="0"/>
                <a:satOff val="0"/>
                <a:lumOff val="0"/>
                <a:alphaOff val="-26667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Полилиния 18"/>
            <p:cNvSpPr/>
            <p:nvPr/>
          </p:nvSpPr>
          <p:spPr>
            <a:xfrm>
              <a:off x="700336" y="4154948"/>
              <a:ext cx="4267200" cy="678960"/>
            </a:xfrm>
            <a:custGeom>
              <a:avLst/>
              <a:gdLst>
                <a:gd name="connsiteX0" fmla="*/ 0 w 4267200"/>
                <a:gd name="connsiteY0" fmla="*/ 113162 h 678960"/>
                <a:gd name="connsiteX1" fmla="*/ 113162 w 4267200"/>
                <a:gd name="connsiteY1" fmla="*/ 0 h 678960"/>
                <a:gd name="connsiteX2" fmla="*/ 4154038 w 4267200"/>
                <a:gd name="connsiteY2" fmla="*/ 0 h 678960"/>
                <a:gd name="connsiteX3" fmla="*/ 4267200 w 4267200"/>
                <a:gd name="connsiteY3" fmla="*/ 113162 h 678960"/>
                <a:gd name="connsiteX4" fmla="*/ 4267200 w 4267200"/>
                <a:gd name="connsiteY4" fmla="*/ 565798 h 678960"/>
                <a:gd name="connsiteX5" fmla="*/ 4154038 w 4267200"/>
                <a:gd name="connsiteY5" fmla="*/ 678960 h 678960"/>
                <a:gd name="connsiteX6" fmla="*/ 113162 w 4267200"/>
                <a:gd name="connsiteY6" fmla="*/ 678960 h 678960"/>
                <a:gd name="connsiteX7" fmla="*/ 0 w 4267200"/>
                <a:gd name="connsiteY7" fmla="*/ 565798 h 678960"/>
                <a:gd name="connsiteX8" fmla="*/ 0 w 4267200"/>
                <a:gd name="connsiteY8" fmla="*/ 113162 h 67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4154038" y="0"/>
                  </a:lnTo>
                  <a:cubicBezTo>
                    <a:pt x="4216536" y="0"/>
                    <a:pt x="4267200" y="50664"/>
                    <a:pt x="4267200" y="113162"/>
                  </a:cubicBezTo>
                  <a:lnTo>
                    <a:pt x="4267200" y="565798"/>
                  </a:lnTo>
                  <a:cubicBezTo>
                    <a:pt x="4267200" y="628296"/>
                    <a:pt x="4216536" y="678960"/>
                    <a:pt x="4154038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hueOff val="0"/>
                <a:satOff val="0"/>
                <a:lumOff val="0"/>
                <a:alphaOff val="-26667"/>
              </a:schemeClr>
            </a:fillRef>
            <a:effectRef idx="0">
              <a:schemeClr val="accent4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434" tIns="33144" rIns="194434" bIns="33144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300" kern="1200" dirty="0" smtClean="0"/>
                <a:t>Апендикс</a:t>
              </a:r>
              <a:endParaRPr lang="uk-UA" sz="2300" kern="12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95536" y="5537708"/>
              <a:ext cx="6096000" cy="579600"/>
            </a:xfrm>
            <a:prstGeom prst="rect">
              <a:avLst/>
            </a:prstGeom>
            <a:grpFill/>
          </p:spPr>
          <p:style>
            <a:lnRef idx="2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Полилиния 20"/>
            <p:cNvSpPr/>
            <p:nvPr/>
          </p:nvSpPr>
          <p:spPr>
            <a:xfrm>
              <a:off x="700336" y="5198228"/>
              <a:ext cx="4267200" cy="678960"/>
            </a:xfrm>
            <a:custGeom>
              <a:avLst/>
              <a:gdLst>
                <a:gd name="connsiteX0" fmla="*/ 0 w 4267200"/>
                <a:gd name="connsiteY0" fmla="*/ 113162 h 678960"/>
                <a:gd name="connsiteX1" fmla="*/ 113162 w 4267200"/>
                <a:gd name="connsiteY1" fmla="*/ 0 h 678960"/>
                <a:gd name="connsiteX2" fmla="*/ 4154038 w 4267200"/>
                <a:gd name="connsiteY2" fmla="*/ 0 h 678960"/>
                <a:gd name="connsiteX3" fmla="*/ 4267200 w 4267200"/>
                <a:gd name="connsiteY3" fmla="*/ 113162 h 678960"/>
                <a:gd name="connsiteX4" fmla="*/ 4267200 w 4267200"/>
                <a:gd name="connsiteY4" fmla="*/ 565798 h 678960"/>
                <a:gd name="connsiteX5" fmla="*/ 4154038 w 4267200"/>
                <a:gd name="connsiteY5" fmla="*/ 678960 h 678960"/>
                <a:gd name="connsiteX6" fmla="*/ 113162 w 4267200"/>
                <a:gd name="connsiteY6" fmla="*/ 678960 h 678960"/>
                <a:gd name="connsiteX7" fmla="*/ 0 w 4267200"/>
                <a:gd name="connsiteY7" fmla="*/ 565798 h 678960"/>
                <a:gd name="connsiteX8" fmla="*/ 0 w 4267200"/>
                <a:gd name="connsiteY8" fmla="*/ 113162 h 67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678960">
                  <a:moveTo>
                    <a:pt x="0" y="113162"/>
                  </a:moveTo>
                  <a:cubicBezTo>
                    <a:pt x="0" y="50664"/>
                    <a:pt x="50664" y="0"/>
                    <a:pt x="113162" y="0"/>
                  </a:cubicBezTo>
                  <a:lnTo>
                    <a:pt x="4154038" y="0"/>
                  </a:lnTo>
                  <a:cubicBezTo>
                    <a:pt x="4216536" y="0"/>
                    <a:pt x="4267200" y="50664"/>
                    <a:pt x="4267200" y="113162"/>
                  </a:cubicBezTo>
                  <a:lnTo>
                    <a:pt x="4267200" y="565798"/>
                  </a:lnTo>
                  <a:cubicBezTo>
                    <a:pt x="4267200" y="628296"/>
                    <a:pt x="4216536" y="678960"/>
                    <a:pt x="4154038" y="678960"/>
                  </a:cubicBezTo>
                  <a:lnTo>
                    <a:pt x="113162" y="678960"/>
                  </a:lnTo>
                  <a:cubicBezTo>
                    <a:pt x="50664" y="678960"/>
                    <a:pt x="0" y="628296"/>
                    <a:pt x="0" y="565798"/>
                  </a:cubicBezTo>
                  <a:lnTo>
                    <a:pt x="0" y="11316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4434" tIns="33144" rIns="194434" bIns="33144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300" kern="1200" dirty="0" smtClean="0"/>
                <a:t>Куприкова кістка</a:t>
              </a:r>
              <a:endParaRPr lang="uk-UA" sz="2300" kern="1200" dirty="0"/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644008" y="3783834"/>
            <a:ext cx="4055132" cy="2364249"/>
            <a:chOff x="1524000" y="1795499"/>
            <a:chExt cx="6096000" cy="326700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1524000" y="2164499"/>
              <a:ext cx="6096000" cy="630000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Полилиния 24"/>
            <p:cNvSpPr/>
            <p:nvPr/>
          </p:nvSpPr>
          <p:spPr>
            <a:xfrm>
              <a:off x="1828800" y="1795499"/>
              <a:ext cx="4267200" cy="738000"/>
            </a:xfrm>
            <a:custGeom>
              <a:avLst/>
              <a:gdLst>
                <a:gd name="connsiteX0" fmla="*/ 0 w 4267200"/>
                <a:gd name="connsiteY0" fmla="*/ 123002 h 738000"/>
                <a:gd name="connsiteX1" fmla="*/ 123002 w 4267200"/>
                <a:gd name="connsiteY1" fmla="*/ 0 h 738000"/>
                <a:gd name="connsiteX2" fmla="*/ 4144198 w 4267200"/>
                <a:gd name="connsiteY2" fmla="*/ 0 h 738000"/>
                <a:gd name="connsiteX3" fmla="*/ 4267200 w 4267200"/>
                <a:gd name="connsiteY3" fmla="*/ 123002 h 738000"/>
                <a:gd name="connsiteX4" fmla="*/ 4267200 w 4267200"/>
                <a:gd name="connsiteY4" fmla="*/ 614998 h 738000"/>
                <a:gd name="connsiteX5" fmla="*/ 4144198 w 4267200"/>
                <a:gd name="connsiteY5" fmla="*/ 738000 h 738000"/>
                <a:gd name="connsiteX6" fmla="*/ 123002 w 4267200"/>
                <a:gd name="connsiteY6" fmla="*/ 738000 h 738000"/>
                <a:gd name="connsiteX7" fmla="*/ 0 w 4267200"/>
                <a:gd name="connsiteY7" fmla="*/ 614998 h 738000"/>
                <a:gd name="connsiteX8" fmla="*/ 0 w 4267200"/>
                <a:gd name="connsiteY8" fmla="*/ 123002 h 73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738000">
                  <a:moveTo>
                    <a:pt x="0" y="123002"/>
                  </a:moveTo>
                  <a:cubicBezTo>
                    <a:pt x="0" y="55070"/>
                    <a:pt x="55070" y="0"/>
                    <a:pt x="123002" y="0"/>
                  </a:cubicBezTo>
                  <a:lnTo>
                    <a:pt x="4144198" y="0"/>
                  </a:lnTo>
                  <a:cubicBezTo>
                    <a:pt x="4212130" y="0"/>
                    <a:pt x="4267200" y="55070"/>
                    <a:pt x="4267200" y="123002"/>
                  </a:cubicBezTo>
                  <a:lnTo>
                    <a:pt x="4267200" y="614998"/>
                  </a:lnTo>
                  <a:cubicBezTo>
                    <a:pt x="4267200" y="682930"/>
                    <a:pt x="4212130" y="738000"/>
                    <a:pt x="4144198" y="738000"/>
                  </a:cubicBezTo>
                  <a:lnTo>
                    <a:pt x="123002" y="738000"/>
                  </a:lnTo>
                  <a:cubicBezTo>
                    <a:pt x="55070" y="738000"/>
                    <a:pt x="0" y="682930"/>
                    <a:pt x="0" y="614998"/>
                  </a:cubicBezTo>
                  <a:lnTo>
                    <a:pt x="0" y="12300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7316" tIns="36026" rIns="197316" bIns="36026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500" kern="1200" dirty="0" err="1" smtClean="0"/>
                <a:t>Політелія</a:t>
              </a:r>
              <a:r>
                <a:rPr lang="uk-UA" sz="2500" kern="1200" dirty="0" smtClean="0"/>
                <a:t> (</a:t>
              </a:r>
              <a:r>
                <a:rPr lang="uk-UA" sz="2500" kern="1200" dirty="0" err="1" smtClean="0"/>
                <a:t>багатососковість</a:t>
              </a:r>
              <a:r>
                <a:rPr lang="uk-UA" sz="2500" kern="1200" dirty="0" smtClean="0"/>
                <a:t>)</a:t>
              </a:r>
              <a:endParaRPr lang="uk-UA" sz="2500" kern="12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524000" y="3298500"/>
              <a:ext cx="6096000" cy="630000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олилиния 26"/>
            <p:cNvSpPr/>
            <p:nvPr/>
          </p:nvSpPr>
          <p:spPr>
            <a:xfrm>
              <a:off x="1828800" y="2929500"/>
              <a:ext cx="4267200" cy="738000"/>
            </a:xfrm>
            <a:custGeom>
              <a:avLst/>
              <a:gdLst>
                <a:gd name="connsiteX0" fmla="*/ 0 w 4267200"/>
                <a:gd name="connsiteY0" fmla="*/ 123002 h 738000"/>
                <a:gd name="connsiteX1" fmla="*/ 123002 w 4267200"/>
                <a:gd name="connsiteY1" fmla="*/ 0 h 738000"/>
                <a:gd name="connsiteX2" fmla="*/ 4144198 w 4267200"/>
                <a:gd name="connsiteY2" fmla="*/ 0 h 738000"/>
                <a:gd name="connsiteX3" fmla="*/ 4267200 w 4267200"/>
                <a:gd name="connsiteY3" fmla="*/ 123002 h 738000"/>
                <a:gd name="connsiteX4" fmla="*/ 4267200 w 4267200"/>
                <a:gd name="connsiteY4" fmla="*/ 614998 h 738000"/>
                <a:gd name="connsiteX5" fmla="*/ 4144198 w 4267200"/>
                <a:gd name="connsiteY5" fmla="*/ 738000 h 738000"/>
                <a:gd name="connsiteX6" fmla="*/ 123002 w 4267200"/>
                <a:gd name="connsiteY6" fmla="*/ 738000 h 738000"/>
                <a:gd name="connsiteX7" fmla="*/ 0 w 4267200"/>
                <a:gd name="connsiteY7" fmla="*/ 614998 h 738000"/>
                <a:gd name="connsiteX8" fmla="*/ 0 w 4267200"/>
                <a:gd name="connsiteY8" fmla="*/ 123002 h 73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738000">
                  <a:moveTo>
                    <a:pt x="0" y="123002"/>
                  </a:moveTo>
                  <a:cubicBezTo>
                    <a:pt x="0" y="55070"/>
                    <a:pt x="55070" y="0"/>
                    <a:pt x="123002" y="0"/>
                  </a:cubicBezTo>
                  <a:lnTo>
                    <a:pt x="4144198" y="0"/>
                  </a:lnTo>
                  <a:cubicBezTo>
                    <a:pt x="4212130" y="0"/>
                    <a:pt x="4267200" y="55070"/>
                    <a:pt x="4267200" y="123002"/>
                  </a:cubicBezTo>
                  <a:lnTo>
                    <a:pt x="4267200" y="614998"/>
                  </a:lnTo>
                  <a:cubicBezTo>
                    <a:pt x="4267200" y="682930"/>
                    <a:pt x="4212130" y="738000"/>
                    <a:pt x="4144198" y="738000"/>
                  </a:cubicBezTo>
                  <a:lnTo>
                    <a:pt x="123002" y="738000"/>
                  </a:lnTo>
                  <a:cubicBezTo>
                    <a:pt x="55070" y="738000"/>
                    <a:pt x="0" y="682930"/>
                    <a:pt x="0" y="614998"/>
                  </a:cubicBezTo>
                  <a:lnTo>
                    <a:pt x="0" y="12300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7316" tIns="36026" rIns="197316" bIns="36026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500" kern="1200" dirty="0" smtClean="0"/>
                <a:t>Волосяний покрив на тілі</a:t>
              </a:r>
              <a:endParaRPr lang="uk-UA" sz="2500" kern="1200" dirty="0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524000" y="4432500"/>
              <a:ext cx="6096000" cy="630000"/>
            </a:xfrm>
            <a:prstGeom prst="rect">
              <a:avLst/>
            </a:prstGeom>
            <a:grpFill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Полилиния 28"/>
            <p:cNvSpPr/>
            <p:nvPr/>
          </p:nvSpPr>
          <p:spPr>
            <a:xfrm>
              <a:off x="1828800" y="4063500"/>
              <a:ext cx="4267200" cy="738000"/>
            </a:xfrm>
            <a:custGeom>
              <a:avLst/>
              <a:gdLst>
                <a:gd name="connsiteX0" fmla="*/ 0 w 4267200"/>
                <a:gd name="connsiteY0" fmla="*/ 123002 h 738000"/>
                <a:gd name="connsiteX1" fmla="*/ 123002 w 4267200"/>
                <a:gd name="connsiteY1" fmla="*/ 0 h 738000"/>
                <a:gd name="connsiteX2" fmla="*/ 4144198 w 4267200"/>
                <a:gd name="connsiteY2" fmla="*/ 0 h 738000"/>
                <a:gd name="connsiteX3" fmla="*/ 4267200 w 4267200"/>
                <a:gd name="connsiteY3" fmla="*/ 123002 h 738000"/>
                <a:gd name="connsiteX4" fmla="*/ 4267200 w 4267200"/>
                <a:gd name="connsiteY4" fmla="*/ 614998 h 738000"/>
                <a:gd name="connsiteX5" fmla="*/ 4144198 w 4267200"/>
                <a:gd name="connsiteY5" fmla="*/ 738000 h 738000"/>
                <a:gd name="connsiteX6" fmla="*/ 123002 w 4267200"/>
                <a:gd name="connsiteY6" fmla="*/ 738000 h 738000"/>
                <a:gd name="connsiteX7" fmla="*/ 0 w 4267200"/>
                <a:gd name="connsiteY7" fmla="*/ 614998 h 738000"/>
                <a:gd name="connsiteX8" fmla="*/ 0 w 4267200"/>
                <a:gd name="connsiteY8" fmla="*/ 123002 h 73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67200" h="738000">
                  <a:moveTo>
                    <a:pt x="0" y="123002"/>
                  </a:moveTo>
                  <a:cubicBezTo>
                    <a:pt x="0" y="55070"/>
                    <a:pt x="55070" y="0"/>
                    <a:pt x="123002" y="0"/>
                  </a:cubicBezTo>
                  <a:lnTo>
                    <a:pt x="4144198" y="0"/>
                  </a:lnTo>
                  <a:cubicBezTo>
                    <a:pt x="4212130" y="0"/>
                    <a:pt x="4267200" y="55070"/>
                    <a:pt x="4267200" y="123002"/>
                  </a:cubicBezTo>
                  <a:lnTo>
                    <a:pt x="4267200" y="614998"/>
                  </a:lnTo>
                  <a:cubicBezTo>
                    <a:pt x="4267200" y="682930"/>
                    <a:pt x="4212130" y="738000"/>
                    <a:pt x="4144198" y="738000"/>
                  </a:cubicBezTo>
                  <a:lnTo>
                    <a:pt x="123002" y="738000"/>
                  </a:lnTo>
                  <a:cubicBezTo>
                    <a:pt x="55070" y="738000"/>
                    <a:pt x="0" y="682930"/>
                    <a:pt x="0" y="614998"/>
                  </a:cubicBezTo>
                  <a:lnTo>
                    <a:pt x="0" y="123002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7316" tIns="36026" rIns="197316" bIns="36026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500" kern="1200" dirty="0" smtClean="0"/>
                <a:t>Хвіст</a:t>
              </a:r>
              <a:endParaRPr lang="uk-UA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2149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3240" y="476672"/>
            <a:ext cx="6840760" cy="1150897"/>
          </a:xfrm>
          <a:solidFill>
            <a:srgbClr val="FFCCCC">
              <a:alpha val="88000"/>
            </a:srgbClr>
          </a:solidFill>
        </p:spPr>
        <p:txBody>
          <a:bodyPr>
            <a:normAutofit fontScale="90000"/>
          </a:bodyPr>
          <a:lstStyle/>
          <a:p>
            <a:r>
              <a:rPr lang="uk-UA" dirty="0" smtClean="0"/>
              <a:t>Мавпи які максимально наближені до людей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204864"/>
            <a:ext cx="2808312" cy="3744416"/>
          </a:xfrm>
          <a:solidFill>
            <a:srgbClr val="FFCCCC">
              <a:alpha val="69000"/>
            </a:srgbClr>
          </a:solidFill>
        </p:spPr>
        <p:txBody>
          <a:bodyPr/>
          <a:lstStyle/>
          <a:p>
            <a:r>
              <a:rPr lang="uk-UA" dirty="0" smtClean="0"/>
              <a:t>Шимпанзе</a:t>
            </a:r>
          </a:p>
          <a:p>
            <a:r>
              <a:rPr lang="uk-UA" dirty="0" smtClean="0"/>
              <a:t>Горили</a:t>
            </a:r>
          </a:p>
          <a:p>
            <a:r>
              <a:rPr lang="uk-UA" dirty="0" smtClean="0"/>
              <a:t>Карликові шимпанзе </a:t>
            </a:r>
            <a:r>
              <a:rPr lang="uk-UA" dirty="0" err="1" smtClean="0"/>
              <a:t>бонобо</a:t>
            </a:r>
            <a:endParaRPr lang="uk-UA" dirty="0" smtClean="0"/>
          </a:p>
          <a:p>
            <a:r>
              <a:rPr lang="uk-UA" dirty="0" smtClean="0"/>
              <a:t>Орангутанги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883877"/>
            <a:ext cx="26450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245410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52" y="1844824"/>
            <a:ext cx="2619375" cy="2905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938935"/>
            <a:ext cx="2458255" cy="163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282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3240" y="260648"/>
            <a:ext cx="6840760" cy="115089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Збіги людиноподібних мавп з сучасною людиною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88840"/>
            <a:ext cx="3888432" cy="4392488"/>
          </a:xfrm>
          <a:solidFill>
            <a:srgbClr val="FFCCCC">
              <a:alpha val="50000"/>
            </a:srgbClr>
          </a:solidFill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Спільний характер статури;</a:t>
            </a:r>
          </a:p>
          <a:p>
            <a:r>
              <a:rPr lang="uk-UA" dirty="0" smtClean="0"/>
              <a:t>Відсутність крупного хвоста;</a:t>
            </a:r>
          </a:p>
          <a:p>
            <a:r>
              <a:rPr lang="uk-UA" dirty="0" smtClean="0"/>
              <a:t>Особлива форма очей та вух;</a:t>
            </a:r>
          </a:p>
          <a:p>
            <a:r>
              <a:rPr lang="uk-UA" dirty="0" smtClean="0"/>
              <a:t>Однакова кількість різців та кликів;</a:t>
            </a:r>
          </a:p>
          <a:p>
            <a:r>
              <a:rPr lang="uk-UA" dirty="0" smtClean="0"/>
              <a:t>Заміна молочних зубів постійними</a:t>
            </a: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4860032" y="1987182"/>
            <a:ext cx="3744416" cy="1415772"/>
          </a:xfrm>
          <a:prstGeom prst="rect">
            <a:avLst/>
          </a:prstGeom>
          <a:solidFill>
            <a:srgbClr val="FFCCCC">
              <a:alpha val="23000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Спільні хвороби</a:t>
            </a:r>
            <a:r>
              <a:rPr lang="uk-UA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Туберкульоз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Грип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Пневмонія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60032" y="4077072"/>
            <a:ext cx="3744416" cy="1415772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Спільна поведінка</a:t>
            </a:r>
            <a:r>
              <a:rPr lang="uk-UA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Груповий спосіб життя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Ієрархія в групах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Наявність соціальних взаємодій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907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2416"/>
            <a:ext cx="8280920" cy="5406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31432" y="591678"/>
            <a:ext cx="5112568" cy="646331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uk-UA" i="1" dirty="0" smtClean="0"/>
              <a:t>Ознайомтесь з таблицею  ,в якій вказані майже всі етапи антропогенезу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310232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Австралопітек – найдавніший родич людини розумної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988840"/>
            <a:ext cx="2836084" cy="2025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562" y="3565245"/>
            <a:ext cx="2538686" cy="2995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547664" y="2288216"/>
            <a:ext cx="4096072" cy="1015663"/>
          </a:xfrm>
          <a:prstGeom prst="rect">
            <a:avLst/>
          </a:prstGeom>
          <a:solidFill>
            <a:srgbClr val="FFCCCC">
              <a:alpha val="76000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Австралопітека вперше помітили 4 – 1,75 </a:t>
            </a:r>
            <a:r>
              <a:rPr lang="uk-UA" sz="2000" dirty="0" err="1" smtClean="0"/>
              <a:t>млн</a:t>
            </a:r>
            <a:r>
              <a:rPr lang="uk-UA" sz="2000" dirty="0" smtClean="0"/>
              <a:t> років тому на території Південно-Східної Африки</a:t>
            </a:r>
            <a:endParaRPr lang="uk-U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948264" y="5517232"/>
            <a:ext cx="2088232" cy="830997"/>
          </a:xfrm>
          <a:prstGeom prst="rect">
            <a:avLst/>
          </a:prstGeom>
          <a:solidFill>
            <a:srgbClr val="FFCCCC">
              <a:alpha val="66000"/>
            </a:srgbClr>
          </a:solidFill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Об</a:t>
            </a:r>
            <a:r>
              <a:rPr lang="en-US" sz="1600" dirty="0" smtClean="0"/>
              <a:t>’</a:t>
            </a:r>
            <a:r>
              <a:rPr lang="uk-UA" sz="1600" dirty="0" err="1" smtClean="0"/>
              <a:t>єм</a:t>
            </a:r>
            <a:r>
              <a:rPr lang="uk-UA" sz="1600" dirty="0" smtClean="0"/>
              <a:t> його мозку становить 400 – 500 </a:t>
            </a:r>
            <a:r>
              <a:rPr lang="uk-UA" sz="1600" dirty="0" err="1" smtClean="0"/>
              <a:t>см³</a:t>
            </a:r>
            <a:r>
              <a:rPr lang="uk-UA" sz="1600" dirty="0" smtClean="0"/>
              <a:t> </a:t>
            </a:r>
            <a:endParaRPr lang="uk-UA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" y="5085989"/>
            <a:ext cx="3317549" cy="1734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1451926" y="3717032"/>
            <a:ext cx="2808312" cy="1200329"/>
          </a:xfrm>
          <a:prstGeom prst="rect">
            <a:avLst/>
          </a:prstGeom>
          <a:solidFill>
            <a:srgbClr val="FFCCCC">
              <a:alpha val="59000"/>
            </a:srgbClr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Першим знаряддям австралопітеків стали кістки та яйцеподібне каміння</a:t>
            </a:r>
            <a:endParaRPr lang="uk-UA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" y="2038599"/>
            <a:ext cx="136459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0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6840760" cy="1699577"/>
          </a:xfrm>
        </p:spPr>
        <p:txBody>
          <a:bodyPr>
            <a:normAutofit fontScale="90000"/>
          </a:bodyPr>
          <a:lstStyle/>
          <a:p>
            <a:r>
              <a:rPr lang="en-US" sz="5300" dirty="0"/>
              <a:t>Homo </a:t>
            </a:r>
            <a:r>
              <a:rPr lang="en-US" sz="5300" dirty="0" err="1"/>
              <a:t>habilis</a:t>
            </a:r>
            <a:r>
              <a:rPr lang="en-US" sz="5300" dirty="0"/>
              <a:t/>
            </a:r>
            <a:br>
              <a:rPr lang="en-US" sz="5300" dirty="0"/>
            </a:br>
            <a:r>
              <a:rPr lang="uk-UA" sz="5300" dirty="0"/>
              <a:t>Людина уміла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789040"/>
            <a:ext cx="2232248" cy="2790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915904"/>
            <a:ext cx="1872208" cy="2456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586110" y="1890531"/>
            <a:ext cx="3600400" cy="923330"/>
          </a:xfrm>
          <a:prstGeom prst="rect">
            <a:avLst/>
          </a:prstGeom>
          <a:solidFill>
            <a:srgbClr val="FFCCCC">
              <a:alpha val="40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Вперше</a:t>
            </a:r>
            <a:r>
              <a:rPr lang="ru-RU" dirty="0" smtClean="0"/>
              <a:t> люди </a:t>
            </a:r>
            <a:r>
              <a:rPr lang="ru-RU" dirty="0" err="1" smtClean="0"/>
              <a:t>вмілі</a:t>
            </a:r>
            <a:r>
              <a:rPr lang="ru-RU" dirty="0" smtClean="0"/>
              <a:t>  з</a:t>
            </a:r>
            <a:r>
              <a:rPr lang="en-US" dirty="0" smtClean="0"/>
              <a:t>’</a:t>
            </a:r>
            <a:r>
              <a:rPr lang="uk-UA" dirty="0" smtClean="0"/>
              <a:t>явились  </a:t>
            </a:r>
            <a:r>
              <a:rPr lang="ru-RU" dirty="0" smtClean="0"/>
              <a:t>2,4 млн </a:t>
            </a:r>
            <a:r>
              <a:rPr lang="ru-RU" dirty="0" err="1" smtClean="0"/>
              <a:t>років</a:t>
            </a:r>
            <a:r>
              <a:rPr lang="ru-RU" dirty="0" smtClean="0"/>
              <a:t> тому</a:t>
            </a:r>
          </a:p>
          <a:p>
            <a:r>
              <a:rPr lang="ru-RU" dirty="0" smtClean="0"/>
              <a:t> У </a:t>
            </a:r>
            <a:r>
              <a:rPr lang="ru-RU" dirty="0" err="1" smtClean="0"/>
              <a:t>Східній</a:t>
            </a:r>
            <a:r>
              <a:rPr lang="ru-RU" dirty="0" smtClean="0"/>
              <a:t> </a:t>
            </a:r>
            <a:r>
              <a:rPr lang="ru-RU" dirty="0" err="1" smtClean="0"/>
              <a:t>Африці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470576" y="4470596"/>
            <a:ext cx="1565920" cy="2308324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Маса</a:t>
            </a:r>
            <a:r>
              <a:rPr lang="ru-RU" dirty="0" smtClean="0"/>
              <a:t>  </a:t>
            </a:r>
            <a:r>
              <a:rPr lang="ru-RU" dirty="0" err="1" smtClean="0"/>
              <a:t>їхнього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650 </a:t>
            </a:r>
            <a:r>
              <a:rPr lang="ru-RU" dirty="0" err="1" smtClean="0"/>
              <a:t>грамів</a:t>
            </a:r>
            <a:r>
              <a:rPr lang="ru-RU" dirty="0" smtClean="0"/>
              <a:t> </a:t>
            </a:r>
            <a:r>
              <a:rPr lang="ru-RU" dirty="0" err="1" smtClean="0"/>
              <a:t>Об'єм</a:t>
            </a:r>
            <a:r>
              <a:rPr lang="ru-RU" dirty="0" smtClean="0"/>
              <a:t> </a:t>
            </a:r>
            <a:r>
              <a:rPr lang="ru-RU" dirty="0" err="1" smtClean="0"/>
              <a:t>мозку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r>
              <a:rPr lang="ru-RU" dirty="0" smtClean="0"/>
              <a:t> </a:t>
            </a:r>
            <a:r>
              <a:rPr lang="ru-RU" dirty="0" err="1" smtClean="0"/>
              <a:t>умілої</a:t>
            </a:r>
            <a:r>
              <a:rPr lang="ru-RU" dirty="0" smtClean="0"/>
              <a:t> — 650—1100 см³</a:t>
            </a:r>
            <a:endParaRPr lang="uk-UA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65634"/>
            <a:ext cx="3613938" cy="27132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512" y="2851094"/>
            <a:ext cx="4572000" cy="1200329"/>
          </a:xfrm>
          <a:prstGeom prst="rect">
            <a:avLst/>
          </a:prstGeom>
          <a:solidFill>
            <a:srgbClr val="FFCCCC"/>
          </a:solidFill>
        </p:spPr>
        <p:txBody>
          <a:bodyPr>
            <a:spAutoFit/>
          </a:bodyPr>
          <a:lstStyle/>
          <a:p>
            <a:r>
              <a:rPr lang="uk-UA" dirty="0" smtClean="0"/>
              <a:t>Людина уміла, мабуть, перша істота, що свідомо виготовили знаряддя праці та мисливства: перші ще грубо оброблені кам'яні гальки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6645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32656"/>
            <a:ext cx="6840760" cy="1544648"/>
          </a:xfrm>
        </p:spPr>
        <p:txBody>
          <a:bodyPr>
            <a:normAutofit fontScale="90000"/>
          </a:bodyPr>
          <a:lstStyle/>
          <a:p>
            <a:r>
              <a:rPr lang="en-US" dirty="0"/>
              <a:t>Homo erectus</a:t>
            </a:r>
            <a:br>
              <a:rPr lang="en-US" dirty="0"/>
            </a:br>
            <a:r>
              <a:rPr lang="uk-UA" dirty="0"/>
              <a:t>Людина </a:t>
            </a:r>
            <a:r>
              <a:rPr lang="uk-UA" dirty="0" err="1"/>
              <a:t>прямоходяча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67" y="1916832"/>
            <a:ext cx="4102233" cy="23075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9" y="3360802"/>
            <a:ext cx="2245185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124" y="4526091"/>
            <a:ext cx="1707654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627784" y="5570207"/>
            <a:ext cx="4572000" cy="1200329"/>
          </a:xfrm>
          <a:prstGeom prst="rect">
            <a:avLst/>
          </a:prstGeom>
          <a:solidFill>
            <a:srgbClr val="FFCCCC"/>
          </a:solidFill>
        </p:spPr>
        <p:txBody>
          <a:bodyPr>
            <a:spAutoFit/>
          </a:bodyPr>
          <a:lstStyle/>
          <a:p>
            <a:r>
              <a:rPr lang="ru-RU" dirty="0" smtClean="0"/>
              <a:t>Людина </a:t>
            </a:r>
            <a:r>
              <a:rPr lang="ru-RU" dirty="0" err="1" smtClean="0"/>
              <a:t>прямоходяча</a:t>
            </a:r>
            <a:r>
              <a:rPr lang="ru-RU" dirty="0" smtClean="0"/>
              <a:t> жила 1,8 млн </a:t>
            </a:r>
            <a:r>
              <a:rPr lang="ru-RU" dirty="0" err="1" smtClean="0"/>
              <a:t>років</a:t>
            </a:r>
            <a:r>
              <a:rPr lang="ru-RU" dirty="0" smtClean="0"/>
              <a:t> тому</a:t>
            </a:r>
          </a:p>
          <a:p>
            <a:r>
              <a:rPr lang="ru-RU" dirty="0" smtClean="0"/>
              <a:t> У </a:t>
            </a:r>
            <a:r>
              <a:rPr lang="ru-RU" dirty="0" err="1" smtClean="0"/>
              <a:t>Східній</a:t>
            </a:r>
            <a:r>
              <a:rPr lang="ru-RU" dirty="0" smtClean="0"/>
              <a:t> </a:t>
            </a:r>
            <a:r>
              <a:rPr lang="ru-RU" dirty="0" err="1" smtClean="0"/>
              <a:t>Африкці</a:t>
            </a:r>
            <a:r>
              <a:rPr lang="ru-RU" dirty="0" smtClean="0"/>
              <a:t> та </a:t>
            </a:r>
            <a:r>
              <a:rPr lang="ru-RU" dirty="0" err="1" smtClean="0"/>
              <a:t>згодом</a:t>
            </a:r>
            <a:r>
              <a:rPr lang="ru-RU" dirty="0" smtClean="0"/>
              <a:t> у </a:t>
            </a:r>
            <a:r>
              <a:rPr lang="ru-RU" dirty="0" err="1" smtClean="0"/>
              <a:t>Євразії</a:t>
            </a:r>
            <a:r>
              <a:rPr lang="ru-RU" dirty="0" smtClean="0"/>
              <a:t> аж до Китаю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11444" y="4248705"/>
            <a:ext cx="2288340" cy="1200329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розмір</a:t>
            </a:r>
            <a:r>
              <a:rPr lang="ru-RU" dirty="0" smtClean="0"/>
              <a:t> черепа </a:t>
            </a:r>
            <a:r>
              <a:rPr lang="ru-RU" dirty="0" err="1" smtClean="0"/>
              <a:t>обсягом</a:t>
            </a:r>
            <a:r>
              <a:rPr lang="ru-RU" dirty="0" smtClean="0"/>
              <a:t> 850 см³, а </a:t>
            </a:r>
            <a:r>
              <a:rPr lang="ru-RU" dirty="0" err="1" smtClean="0"/>
              <a:t>ті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пізніші</a:t>
            </a:r>
            <a:r>
              <a:rPr lang="ru-RU" dirty="0" smtClean="0"/>
              <a:t> -1100 см³ у </a:t>
            </a:r>
            <a:r>
              <a:rPr lang="ru-RU" dirty="0" err="1" smtClean="0"/>
              <a:t>своєму</a:t>
            </a:r>
            <a:r>
              <a:rPr lang="ru-RU" dirty="0" smtClean="0"/>
              <a:t> </a:t>
            </a:r>
            <a:r>
              <a:rPr lang="ru-RU" dirty="0" err="1" smtClean="0"/>
              <a:t>об'ємі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07759" y="1556211"/>
            <a:ext cx="2627784" cy="1477328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err="1" smtClean="0"/>
              <a:t>Знаряддя</a:t>
            </a:r>
            <a:r>
              <a:rPr lang="ru-RU" dirty="0" smtClean="0"/>
              <a:t> 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загостреними</a:t>
            </a:r>
            <a:r>
              <a:rPr lang="ru-RU" dirty="0" smtClean="0"/>
              <a:t> з одного </a:t>
            </a:r>
            <a:r>
              <a:rPr lang="ru-RU" dirty="0" err="1" smtClean="0"/>
              <a:t>кінця</a:t>
            </a:r>
            <a:r>
              <a:rPr lang="ru-RU" dirty="0" smtClean="0"/>
              <a:t> і </a:t>
            </a:r>
            <a:r>
              <a:rPr lang="ru-RU" dirty="0" err="1" smtClean="0"/>
              <a:t>виконували</a:t>
            </a:r>
            <a:r>
              <a:rPr lang="ru-RU" dirty="0" smtClean="0"/>
              <a:t> </a:t>
            </a:r>
            <a:r>
              <a:rPr lang="ru-RU" dirty="0" err="1" smtClean="0"/>
              <a:t>одночасно</a:t>
            </a:r>
            <a:r>
              <a:rPr lang="ru-RU" dirty="0" smtClean="0"/>
              <a:t> </a:t>
            </a:r>
            <a:r>
              <a:rPr lang="ru-RU" dirty="0" err="1" smtClean="0"/>
              <a:t>колючі</a:t>
            </a:r>
            <a:r>
              <a:rPr lang="ru-RU" dirty="0" smtClean="0"/>
              <a:t> та </a:t>
            </a:r>
            <a:r>
              <a:rPr lang="ru-RU" dirty="0" err="1" smtClean="0"/>
              <a:t>ріжучі</a:t>
            </a:r>
            <a:r>
              <a:rPr lang="ru-RU" dirty="0" smtClean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.</a:t>
            </a:r>
            <a:endParaRPr lang="uk-UA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707" y="2708920"/>
            <a:ext cx="2851766" cy="4119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494969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28168"/>
            <a:ext cx="6840760" cy="1688664"/>
          </a:xfrm>
        </p:spPr>
        <p:txBody>
          <a:bodyPr>
            <a:normAutofit fontScale="90000"/>
          </a:bodyPr>
          <a:lstStyle/>
          <a:p>
            <a:r>
              <a:rPr lang="en-US" dirty="0"/>
              <a:t>Homo sapiens </a:t>
            </a:r>
            <a:r>
              <a:rPr lang="en-US" dirty="0" err="1"/>
              <a:t>neanderthalensis</a:t>
            </a:r>
            <a:r>
              <a:rPr lang="en-US" dirty="0"/>
              <a:t/>
            </a:r>
            <a:br>
              <a:rPr lang="en-US" dirty="0"/>
            </a:br>
            <a:r>
              <a:rPr lang="uk-UA" dirty="0"/>
              <a:t>Людина неандертальська</a:t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" y="4106340"/>
            <a:ext cx="3900008" cy="25758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967830"/>
            <a:ext cx="1895475" cy="2409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90577" y="5805264"/>
            <a:ext cx="4572000" cy="646331"/>
          </a:xfrm>
          <a:prstGeom prst="rect">
            <a:avLst/>
          </a:prstGeom>
          <a:solidFill>
            <a:srgbClr val="FFCCCC"/>
          </a:solidFill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r>
              <a:rPr lang="ru-RU" dirty="0" err="1"/>
              <a:t>І</a:t>
            </a:r>
            <a:r>
              <a:rPr lang="ru-RU" dirty="0" err="1" smtClean="0"/>
              <a:t>снували</a:t>
            </a:r>
            <a:r>
              <a:rPr lang="ru-RU" dirty="0" smtClean="0"/>
              <a:t> 230-27 000 </a:t>
            </a:r>
            <a:r>
              <a:rPr lang="ru-RU" dirty="0" err="1" smtClean="0"/>
              <a:t>років</a:t>
            </a:r>
            <a:r>
              <a:rPr lang="ru-RU" dirty="0" smtClean="0"/>
              <a:t> до </a:t>
            </a:r>
            <a:r>
              <a:rPr lang="ru-RU" dirty="0" err="1" smtClean="0"/>
              <a:t>нашой</a:t>
            </a:r>
            <a:r>
              <a:rPr lang="ru-RU" dirty="0" smtClean="0"/>
              <a:t> </a:t>
            </a:r>
            <a:r>
              <a:rPr lang="ru-RU" dirty="0" err="1" smtClean="0"/>
              <a:t>ери</a:t>
            </a:r>
            <a:r>
              <a:rPr lang="ru-RU" dirty="0" smtClean="0"/>
              <a:t>. у </a:t>
            </a:r>
            <a:r>
              <a:rPr lang="ru-RU" dirty="0" err="1" smtClean="0"/>
              <a:t>Європі</a:t>
            </a:r>
            <a:r>
              <a:rPr lang="ru-RU" dirty="0" smtClean="0"/>
              <a:t> та </a:t>
            </a:r>
            <a:r>
              <a:rPr lang="ru-RU" dirty="0" err="1" smtClean="0"/>
              <a:t>Західній</a:t>
            </a:r>
            <a:r>
              <a:rPr lang="ru-RU" dirty="0" smtClean="0"/>
              <a:t> </a:t>
            </a:r>
            <a:r>
              <a:rPr lang="ru-RU" dirty="0" err="1" smtClean="0"/>
              <a:t>Азії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67944" y="4869160"/>
            <a:ext cx="4329723" cy="646331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Об'єм мозку навіть </a:t>
            </a:r>
            <a:r>
              <a:rPr lang="uk-UA" dirty="0" err="1" smtClean="0"/>
              <a:t>бвльший</a:t>
            </a:r>
            <a:r>
              <a:rPr lang="uk-UA" dirty="0" smtClean="0"/>
              <a:t> ніж у людини розумної  аж 1100—1700 </a:t>
            </a:r>
            <a:r>
              <a:rPr lang="uk-UA" dirty="0" err="1" smtClean="0"/>
              <a:t>см³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100" y="1997839"/>
            <a:ext cx="3387772" cy="1754326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Вони </a:t>
            </a:r>
            <a:r>
              <a:rPr lang="ru-RU" dirty="0" err="1" smtClean="0"/>
              <a:t>були</a:t>
            </a:r>
            <a:r>
              <a:rPr lang="ru-RU" dirty="0" smtClean="0"/>
              <a:t> </a:t>
            </a:r>
            <a:r>
              <a:rPr lang="ru-RU" dirty="0" err="1" smtClean="0"/>
              <a:t>кремезними</a:t>
            </a:r>
            <a:r>
              <a:rPr lang="ru-RU" dirty="0" smtClean="0"/>
              <a:t>, з </a:t>
            </a:r>
            <a:r>
              <a:rPr lang="ru-RU" dirty="0" err="1" smtClean="0"/>
              <a:t>відносно</a:t>
            </a:r>
            <a:r>
              <a:rPr lang="ru-RU" dirty="0" smtClean="0"/>
              <a:t> короткими руками і ногами, </a:t>
            </a:r>
            <a:r>
              <a:rPr lang="ru-RU" dirty="0" err="1" smtClean="0"/>
              <a:t>бочкообразними</a:t>
            </a:r>
            <a:r>
              <a:rPr lang="ru-RU" dirty="0" smtClean="0"/>
              <a:t> </a:t>
            </a:r>
            <a:r>
              <a:rPr lang="ru-RU" dirty="0" err="1" smtClean="0"/>
              <a:t>грудьми</a:t>
            </a:r>
            <a:r>
              <a:rPr lang="ru-RU" dirty="0" smtClean="0"/>
              <a:t>, </a:t>
            </a:r>
            <a:r>
              <a:rPr lang="ru-RU" dirty="0" err="1" smtClean="0"/>
              <a:t>масивним</a:t>
            </a:r>
            <a:r>
              <a:rPr lang="ru-RU" dirty="0" smtClean="0"/>
              <a:t> черепом, </a:t>
            </a:r>
            <a:r>
              <a:rPr lang="ru-RU" dirty="0" err="1" smtClean="0"/>
              <a:t>виступаючим</a:t>
            </a:r>
            <a:r>
              <a:rPr lang="ru-RU" dirty="0" smtClean="0"/>
              <a:t> носом.</a:t>
            </a:r>
          </a:p>
          <a:p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1916832"/>
            <a:ext cx="2711867" cy="1754326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uk-UA" dirty="0" smtClean="0"/>
              <a:t>Неандертальці прикрашали себе підвісками з раковин, пташиних кігтів і, можливо, пір'ям.</a:t>
            </a:r>
          </a:p>
          <a:p>
            <a:endParaRPr lang="uk-UA" dirty="0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4067033" y="3719182"/>
            <a:ext cx="3024336" cy="923330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Вони </a:t>
            </a:r>
            <a:r>
              <a:rPr lang="ru-RU" dirty="0" err="1" smtClean="0"/>
              <a:t>вміли</a:t>
            </a:r>
            <a:r>
              <a:rPr lang="ru-RU" dirty="0" smtClean="0"/>
              <a:t> </a:t>
            </a:r>
            <a:r>
              <a:rPr lang="ru-RU" dirty="0" err="1" smtClean="0"/>
              <a:t>виготовляти</a:t>
            </a:r>
            <a:r>
              <a:rPr lang="ru-RU" dirty="0" smtClean="0"/>
              <a:t> </a:t>
            </a:r>
            <a:r>
              <a:rPr lang="ru-RU" dirty="0" err="1" smtClean="0"/>
              <a:t>інструменти</a:t>
            </a:r>
            <a:r>
              <a:rPr lang="ru-RU" dirty="0" smtClean="0"/>
              <a:t> та </a:t>
            </a:r>
            <a:r>
              <a:rPr lang="ru-RU" dirty="0" err="1" smtClean="0"/>
              <a:t>зброю</a:t>
            </a:r>
            <a:r>
              <a:rPr lang="ru-RU" dirty="0" smtClean="0"/>
              <a:t>, </a:t>
            </a:r>
            <a:r>
              <a:rPr lang="ru-RU" dirty="0" err="1" smtClean="0"/>
              <a:t>таку</a:t>
            </a:r>
            <a:r>
              <a:rPr lang="ru-RU" dirty="0" smtClean="0"/>
              <a:t> як </a:t>
            </a:r>
            <a:r>
              <a:rPr lang="ru-RU" dirty="0" err="1" smtClean="0"/>
              <a:t>камінні</a:t>
            </a:r>
            <a:r>
              <a:rPr lang="ru-RU" dirty="0" smtClean="0"/>
              <a:t> рубила і </a:t>
            </a:r>
            <a:r>
              <a:rPr lang="ru-RU" dirty="0" err="1" smtClean="0"/>
              <a:t>списи</a:t>
            </a:r>
            <a:r>
              <a:rPr lang="ru-RU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839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riroda-avstraliya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863</Words>
  <Application>Microsoft Office PowerPoint</Application>
  <PresentationFormat>Экран (4:3)</PresentationFormat>
  <Paragraphs>109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priroda-avstraliya</vt:lpstr>
      <vt:lpstr>АНТРОПОГЕНЕЗ</vt:lpstr>
      <vt:lpstr>Рудименти які люди втрачають під час еволюції</vt:lpstr>
      <vt:lpstr>Мавпи які максимально наближені до людей</vt:lpstr>
      <vt:lpstr>Збіги людиноподібних мавп з сучасною людиною</vt:lpstr>
      <vt:lpstr>Презентация PowerPoint</vt:lpstr>
      <vt:lpstr>Австралопітек – найдавніший родич людини розумної</vt:lpstr>
      <vt:lpstr>Homo habilis Людина уміла </vt:lpstr>
      <vt:lpstr>Homo erectus Людина прямоходяча </vt:lpstr>
      <vt:lpstr>Homo sapiens neanderthalensis Людина неандертальська </vt:lpstr>
      <vt:lpstr>Презентация PowerPoint</vt:lpstr>
      <vt:lpstr>Homo sapiens sapiens Людина розумна </vt:lpstr>
      <vt:lpstr>Презентация PowerPoint</vt:lpstr>
      <vt:lpstr>Презентация PowerPoint</vt:lpstr>
      <vt:lpstr>Дякую за увагу!!!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АНТРОПОГЕНЕЗ</dc:title>
  <dc:creator>Тьома</dc:creator>
  <cp:lastModifiedBy>Тьома</cp:lastModifiedBy>
  <cp:revision>24</cp:revision>
  <dcterms:created xsi:type="dcterms:W3CDTF">2020-04-02T15:45:24Z</dcterms:created>
  <dcterms:modified xsi:type="dcterms:W3CDTF">2020-04-12T14:11:06Z</dcterms:modified>
</cp:coreProperties>
</file>