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5" r:id="rId5"/>
    <p:sldId id="262" r:id="rId6"/>
    <p:sldId id="264" r:id="rId7"/>
    <p:sldId id="263" r:id="rId8"/>
    <p:sldId id="260" r:id="rId9"/>
    <p:sldId id="259" r:id="rId1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96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C2A6-E0CA-4F91-B5B6-AFB668024680}" type="datetimeFigureOut">
              <a:rPr lang="uk-UA" smtClean="0"/>
              <a:t>08.02.2020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A717-6E2C-441D-849B-7E1A71442E4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6909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C2A6-E0CA-4F91-B5B6-AFB668024680}" type="datetimeFigureOut">
              <a:rPr lang="uk-UA" smtClean="0"/>
              <a:t>08.02.2020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A717-6E2C-441D-849B-7E1A71442E4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62904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C2A6-E0CA-4F91-B5B6-AFB668024680}" type="datetimeFigureOut">
              <a:rPr lang="uk-UA" smtClean="0"/>
              <a:t>08.02.2020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A717-6E2C-441D-849B-7E1A71442E4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9126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C2A6-E0CA-4F91-B5B6-AFB668024680}" type="datetimeFigureOut">
              <a:rPr lang="uk-UA" smtClean="0"/>
              <a:t>08.02.2020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A717-6E2C-441D-849B-7E1A71442E4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2067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C2A6-E0CA-4F91-B5B6-AFB668024680}" type="datetimeFigureOut">
              <a:rPr lang="uk-UA" smtClean="0"/>
              <a:t>08.02.2020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A717-6E2C-441D-849B-7E1A71442E4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7564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C2A6-E0CA-4F91-B5B6-AFB668024680}" type="datetimeFigureOut">
              <a:rPr lang="uk-UA" smtClean="0"/>
              <a:t>08.02.2020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A717-6E2C-441D-849B-7E1A71442E4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7826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C2A6-E0CA-4F91-B5B6-AFB668024680}" type="datetimeFigureOut">
              <a:rPr lang="uk-UA" smtClean="0"/>
              <a:t>08.02.2020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A717-6E2C-441D-849B-7E1A71442E4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0994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C2A6-E0CA-4F91-B5B6-AFB668024680}" type="datetimeFigureOut">
              <a:rPr lang="uk-UA" smtClean="0"/>
              <a:t>08.02.2020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A717-6E2C-441D-849B-7E1A71442E4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8351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C2A6-E0CA-4F91-B5B6-AFB668024680}" type="datetimeFigureOut">
              <a:rPr lang="uk-UA" smtClean="0"/>
              <a:t>08.02.2020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A717-6E2C-441D-849B-7E1A71442E4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93381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C2A6-E0CA-4F91-B5B6-AFB668024680}" type="datetimeFigureOut">
              <a:rPr lang="uk-UA" smtClean="0"/>
              <a:t>08.02.2020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A717-6E2C-441D-849B-7E1A71442E4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065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C2A6-E0CA-4F91-B5B6-AFB668024680}" type="datetimeFigureOut">
              <a:rPr lang="uk-UA" smtClean="0"/>
              <a:t>08.02.2020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A717-6E2C-441D-849B-7E1A71442E4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257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9C2A6-E0CA-4F91-B5B6-AFB668024680}" type="datetimeFigureOut">
              <a:rPr lang="uk-UA" smtClean="0"/>
              <a:t>08.02.2020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9A717-6E2C-441D-849B-7E1A71442E4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10907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fif"/><Relationship Id="rId3" Type="http://schemas.microsoft.com/office/2007/relationships/hdphoto" Target="../media/hdphoto1.wdp"/><Relationship Id="rId7" Type="http://schemas.openxmlformats.org/officeDocument/2006/relationships/image" Target="../media/image6.jf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fif"/><Relationship Id="rId5" Type="http://schemas.openxmlformats.org/officeDocument/2006/relationships/image" Target="../media/image4.jfif"/><Relationship Id="rId4" Type="http://schemas.openxmlformats.org/officeDocument/2006/relationships/image" Target="../media/image3.jf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fif"/><Relationship Id="rId3" Type="http://schemas.microsoft.com/office/2007/relationships/hdphoto" Target="../media/hdphoto1.wdp"/><Relationship Id="rId7" Type="http://schemas.openxmlformats.org/officeDocument/2006/relationships/image" Target="../media/image11.jf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fif"/><Relationship Id="rId5" Type="http://schemas.openxmlformats.org/officeDocument/2006/relationships/image" Target="../media/image9.jfif"/><Relationship Id="rId4" Type="http://schemas.openxmlformats.org/officeDocument/2006/relationships/image" Target="../media/image8.jfif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fif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fif"/><Relationship Id="rId5" Type="http://schemas.openxmlformats.org/officeDocument/2006/relationships/image" Target="../media/image15.jfif"/><Relationship Id="rId4" Type="http://schemas.openxmlformats.org/officeDocument/2006/relationships/image" Target="../media/image14.jfif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Заголовок 15"/>
          <p:cNvSpPr>
            <a:spLocks noGrp="1"/>
          </p:cNvSpPr>
          <p:nvPr>
            <p:ph type="ctrTitle"/>
          </p:nvPr>
        </p:nvSpPr>
        <p:spPr>
          <a:xfrm>
            <a:off x="1767840" y="1041400"/>
            <a:ext cx="9144000" cy="2387600"/>
          </a:xfrm>
        </p:spPr>
        <p:txBody>
          <a:bodyPr>
            <a:normAutofit/>
          </a:bodyPr>
          <a:lstStyle/>
          <a:p>
            <a:r>
              <a:rPr lang="uk-UA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Презентація</a:t>
            </a:r>
            <a:br>
              <a:rPr lang="uk-UA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8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 :</a:t>
            </a:r>
            <a:r>
              <a:rPr lang="uk-UA" sz="4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4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8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Марганець в організмі людини</a:t>
            </a:r>
            <a:endParaRPr lang="uk-UA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7236823" y="4368392"/>
            <a:ext cx="5068388" cy="1655762"/>
          </a:xfrm>
        </p:spPr>
        <p:txBody>
          <a:bodyPr/>
          <a:lstStyle/>
          <a:p>
            <a:r>
              <a:rPr lang="uk-UA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Підготувала </a:t>
            </a:r>
          </a:p>
          <a:p>
            <a:r>
              <a:rPr lang="uk-UA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студентка групи ГРС-11</a:t>
            </a:r>
          </a:p>
          <a:p>
            <a:r>
              <a:rPr lang="uk-UA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Скула Олена Анатоліївна</a:t>
            </a:r>
            <a:endParaRPr lang="uk-UA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813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38200" y="149883"/>
            <a:ext cx="10515600" cy="1325563"/>
          </a:xfrm>
        </p:spPr>
        <p:txBody>
          <a:bodyPr/>
          <a:lstStyle/>
          <a:p>
            <a:pPr algn="ctr"/>
            <a:r>
              <a:rPr lang="uk-UA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Марганець</a:t>
            </a:r>
            <a:endParaRPr lang="uk-UA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333103" y="1625328"/>
            <a:ext cx="4595949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Марганець як мікроелемент бере активну участь у багатьох процесах, що відбуваються в нашому організмі. Він забезпечує нормальне дихання тканин і відповідає за кровотворення, надає позитивний вплив на здоров’я репродуктивних органів і роботу нашого мозку.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885" y="1994263"/>
            <a:ext cx="4964915" cy="310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548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Навіщо людському організму марганець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марганцю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швидке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загоєння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</a:t>
            </a:r>
            <a:endParaRPr lang="en-US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поліпшується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мозкова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активність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пам’ять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концентрація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при </a:t>
            </a:r>
            <a:r>
              <a:rPr lang="ru-RU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спостерігається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розумове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перенапруження</a:t>
            </a:r>
            <a:endParaRPr lang="en-US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Даний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позитивним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чином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кровотворення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регулюючи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метаболізм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глюкози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холестерину</a:t>
            </a:r>
            <a:endParaRPr lang="en-US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айбільш</a:t>
            </a:r>
            <a:r>
              <a:rPr lang="ru-RU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мінерал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піклується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нервовій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системі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endParaRPr lang="en-US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Марганець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важливий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загострення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респіраторних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захворювань</a:t>
            </a:r>
            <a:endParaRPr lang="uk-UA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471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містять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марганець</a:t>
            </a:r>
            <a:endParaRPr lang="uk-UA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390" y="4638788"/>
            <a:ext cx="2619375" cy="1743075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623" y="1567240"/>
            <a:ext cx="2143125" cy="21431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886" y="2055813"/>
            <a:ext cx="2857500" cy="16002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" y="1819011"/>
            <a:ext cx="2143125" cy="21431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546" y="4317395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504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029" y="738089"/>
            <a:ext cx="2619375" cy="1743075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704653"/>
            <a:ext cx="2762250" cy="16573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3731" y="4297680"/>
            <a:ext cx="2676525" cy="1714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651780"/>
            <a:ext cx="2857500" cy="1600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389" y="2775585"/>
            <a:ext cx="2686050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404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38200" y="72517"/>
            <a:ext cx="10515600" cy="1325563"/>
          </a:xfrm>
        </p:spPr>
        <p:txBody>
          <a:bodyPr/>
          <a:lstStyle/>
          <a:p>
            <a:pPr algn="ctr"/>
            <a:r>
              <a:rPr lang="uk-UA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Добова </a:t>
            </a:r>
            <a:r>
              <a:rPr lang="uk-UA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 споживання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205740" y="1119346"/>
            <a:ext cx="11372088" cy="1513371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Марганець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дорослої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необхідний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2,5 до 6 мг на </a:t>
            </a:r>
            <a:r>
              <a:rPr lang="ru-RU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добу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</a:t>
            </a:r>
            <a:r>
              <a:rPr lang="ru-RU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 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значну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роль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відіграє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</a:t>
            </a:r>
          </a:p>
          <a:p>
            <a:pPr marL="0" indent="0" algn="ctr">
              <a:buNone/>
            </a:pPr>
            <a:endParaRPr lang="uk-UA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82968" y="2632717"/>
            <a:ext cx="459486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діти</a:t>
            </a:r>
            <a:r>
              <a:rPr lang="ru-RU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до 7 </a:t>
            </a:r>
            <a:r>
              <a:rPr lang="ru-RU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0,08…0,1 мг/кг;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діти</a:t>
            </a:r>
            <a:r>
              <a:rPr lang="ru-RU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до 14 </a:t>
            </a:r>
            <a:r>
              <a:rPr lang="ru-RU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не </a:t>
            </a:r>
            <a:r>
              <a:rPr lang="ru-RU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0,1 мг/кг;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жінки</a:t>
            </a:r>
            <a:r>
              <a:rPr lang="ru-RU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2,5…5 мг на </a:t>
            </a:r>
            <a:r>
              <a:rPr lang="ru-RU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добу</a:t>
            </a:r>
            <a:r>
              <a:rPr lang="ru-RU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чоловіки</a:t>
            </a:r>
            <a:r>
              <a:rPr lang="ru-RU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</a:t>
            </a:r>
            <a:r>
              <a:rPr lang="ru-RU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мг на </a:t>
            </a:r>
            <a:r>
              <a:rPr lang="ru-RU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добу</a:t>
            </a:r>
            <a:r>
              <a:rPr lang="ru-RU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64" y="2910967"/>
            <a:ext cx="4471225" cy="290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912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build="p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уникнути дефіциту марганцю?</a:t>
            </a:r>
            <a:br>
              <a:rPr lang="uk-UA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91440" y="1581912"/>
            <a:ext cx="5367528" cy="471392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Легкі салати зі свіжих овочів з додаванням зелені, ягідні коктейлі і морси, горіхи та фрукти під час перекусів – включіть ці нескладні страви в свій щоденний раціон, і марганець буде надходити в достатніх кількостях. При цьому слід завжди налаштовуватися на позитив, оскільки підвищене психоемоційне навантаження призводить до інтенсивного витрачання даного елемента.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968" y="2774728"/>
            <a:ext cx="2857500" cy="16002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818" y="1270683"/>
            <a:ext cx="2371725" cy="19240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818" y="4381310"/>
            <a:ext cx="2390775" cy="191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516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38200" y="250031"/>
            <a:ext cx="10515600" cy="1325563"/>
          </a:xfrm>
        </p:spPr>
        <p:txBody>
          <a:bodyPr/>
          <a:lstStyle/>
          <a:p>
            <a:pPr algn="ctr"/>
            <a:r>
              <a:rPr lang="uk-UA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Шкода від надлишку марганцю</a:t>
            </a:r>
            <a:endParaRPr lang="uk-UA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5942076" y="1575594"/>
            <a:ext cx="5894832" cy="435133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uk-UA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 </a:t>
            </a:r>
            <a:r>
              <a:rPr lang="uk-UA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добова порція даного мінералу досягає 40 мг, вона стає токсичною. Однак з продуктами харчування отримати таку кількість неможливо.</a:t>
            </a:r>
          </a:p>
          <a:p>
            <a:pPr marL="0" indent="0" algn="ctr">
              <a:buNone/>
            </a:pPr>
            <a:r>
              <a:rPr lang="uk-UA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Токсичність виявляють лише сполуки мінералу, що проникають в організм людини через органи дихання. Їх вплив позначається в основному на роботі центральної нервової, опорно-рухової та серцево-судинної систем.</a:t>
            </a:r>
          </a:p>
          <a:p>
            <a:pPr algn="ctr"/>
            <a:endParaRPr lang="uk-UA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35" y="1752472"/>
            <a:ext cx="3816223" cy="381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356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38200" y="266941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uk-UA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 </a:t>
            </a:r>
            <a:endParaRPr lang="uk-UA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074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297</Words>
  <Application>Microsoft Office PowerPoint</Application>
  <PresentationFormat>Широкоэкранный</PresentationFormat>
  <Paragraphs>25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Презентація на тему : Марганець в організмі людини</vt:lpstr>
      <vt:lpstr>Марганець</vt:lpstr>
      <vt:lpstr>Навіщо людському організму марганець </vt:lpstr>
      <vt:lpstr>Основні продукти, що містять марганець</vt:lpstr>
      <vt:lpstr>Презентация PowerPoint</vt:lpstr>
      <vt:lpstr>Добова норма споживання </vt:lpstr>
      <vt:lpstr>Як уникнути дефіциту марганцю? </vt:lpstr>
      <vt:lpstr>Шкода від надлишку марганцю</vt:lpstr>
      <vt:lpstr>Дякую за увагу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olenka</dc:creator>
  <cp:lastModifiedBy>olenka</cp:lastModifiedBy>
  <cp:revision>8</cp:revision>
  <dcterms:created xsi:type="dcterms:W3CDTF">2020-02-08T15:43:36Z</dcterms:created>
  <dcterms:modified xsi:type="dcterms:W3CDTF">2020-02-08T21:01:49Z</dcterms:modified>
</cp:coreProperties>
</file>