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6128EEE-31E7-314A-9667-B6D3C084E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15" y="1839515"/>
            <a:ext cx="3762667" cy="4606417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E72C9E0-6A82-CE4E-AEED-54FD5BDA5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5123" y="1839515"/>
            <a:ext cx="2810174" cy="4606417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D9927F1-4F5B-F543-BFD1-D8A7FEEDA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065" y="269193"/>
            <a:ext cx="4322115" cy="1195276"/>
          </a:xfrm>
        </p:spPr>
        <p:txBody>
          <a:bodyPr>
            <a:normAutofit fontScale="90000"/>
          </a:bodyPr>
          <a:lstStyle/>
          <a:p>
            <a:r>
              <a:rPr lang="uk-UA"/>
              <a:t>Одяг середньовіччя (різні епохи)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2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895835-2CDD-B442-B6DB-DDBE63139C00}"/>
              </a:ext>
            </a:extLst>
          </p:cNvPr>
          <p:cNvSpPr txBox="1"/>
          <p:nvPr/>
        </p:nvSpPr>
        <p:spPr>
          <a:xfrm>
            <a:off x="183950" y="1077277"/>
            <a:ext cx="328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solidFill>
                  <a:schemeClr val="accent6">
                    <a:lumMod val="75000"/>
                  </a:schemeClr>
                </a:solidFill>
              </a:rPr>
              <a:t>Основні види жіночого одягу: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10AB3528-4EA5-3A46-9EE6-DA6FDA8F4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88" y="1783222"/>
            <a:ext cx="5171838" cy="39975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D00E2D-DC86-254B-840E-5750B6A1CEE1}"/>
              </a:ext>
            </a:extLst>
          </p:cNvPr>
          <p:cNvSpPr txBox="1"/>
          <p:nvPr/>
        </p:nvSpPr>
        <p:spPr>
          <a:xfrm>
            <a:off x="6096000" y="1261943"/>
            <a:ext cx="4727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туніка-кота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 верхня сорочка, з вузьким ліфом, який шнурувався збоку або ззаду, з довгими рукавами, що закінчувались широкими манжетами</a:t>
            </a:r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14DDB5-42B2-874D-8AD4-DB13F48B5398}"/>
              </a:ext>
            </a:extLst>
          </p:cNvPr>
          <p:cNvSpPr txBox="1"/>
          <p:nvPr/>
        </p:nvSpPr>
        <p:spPr>
          <a:xfrm>
            <a:off x="6096000" y="2764308"/>
            <a:ext cx="52988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сюрко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верхнє вільне плаття без рукавів, з дорогої тканини, по горловині і проймам прикрашене хутром</a:t>
            </a:r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3E3EE1-4C93-7541-B7E8-96ECD4982C50}"/>
              </a:ext>
            </a:extLst>
          </p:cNvPr>
          <p:cNvSpPr txBox="1"/>
          <p:nvPr/>
        </p:nvSpPr>
        <p:spPr>
          <a:xfrm>
            <a:off x="6096000" y="3989674"/>
            <a:ext cx="2977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плащі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верхній одяг огортаючого типу</a:t>
            </a: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F8CCC8-2236-FC40-9D8D-6A31BF4EBA82}"/>
              </a:ext>
            </a:extLst>
          </p:cNvPr>
          <p:cNvSpPr txBox="1"/>
          <p:nvPr/>
        </p:nvSpPr>
        <p:spPr>
          <a:xfrm>
            <a:off x="6096000" y="4960868"/>
            <a:ext cx="4446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енен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- конусоподібний головний убір з вуаллю, висота якого досягала 70 см.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8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5EF1E-EEC5-3243-A679-A181A8DA6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6875" y="280988"/>
            <a:ext cx="8858250" cy="1571625"/>
          </a:xfrm>
        </p:spPr>
        <p:txBody>
          <a:bodyPr/>
          <a:lstStyle/>
          <a:p>
            <a:r>
              <a:rPr lang="ru-RU"/>
              <a:t>Костюм візантійської імперії (Iv – Xv століття)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948273-CC6C-1A4E-B18D-1DEAD61AD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594" y="2225873"/>
            <a:ext cx="4286250" cy="863799"/>
          </a:xfrm>
        </p:spPr>
        <p:txBody>
          <a:bodyPr/>
          <a:lstStyle/>
          <a:p>
            <a:r>
              <a:rPr lang="ru-RU" b="1">
                <a:solidFill>
                  <a:schemeClr val="accent6"/>
                </a:solidFill>
              </a:rPr>
              <a:t>Основні властивості костюма:</a:t>
            </a:r>
            <a:endParaRPr lang="ru-RU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4E39799-B99D-B646-88BD-B426D1900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722661"/>
            <a:ext cx="3893344" cy="36529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C51F38-090D-9143-A06E-D4C63105FA1D}"/>
              </a:ext>
            </a:extLst>
          </p:cNvPr>
          <p:cNvSpPr txBox="1"/>
          <p:nvPr/>
        </p:nvSpPr>
        <p:spPr>
          <a:xfrm>
            <a:off x="4857750" y="2514599"/>
            <a:ext cx="67627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/>
              <a:t>Схожість чоловічого та жіночого одягу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/>
              <a:t>Тісний зв’язок з християнською релігією і ідеологією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/>
              <a:t>Одяг був  накладним, багатошаровим під яким не відчувалася фігура людини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/>
              <a:t>Перевантаженість одягу орнаментацією і декоруванням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/>
              <a:t>Фігура виглядала монументальною, скутою та статичною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/>
              <a:t>Не припускалось будь-якого оголення тіла</a:t>
            </a:r>
          </a:p>
        </p:txBody>
      </p:sp>
    </p:spTree>
    <p:extLst>
      <p:ext uri="{BB962C8B-B14F-4D97-AF65-F5344CB8AC3E}">
        <p14:creationId xmlns:p14="http://schemas.microsoft.com/office/powerpoint/2010/main" val="22850943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6932FC-3B39-824F-BE58-B5396EAF35CC}"/>
              </a:ext>
            </a:extLst>
          </p:cNvPr>
          <p:cNvSpPr txBox="1"/>
          <p:nvPr/>
        </p:nvSpPr>
        <p:spPr>
          <a:xfrm>
            <a:off x="303610" y="678656"/>
            <a:ext cx="3937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solidFill>
                  <a:schemeClr val="accent6">
                    <a:lumMod val="75000"/>
                  </a:schemeClr>
                </a:solidFill>
              </a:rPr>
              <a:t>Основні види чоловічого одягу: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75D493-86A5-2B4C-B808-444F09396F26}"/>
              </a:ext>
            </a:extLst>
          </p:cNvPr>
          <p:cNvSpPr txBox="1"/>
          <p:nvPr/>
        </p:nvSpPr>
        <p:spPr>
          <a:xfrm>
            <a:off x="303610" y="1047988"/>
            <a:ext cx="3286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Туніка- таларис- основа одягу усіх верств населення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57657F-4C7E-344D-938D-F996DDEEBE12}"/>
              </a:ext>
            </a:extLst>
          </p:cNvPr>
          <p:cNvSpPr txBox="1"/>
          <p:nvPr/>
        </p:nvSpPr>
        <p:spPr>
          <a:xfrm>
            <a:off x="303610" y="2063651"/>
            <a:ext cx="390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Далматик- довга і проста туніка, верхній одяг імператора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E4E09CCF-3744-2040-878B-A91CE0DC1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456" y="678656"/>
            <a:ext cx="3572954" cy="49291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FD3069-ABF2-E649-92E6-C68F6DE1C31D}"/>
              </a:ext>
            </a:extLst>
          </p:cNvPr>
          <p:cNvSpPr txBox="1"/>
          <p:nvPr/>
        </p:nvSpPr>
        <p:spPr>
          <a:xfrm>
            <a:off x="308075" y="3143250"/>
            <a:ext cx="3781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Штани- панчохи-новий вид одягу, що складаєть з двох не зшитих половинок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3D9FCD-B819-5341-8AE8-AC775A677B0A}"/>
              </a:ext>
            </a:extLst>
          </p:cNvPr>
          <p:cNvSpPr txBox="1"/>
          <p:nvPr/>
        </p:nvSpPr>
        <p:spPr>
          <a:xfrm>
            <a:off x="8402132" y="1047988"/>
            <a:ext cx="3286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Лорум-прикрашений дорогоцінним камінням довгий шарф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0E7D8-2607-EF42-80DA-54E3AC3BE4A0}"/>
              </a:ext>
            </a:extLst>
          </p:cNvPr>
          <p:cNvSpPr txBox="1"/>
          <p:nvPr/>
        </p:nvSpPr>
        <p:spPr>
          <a:xfrm>
            <a:off x="8402132" y="2063651"/>
            <a:ext cx="3154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/>
              <a:t>Табліон- багато оздоблена нашивка прямокутної форми, знак розрізнення імператора і вищих придворних чинів</a:t>
            </a:r>
          </a:p>
        </p:txBody>
      </p:sp>
    </p:spTree>
    <p:extLst>
      <p:ext uri="{BB962C8B-B14F-4D97-AF65-F5344CB8AC3E}">
        <p14:creationId xmlns:p14="http://schemas.microsoft.com/office/powerpoint/2010/main" val="307333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F5A664-24DE-B149-8FF1-2E05011110D6}"/>
              </a:ext>
            </a:extLst>
          </p:cNvPr>
          <p:cNvSpPr txBox="1"/>
          <p:nvPr/>
        </p:nvSpPr>
        <p:spPr>
          <a:xfrm>
            <a:off x="237529" y="925115"/>
            <a:ext cx="4245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solidFill>
                  <a:schemeClr val="accent6">
                    <a:lumMod val="75000"/>
                  </a:schemeClr>
                </a:solidFill>
              </a:rPr>
              <a:t>Основні властивості жіночого одягу: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309E1F85-4E9F-074F-A673-7DFDB115D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57" y="1455473"/>
            <a:ext cx="3562928" cy="44774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203201-2272-8543-9D69-E7E6FC1EFAA4}"/>
              </a:ext>
            </a:extLst>
          </p:cNvPr>
          <p:cNvSpPr txBox="1"/>
          <p:nvPr/>
        </p:nvSpPr>
        <p:spPr>
          <a:xfrm>
            <a:off x="4482703" y="1294447"/>
            <a:ext cx="3727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Нижня туніка- нижній одяг з довгими вузькими рукавами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508B2-3979-5542-BE9A-95412D71EB80}"/>
              </a:ext>
            </a:extLst>
          </p:cNvPr>
          <p:cNvSpPr txBox="1"/>
          <p:nvPr/>
        </p:nvSpPr>
        <p:spPr>
          <a:xfrm>
            <a:off x="4482703" y="2175271"/>
            <a:ext cx="356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Стола- довга і проста туніка з довгими і широкими рукавами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4F3D63-1AA5-9D4A-A690-36F83ABEA7DD}"/>
              </a:ext>
            </a:extLst>
          </p:cNvPr>
          <p:cNvSpPr txBox="1"/>
          <p:nvPr/>
        </p:nvSpPr>
        <p:spPr>
          <a:xfrm>
            <a:off x="4482703" y="3105834"/>
            <a:ext cx="3128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Плащ- пенула- верхній одяг простих жінок</a:t>
            </a:r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62E2FE4C-ECB2-4742-80C7-BD6DEE0A3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877" y="931010"/>
            <a:ext cx="2822734" cy="35201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9E75E0-1880-CC45-9117-2F58EF33FD21}"/>
              </a:ext>
            </a:extLst>
          </p:cNvPr>
          <p:cNvSpPr txBox="1"/>
          <p:nvPr/>
        </p:nvSpPr>
        <p:spPr>
          <a:xfrm>
            <a:off x="4482704" y="4036397"/>
            <a:ext cx="312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Плащ-мантія- верхній одяг знатних жінок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E8975D-899D-474B-9C58-0FFFCED3CA9B}"/>
              </a:ext>
            </a:extLst>
          </p:cNvPr>
          <p:cNvSpPr txBox="1"/>
          <p:nvPr/>
        </p:nvSpPr>
        <p:spPr>
          <a:xfrm>
            <a:off x="4482703" y="5101888"/>
            <a:ext cx="3128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/>
              <a:t>Мафорій- накидка, що покривала голову, спину, плечи </a:t>
            </a:r>
          </a:p>
        </p:txBody>
      </p:sp>
    </p:spTree>
    <p:extLst>
      <p:ext uri="{BB962C8B-B14F-4D97-AF65-F5344CB8AC3E}">
        <p14:creationId xmlns:p14="http://schemas.microsoft.com/office/powerpoint/2010/main" val="3935748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1124B7-8A9C-AE4F-BEE8-C6FA222E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1"/>
            <a:ext cx="8101012" cy="1010840"/>
          </a:xfrm>
        </p:spPr>
        <p:txBody>
          <a:bodyPr>
            <a:normAutofit fontScale="90000"/>
          </a:bodyPr>
          <a:lstStyle/>
          <a:p>
            <a:r>
              <a:rPr lang="ru-RU" b="1">
                <a:solidFill>
                  <a:srgbClr val="FFFFFF"/>
                </a:solidFill>
                <a:effectLst/>
                <a:latin typeface="Trebuchet MS" panose="02000000000000000000" pitchFamily="2" charset="0"/>
              </a:rPr>
              <a:t>Костюм романського Середньовіччя (</a:t>
            </a:r>
            <a:r>
              <a:rPr lang="af-ZA" b="1">
                <a:solidFill>
                  <a:srgbClr val="FFFFFF"/>
                </a:solidFill>
                <a:effectLst/>
                <a:latin typeface="Trebuchet MS" panose="02000000000000000000" pitchFamily="2" charset="0"/>
              </a:rPr>
              <a:t>IX – XII </a:t>
            </a:r>
            <a:r>
              <a:rPr lang="ru-RU" b="1">
                <a:solidFill>
                  <a:srgbClr val="FFFFFF"/>
                </a:solidFill>
                <a:effectLst/>
                <a:latin typeface="Trebuchet MS" panose="02000000000000000000" pitchFamily="2" charset="0"/>
              </a:rPr>
              <a:t>століття).</a:t>
            </a:r>
            <a:br>
              <a:rPr lang="ru-RU" b="1">
                <a:solidFill>
                  <a:srgbClr val="FFFFFF"/>
                </a:solidFill>
                <a:effectLst/>
                <a:latin typeface="Trebuchet MS" panose="02000000000000000000" pitchFamily="2" charset="0"/>
              </a:rPr>
            </a:br>
            <a:endParaRPr lang="ru-RU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02F28C-9B5A-0D40-AB07-759A84D5661B}"/>
              </a:ext>
            </a:extLst>
          </p:cNvPr>
          <p:cNvSpPr txBox="1"/>
          <p:nvPr/>
        </p:nvSpPr>
        <p:spPr>
          <a:xfrm>
            <a:off x="685802" y="2032396"/>
            <a:ext cx="342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solidFill>
                  <a:schemeClr val="accent6">
                    <a:lumMod val="75000"/>
                  </a:schemeClr>
                </a:solidFill>
              </a:rPr>
              <a:t>Основні властивості костюму: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1CA24999-E04F-264F-945A-C16E641FB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96" y="2401728"/>
            <a:ext cx="3333750" cy="41624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C43642-1A84-2141-A302-8953C7FC5100}"/>
              </a:ext>
            </a:extLst>
          </p:cNvPr>
          <p:cNvSpPr txBox="1"/>
          <p:nvPr/>
        </p:nvSpPr>
        <p:spPr>
          <a:xfrm>
            <a:off x="4647013" y="1696641"/>
            <a:ext cx="5638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в основу формування костюма у всій Західній Європі лягла взаємодія пізнього римського костюма, костюма варварів, при впливі Візантійського костюма</a:t>
            </a:r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F79703-A2B3-3D49-AFE8-FFE334B23C01}"/>
              </a:ext>
            </a:extLst>
          </p:cNvPr>
          <p:cNvSpPr txBox="1"/>
          <p:nvPr/>
        </p:nvSpPr>
        <p:spPr>
          <a:xfrm>
            <a:off x="4647013" y="2966263"/>
            <a:ext cx="51720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був поширений глухий (накладний), видовжений, багатошаровий одяг простого крою, який щільно закривав усе тіло</a:t>
            </a:r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116861-88A5-DF4C-A564-55A87E93A5D7}"/>
              </a:ext>
            </a:extLst>
          </p:cNvPr>
          <p:cNvSpPr txBox="1"/>
          <p:nvPr/>
        </p:nvSpPr>
        <p:spPr>
          <a:xfrm>
            <a:off x="4647013" y="3958886"/>
            <a:ext cx="6231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огортаючий одяг обмежувався плащами</a:t>
            </a:r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711831-8777-FD41-90DD-E916D14637FD}"/>
              </a:ext>
            </a:extLst>
          </p:cNvPr>
          <p:cNvSpPr txBox="1"/>
          <p:nvPr/>
        </p:nvSpPr>
        <p:spPr>
          <a:xfrm>
            <a:off x="4647013" y="4482940"/>
            <a:ext cx="3923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кольори одягу мали символічне значення</a:t>
            </a: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429736-A4BC-8747-8C9B-7335BEF3E345}"/>
              </a:ext>
            </a:extLst>
          </p:cNvPr>
          <p:cNvSpPr txBox="1"/>
          <p:nvPr/>
        </p:nvSpPr>
        <p:spPr>
          <a:xfrm>
            <a:off x="4647013" y="5283993"/>
            <a:ext cx="3723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лінії з'єднання та краї деталей обробляли бейкою, хутром, вишивкою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5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7FC541-D978-A840-BC21-B737FA2B0791}"/>
              </a:ext>
            </a:extLst>
          </p:cNvPr>
          <p:cNvSpPr txBox="1"/>
          <p:nvPr/>
        </p:nvSpPr>
        <p:spPr>
          <a:xfrm>
            <a:off x="273248" y="1014412"/>
            <a:ext cx="372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solidFill>
                  <a:schemeClr val="accent6">
                    <a:lumMod val="75000"/>
                  </a:schemeClr>
                </a:solidFill>
              </a:rPr>
              <a:t>Основні види чоловічого одягу: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3482DDC-0CDD-3940-9BC6-710A40201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48" y="1715690"/>
            <a:ext cx="3488110" cy="41278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5C0121-A541-DA49-8B80-DC659D83DBB6}"/>
              </a:ext>
            </a:extLst>
          </p:cNvPr>
          <p:cNvSpPr txBox="1"/>
          <p:nvPr/>
        </p:nvSpPr>
        <p:spPr>
          <a:xfrm>
            <a:off x="4000500" y="1715690"/>
            <a:ext cx="3488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туніка-каміза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нижній одяг з довгими рукавами</a:t>
            </a:r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775301-C875-9E48-BE30-8BAFEF699C00}"/>
              </a:ext>
            </a:extLst>
          </p:cNvPr>
          <p:cNvSpPr txBox="1"/>
          <p:nvPr/>
        </p:nvSpPr>
        <p:spPr>
          <a:xfrm>
            <a:off x="4000500" y="2532460"/>
            <a:ext cx="4013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туніка-кота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довгий, просторий одяг з рукавами</a:t>
            </a:r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EC9288-3460-B040-888C-00CDC81B473F}"/>
              </a:ext>
            </a:extLst>
          </p:cNvPr>
          <p:cNvSpPr txBox="1"/>
          <p:nvPr/>
        </p:nvSpPr>
        <p:spPr>
          <a:xfrm>
            <a:off x="4000500" y="3217545"/>
            <a:ext cx="4834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нарамник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верхній одяг з довгого, перегнутого навпіл шматка тканини з отвором для голови</a:t>
            </a:r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191B71-BF2A-4B42-8B85-DC2D540B2492}"/>
              </a:ext>
            </a:extLst>
          </p:cNvPr>
          <p:cNvSpPr txBox="1"/>
          <p:nvPr/>
        </p:nvSpPr>
        <p:spPr>
          <a:xfrm>
            <a:off x="4000500" y="4179629"/>
            <a:ext cx="3841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шоси 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– вузькі прилеглі штани-панчохи</a:t>
            </a: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A726B0-01CF-F84A-A291-2FC966DDC323}"/>
              </a:ext>
            </a:extLst>
          </p:cNvPr>
          <p:cNvSpPr txBox="1"/>
          <p:nvPr/>
        </p:nvSpPr>
        <p:spPr>
          <a:xfrm>
            <a:off x="4000500" y="4864714"/>
            <a:ext cx="4247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плащ-хламида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- короткий чи довгий плащ, накинутий на ліве плече, так щоб одна рука була вільною</a:t>
            </a:r>
            <a:endParaRPr lang="ru-RU"/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1FD5E3E5-D493-094E-B8A4-A68B9F317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051" y="2762309"/>
            <a:ext cx="2677669" cy="34809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648BD1-5E4A-0F4D-8EF6-58C1A21C3B46}"/>
              </a:ext>
            </a:extLst>
          </p:cNvPr>
          <p:cNvSpPr txBox="1"/>
          <p:nvPr/>
        </p:nvSpPr>
        <p:spPr>
          <a:xfrm>
            <a:off x="8430644" y="1570375"/>
            <a:ext cx="3389709" cy="923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пояс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ознака незалежності і чоловічої гідності, на пояс чіплялась зброя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8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04C0E0-FDD1-BA49-94B5-64F956C52F7B}"/>
              </a:ext>
            </a:extLst>
          </p:cNvPr>
          <p:cNvSpPr txBox="1"/>
          <p:nvPr/>
        </p:nvSpPr>
        <p:spPr>
          <a:xfrm>
            <a:off x="4187725" y="1032272"/>
            <a:ext cx="3816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solidFill>
                  <a:schemeClr val="accent6">
                    <a:lumMod val="75000"/>
                  </a:schemeClr>
                </a:solidFill>
              </a:rPr>
              <a:t>Основні  види жіночого одягу: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015CE1C-D8B1-FD42-A2DC-5364C8F65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85" y="1547812"/>
            <a:ext cx="3333750" cy="42207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E49D17-59FE-4842-AB3F-24366EC22A75}"/>
              </a:ext>
            </a:extLst>
          </p:cNvPr>
          <p:cNvSpPr txBox="1"/>
          <p:nvPr/>
        </p:nvSpPr>
        <p:spPr>
          <a:xfrm>
            <a:off x="4187724" y="1547812"/>
            <a:ext cx="4673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туніка-каміза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нижня сорочка, довга і широка, з довгими вузькими рукавами</a:t>
            </a:r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061372-9C56-834A-9064-0A1DADCB00FA}"/>
              </a:ext>
            </a:extLst>
          </p:cNvPr>
          <p:cNvSpPr txBox="1"/>
          <p:nvPr/>
        </p:nvSpPr>
        <p:spPr>
          <a:xfrm>
            <a:off x="4187724" y="2340351"/>
            <a:ext cx="4459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туніка-кота 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– верхня сорочка, більш коротка, з короткими широкими рукавами</a:t>
            </a:r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61566E-2EA2-7643-BF24-E9016BFAEDE5}"/>
              </a:ext>
            </a:extLst>
          </p:cNvPr>
          <p:cNvSpPr txBox="1"/>
          <p:nvPr/>
        </p:nvSpPr>
        <p:spPr>
          <a:xfrm>
            <a:off x="4187724" y="3409889"/>
            <a:ext cx="4305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сюрко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верхнє вільне плаття з широкими рукавами, або без рукавів</a:t>
            </a:r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4D9A58-1550-EF40-9279-7A25A77DCE60}"/>
              </a:ext>
            </a:extLst>
          </p:cNvPr>
          <p:cNvSpPr txBox="1"/>
          <p:nvPr/>
        </p:nvSpPr>
        <p:spPr>
          <a:xfrm>
            <a:off x="4187724" y="4202429"/>
            <a:ext cx="4459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бліо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верхнє плаття на зразок чоловічого, тільки довше і розширене донизу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033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7EE46-A69F-3A4B-BF11-9ED84CEDF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8922543" cy="1046559"/>
          </a:xfrm>
        </p:spPr>
        <p:txBody>
          <a:bodyPr>
            <a:normAutofit fontScale="90000"/>
          </a:bodyPr>
          <a:lstStyle/>
          <a:p>
            <a:r>
              <a:rPr lang="ru-RU" b="1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Костюм готичного Середньовіччя (</a:t>
            </a:r>
            <a:r>
              <a:rPr lang="af-ZA" b="1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XIII – XV </a:t>
            </a:r>
            <a:r>
              <a:rPr lang="ru-RU" b="1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століття)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0A3963-AAD5-844E-B457-D780858EEC84}"/>
              </a:ext>
            </a:extLst>
          </p:cNvPr>
          <p:cNvSpPr txBox="1"/>
          <p:nvPr/>
        </p:nvSpPr>
        <p:spPr>
          <a:xfrm>
            <a:off x="844748" y="1846660"/>
            <a:ext cx="4191596" cy="37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solidFill>
                  <a:schemeClr val="accent6">
                    <a:lumMod val="75000"/>
                  </a:schemeClr>
                </a:solidFill>
              </a:rPr>
              <a:t>Революційні зміни одягу: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7C2D10E-7114-1E46-A9C7-9CAD37208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863" y="1388268"/>
            <a:ext cx="3633977" cy="45874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3F8502-0158-7241-82CB-C770D7E90599}"/>
              </a:ext>
            </a:extLst>
          </p:cNvPr>
          <p:cNvSpPr txBox="1"/>
          <p:nvPr/>
        </p:nvSpPr>
        <p:spPr>
          <a:xfrm>
            <a:off x="844748" y="2339580"/>
            <a:ext cx="4334471" cy="37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поява одягу з відрізним по талії ліфом</a:t>
            </a:r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AC55E3-AC51-6644-8D49-C837911F15E4}"/>
              </a:ext>
            </a:extLst>
          </p:cNvPr>
          <p:cNvSpPr txBox="1"/>
          <p:nvPr/>
        </p:nvSpPr>
        <p:spPr>
          <a:xfrm>
            <a:off x="844748" y="2832500"/>
            <a:ext cx="4941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поява в ХІІІ ст. нового виду рукава – вшивного, який пришивався тимчасово</a:t>
            </a:r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1C179C-2A4A-A34F-8004-49188CCE16A4}"/>
              </a:ext>
            </a:extLst>
          </p:cNvPr>
          <p:cNvSpPr txBox="1"/>
          <p:nvPr/>
        </p:nvSpPr>
        <p:spPr>
          <a:xfrm>
            <a:off x="844748" y="3478831"/>
            <a:ext cx="4138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в ХІ</a:t>
            </a:r>
            <a:r>
              <a:rPr lang="af-ZA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ст. з’являється новий тип одягу - розстібний</a:t>
            </a:r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CE4270-EF85-944D-A26F-BCA7558D0940}"/>
              </a:ext>
            </a:extLst>
          </p:cNvPr>
          <p:cNvSpPr txBox="1"/>
          <p:nvPr/>
        </p:nvSpPr>
        <p:spPr>
          <a:xfrm>
            <a:off x="844748" y="4228218"/>
            <a:ext cx="592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в ХІ</a:t>
            </a:r>
            <a:r>
              <a:rPr lang="af-ZA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ст. вперше застосували підбивку одягу ватою або клоччям для надання більш щільного облягання по фігурі</a:t>
            </a: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989DC3-6B1E-FC49-BF95-D4A4FC5A3937}"/>
              </a:ext>
            </a:extLst>
          </p:cNvPr>
          <p:cNvSpPr txBox="1"/>
          <p:nvPr/>
        </p:nvSpPr>
        <p:spPr>
          <a:xfrm>
            <a:off x="844748" y="5388905"/>
            <a:ext cx="4997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в ХІ</a:t>
            </a:r>
            <a:r>
              <a:rPr lang="af-ZA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ст. з’являється нова деталь одягу - комір, як в чоловічому, так і в жіночому одязі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10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A1E0FB-5052-FF49-B9F5-B50BF7DE8004}"/>
              </a:ext>
            </a:extLst>
          </p:cNvPr>
          <p:cNvSpPr txBox="1"/>
          <p:nvPr/>
        </p:nvSpPr>
        <p:spPr>
          <a:xfrm>
            <a:off x="380403" y="853678"/>
            <a:ext cx="4745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solidFill>
                  <a:schemeClr val="accent6">
                    <a:lumMod val="75000"/>
                  </a:schemeClr>
                </a:solidFill>
              </a:rPr>
              <a:t>Основні види чоловічого одягу: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2587B766-D308-6A43-98CD-E6FEA76F5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03" y="1398322"/>
            <a:ext cx="3347723" cy="43118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C9C7EB-8A78-114B-94A6-FBB964240988}"/>
              </a:ext>
            </a:extLst>
          </p:cNvPr>
          <p:cNvSpPr txBox="1"/>
          <p:nvPr/>
        </p:nvSpPr>
        <p:spPr>
          <a:xfrm>
            <a:off x="4023717" y="1398322"/>
            <a:ext cx="4763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каміза – 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нижній одяг з довгими рукавами</a:t>
            </a:r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4D71F4-6324-DD49-9F64-1ECA9536D291}"/>
              </a:ext>
            </a:extLst>
          </p:cNvPr>
          <p:cNvSpPr txBox="1"/>
          <p:nvPr/>
        </p:nvSpPr>
        <p:spPr>
          <a:xfrm>
            <a:off x="4001375" y="1942966"/>
            <a:ext cx="4923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пурпуен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коротка вузька куртка довжиною до стегон, з вузькими вшивними рукавами і застібкою</a:t>
            </a:r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BC5CE4-5B45-7D42-A158-005E982CE838}"/>
              </a:ext>
            </a:extLst>
          </p:cNvPr>
          <p:cNvSpPr txBox="1"/>
          <p:nvPr/>
        </p:nvSpPr>
        <p:spPr>
          <a:xfrm>
            <a:off x="4001375" y="3068374"/>
            <a:ext cx="4179392" cy="923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котарді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коротка вузька куртка прилеглого силуету, довжиною до середини стегон із застібкою</a:t>
            </a:r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014C12-5625-8841-98C8-2640410411A2}"/>
              </a:ext>
            </a:extLst>
          </p:cNvPr>
          <p:cNvSpPr txBox="1"/>
          <p:nvPr/>
        </p:nvSpPr>
        <p:spPr>
          <a:xfrm>
            <a:off x="4023717" y="4366752"/>
            <a:ext cx="3604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табар</a:t>
            </a:r>
            <a:r>
              <a:rPr lang="ru-RU" b="0" i="0">
                <a:solidFill>
                  <a:srgbClr val="BBBBBB"/>
                </a:solidFill>
                <a:effectLst/>
                <a:latin typeface="times new roman" panose="02020603050405020304" pitchFamily="18" charset="0"/>
              </a:rPr>
              <a:t> – короткий плащ з широкими рукавами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493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10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Небесная</vt:lpstr>
      <vt:lpstr>Одяг середньовіччя (різні епохи)</vt:lpstr>
      <vt:lpstr>Костюм візантійської імперії (Iv – Xv століття)</vt:lpstr>
      <vt:lpstr>Презентация PowerPoint</vt:lpstr>
      <vt:lpstr>Презентация PowerPoint</vt:lpstr>
      <vt:lpstr>Костюм романського Середньовіччя (IX – XII століття). </vt:lpstr>
      <vt:lpstr>Презентация PowerPoint</vt:lpstr>
      <vt:lpstr>Презентация PowerPoint</vt:lpstr>
      <vt:lpstr>Костюм готичного Середньовіччя (XIII – XV століття)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Костюм візантійської імперії (Iv – Xv століття)</dc:title>
  <dc:creator>strugovlad@gmail.com</dc:creator>
  <cp:lastModifiedBy>strugovlad@gmail.com</cp:lastModifiedBy>
  <cp:revision>7</cp:revision>
  <dcterms:created xsi:type="dcterms:W3CDTF">2020-01-15T18:40:16Z</dcterms:created>
  <dcterms:modified xsi:type="dcterms:W3CDTF">2020-01-16T08:52:02Z</dcterms:modified>
</cp:coreProperties>
</file>