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C863"/>
    <a:srgbClr val="057D3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СТРУКТУРА</a:t>
            </a:r>
            <a:r>
              <a:rPr lang="uk-UA" baseline="0" dirty="0"/>
              <a:t> ІНТЕРНЕТ-ТРАФІКУ</a:t>
            </a:r>
            <a:endParaRPr lang="en-US" dirty="0"/>
          </a:p>
        </c:rich>
      </c:tx>
      <c:layout>
        <c:manualLayout>
          <c:xMode val="edge"/>
          <c:yMode val="edge"/>
          <c:x val="0.33717688249779754"/>
          <c:y val="7.5677852487342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749688717620769E-2"/>
          <c:y val="0.24018924677985254"/>
          <c:w val="0.81388888888888888"/>
          <c:h val="0.6575754593175853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76B-4501-9C02-0C906E8FD297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76B-4501-9C02-0C906E8FD297}"/>
              </c:ext>
            </c:extLst>
          </c:dPt>
          <c:dLbls>
            <c:dLbl>
              <c:idx val="0"/>
              <c:layout>
                <c:manualLayout>
                  <c:x val="6.4486652206843492E-2"/>
                  <c:y val="-0.170146146240476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solidFill>
                          <a:schemeClr val="tx1"/>
                        </a:solidFill>
                      </a:rPr>
                      <a:t>Смартфон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99363963503665"/>
                      <c:h val="0.116724349191180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6B-4501-9C02-0C906E8FD297}"/>
                </c:ext>
              </c:extLst>
            </c:dLbl>
            <c:dLbl>
              <c:idx val="1"/>
              <c:layout>
                <c:manualLayout>
                  <c:x val="-3.9338813488249823E-2"/>
                  <c:y val="-7.90211304118318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 err="1">
                        <a:solidFill>
                          <a:schemeClr val="tx1"/>
                        </a:solidFill>
                      </a:rPr>
                      <a:t>Комп'ютер</a:t>
                    </a:r>
                    <a:endParaRPr lang="ru-RU" sz="16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55090221578124"/>
                      <c:h val="0.107374405843002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6B-4501-9C02-0C906E8FD29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60.43</c:v>
                </c:pt>
                <c:pt idx="1">
                  <c:v>39.57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B-4501-9C02-0C906E8FD29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3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641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13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1144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0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03429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312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89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9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5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2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9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6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3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4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71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bg2">
                <a:tint val="97000"/>
                <a:hueMod val="92000"/>
                <a:satMod val="169000"/>
                <a:lumMod val="164000"/>
              </a:schemeClr>
            </a:gs>
            <a:gs pos="52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422" y="1122315"/>
            <a:ext cx="6482631" cy="788103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МОБІЛЬНИЙ ДОДАТОК</a:t>
            </a:r>
            <a:endParaRPr lang="ru-RU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7328" y="2098209"/>
            <a:ext cx="3478489" cy="521861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tx1"/>
                </a:solidFill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Ваших </a:t>
            </a:r>
            <a:r>
              <a:rPr lang="uk-UA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перемог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0" y="1815739"/>
            <a:ext cx="2952206" cy="4458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2700">
              <a:schemeClr val="accent1"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73" y="3329723"/>
            <a:ext cx="3214550" cy="2571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">
              <a:schemeClr val="bg2"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  <a:softEdge rad="1016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bevelB w="165100" prst="coolSlan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656" y="1831185"/>
            <a:ext cx="2934786" cy="4402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cxnSp>
        <p:nvCxnSpPr>
          <p:cNvPr id="15" name="Straight Connector 14"/>
          <p:cNvCxnSpPr/>
          <p:nvPr/>
        </p:nvCxnSpPr>
        <p:spPr>
          <a:xfrm>
            <a:off x="862149" y="232736"/>
            <a:ext cx="105156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innerShdw blurRad="254000">
              <a:prstClr val="black"/>
            </a:innerShdw>
          </a:effectLst>
          <a:scene3d>
            <a:camera prst="perspectiveRelaxedModerately"/>
            <a:lightRig rig="threePt" dir="t"/>
          </a:scene3d>
          <a:sp3d prstMaterial="matte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2149" y="6672724"/>
            <a:ext cx="105156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innerShdw blurRad="254000">
              <a:prstClr val="black"/>
            </a:innerShdw>
          </a:effectLst>
          <a:scene3d>
            <a:camera prst="perspectiveRelaxedModerately"/>
            <a:lightRig rig="threePt" dir="t"/>
          </a:scene3d>
          <a:sp3d prstMaterial="matte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784692" y="364885"/>
            <a:ext cx="8822912" cy="32875"/>
          </a:xfrm>
          <a:prstGeom prst="line">
            <a:avLst/>
          </a:prstGeom>
          <a:effectLst>
            <a:innerShdw blurRad="254000">
              <a:prstClr val="black"/>
            </a:innerShdw>
          </a:effectLst>
          <a:scene3d>
            <a:camera prst="perspectiveRelaxedModerately"/>
            <a:lightRig rig="threePt" dir="t"/>
          </a:scene3d>
          <a:sp3d prstMaterial="matte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953380" y="6495468"/>
            <a:ext cx="8822912" cy="32875"/>
          </a:xfrm>
          <a:prstGeom prst="line">
            <a:avLst/>
          </a:prstGeom>
          <a:effectLst>
            <a:innerShdw blurRad="254000">
              <a:prstClr val="black"/>
            </a:innerShdw>
          </a:effectLst>
          <a:scene3d>
            <a:camera prst="perspectiveRelaxedModerately"/>
            <a:lightRig rig="threePt" dir="t"/>
          </a:scene3d>
          <a:sp3d prstMaterial="matte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2104" y="-393540"/>
            <a:ext cx="0" cy="6905445"/>
          </a:xfrm>
          <a:prstGeom prst="line">
            <a:avLst/>
          </a:prstGeom>
          <a:ln>
            <a:solidFill>
              <a:schemeClr val="tx1"/>
            </a:solidFill>
          </a:ln>
          <a:effectLst>
            <a:innerShdw blurRad="254000">
              <a:prstClr val="black"/>
            </a:innerShdw>
          </a:effectLst>
          <a:scene3d>
            <a:camera prst="perspectiveRelaxedModerately"/>
            <a:lightRig rig="threePt" dir="t"/>
          </a:scene3d>
          <a:sp3d prstMaterial="matte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871667" y="-409977"/>
            <a:ext cx="0" cy="6905445"/>
          </a:xfrm>
          <a:prstGeom prst="line">
            <a:avLst/>
          </a:prstGeom>
          <a:ln>
            <a:solidFill>
              <a:schemeClr val="tx1"/>
            </a:solidFill>
          </a:ln>
          <a:effectLst>
            <a:innerShdw blurRad="254000">
              <a:prstClr val="black"/>
            </a:innerShdw>
          </a:effectLst>
          <a:scene3d>
            <a:camera prst="perspectiveRelaxedModerately"/>
            <a:lightRig rig="threePt" dir="t"/>
          </a:scene3d>
          <a:sp3d prstMaterial="matte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62149" y="477963"/>
            <a:ext cx="89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LOGO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15139" y="580117"/>
            <a:ext cx="256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Створимо і запустимо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 isContent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tint val="97000"/>
                <a:hueMod val="92000"/>
                <a:satMod val="169000"/>
                <a:lumMod val="164000"/>
              </a:schemeClr>
            </a:gs>
            <a:gs pos="56000">
              <a:schemeClr val="bg2">
                <a:shade val="96000"/>
                <a:satMod val="120000"/>
                <a:lumMod val="9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166" y="577210"/>
            <a:ext cx="3922623" cy="507275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Мета додатку</a:t>
            </a:r>
            <a:r>
              <a:rPr lang="uk-UA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264" y="1420625"/>
            <a:ext cx="5960428" cy="43357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  прямої та оперативної комунікації спортивних клубів/команд, навчальних структур з їх аудиторією завдяки сучасній цифровій платформі;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 цікавого, зручного та оперативного висвітлення життя спортивного клубу/команди/навчальної установи</a:t>
            </a:r>
          </a:p>
          <a:p>
            <a:pPr marL="285750" indent="-285750">
              <a:buFontTx/>
              <a:buChar char="-"/>
            </a:pPr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674" y="-479243"/>
            <a:ext cx="3509845" cy="6958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30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52000">
              <a:schemeClr val="bg2">
                <a:shade val="96000"/>
                <a:satMod val="120000"/>
                <a:lumMod val="9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962" y="360615"/>
            <a:ext cx="6879772" cy="114300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МОЖЛИВОСТІ ДЛЯ СПОРТИВНОГО КЛУБУ/КОМАНДИ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147" y="2078151"/>
            <a:ext cx="6701401" cy="430578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висвітлення діяльності клубу/команди у зручний та сучасний спосіб;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дослідження цільової аудиторії та її уподобань за коментарями, відгуками та запитами;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більшення кількості шанувальників завдяки розширенню своєї присутності у віртуальному просторі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 smtClean="0"/>
          </a:p>
          <a:p>
            <a:pPr marL="457200" indent="-457200">
              <a:buFontTx/>
              <a:buChar char="-"/>
            </a:pPr>
            <a:endParaRPr lang="uk-UA" sz="2800" dirty="0" smtClean="0"/>
          </a:p>
          <a:p>
            <a:endParaRPr lang="uk-UA" sz="2800" dirty="0" smtClean="0"/>
          </a:p>
          <a:p>
            <a:pPr marL="457200" indent="-457200">
              <a:buFontTx/>
              <a:buChar char="-"/>
            </a:pPr>
            <a:endParaRPr lang="ru-RU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299655"/>
            <a:ext cx="3028111" cy="6344986"/>
          </a:xfrm>
          <a:prstGeom prst="rect">
            <a:avLst/>
          </a:prstGeom>
          <a:effectLst>
            <a:outerShdw blurRad="25400" dist="50800" dir="5400000" algn="ctr" rotWithShape="0">
              <a:srgbClr val="000000">
                <a:alpha val="43137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153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 dir="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2">
                <a:tint val="97000"/>
                <a:hueMod val="92000"/>
                <a:satMod val="169000"/>
                <a:lumMod val="164000"/>
              </a:schemeClr>
            </a:gs>
            <a:gs pos="51000">
              <a:schemeClr val="bg2">
                <a:shade val="96000"/>
                <a:satMod val="120000"/>
                <a:lumMod val="9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517" y="520499"/>
            <a:ext cx="5418058" cy="576805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МОЖЛИВОСТІ ДЛЯ ФАНІВ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7381" y="1527638"/>
            <a:ext cx="6710330" cy="437523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отримання інформації про улюблений клуб/команду «з перших рук» в одному застосунку у зручному форматі;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легкий пошук бажаних рубрик, статей, відео, анонсів подій і </a:t>
            </a:r>
            <a:r>
              <a:rPr lang="uk-UA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uk-U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ідчуття тіснішого зв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язку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uk-U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командою/клубом завдяки отриманню найсвіжішої інформації за інтересами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02" y="361540"/>
            <a:ext cx="3037969" cy="6258852"/>
          </a:xfrm>
          <a:prstGeom prst="rect">
            <a:avLst/>
          </a:prstGeom>
          <a:effectLst>
            <a:outerShdw blurRad="139700" dist="38100" dir="5400000" algn="ctr" rotWithShape="0">
              <a:srgbClr val="000000">
                <a:alpha val="43137"/>
              </a:srgbClr>
            </a:outerShdw>
            <a:softEdge rad="127000"/>
          </a:effectLst>
          <a:scene3d>
            <a:camera prst="orthographicFront"/>
            <a:lightRig rig="threePt" dir="t">
              <a:rot lat="0" lon="0" rev="0"/>
            </a:lightRig>
          </a:scene3d>
        </p:spPr>
      </p:pic>
    </p:spTree>
    <p:extLst>
      <p:ext uri="{BB962C8B-B14F-4D97-AF65-F5344CB8AC3E}">
        <p14:creationId xmlns:p14="http://schemas.microsoft.com/office/powerpoint/2010/main" val="35707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 dir="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2">
                <a:tint val="97000"/>
                <a:hueMod val="92000"/>
                <a:satMod val="169000"/>
                <a:lumMod val="164000"/>
              </a:schemeClr>
            </a:gs>
            <a:gs pos="62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330" y="238397"/>
            <a:ext cx="6615747" cy="68471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МОБІЛЬНИЙ ДОДАТОК ЧИ САЙТ?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8273" y="5380501"/>
            <a:ext cx="6508275" cy="688945"/>
          </a:xfrm>
        </p:spPr>
        <p:txBody>
          <a:bodyPr/>
          <a:lstStyle/>
          <a:p>
            <a:pPr algn="ctr"/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/>
              <a:t>мобільного</a:t>
            </a:r>
            <a:r>
              <a:rPr lang="ru-RU" dirty="0"/>
              <a:t> </a:t>
            </a:r>
            <a:r>
              <a:rPr lang="ru-RU" dirty="0" err="1"/>
              <a:t>трафіку</a:t>
            </a:r>
            <a:r>
              <a:rPr lang="ru-RU" dirty="0"/>
              <a:t> станом на </a:t>
            </a:r>
            <a:r>
              <a:rPr lang="ru-RU" dirty="0" err="1"/>
              <a:t>травень</a:t>
            </a:r>
            <a:r>
              <a:rPr lang="ru-RU" dirty="0"/>
              <a:t> </a:t>
            </a:r>
            <a:r>
              <a:rPr lang="ru-RU" dirty="0" smtClean="0"/>
              <a:t>2022 р.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аналітики</a:t>
            </a:r>
            <a:r>
              <a:rPr lang="ru-RU" dirty="0" smtClean="0"/>
              <a:t> </a:t>
            </a:r>
            <a:r>
              <a:rPr lang="ru-RU" dirty="0" err="1" smtClean="0"/>
              <a:t>сервісу</a:t>
            </a:r>
            <a:r>
              <a:rPr lang="ru-RU" dirty="0" smtClean="0"/>
              <a:t> </a:t>
            </a:r>
            <a:r>
              <a:rPr lang="en-US" dirty="0" err="1" smtClean="0"/>
              <a:t>StatCounter</a:t>
            </a:r>
            <a:r>
              <a:rPr lang="ru-RU" dirty="0"/>
              <a:t> 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689123"/>
              </p:ext>
            </p:extLst>
          </p:nvPr>
        </p:nvGraphicFramePr>
        <p:xfrm>
          <a:off x="1776548" y="1383987"/>
          <a:ext cx="8447314" cy="4074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90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2">
                <a:tint val="97000"/>
                <a:hueMod val="92000"/>
                <a:satMod val="169000"/>
                <a:lumMod val="164000"/>
              </a:schemeClr>
            </a:gs>
            <a:gs pos="56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726" y="352973"/>
            <a:ext cx="7660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СТАТИСТИЧНІ ДАНІ ВИКОРИСТАННЯ МОБІЛЬНИХ ДОДАТКІВ У СВІТІ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261" y="1825022"/>
            <a:ext cx="57112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гідно звіту компанії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AppAnnie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State of Mobile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за  2021 рік,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одня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кожен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користувач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середньому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проводить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4,8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годин (⅓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енного часу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за смартфоном;</a:t>
            </a:r>
          </a:p>
          <a:p>
            <a:pPr marL="285750" indent="-285750">
              <a:buFontTx/>
              <a:buChar char="-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 2020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порівняно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ринок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мобільних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додатків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виріс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програмах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соціальних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мереж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спостерігається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тенденція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зростання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інтересу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Streaming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прямі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трансляції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7" y="1955962"/>
            <a:ext cx="4558739" cy="30391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598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71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663" y="757646"/>
            <a:ext cx="9030788" cy="252548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НАШ МОБ</a:t>
            </a:r>
            <a:r>
              <a:rPr lang="uk-UA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і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ЛЬНИЙ ДОДАТОК –</a:t>
            </a:r>
            <a:b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ВАША ГРА НА ВИПЕРЕДЖЕННЯ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https://images.unsplash.com/photo-1527871369852-eb58cb2b54e2?crop=entropy&amp;cs=srgb&amp;fm=jpg&amp;ixid=Mnw3MjAxN3wwfDF8c2VhcmNofDF8fGNoYW1waW9uJTIwcHJpemV8ZW58MHx8fHwxNjgwMDI4Njkw&amp;ixlib=rb-4.0.3&amp;q=85&amp;q=85&amp;fmt=jpg&amp;crop=entropy&amp;cs=tinysrgb&amp;w=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32" y="3823062"/>
            <a:ext cx="4286250" cy="24098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3475" y="286374"/>
            <a:ext cx="89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LOGO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0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14:flythrough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950</TotalTime>
  <Words>163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Courier New</vt:lpstr>
      <vt:lpstr>Segoe UI Emoji</vt:lpstr>
      <vt:lpstr>Wingdings 3</vt:lpstr>
      <vt:lpstr>Slice</vt:lpstr>
      <vt:lpstr>МОБІЛЬНИЙ ДОДАТОК</vt:lpstr>
      <vt:lpstr>Мета додатку:</vt:lpstr>
      <vt:lpstr>МОЖЛИВОСТІ ДЛЯ СПОРТИВНОГО КЛУБУ/КОМАНДИ</vt:lpstr>
      <vt:lpstr>МОЖЛИВОСТІ ДЛЯ ФАНІВ</vt:lpstr>
      <vt:lpstr>МОБІЛЬНИЙ ДОДАТОК ЧИ САЙТ?</vt:lpstr>
      <vt:lpstr>PowerPoint Presentation</vt:lpstr>
      <vt:lpstr>НАШ МОБіЛЬНИЙ ДОДАТОК –  ВАША ГРА НА ВИПЕРЕДЖЕННЯ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ZatoliukO</dc:creator>
  <cp:lastModifiedBy>ZatoliukO</cp:lastModifiedBy>
  <cp:revision>45</cp:revision>
  <dcterms:created xsi:type="dcterms:W3CDTF">2023-03-27T12:37:24Z</dcterms:created>
  <dcterms:modified xsi:type="dcterms:W3CDTF">2023-05-03T07:50:17Z</dcterms:modified>
</cp:coreProperties>
</file>