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C67975-A30F-4D87-BECD-08D64E08706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15F96A6-3E55-4B96-8BFE-FDD59F05F9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50B4B28C-18EC-4816-8FAD-5CAD8D5079CD}"/>
              </a:ext>
            </a:extLst>
          </p:cNvPr>
          <p:cNvSpPr>
            <a:spLocks noGrp="1"/>
          </p:cNvSpPr>
          <p:nvPr>
            <p:ph type="dt" sz="half" idx="10"/>
          </p:nvPr>
        </p:nvSpPr>
        <p:spPr/>
        <p:txBody>
          <a:bodyPr/>
          <a:lstStyle/>
          <a:p>
            <a:fld id="{1869EA73-76BB-4139-85D8-E376E68B3B40}" type="datetimeFigureOut">
              <a:rPr lang="ru-RU" smtClean="0"/>
              <a:t>17.03.2023</a:t>
            </a:fld>
            <a:endParaRPr lang="ru-RU"/>
          </a:p>
        </p:txBody>
      </p:sp>
      <p:sp>
        <p:nvSpPr>
          <p:cNvPr id="5" name="Нижний колонтитул 4">
            <a:extLst>
              <a:ext uri="{FF2B5EF4-FFF2-40B4-BE49-F238E27FC236}">
                <a16:creationId xmlns:a16="http://schemas.microsoft.com/office/drawing/2014/main" id="{3F33B9E3-63F3-4EBC-82CF-C97722ED843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7532C95-FD95-45F5-8103-DFDE354760FD}"/>
              </a:ext>
            </a:extLst>
          </p:cNvPr>
          <p:cNvSpPr>
            <a:spLocks noGrp="1"/>
          </p:cNvSpPr>
          <p:nvPr>
            <p:ph type="sldNum" sz="quarter" idx="12"/>
          </p:nvPr>
        </p:nvSpPr>
        <p:spPr/>
        <p:txBody>
          <a:bodyPr/>
          <a:lstStyle/>
          <a:p>
            <a:fld id="{CCBA12E5-9D42-4D55-A625-F348AA5AC750}" type="slidenum">
              <a:rPr lang="ru-RU" smtClean="0"/>
              <a:t>‹#›</a:t>
            </a:fld>
            <a:endParaRPr lang="ru-RU"/>
          </a:p>
        </p:txBody>
      </p:sp>
    </p:spTree>
    <p:extLst>
      <p:ext uri="{BB962C8B-B14F-4D97-AF65-F5344CB8AC3E}">
        <p14:creationId xmlns:p14="http://schemas.microsoft.com/office/powerpoint/2010/main" val="418445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DE0E24-B62B-46D5-A188-E9BB606E4FA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C104C5A-DE46-4413-9FDC-92879A2559B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31CF8F7-5B6C-47DD-9406-5355353CC970}"/>
              </a:ext>
            </a:extLst>
          </p:cNvPr>
          <p:cNvSpPr>
            <a:spLocks noGrp="1"/>
          </p:cNvSpPr>
          <p:nvPr>
            <p:ph type="dt" sz="half" idx="10"/>
          </p:nvPr>
        </p:nvSpPr>
        <p:spPr/>
        <p:txBody>
          <a:bodyPr/>
          <a:lstStyle/>
          <a:p>
            <a:fld id="{1869EA73-76BB-4139-85D8-E376E68B3B40}" type="datetimeFigureOut">
              <a:rPr lang="ru-RU" smtClean="0"/>
              <a:t>17.03.2023</a:t>
            </a:fld>
            <a:endParaRPr lang="ru-RU"/>
          </a:p>
        </p:txBody>
      </p:sp>
      <p:sp>
        <p:nvSpPr>
          <p:cNvPr id="5" name="Нижний колонтитул 4">
            <a:extLst>
              <a:ext uri="{FF2B5EF4-FFF2-40B4-BE49-F238E27FC236}">
                <a16:creationId xmlns:a16="http://schemas.microsoft.com/office/drawing/2014/main" id="{5279A551-A03A-4CE1-9C73-23304453FB9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833D4E8-0AA6-4A5C-A48E-CA7BEE485E4D}"/>
              </a:ext>
            </a:extLst>
          </p:cNvPr>
          <p:cNvSpPr>
            <a:spLocks noGrp="1"/>
          </p:cNvSpPr>
          <p:nvPr>
            <p:ph type="sldNum" sz="quarter" idx="12"/>
          </p:nvPr>
        </p:nvSpPr>
        <p:spPr/>
        <p:txBody>
          <a:bodyPr/>
          <a:lstStyle/>
          <a:p>
            <a:fld id="{CCBA12E5-9D42-4D55-A625-F348AA5AC750}" type="slidenum">
              <a:rPr lang="ru-RU" smtClean="0"/>
              <a:t>‹#›</a:t>
            </a:fld>
            <a:endParaRPr lang="ru-RU"/>
          </a:p>
        </p:txBody>
      </p:sp>
    </p:spTree>
    <p:extLst>
      <p:ext uri="{BB962C8B-B14F-4D97-AF65-F5344CB8AC3E}">
        <p14:creationId xmlns:p14="http://schemas.microsoft.com/office/powerpoint/2010/main" val="281408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07E3C2E-9A42-4F88-84C8-EAF2A6AA2D5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1880AD-B1B5-4026-8936-5692A44CC70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7421746-04EC-4002-ACC8-3D3D6F470BE4}"/>
              </a:ext>
            </a:extLst>
          </p:cNvPr>
          <p:cNvSpPr>
            <a:spLocks noGrp="1"/>
          </p:cNvSpPr>
          <p:nvPr>
            <p:ph type="dt" sz="half" idx="10"/>
          </p:nvPr>
        </p:nvSpPr>
        <p:spPr/>
        <p:txBody>
          <a:bodyPr/>
          <a:lstStyle/>
          <a:p>
            <a:fld id="{1869EA73-76BB-4139-85D8-E376E68B3B40}" type="datetimeFigureOut">
              <a:rPr lang="ru-RU" smtClean="0"/>
              <a:t>17.03.2023</a:t>
            </a:fld>
            <a:endParaRPr lang="ru-RU"/>
          </a:p>
        </p:txBody>
      </p:sp>
      <p:sp>
        <p:nvSpPr>
          <p:cNvPr id="5" name="Нижний колонтитул 4">
            <a:extLst>
              <a:ext uri="{FF2B5EF4-FFF2-40B4-BE49-F238E27FC236}">
                <a16:creationId xmlns:a16="http://schemas.microsoft.com/office/drawing/2014/main" id="{1E638BDF-BA2F-4040-B7FE-08C38F926C9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AA07FC8-EFBB-4225-A96D-C5B508D7E9D1}"/>
              </a:ext>
            </a:extLst>
          </p:cNvPr>
          <p:cNvSpPr>
            <a:spLocks noGrp="1"/>
          </p:cNvSpPr>
          <p:nvPr>
            <p:ph type="sldNum" sz="quarter" idx="12"/>
          </p:nvPr>
        </p:nvSpPr>
        <p:spPr/>
        <p:txBody>
          <a:bodyPr/>
          <a:lstStyle/>
          <a:p>
            <a:fld id="{CCBA12E5-9D42-4D55-A625-F348AA5AC750}" type="slidenum">
              <a:rPr lang="ru-RU" smtClean="0"/>
              <a:t>‹#›</a:t>
            </a:fld>
            <a:endParaRPr lang="ru-RU"/>
          </a:p>
        </p:txBody>
      </p:sp>
    </p:spTree>
    <p:extLst>
      <p:ext uri="{BB962C8B-B14F-4D97-AF65-F5344CB8AC3E}">
        <p14:creationId xmlns:p14="http://schemas.microsoft.com/office/powerpoint/2010/main" val="297804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3475E4-E2C1-440F-B7AD-11CBB50866F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28E276C-123C-45E8-AE5B-43EE54AEADE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9CFEA3D-806D-4573-94F0-6B641183CA6F}"/>
              </a:ext>
            </a:extLst>
          </p:cNvPr>
          <p:cNvSpPr>
            <a:spLocks noGrp="1"/>
          </p:cNvSpPr>
          <p:nvPr>
            <p:ph type="dt" sz="half" idx="10"/>
          </p:nvPr>
        </p:nvSpPr>
        <p:spPr/>
        <p:txBody>
          <a:bodyPr/>
          <a:lstStyle/>
          <a:p>
            <a:fld id="{1869EA73-76BB-4139-85D8-E376E68B3B40}" type="datetimeFigureOut">
              <a:rPr lang="ru-RU" smtClean="0"/>
              <a:t>17.03.2023</a:t>
            </a:fld>
            <a:endParaRPr lang="ru-RU"/>
          </a:p>
        </p:txBody>
      </p:sp>
      <p:sp>
        <p:nvSpPr>
          <p:cNvPr id="5" name="Нижний колонтитул 4">
            <a:extLst>
              <a:ext uri="{FF2B5EF4-FFF2-40B4-BE49-F238E27FC236}">
                <a16:creationId xmlns:a16="http://schemas.microsoft.com/office/drawing/2014/main" id="{B876424A-B289-434C-9E0F-12C882C2606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2A4E68B-5970-40C1-AA37-14C82F16D0AF}"/>
              </a:ext>
            </a:extLst>
          </p:cNvPr>
          <p:cNvSpPr>
            <a:spLocks noGrp="1"/>
          </p:cNvSpPr>
          <p:nvPr>
            <p:ph type="sldNum" sz="quarter" idx="12"/>
          </p:nvPr>
        </p:nvSpPr>
        <p:spPr/>
        <p:txBody>
          <a:bodyPr/>
          <a:lstStyle/>
          <a:p>
            <a:fld id="{CCBA12E5-9D42-4D55-A625-F348AA5AC750}" type="slidenum">
              <a:rPr lang="ru-RU" smtClean="0"/>
              <a:t>‹#›</a:t>
            </a:fld>
            <a:endParaRPr lang="ru-RU"/>
          </a:p>
        </p:txBody>
      </p:sp>
    </p:spTree>
    <p:extLst>
      <p:ext uri="{BB962C8B-B14F-4D97-AF65-F5344CB8AC3E}">
        <p14:creationId xmlns:p14="http://schemas.microsoft.com/office/powerpoint/2010/main" val="384424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C0AEE5-3A17-4775-A17E-42B53C24737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C86AAC8-9F8F-4DA2-A937-F48393A7BA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EE80190-0710-46EE-9708-57DD536AE81B}"/>
              </a:ext>
            </a:extLst>
          </p:cNvPr>
          <p:cNvSpPr>
            <a:spLocks noGrp="1"/>
          </p:cNvSpPr>
          <p:nvPr>
            <p:ph type="dt" sz="half" idx="10"/>
          </p:nvPr>
        </p:nvSpPr>
        <p:spPr/>
        <p:txBody>
          <a:bodyPr/>
          <a:lstStyle/>
          <a:p>
            <a:fld id="{1869EA73-76BB-4139-85D8-E376E68B3B40}" type="datetimeFigureOut">
              <a:rPr lang="ru-RU" smtClean="0"/>
              <a:t>17.03.2023</a:t>
            </a:fld>
            <a:endParaRPr lang="ru-RU"/>
          </a:p>
        </p:txBody>
      </p:sp>
      <p:sp>
        <p:nvSpPr>
          <p:cNvPr id="5" name="Нижний колонтитул 4">
            <a:extLst>
              <a:ext uri="{FF2B5EF4-FFF2-40B4-BE49-F238E27FC236}">
                <a16:creationId xmlns:a16="http://schemas.microsoft.com/office/drawing/2014/main" id="{677EB661-6400-46EC-8849-867AD088744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DD89E63-A327-4520-804C-C027ECBEDDD7}"/>
              </a:ext>
            </a:extLst>
          </p:cNvPr>
          <p:cNvSpPr>
            <a:spLocks noGrp="1"/>
          </p:cNvSpPr>
          <p:nvPr>
            <p:ph type="sldNum" sz="quarter" idx="12"/>
          </p:nvPr>
        </p:nvSpPr>
        <p:spPr/>
        <p:txBody>
          <a:bodyPr/>
          <a:lstStyle/>
          <a:p>
            <a:fld id="{CCBA12E5-9D42-4D55-A625-F348AA5AC750}" type="slidenum">
              <a:rPr lang="ru-RU" smtClean="0"/>
              <a:t>‹#›</a:t>
            </a:fld>
            <a:endParaRPr lang="ru-RU"/>
          </a:p>
        </p:txBody>
      </p:sp>
    </p:spTree>
    <p:extLst>
      <p:ext uri="{BB962C8B-B14F-4D97-AF65-F5344CB8AC3E}">
        <p14:creationId xmlns:p14="http://schemas.microsoft.com/office/powerpoint/2010/main" val="387089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D1C8C7-842E-4F2F-A695-7EA26D23BF4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E0D9D2B-2A31-4712-82B8-F9AD05A092F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A666567-EAB0-4B47-AEE1-5811924F55B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08EB15E0-F300-4885-B869-9E80D8BD9ED8}"/>
              </a:ext>
            </a:extLst>
          </p:cNvPr>
          <p:cNvSpPr>
            <a:spLocks noGrp="1"/>
          </p:cNvSpPr>
          <p:nvPr>
            <p:ph type="dt" sz="half" idx="10"/>
          </p:nvPr>
        </p:nvSpPr>
        <p:spPr/>
        <p:txBody>
          <a:bodyPr/>
          <a:lstStyle/>
          <a:p>
            <a:fld id="{1869EA73-76BB-4139-85D8-E376E68B3B40}" type="datetimeFigureOut">
              <a:rPr lang="ru-RU" smtClean="0"/>
              <a:t>17.03.2023</a:t>
            </a:fld>
            <a:endParaRPr lang="ru-RU"/>
          </a:p>
        </p:txBody>
      </p:sp>
      <p:sp>
        <p:nvSpPr>
          <p:cNvPr id="6" name="Нижний колонтитул 5">
            <a:extLst>
              <a:ext uri="{FF2B5EF4-FFF2-40B4-BE49-F238E27FC236}">
                <a16:creationId xmlns:a16="http://schemas.microsoft.com/office/drawing/2014/main" id="{E7DD9D77-8A07-4B81-A433-282B551562A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2920E18-10A8-4FBB-896A-490882668C34}"/>
              </a:ext>
            </a:extLst>
          </p:cNvPr>
          <p:cNvSpPr>
            <a:spLocks noGrp="1"/>
          </p:cNvSpPr>
          <p:nvPr>
            <p:ph type="sldNum" sz="quarter" idx="12"/>
          </p:nvPr>
        </p:nvSpPr>
        <p:spPr/>
        <p:txBody>
          <a:bodyPr/>
          <a:lstStyle/>
          <a:p>
            <a:fld id="{CCBA12E5-9D42-4D55-A625-F348AA5AC750}" type="slidenum">
              <a:rPr lang="ru-RU" smtClean="0"/>
              <a:t>‹#›</a:t>
            </a:fld>
            <a:endParaRPr lang="ru-RU"/>
          </a:p>
        </p:txBody>
      </p:sp>
    </p:spTree>
    <p:extLst>
      <p:ext uri="{BB962C8B-B14F-4D97-AF65-F5344CB8AC3E}">
        <p14:creationId xmlns:p14="http://schemas.microsoft.com/office/powerpoint/2010/main" val="2230908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E5988E-2746-4DA9-A50F-FDDDD451E73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7678E4E-0B78-4B97-949B-3DF9707A3A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9BA1E42-2D11-4A90-B9A2-820CB7805FF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14EE30A-F542-4B9F-80A9-5277EA6535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E38CF8C-5AB3-4740-850F-7F7E0A79647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4E5BA72-F57B-4D9F-A771-5CB6B7ABF940}"/>
              </a:ext>
            </a:extLst>
          </p:cNvPr>
          <p:cNvSpPr>
            <a:spLocks noGrp="1"/>
          </p:cNvSpPr>
          <p:nvPr>
            <p:ph type="dt" sz="half" idx="10"/>
          </p:nvPr>
        </p:nvSpPr>
        <p:spPr/>
        <p:txBody>
          <a:bodyPr/>
          <a:lstStyle/>
          <a:p>
            <a:fld id="{1869EA73-76BB-4139-85D8-E376E68B3B40}" type="datetimeFigureOut">
              <a:rPr lang="ru-RU" smtClean="0"/>
              <a:t>17.03.2023</a:t>
            </a:fld>
            <a:endParaRPr lang="ru-RU"/>
          </a:p>
        </p:txBody>
      </p:sp>
      <p:sp>
        <p:nvSpPr>
          <p:cNvPr id="8" name="Нижний колонтитул 7">
            <a:extLst>
              <a:ext uri="{FF2B5EF4-FFF2-40B4-BE49-F238E27FC236}">
                <a16:creationId xmlns:a16="http://schemas.microsoft.com/office/drawing/2014/main" id="{F3E55065-49D9-4A94-9888-CC730111B9A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ED0B6E7-F00F-45AA-BDE8-6B3362D4A68C}"/>
              </a:ext>
            </a:extLst>
          </p:cNvPr>
          <p:cNvSpPr>
            <a:spLocks noGrp="1"/>
          </p:cNvSpPr>
          <p:nvPr>
            <p:ph type="sldNum" sz="quarter" idx="12"/>
          </p:nvPr>
        </p:nvSpPr>
        <p:spPr/>
        <p:txBody>
          <a:bodyPr/>
          <a:lstStyle/>
          <a:p>
            <a:fld id="{CCBA12E5-9D42-4D55-A625-F348AA5AC750}" type="slidenum">
              <a:rPr lang="ru-RU" smtClean="0"/>
              <a:t>‹#›</a:t>
            </a:fld>
            <a:endParaRPr lang="ru-RU"/>
          </a:p>
        </p:txBody>
      </p:sp>
    </p:spTree>
    <p:extLst>
      <p:ext uri="{BB962C8B-B14F-4D97-AF65-F5344CB8AC3E}">
        <p14:creationId xmlns:p14="http://schemas.microsoft.com/office/powerpoint/2010/main" val="95612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AAC4AE-2773-47B4-9EE7-D74807D83BB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A09DB78-33EE-4E56-B3AE-09BC76B501CF}"/>
              </a:ext>
            </a:extLst>
          </p:cNvPr>
          <p:cNvSpPr>
            <a:spLocks noGrp="1"/>
          </p:cNvSpPr>
          <p:nvPr>
            <p:ph type="dt" sz="half" idx="10"/>
          </p:nvPr>
        </p:nvSpPr>
        <p:spPr/>
        <p:txBody>
          <a:bodyPr/>
          <a:lstStyle/>
          <a:p>
            <a:fld id="{1869EA73-76BB-4139-85D8-E376E68B3B40}" type="datetimeFigureOut">
              <a:rPr lang="ru-RU" smtClean="0"/>
              <a:t>17.03.2023</a:t>
            </a:fld>
            <a:endParaRPr lang="ru-RU"/>
          </a:p>
        </p:txBody>
      </p:sp>
      <p:sp>
        <p:nvSpPr>
          <p:cNvPr id="4" name="Нижний колонтитул 3">
            <a:extLst>
              <a:ext uri="{FF2B5EF4-FFF2-40B4-BE49-F238E27FC236}">
                <a16:creationId xmlns:a16="http://schemas.microsoft.com/office/drawing/2014/main" id="{80E3B2A8-4045-450F-B669-EF22C664D7F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96B6B656-24D1-465E-9F55-172961005CD7}"/>
              </a:ext>
            </a:extLst>
          </p:cNvPr>
          <p:cNvSpPr>
            <a:spLocks noGrp="1"/>
          </p:cNvSpPr>
          <p:nvPr>
            <p:ph type="sldNum" sz="quarter" idx="12"/>
          </p:nvPr>
        </p:nvSpPr>
        <p:spPr/>
        <p:txBody>
          <a:bodyPr/>
          <a:lstStyle/>
          <a:p>
            <a:fld id="{CCBA12E5-9D42-4D55-A625-F348AA5AC750}" type="slidenum">
              <a:rPr lang="ru-RU" smtClean="0"/>
              <a:t>‹#›</a:t>
            </a:fld>
            <a:endParaRPr lang="ru-RU"/>
          </a:p>
        </p:txBody>
      </p:sp>
    </p:spTree>
    <p:extLst>
      <p:ext uri="{BB962C8B-B14F-4D97-AF65-F5344CB8AC3E}">
        <p14:creationId xmlns:p14="http://schemas.microsoft.com/office/powerpoint/2010/main" val="412650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6F12B33-3AA8-4BBC-AB76-D3038C2BCFDD}"/>
              </a:ext>
            </a:extLst>
          </p:cNvPr>
          <p:cNvSpPr>
            <a:spLocks noGrp="1"/>
          </p:cNvSpPr>
          <p:nvPr>
            <p:ph type="dt" sz="half" idx="10"/>
          </p:nvPr>
        </p:nvSpPr>
        <p:spPr/>
        <p:txBody>
          <a:bodyPr/>
          <a:lstStyle/>
          <a:p>
            <a:fld id="{1869EA73-76BB-4139-85D8-E376E68B3B40}" type="datetimeFigureOut">
              <a:rPr lang="ru-RU" smtClean="0"/>
              <a:t>17.03.2023</a:t>
            </a:fld>
            <a:endParaRPr lang="ru-RU"/>
          </a:p>
        </p:txBody>
      </p:sp>
      <p:sp>
        <p:nvSpPr>
          <p:cNvPr id="3" name="Нижний колонтитул 2">
            <a:extLst>
              <a:ext uri="{FF2B5EF4-FFF2-40B4-BE49-F238E27FC236}">
                <a16:creationId xmlns:a16="http://schemas.microsoft.com/office/drawing/2014/main" id="{B882026D-A118-4E7A-89A7-7F0EB793D97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0F5AA13-899B-4ADF-A8FA-43F812DF55AA}"/>
              </a:ext>
            </a:extLst>
          </p:cNvPr>
          <p:cNvSpPr>
            <a:spLocks noGrp="1"/>
          </p:cNvSpPr>
          <p:nvPr>
            <p:ph type="sldNum" sz="quarter" idx="12"/>
          </p:nvPr>
        </p:nvSpPr>
        <p:spPr/>
        <p:txBody>
          <a:bodyPr/>
          <a:lstStyle/>
          <a:p>
            <a:fld id="{CCBA12E5-9D42-4D55-A625-F348AA5AC750}" type="slidenum">
              <a:rPr lang="ru-RU" smtClean="0"/>
              <a:t>‹#›</a:t>
            </a:fld>
            <a:endParaRPr lang="ru-RU"/>
          </a:p>
        </p:txBody>
      </p:sp>
    </p:spTree>
    <p:extLst>
      <p:ext uri="{BB962C8B-B14F-4D97-AF65-F5344CB8AC3E}">
        <p14:creationId xmlns:p14="http://schemas.microsoft.com/office/powerpoint/2010/main" val="33621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4380C1-FCBA-4431-914A-32B0AB1CFB1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DE0C95E-1B58-4606-AFEF-7C4B960020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31E5038-939A-4D8F-912E-ED81F11DB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510F689-ACCE-4854-BA80-78C7070A36ED}"/>
              </a:ext>
            </a:extLst>
          </p:cNvPr>
          <p:cNvSpPr>
            <a:spLocks noGrp="1"/>
          </p:cNvSpPr>
          <p:nvPr>
            <p:ph type="dt" sz="half" idx="10"/>
          </p:nvPr>
        </p:nvSpPr>
        <p:spPr/>
        <p:txBody>
          <a:bodyPr/>
          <a:lstStyle/>
          <a:p>
            <a:fld id="{1869EA73-76BB-4139-85D8-E376E68B3B40}" type="datetimeFigureOut">
              <a:rPr lang="ru-RU" smtClean="0"/>
              <a:t>17.03.2023</a:t>
            </a:fld>
            <a:endParaRPr lang="ru-RU"/>
          </a:p>
        </p:txBody>
      </p:sp>
      <p:sp>
        <p:nvSpPr>
          <p:cNvPr id="6" name="Нижний колонтитул 5">
            <a:extLst>
              <a:ext uri="{FF2B5EF4-FFF2-40B4-BE49-F238E27FC236}">
                <a16:creationId xmlns:a16="http://schemas.microsoft.com/office/drawing/2014/main" id="{69693137-D392-4103-B1C1-02B7595A75F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88F3296-98F9-4D0F-86C0-DC38DD000975}"/>
              </a:ext>
            </a:extLst>
          </p:cNvPr>
          <p:cNvSpPr>
            <a:spLocks noGrp="1"/>
          </p:cNvSpPr>
          <p:nvPr>
            <p:ph type="sldNum" sz="quarter" idx="12"/>
          </p:nvPr>
        </p:nvSpPr>
        <p:spPr/>
        <p:txBody>
          <a:bodyPr/>
          <a:lstStyle/>
          <a:p>
            <a:fld id="{CCBA12E5-9D42-4D55-A625-F348AA5AC750}" type="slidenum">
              <a:rPr lang="ru-RU" smtClean="0"/>
              <a:t>‹#›</a:t>
            </a:fld>
            <a:endParaRPr lang="ru-RU"/>
          </a:p>
        </p:txBody>
      </p:sp>
    </p:spTree>
    <p:extLst>
      <p:ext uri="{BB962C8B-B14F-4D97-AF65-F5344CB8AC3E}">
        <p14:creationId xmlns:p14="http://schemas.microsoft.com/office/powerpoint/2010/main" val="106969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7EDDFB-D3BB-4E4D-942B-19D3D30ADA0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D72E496-0C77-4CEA-9917-2F6CBDA5F1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6E94B768-F324-4E59-A379-49257ED71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7CEF939-A856-4DD0-8ACD-673B7AC8E559}"/>
              </a:ext>
            </a:extLst>
          </p:cNvPr>
          <p:cNvSpPr>
            <a:spLocks noGrp="1"/>
          </p:cNvSpPr>
          <p:nvPr>
            <p:ph type="dt" sz="half" idx="10"/>
          </p:nvPr>
        </p:nvSpPr>
        <p:spPr/>
        <p:txBody>
          <a:bodyPr/>
          <a:lstStyle/>
          <a:p>
            <a:fld id="{1869EA73-76BB-4139-85D8-E376E68B3B40}" type="datetimeFigureOut">
              <a:rPr lang="ru-RU" smtClean="0"/>
              <a:t>17.03.2023</a:t>
            </a:fld>
            <a:endParaRPr lang="ru-RU"/>
          </a:p>
        </p:txBody>
      </p:sp>
      <p:sp>
        <p:nvSpPr>
          <p:cNvPr id="6" name="Нижний колонтитул 5">
            <a:extLst>
              <a:ext uri="{FF2B5EF4-FFF2-40B4-BE49-F238E27FC236}">
                <a16:creationId xmlns:a16="http://schemas.microsoft.com/office/drawing/2014/main" id="{9F589643-71F2-4E49-A308-ACC28947990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3508EBA-07C8-422E-8018-28523F0EB038}"/>
              </a:ext>
            </a:extLst>
          </p:cNvPr>
          <p:cNvSpPr>
            <a:spLocks noGrp="1"/>
          </p:cNvSpPr>
          <p:nvPr>
            <p:ph type="sldNum" sz="quarter" idx="12"/>
          </p:nvPr>
        </p:nvSpPr>
        <p:spPr/>
        <p:txBody>
          <a:bodyPr/>
          <a:lstStyle/>
          <a:p>
            <a:fld id="{CCBA12E5-9D42-4D55-A625-F348AA5AC750}" type="slidenum">
              <a:rPr lang="ru-RU" smtClean="0"/>
              <a:t>‹#›</a:t>
            </a:fld>
            <a:endParaRPr lang="ru-RU"/>
          </a:p>
        </p:txBody>
      </p:sp>
    </p:spTree>
    <p:extLst>
      <p:ext uri="{BB962C8B-B14F-4D97-AF65-F5344CB8AC3E}">
        <p14:creationId xmlns:p14="http://schemas.microsoft.com/office/powerpoint/2010/main" val="69218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654873-6DAD-475A-A1C8-09142A3932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E93C8BA-EDC1-40F3-9C60-2BA4BF207F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B9AD725-078D-4CBB-ACC5-1B5D5A9C4B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69EA73-76BB-4139-85D8-E376E68B3B40}" type="datetimeFigureOut">
              <a:rPr lang="ru-RU" smtClean="0"/>
              <a:t>17.03.2023</a:t>
            </a:fld>
            <a:endParaRPr lang="ru-RU"/>
          </a:p>
        </p:txBody>
      </p:sp>
      <p:sp>
        <p:nvSpPr>
          <p:cNvPr id="5" name="Нижний колонтитул 4">
            <a:extLst>
              <a:ext uri="{FF2B5EF4-FFF2-40B4-BE49-F238E27FC236}">
                <a16:creationId xmlns:a16="http://schemas.microsoft.com/office/drawing/2014/main" id="{B92657AA-8545-4C74-8149-0DF4BEF7D5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9461DAF-319C-41C4-8F26-47542EE66C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A12E5-9D42-4D55-A625-F348AA5AC750}" type="slidenum">
              <a:rPr lang="ru-RU" smtClean="0"/>
              <a:t>‹#›</a:t>
            </a:fld>
            <a:endParaRPr lang="ru-RU"/>
          </a:p>
        </p:txBody>
      </p:sp>
    </p:spTree>
    <p:extLst>
      <p:ext uri="{BB962C8B-B14F-4D97-AF65-F5344CB8AC3E}">
        <p14:creationId xmlns:p14="http://schemas.microsoft.com/office/powerpoint/2010/main" val="4277363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E17311FA-3BDB-4897-B8E6-9D4027BCE6E6}"/>
              </a:ext>
            </a:extLst>
          </p:cNvPr>
          <p:cNvSpPr/>
          <p:nvPr/>
        </p:nvSpPr>
        <p:spPr>
          <a:xfrm>
            <a:off x="0" y="1249980"/>
            <a:ext cx="8448583" cy="4524315"/>
          </a:xfrm>
          <a:prstGeom prst="rect">
            <a:avLst/>
          </a:prstGeom>
          <a:solidFill>
            <a:schemeClr val="tx1">
              <a:alpha val="20000"/>
            </a:schemeClr>
          </a:solidFill>
        </p:spPr>
        <p:txBody>
          <a:bodyPr wrap="square">
            <a:spAutoFit/>
          </a:bodyPr>
          <a:lstStyle/>
          <a:p>
            <a:endParaRPr lang="ru-RU">
              <a:latin typeface="Times New Roman" panose="02020603050405020304" pitchFamily="18" charset="0"/>
              <a:cs typeface="Times New Roman" panose="02020603050405020304" pitchFamily="18" charset="0"/>
            </a:endParaRPr>
          </a:p>
          <a:p>
            <a:r>
              <a:rPr lang="ru-RU">
                <a:latin typeface="Times New Roman" panose="02020603050405020304" pitchFamily="18" charset="0"/>
                <a:cs typeface="Times New Roman" panose="02020603050405020304" pitchFamily="18" charset="0"/>
              </a:rPr>
              <a:t>Sprachgrenzen beziehen sich auf die geografischen Grenzen, innerhalb derer eine bestimmte Sprache gesprochen wird. Diese Definition lässt sich nicht auf ein bestimmtes Datum zurückführen, da es sich um einen allgemein anerkannten Begriff handelt, der in der Sprachwissenschaft seit vielen Jahren verwendet wird.</a:t>
            </a:r>
          </a:p>
          <a:p>
            <a:endParaRPr lang="ru-RU">
              <a:latin typeface="Times New Roman" panose="02020603050405020304" pitchFamily="18" charset="0"/>
              <a:cs typeface="Times New Roman" panose="02020603050405020304" pitchFamily="18" charset="0"/>
            </a:endParaRPr>
          </a:p>
          <a:p>
            <a:r>
              <a:rPr lang="ru-RU">
                <a:latin typeface="Times New Roman" panose="02020603050405020304" pitchFamily="18" charset="0"/>
                <a:cs typeface="Times New Roman" panose="02020603050405020304" pitchFamily="18" charset="0"/>
              </a:rPr>
              <a:t>Sprachgrenzen sind die Grenzen, die zwischen verschiedenen Sprachen und Sprachfamilien bestehen und den Übergang von einer Sprache zur anderen kennzeichnen. Sie kann auch nicht auf ein bestimmtes Datum zurückgeführt werden. Es handelt sich um ein grundlegendes Konzept der Linguistik, das schon seit Jahrhunderten bekannt ist.</a:t>
            </a:r>
          </a:p>
          <a:p>
            <a:endParaRPr lang="ru-RU">
              <a:latin typeface="Times New Roman" panose="02020603050405020304" pitchFamily="18" charset="0"/>
              <a:cs typeface="Times New Roman" panose="02020603050405020304" pitchFamily="18" charset="0"/>
            </a:endParaRPr>
          </a:p>
          <a:p>
            <a:r>
              <a:rPr lang="ru-RU">
                <a:latin typeface="Times New Roman" panose="02020603050405020304" pitchFamily="18" charset="0"/>
                <a:cs typeface="Times New Roman" panose="02020603050405020304" pitchFamily="18" charset="0"/>
              </a:rPr>
              <a:t>Sprachgrenzen können auch als Barrieren verstanden werden, die den Gebrauch und den Austausch zwischen verschiedenen Sprachgruppen einschränken oder behindern können, sei es aufgrund politischer, sozialer oder kultureller Faktoren. Diese Definition hat sich in den letzten Jahrzehnten herausgebildet. Sie spiegelt die Bedeutung von Sprachbarrieren im Hinblick auf den Austausch zwischen verschiedenen Kulturen und Gruppen wider.</a:t>
            </a:r>
          </a:p>
        </p:txBody>
      </p:sp>
      <p:pic>
        <p:nvPicPr>
          <p:cNvPr id="7" name="Рисунок 6">
            <a:extLst>
              <a:ext uri="{FF2B5EF4-FFF2-40B4-BE49-F238E27FC236}">
                <a16:creationId xmlns:a16="http://schemas.microsoft.com/office/drawing/2014/main" id="{D14DD4D4-6308-45EC-AC4D-787C7A3A0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3818" y="4302291"/>
            <a:ext cx="3745736" cy="2300455"/>
          </a:xfrm>
          <a:prstGeom prst="rect">
            <a:avLst/>
          </a:prstGeom>
        </p:spPr>
      </p:pic>
      <p:sp>
        <p:nvSpPr>
          <p:cNvPr id="8" name="Прямоугольник 7">
            <a:extLst>
              <a:ext uri="{FF2B5EF4-FFF2-40B4-BE49-F238E27FC236}">
                <a16:creationId xmlns:a16="http://schemas.microsoft.com/office/drawing/2014/main" id="{5989751F-BBE0-4C2D-BF06-3D03ABBA6EC5}"/>
              </a:ext>
            </a:extLst>
          </p:cNvPr>
          <p:cNvSpPr/>
          <p:nvPr/>
        </p:nvSpPr>
        <p:spPr>
          <a:xfrm>
            <a:off x="2533967" y="29439"/>
            <a:ext cx="7124066" cy="769441"/>
          </a:xfrm>
          <a:prstGeom prst="rect">
            <a:avLst/>
          </a:prstGeom>
          <a:solidFill>
            <a:schemeClr val="tx1">
              <a:alpha val="20000"/>
            </a:schemeClr>
          </a:solidFill>
        </p:spPr>
        <p:txBody>
          <a:bodyPr wrap="none">
            <a:spAutoFit/>
          </a:bodyPr>
          <a:lstStyle/>
          <a:p>
            <a:r>
              <a:rPr lang="ru-RU" sz="4400">
                <a:latin typeface="Times New Roman" panose="02020603050405020304" pitchFamily="18" charset="0"/>
                <a:cs typeface="Times New Roman" panose="02020603050405020304" pitchFamily="18" charset="0"/>
              </a:rPr>
              <a:t>Definition von Sprachgrenzen </a:t>
            </a:r>
          </a:p>
        </p:txBody>
      </p:sp>
      <p:pic>
        <p:nvPicPr>
          <p:cNvPr id="1026" name="Picture 2" descr="Sprachgrenze – Wikipedia">
            <a:extLst>
              <a:ext uri="{FF2B5EF4-FFF2-40B4-BE49-F238E27FC236}">
                <a16:creationId xmlns:a16="http://schemas.microsoft.com/office/drawing/2014/main" id="{46D2F0F6-6332-4E10-A1D9-4F58C7AB2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583" y="1205727"/>
            <a:ext cx="3670971" cy="275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321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21CD41B8-E271-4009-B271-86DFB55FF1F6}"/>
              </a:ext>
            </a:extLst>
          </p:cNvPr>
          <p:cNvGraphicFramePr>
            <a:graphicFrameLocks noGrp="1"/>
          </p:cNvGraphicFramePr>
          <p:nvPr>
            <p:extLst>
              <p:ext uri="{D42A27DB-BD31-4B8C-83A1-F6EECF244321}">
                <p14:modId xmlns:p14="http://schemas.microsoft.com/office/powerpoint/2010/main" val="1142200408"/>
              </p:ext>
            </p:extLst>
          </p:nvPr>
        </p:nvGraphicFramePr>
        <p:xfrm>
          <a:off x="1766435" y="2533216"/>
          <a:ext cx="8659129" cy="3905072"/>
        </p:xfrm>
        <a:graphic>
          <a:graphicData uri="http://schemas.openxmlformats.org/drawingml/2006/table">
            <a:tbl>
              <a:tblPr/>
              <a:tblGrid>
                <a:gridCol w="532583">
                  <a:extLst>
                    <a:ext uri="{9D8B030D-6E8A-4147-A177-3AD203B41FA5}">
                      <a16:colId xmlns:a16="http://schemas.microsoft.com/office/drawing/2014/main" val="1380025537"/>
                    </a:ext>
                  </a:extLst>
                </a:gridCol>
                <a:gridCol w="2817682">
                  <a:extLst>
                    <a:ext uri="{9D8B030D-6E8A-4147-A177-3AD203B41FA5}">
                      <a16:colId xmlns:a16="http://schemas.microsoft.com/office/drawing/2014/main" val="3377307644"/>
                    </a:ext>
                  </a:extLst>
                </a:gridCol>
                <a:gridCol w="2612005">
                  <a:extLst>
                    <a:ext uri="{9D8B030D-6E8A-4147-A177-3AD203B41FA5}">
                      <a16:colId xmlns:a16="http://schemas.microsoft.com/office/drawing/2014/main" val="1709171293"/>
                    </a:ext>
                  </a:extLst>
                </a:gridCol>
                <a:gridCol w="2696859">
                  <a:extLst>
                    <a:ext uri="{9D8B030D-6E8A-4147-A177-3AD203B41FA5}">
                      <a16:colId xmlns:a16="http://schemas.microsoft.com/office/drawing/2014/main" val="3492043181"/>
                    </a:ext>
                  </a:extLst>
                </a:gridCol>
              </a:tblGrid>
              <a:tr h="797642">
                <a:tc>
                  <a:txBody>
                    <a:bodyPr/>
                    <a:lstStyle/>
                    <a:p>
                      <a:pPr fontAlgn="b"/>
                      <a:r>
                        <a:rPr lang="ru-RU" sz="2400" b="1">
                          <a:effectLst/>
                          <a:latin typeface="Times New Roman" panose="02020603050405020304" pitchFamily="18" charset="0"/>
                          <a:cs typeface="Times New Roman" panose="02020603050405020304" pitchFamily="18" charset="0"/>
                        </a:rPr>
                        <a:t>№</a:t>
                      </a:r>
                    </a:p>
                  </a:txBody>
                  <a:tcPr marL="76653" marR="76653" marT="38327" marB="3832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fontAlgn="b"/>
                      <a:r>
                        <a:rPr lang="en-US" sz="2400" b="1">
                          <a:effectLst/>
                          <a:latin typeface="Times New Roman" panose="02020603050405020304" pitchFamily="18" charset="0"/>
                          <a:cs typeface="Times New Roman" panose="02020603050405020304" pitchFamily="18" charset="0"/>
                        </a:rPr>
                        <a:t>Französisches Wort</a:t>
                      </a:r>
                    </a:p>
                  </a:txBody>
                  <a:tcPr marL="76653" marR="76653" marT="38327" marB="3832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fontAlgn="b"/>
                      <a:r>
                        <a:rPr lang="en-US" sz="2400" b="1">
                          <a:effectLst/>
                          <a:latin typeface="Times New Roman" panose="02020603050405020304" pitchFamily="18" charset="0"/>
                          <a:cs typeface="Times New Roman" panose="02020603050405020304" pitchFamily="18" charset="0"/>
                        </a:rPr>
                        <a:t>Deutsches Wort</a:t>
                      </a:r>
                    </a:p>
                  </a:txBody>
                  <a:tcPr marL="76653" marR="76653" marT="38327" marB="3832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fontAlgn="b"/>
                      <a:r>
                        <a:rPr lang="en-US" sz="2400" b="1">
                          <a:effectLst/>
                          <a:latin typeface="Times New Roman" panose="02020603050405020304" pitchFamily="18" charset="0"/>
                          <a:cs typeface="Times New Roman" panose="02020603050405020304" pitchFamily="18" charset="0"/>
                        </a:rPr>
                        <a:t>Verweichlichter Konsonant</a:t>
                      </a:r>
                    </a:p>
                  </a:txBody>
                  <a:tcPr marL="76653" marR="76653" marT="38327" marB="3832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16222393"/>
                  </a:ext>
                </a:extLst>
              </a:tr>
              <a:tr h="437148">
                <a:tc>
                  <a:txBody>
                    <a:bodyPr/>
                    <a:lstStyle/>
                    <a:p>
                      <a:pPr fontAlgn="base"/>
                      <a:r>
                        <a:rPr lang="ru-RU" sz="2400">
                          <a:effectLst/>
                          <a:latin typeface="Times New Roman" panose="02020603050405020304" pitchFamily="18" charset="0"/>
                          <a:cs typeface="Times New Roman" panose="02020603050405020304" pitchFamily="18" charset="0"/>
                        </a:rPr>
                        <a:t>1</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fontAlgn="base"/>
                      <a:r>
                        <a:rPr lang="en-US" sz="2400">
                          <a:effectLst/>
                          <a:latin typeface="Times New Roman" panose="02020603050405020304" pitchFamily="18" charset="0"/>
                          <a:cs typeface="Times New Roman" panose="02020603050405020304" pitchFamily="18" charset="0"/>
                        </a:rPr>
                        <a:t>plaisir</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fontAlgn="base"/>
                      <a:r>
                        <a:rPr lang="en-US" sz="2400">
                          <a:effectLst/>
                          <a:latin typeface="Times New Roman" panose="02020603050405020304" pitchFamily="18" charset="0"/>
                          <a:cs typeface="Times New Roman" panose="02020603050405020304" pitchFamily="18" charset="0"/>
                        </a:rPr>
                        <a:t>Pläsier</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fontAlgn="base"/>
                      <a:r>
                        <a:rPr lang="en-US" sz="2400">
                          <a:effectLst/>
                          <a:latin typeface="Times New Roman" panose="02020603050405020304" pitchFamily="18" charset="0"/>
                          <a:cs typeface="Times New Roman" panose="02020603050405020304" pitchFamily="18" charset="0"/>
                        </a:rPr>
                        <a:t>"s"</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94534194"/>
                  </a:ext>
                </a:extLst>
              </a:tr>
              <a:tr h="437148">
                <a:tc>
                  <a:txBody>
                    <a:bodyPr/>
                    <a:lstStyle/>
                    <a:p>
                      <a:pPr fontAlgn="base"/>
                      <a:r>
                        <a:rPr lang="ru-RU" sz="2400">
                          <a:effectLst/>
                          <a:latin typeface="Times New Roman" panose="02020603050405020304" pitchFamily="18" charset="0"/>
                          <a:cs typeface="Times New Roman" panose="02020603050405020304" pitchFamily="18" charset="0"/>
                        </a:rPr>
                        <a:t>2</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fontAlgn="base"/>
                      <a:r>
                        <a:rPr lang="en-US" sz="2400">
                          <a:effectLst/>
                          <a:latin typeface="Times New Roman" panose="02020603050405020304" pitchFamily="18" charset="0"/>
                          <a:cs typeface="Times New Roman" panose="02020603050405020304" pitchFamily="18" charset="0"/>
                        </a:rPr>
                        <a:t>chaise</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fontAlgn="base"/>
                      <a:r>
                        <a:rPr lang="en-US" sz="2400">
                          <a:effectLst/>
                          <a:latin typeface="Times New Roman" panose="02020603050405020304" pitchFamily="18" charset="0"/>
                          <a:cs typeface="Times New Roman" panose="02020603050405020304" pitchFamily="18" charset="0"/>
                        </a:rPr>
                        <a:t>Schaise</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fontAlgn="base"/>
                      <a:r>
                        <a:rPr lang="en-US" sz="2400">
                          <a:effectLst/>
                          <a:latin typeface="Times New Roman" panose="02020603050405020304" pitchFamily="18" charset="0"/>
                          <a:cs typeface="Times New Roman" panose="02020603050405020304" pitchFamily="18" charset="0"/>
                        </a:rPr>
                        <a:t>"s"</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77568235"/>
                  </a:ext>
                </a:extLst>
              </a:tr>
              <a:tr h="437148">
                <a:tc>
                  <a:txBody>
                    <a:bodyPr/>
                    <a:lstStyle/>
                    <a:p>
                      <a:pPr fontAlgn="base"/>
                      <a:r>
                        <a:rPr lang="ru-RU" sz="2400">
                          <a:effectLst/>
                          <a:latin typeface="Times New Roman" panose="02020603050405020304" pitchFamily="18" charset="0"/>
                          <a:cs typeface="Times New Roman" panose="02020603050405020304" pitchFamily="18" charset="0"/>
                        </a:rPr>
                        <a:t>3</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fontAlgn="base"/>
                      <a:r>
                        <a:rPr lang="en-US" sz="2400">
                          <a:effectLst/>
                          <a:latin typeface="Times New Roman" panose="02020603050405020304" pitchFamily="18" charset="0"/>
                          <a:cs typeface="Times New Roman" panose="02020603050405020304" pitchFamily="18" charset="0"/>
                        </a:rPr>
                        <a:t>garçon</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fontAlgn="base"/>
                      <a:r>
                        <a:rPr lang="en-US" sz="2400">
                          <a:effectLst/>
                          <a:latin typeface="Times New Roman" panose="02020603050405020304" pitchFamily="18" charset="0"/>
                          <a:cs typeface="Times New Roman" panose="02020603050405020304" pitchFamily="18" charset="0"/>
                        </a:rPr>
                        <a:t>Garschong</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fontAlgn="base"/>
                      <a:r>
                        <a:rPr lang="en-US" sz="2400">
                          <a:effectLst/>
                          <a:latin typeface="Times New Roman" panose="02020603050405020304" pitchFamily="18" charset="0"/>
                          <a:cs typeface="Times New Roman" panose="02020603050405020304" pitchFamily="18" charset="0"/>
                        </a:rPr>
                        <a:t>"c"</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7896513"/>
                  </a:ext>
                </a:extLst>
              </a:tr>
              <a:tr h="437148">
                <a:tc>
                  <a:txBody>
                    <a:bodyPr/>
                    <a:lstStyle/>
                    <a:p>
                      <a:pPr fontAlgn="base"/>
                      <a:r>
                        <a:rPr lang="ru-RU" sz="2400">
                          <a:effectLst/>
                          <a:latin typeface="Times New Roman" panose="02020603050405020304" pitchFamily="18" charset="0"/>
                          <a:cs typeface="Times New Roman" panose="02020603050405020304" pitchFamily="18" charset="0"/>
                        </a:rPr>
                        <a:t>4</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fontAlgn="base"/>
                      <a:r>
                        <a:rPr lang="en-US" sz="2400">
                          <a:effectLst/>
                          <a:latin typeface="Times New Roman" panose="02020603050405020304" pitchFamily="18" charset="0"/>
                          <a:cs typeface="Times New Roman" panose="02020603050405020304" pitchFamily="18" charset="0"/>
                        </a:rPr>
                        <a:t>passion</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fontAlgn="base"/>
                      <a:r>
                        <a:rPr lang="en-US" sz="2400">
                          <a:effectLst/>
                          <a:latin typeface="Times New Roman" panose="02020603050405020304" pitchFamily="18" charset="0"/>
                          <a:cs typeface="Times New Roman" panose="02020603050405020304" pitchFamily="18" charset="0"/>
                        </a:rPr>
                        <a:t>Passion</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fontAlgn="base"/>
                      <a:r>
                        <a:rPr lang="en-US" sz="2400">
                          <a:effectLst/>
                          <a:latin typeface="Times New Roman" panose="02020603050405020304" pitchFamily="18" charset="0"/>
                          <a:cs typeface="Times New Roman" panose="02020603050405020304" pitchFamily="18" charset="0"/>
                        </a:rPr>
                        <a:t>"ss"</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157833588"/>
                  </a:ext>
                </a:extLst>
              </a:tr>
              <a:tr h="437148">
                <a:tc>
                  <a:txBody>
                    <a:bodyPr/>
                    <a:lstStyle/>
                    <a:p>
                      <a:pPr fontAlgn="base"/>
                      <a:r>
                        <a:rPr lang="ru-RU" sz="2400">
                          <a:effectLst/>
                          <a:latin typeface="Times New Roman" panose="02020603050405020304" pitchFamily="18" charset="0"/>
                          <a:cs typeface="Times New Roman" panose="02020603050405020304" pitchFamily="18" charset="0"/>
                        </a:rPr>
                        <a:t>5</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fontAlgn="base"/>
                      <a:r>
                        <a:rPr lang="en-US" sz="2400">
                          <a:effectLst/>
                          <a:latin typeface="Times New Roman" panose="02020603050405020304" pitchFamily="18" charset="0"/>
                          <a:cs typeface="Times New Roman" panose="02020603050405020304" pitchFamily="18" charset="0"/>
                        </a:rPr>
                        <a:t>ration</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fontAlgn="base"/>
                      <a:r>
                        <a:rPr lang="en-US" sz="2400">
                          <a:effectLst/>
                          <a:latin typeface="Times New Roman" panose="02020603050405020304" pitchFamily="18" charset="0"/>
                          <a:cs typeface="Times New Roman" panose="02020603050405020304" pitchFamily="18" charset="0"/>
                        </a:rPr>
                        <a:t>Ration</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fontAlgn="base"/>
                      <a:r>
                        <a:rPr lang="en-US" sz="2400">
                          <a:effectLst/>
                          <a:latin typeface="Times New Roman" panose="02020603050405020304" pitchFamily="18" charset="0"/>
                          <a:cs typeface="Times New Roman" panose="02020603050405020304" pitchFamily="18" charset="0"/>
                        </a:rPr>
                        <a:t>"t"</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07629451"/>
                  </a:ext>
                </a:extLst>
              </a:tr>
              <a:tr h="437148">
                <a:tc>
                  <a:txBody>
                    <a:bodyPr/>
                    <a:lstStyle/>
                    <a:p>
                      <a:pPr fontAlgn="base"/>
                      <a:r>
                        <a:rPr lang="ru-RU" sz="2400">
                          <a:effectLst/>
                          <a:latin typeface="Times New Roman" panose="02020603050405020304" pitchFamily="18" charset="0"/>
                          <a:cs typeface="Times New Roman" panose="02020603050405020304" pitchFamily="18" charset="0"/>
                        </a:rPr>
                        <a:t>6</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fontAlgn="base"/>
                      <a:r>
                        <a:rPr lang="en-US" sz="2400">
                          <a:effectLst/>
                          <a:latin typeface="Times New Roman" panose="02020603050405020304" pitchFamily="18" charset="0"/>
                          <a:cs typeface="Times New Roman" panose="02020603050405020304" pitchFamily="18" charset="0"/>
                        </a:rPr>
                        <a:t>plaisir</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fontAlgn="base"/>
                      <a:r>
                        <a:rPr lang="en-US" sz="2400">
                          <a:effectLst/>
                          <a:latin typeface="Times New Roman" panose="02020603050405020304" pitchFamily="18" charset="0"/>
                          <a:cs typeface="Times New Roman" panose="02020603050405020304" pitchFamily="18" charset="0"/>
                        </a:rPr>
                        <a:t>Pläsier</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fontAlgn="base"/>
                      <a:r>
                        <a:rPr lang="en-US" sz="2400">
                          <a:effectLst/>
                          <a:latin typeface="Times New Roman" panose="02020603050405020304" pitchFamily="18" charset="0"/>
                          <a:cs typeface="Times New Roman" panose="02020603050405020304" pitchFamily="18" charset="0"/>
                        </a:rPr>
                        <a:t>"s"</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270980553"/>
                  </a:ext>
                </a:extLst>
              </a:tr>
              <a:tr h="437148">
                <a:tc>
                  <a:txBody>
                    <a:bodyPr/>
                    <a:lstStyle/>
                    <a:p>
                      <a:pPr fontAlgn="base"/>
                      <a:r>
                        <a:rPr lang="ru-RU" sz="2400">
                          <a:effectLst/>
                          <a:latin typeface="Times New Roman" panose="02020603050405020304" pitchFamily="18" charset="0"/>
                          <a:cs typeface="Times New Roman" panose="02020603050405020304" pitchFamily="18" charset="0"/>
                        </a:rPr>
                        <a:t>7</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fontAlgn="base"/>
                      <a:r>
                        <a:rPr lang="en-US" sz="2400">
                          <a:effectLst/>
                          <a:latin typeface="Times New Roman" panose="02020603050405020304" pitchFamily="18" charset="0"/>
                          <a:cs typeface="Times New Roman" panose="02020603050405020304" pitchFamily="18" charset="0"/>
                        </a:rPr>
                        <a:t>mariage</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fontAlgn="base"/>
                      <a:r>
                        <a:rPr lang="en-US" sz="2400">
                          <a:effectLst/>
                          <a:latin typeface="Times New Roman" panose="02020603050405020304" pitchFamily="18" charset="0"/>
                          <a:cs typeface="Times New Roman" panose="02020603050405020304" pitchFamily="18" charset="0"/>
                        </a:rPr>
                        <a:t>Mariage</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fontAlgn="base"/>
                      <a:r>
                        <a:rPr lang="en-US" sz="2400">
                          <a:effectLst/>
                          <a:latin typeface="Times New Roman" panose="02020603050405020304" pitchFamily="18" charset="0"/>
                          <a:cs typeface="Times New Roman" panose="02020603050405020304" pitchFamily="18" charset="0"/>
                        </a:rPr>
                        <a:t>"g"</a:t>
                      </a:r>
                    </a:p>
                  </a:txBody>
                  <a:tcPr marL="76653" marR="76653" marT="38327" marB="383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32947278"/>
                  </a:ext>
                </a:extLst>
              </a:tr>
            </a:tbl>
          </a:graphicData>
        </a:graphic>
      </p:graphicFrame>
      <p:sp>
        <p:nvSpPr>
          <p:cNvPr id="3" name="Прямоугольник 2">
            <a:extLst>
              <a:ext uri="{FF2B5EF4-FFF2-40B4-BE49-F238E27FC236}">
                <a16:creationId xmlns:a16="http://schemas.microsoft.com/office/drawing/2014/main" id="{A9871E81-8678-4DA9-8FBD-060C7B033505}"/>
              </a:ext>
            </a:extLst>
          </p:cNvPr>
          <p:cNvSpPr/>
          <p:nvPr/>
        </p:nvSpPr>
        <p:spPr>
          <a:xfrm>
            <a:off x="1130473" y="419712"/>
            <a:ext cx="9931052" cy="646331"/>
          </a:xfrm>
          <a:prstGeom prst="rect">
            <a:avLst/>
          </a:prstGeom>
          <a:solidFill>
            <a:schemeClr val="tx1">
              <a:alpha val="20000"/>
            </a:schemeClr>
          </a:solidFill>
        </p:spPr>
        <p:txBody>
          <a:bodyPr wrap="none">
            <a:spAutoFit/>
          </a:bodyPr>
          <a:lstStyle/>
          <a:p>
            <a:r>
              <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Verweichlichung von Konsonanten - 18. Jahrhundert</a:t>
            </a:r>
            <a:endParaRPr lang="ru-RU"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857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433246C-5CD2-4F92-9B40-F112EFB174BA}"/>
              </a:ext>
            </a:extLst>
          </p:cNvPr>
          <p:cNvSpPr/>
          <p:nvPr/>
        </p:nvSpPr>
        <p:spPr>
          <a:xfrm>
            <a:off x="2597317" y="150920"/>
            <a:ext cx="6997365" cy="646331"/>
          </a:xfrm>
          <a:prstGeom prst="rect">
            <a:avLst/>
          </a:prstGeom>
          <a:solidFill>
            <a:schemeClr val="tx1">
              <a:alpha val="20000"/>
            </a:schemeClr>
          </a:solidFill>
        </p:spPr>
        <p:txBody>
          <a:bodyPr wrap="none">
            <a:spAutoFit/>
          </a:bodyPr>
          <a:lstStyle/>
          <a:p>
            <a:r>
              <a:rPr lang="ru-RU" sz="3600">
                <a:latin typeface="Times New Roman" panose="02020603050405020304" pitchFamily="18" charset="0"/>
                <a:cs typeface="Times New Roman" panose="02020603050405020304" pitchFamily="18" charset="0"/>
              </a:rPr>
              <a:t>Gemeinsamkeiten und Unterschiede</a:t>
            </a:r>
          </a:p>
        </p:txBody>
      </p:sp>
      <p:graphicFrame>
        <p:nvGraphicFramePr>
          <p:cNvPr id="3" name="Таблица 2">
            <a:extLst>
              <a:ext uri="{FF2B5EF4-FFF2-40B4-BE49-F238E27FC236}">
                <a16:creationId xmlns:a16="http://schemas.microsoft.com/office/drawing/2014/main" id="{1E9BCA80-95FF-464A-A019-CF8222589B37}"/>
              </a:ext>
            </a:extLst>
          </p:cNvPr>
          <p:cNvGraphicFramePr>
            <a:graphicFrameLocks noGrp="1"/>
          </p:cNvGraphicFramePr>
          <p:nvPr>
            <p:extLst>
              <p:ext uri="{D42A27DB-BD31-4B8C-83A1-F6EECF244321}">
                <p14:modId xmlns:p14="http://schemas.microsoft.com/office/powerpoint/2010/main" val="1252223045"/>
              </p:ext>
            </p:extLst>
          </p:nvPr>
        </p:nvGraphicFramePr>
        <p:xfrm>
          <a:off x="321077" y="1420427"/>
          <a:ext cx="11407804" cy="5075045"/>
        </p:xfrm>
        <a:graphic>
          <a:graphicData uri="http://schemas.openxmlformats.org/drawingml/2006/table">
            <a:tbl>
              <a:tblPr firstRow="1" firstCol="1" bandRow="1">
                <a:tableStyleId>{5C22544A-7EE6-4342-B048-85BDC9FD1C3A}</a:tableStyleId>
              </a:tblPr>
              <a:tblGrid>
                <a:gridCol w="1973337">
                  <a:extLst>
                    <a:ext uri="{9D8B030D-6E8A-4147-A177-3AD203B41FA5}">
                      <a16:colId xmlns:a16="http://schemas.microsoft.com/office/drawing/2014/main" val="451609692"/>
                    </a:ext>
                  </a:extLst>
                </a:gridCol>
                <a:gridCol w="2030429">
                  <a:extLst>
                    <a:ext uri="{9D8B030D-6E8A-4147-A177-3AD203B41FA5}">
                      <a16:colId xmlns:a16="http://schemas.microsoft.com/office/drawing/2014/main" val="2170827092"/>
                    </a:ext>
                  </a:extLst>
                </a:gridCol>
                <a:gridCol w="2030429">
                  <a:extLst>
                    <a:ext uri="{9D8B030D-6E8A-4147-A177-3AD203B41FA5}">
                      <a16:colId xmlns:a16="http://schemas.microsoft.com/office/drawing/2014/main" val="3180685285"/>
                    </a:ext>
                  </a:extLst>
                </a:gridCol>
                <a:gridCol w="1576254">
                  <a:extLst>
                    <a:ext uri="{9D8B030D-6E8A-4147-A177-3AD203B41FA5}">
                      <a16:colId xmlns:a16="http://schemas.microsoft.com/office/drawing/2014/main" val="914537275"/>
                    </a:ext>
                  </a:extLst>
                </a:gridCol>
                <a:gridCol w="3797355">
                  <a:extLst>
                    <a:ext uri="{9D8B030D-6E8A-4147-A177-3AD203B41FA5}">
                      <a16:colId xmlns:a16="http://schemas.microsoft.com/office/drawing/2014/main" val="1018941409"/>
                    </a:ext>
                  </a:extLst>
                </a:gridCol>
              </a:tblGrid>
              <a:tr h="556079">
                <a:tc>
                  <a:txBody>
                    <a:bodyPr/>
                    <a:lstStyle/>
                    <a:p>
                      <a:pPr marL="0" marR="0" algn="ctr">
                        <a:lnSpc>
                          <a:spcPct val="107000"/>
                        </a:lnSpc>
                        <a:spcBef>
                          <a:spcPts val="2400"/>
                        </a:spcBef>
                        <a:spcAft>
                          <a:spcPts val="0"/>
                        </a:spcAft>
                      </a:pPr>
                      <a:r>
                        <a:rPr lang="ru-RU" sz="1800" dirty="0">
                          <a:effectLst/>
                          <a:latin typeface="Times New Roman" panose="02020603050405020304" pitchFamily="18" charset="0"/>
                          <a:cs typeface="Times New Roman" panose="02020603050405020304" pitchFamily="18" charset="0"/>
                        </a:rPr>
                        <a:t>Name der Änderung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Zeitpunkt des Wechsels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Hochdeutsch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Saarbrücker Dialekt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Beispiele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487368"/>
                  </a:ext>
                </a:extLst>
              </a:tr>
              <a:tr h="594880">
                <a:tc>
                  <a:txBody>
                    <a:bodyPr/>
                    <a:lstStyle/>
                    <a:p>
                      <a:pPr marL="0" marR="0">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Phonologische Ähnlichkeiten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20. Jh.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Nein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Ja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en-US" sz="1800" dirty="0">
                          <a:effectLst/>
                          <a:latin typeface="Times New Roman" panose="02020603050405020304" pitchFamily="18" charset="0"/>
                          <a:cs typeface="Times New Roman" panose="02020603050405020304" pitchFamily="18" charset="0"/>
                        </a:rPr>
                        <a:t>franz</a:t>
                      </a:r>
                      <a:r>
                        <a:rPr lang="ru-RU" sz="1800" dirty="0">
                          <a:effectLst/>
                          <a:latin typeface="Times New Roman" panose="02020603050405020304" pitchFamily="18" charset="0"/>
                          <a:cs typeface="Times New Roman" panose="02020603050405020304" pitchFamily="18" charset="0"/>
                        </a:rPr>
                        <a:t>ö</a:t>
                      </a:r>
                      <a:r>
                        <a:rPr lang="en-US" sz="1800" dirty="0">
                          <a:effectLst/>
                          <a:latin typeface="Times New Roman" panose="02020603050405020304" pitchFamily="18" charset="0"/>
                          <a:cs typeface="Times New Roman" panose="02020603050405020304" pitchFamily="18" charset="0"/>
                        </a:rPr>
                        <a:t>sische Laute wie</a:t>
                      </a:r>
                      <a:r>
                        <a:rPr lang="ru-RU" sz="1800" dirty="0">
                          <a:effectLst/>
                          <a:latin typeface="Times New Roman" panose="02020603050405020304" pitchFamily="18" charset="0"/>
                          <a:cs typeface="Times New Roman" panose="02020603050405020304" pitchFamily="18" charset="0"/>
                        </a:rPr>
                        <a:t> [œ] </a:t>
                      </a:r>
                      <a:r>
                        <a:rPr lang="en-US" sz="1800" dirty="0">
                          <a:effectLst/>
                          <a:latin typeface="Times New Roman" panose="02020603050405020304" pitchFamily="18" charset="0"/>
                          <a:cs typeface="Times New Roman" panose="02020603050405020304" pitchFamily="18" charset="0"/>
                        </a:rPr>
                        <a:t>und</a:t>
                      </a:r>
                      <a:r>
                        <a:rPr lang="ru-RU" sz="1800" dirty="0">
                          <a:effectLst/>
                          <a:latin typeface="Times New Roman" panose="02020603050405020304" pitchFamily="18" charset="0"/>
                          <a:cs typeface="Times New Roman" panose="02020603050405020304" pitchFamily="18" charset="0"/>
                        </a:rPr>
                        <a:t> [ɛ] </a:t>
                      </a:r>
                      <a:r>
                        <a:rPr lang="en-US" sz="1800" dirty="0">
                          <a:effectLst/>
                          <a:latin typeface="Times New Roman" panose="02020603050405020304" pitchFamily="18" charset="0"/>
                          <a:cs typeface="Times New Roman" panose="02020603050405020304" pitchFamily="18" charset="0"/>
                        </a:rPr>
                        <a:t>werden im Saarbr</a:t>
                      </a:r>
                      <a:r>
                        <a:rPr lang="ru-RU" sz="1800" dirty="0">
                          <a:effectLst/>
                          <a:latin typeface="Times New Roman" panose="02020603050405020304" pitchFamily="18" charset="0"/>
                          <a:cs typeface="Times New Roman" panose="02020603050405020304" pitchFamily="18" charset="0"/>
                        </a:rPr>
                        <a:t>ü</a:t>
                      </a:r>
                      <a:r>
                        <a:rPr lang="en-US" sz="1800" dirty="0">
                          <a:effectLst/>
                          <a:latin typeface="Times New Roman" panose="02020603050405020304" pitchFamily="18" charset="0"/>
                          <a:cs typeface="Times New Roman" panose="02020603050405020304" pitchFamily="18" charset="0"/>
                        </a:rPr>
                        <a:t>cker Dialekt</a:t>
                      </a:r>
                      <a:r>
                        <a:rPr lang="ru-RU" sz="1800" dirty="0">
                          <a:effectLst/>
                          <a:latin typeface="Times New Roman" panose="02020603050405020304" pitchFamily="18" charset="0"/>
                          <a:cs typeface="Times New Roman" panose="02020603050405020304" pitchFamily="18" charset="0"/>
                        </a:rPr>
                        <a:t> ä</a:t>
                      </a:r>
                      <a:r>
                        <a:rPr lang="en-US" sz="1800" dirty="0">
                          <a:effectLst/>
                          <a:latin typeface="Times New Roman" panose="02020603050405020304" pitchFamily="18" charset="0"/>
                          <a:cs typeface="Times New Roman" panose="02020603050405020304" pitchFamily="18" charset="0"/>
                        </a:rPr>
                        <a:t>hnlich ausgesprochen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996414"/>
                  </a:ext>
                </a:extLst>
              </a:tr>
              <a:tr h="784303">
                <a:tc>
                  <a:txBody>
                    <a:bodyPr/>
                    <a:lstStyle/>
                    <a:p>
                      <a:pPr marL="0" marR="0">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Lehnwörter aus dem Französischen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18.-19. Jh.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Ja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Ja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"Boulevard" [buˈlevaʁt], "Café" [kaˈfeː], "Croissant" [kʁwasˈsãː]</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24859"/>
                  </a:ext>
                </a:extLst>
              </a:tr>
              <a:tr h="1095099">
                <a:tc>
                  <a:txBody>
                    <a:bodyPr/>
                    <a:lstStyle/>
                    <a:p>
                      <a:pPr marL="0" marR="0">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Grammatikalische Ähnlichkeiten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Nein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Ja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en-US" sz="1800" dirty="0">
                          <a:effectLst/>
                          <a:latin typeface="Times New Roman" panose="02020603050405020304" pitchFamily="18" charset="0"/>
                          <a:cs typeface="Times New Roman" panose="02020603050405020304" pitchFamily="18" charset="0"/>
                        </a:rPr>
                        <a:t>Verwendung des bestimmten Artikels "le" oder "la" vor dem Substantiv (z.B. "le chapeau" statt "der Hut")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2591679"/>
                  </a:ext>
                </a:extLst>
              </a:tr>
              <a:tr h="804794">
                <a:tc>
                  <a:txBody>
                    <a:bodyPr/>
                    <a:lstStyle/>
                    <a:p>
                      <a:pPr marL="0" marR="0">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Syntax-Ähnlichkeiten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Nein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Ja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en-US" sz="1800" dirty="0">
                          <a:effectLst/>
                          <a:latin typeface="Times New Roman" panose="02020603050405020304" pitchFamily="18" charset="0"/>
                          <a:cs typeface="Times New Roman" panose="02020603050405020304" pitchFamily="18" charset="0"/>
                        </a:rPr>
                        <a:t>Verwendung von "ne...pas" bei Verneinungen (z.B. "Je ne sais pas" statt "Ich weiß nicht")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8961790"/>
                  </a:ext>
                </a:extLst>
              </a:tr>
              <a:tr h="763479">
                <a:tc>
                  <a:txBody>
                    <a:bodyPr/>
                    <a:lstStyle/>
                    <a:p>
                      <a:pPr marL="0" marR="0">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Vokabular-Ähnlichkeiten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Nein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800">
                          <a:effectLst/>
                          <a:latin typeface="Times New Roman" panose="02020603050405020304" pitchFamily="18" charset="0"/>
                          <a:cs typeface="Times New Roman" panose="02020603050405020304" pitchFamily="18" charset="0"/>
                        </a:rPr>
                        <a:t>Ja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en-US" sz="1800" dirty="0">
                          <a:effectLst/>
                          <a:latin typeface="Times New Roman" panose="02020603050405020304" pitchFamily="18" charset="0"/>
                          <a:cs typeface="Times New Roman" panose="02020603050405020304" pitchFamily="18" charset="0"/>
                        </a:rPr>
                        <a:t>Verwendung von Ausdrücken wie "au revoir" (statt "auf Wiedersehen") oder "merci beaucoup" (statt "vielen Dank")</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1" marR="5771" marT="5771" marB="57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4458443"/>
                  </a:ext>
                </a:extLst>
              </a:tr>
            </a:tbl>
          </a:graphicData>
        </a:graphic>
      </p:graphicFrame>
    </p:spTree>
    <p:extLst>
      <p:ext uri="{BB962C8B-B14F-4D97-AF65-F5344CB8AC3E}">
        <p14:creationId xmlns:p14="http://schemas.microsoft.com/office/powerpoint/2010/main" val="2030252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6559BB3C-6F27-45B9-B2EF-43891B3B5C6E}"/>
              </a:ext>
            </a:extLst>
          </p:cNvPr>
          <p:cNvGraphicFramePr>
            <a:graphicFrameLocks noGrp="1"/>
          </p:cNvGraphicFramePr>
          <p:nvPr>
            <p:extLst>
              <p:ext uri="{D42A27DB-BD31-4B8C-83A1-F6EECF244321}">
                <p14:modId xmlns:p14="http://schemas.microsoft.com/office/powerpoint/2010/main" val="2959633185"/>
              </p:ext>
            </p:extLst>
          </p:nvPr>
        </p:nvGraphicFramePr>
        <p:xfrm>
          <a:off x="781236" y="1731147"/>
          <a:ext cx="10419424" cy="4756718"/>
        </p:xfrm>
        <a:graphic>
          <a:graphicData uri="http://schemas.openxmlformats.org/drawingml/2006/table">
            <a:tbl>
              <a:tblPr firstRow="1" firstCol="1" bandRow="1">
                <a:tableStyleId>{5C22544A-7EE6-4342-B048-85BDC9FD1C3A}</a:tableStyleId>
              </a:tblPr>
              <a:tblGrid>
                <a:gridCol w="2363680">
                  <a:extLst>
                    <a:ext uri="{9D8B030D-6E8A-4147-A177-3AD203B41FA5}">
                      <a16:colId xmlns:a16="http://schemas.microsoft.com/office/drawing/2014/main" val="3350029991"/>
                    </a:ext>
                  </a:extLst>
                </a:gridCol>
                <a:gridCol w="2100434">
                  <a:extLst>
                    <a:ext uri="{9D8B030D-6E8A-4147-A177-3AD203B41FA5}">
                      <a16:colId xmlns:a16="http://schemas.microsoft.com/office/drawing/2014/main" val="1442002943"/>
                    </a:ext>
                  </a:extLst>
                </a:gridCol>
                <a:gridCol w="1760359">
                  <a:extLst>
                    <a:ext uri="{9D8B030D-6E8A-4147-A177-3AD203B41FA5}">
                      <a16:colId xmlns:a16="http://schemas.microsoft.com/office/drawing/2014/main" val="4134396101"/>
                    </a:ext>
                  </a:extLst>
                </a:gridCol>
                <a:gridCol w="1821135">
                  <a:extLst>
                    <a:ext uri="{9D8B030D-6E8A-4147-A177-3AD203B41FA5}">
                      <a16:colId xmlns:a16="http://schemas.microsoft.com/office/drawing/2014/main" val="3363622652"/>
                    </a:ext>
                  </a:extLst>
                </a:gridCol>
                <a:gridCol w="2373816">
                  <a:extLst>
                    <a:ext uri="{9D8B030D-6E8A-4147-A177-3AD203B41FA5}">
                      <a16:colId xmlns:a16="http://schemas.microsoft.com/office/drawing/2014/main" val="157189712"/>
                    </a:ext>
                  </a:extLst>
                </a:gridCol>
              </a:tblGrid>
              <a:tr h="807475">
                <a:tc>
                  <a:txBody>
                    <a:bodyPr/>
                    <a:lstStyle/>
                    <a:p>
                      <a:pPr marL="0" marR="0" algn="ctr">
                        <a:lnSpc>
                          <a:spcPct val="107000"/>
                        </a:lnSpc>
                        <a:spcBef>
                          <a:spcPts val="2400"/>
                        </a:spcBef>
                        <a:spcAft>
                          <a:spcPts val="0"/>
                        </a:spcAft>
                      </a:pPr>
                      <a:r>
                        <a:rPr lang="ru-RU" sz="1500" dirty="0">
                          <a:effectLst/>
                          <a:latin typeface="Times New Roman" panose="02020603050405020304" pitchFamily="18" charset="0"/>
                          <a:cs typeface="Times New Roman" panose="02020603050405020304" pitchFamily="18" charset="0"/>
                        </a:rPr>
                        <a:t>Name der Änderung</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Zeitpunkt des Wechsels</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Hochdeutsch</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Saarbrücker Dialekt</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Beispiele</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7191013"/>
                  </a:ext>
                </a:extLst>
              </a:tr>
              <a:tr h="761723">
                <a:tc>
                  <a:txBody>
                    <a:bodyPr/>
                    <a:lstStyle/>
                    <a:p>
                      <a:pPr marL="0" marR="0">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Diphthongierung</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7.-8. Jh.</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Ja</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Nein</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en-US" sz="1500" dirty="0">
                          <a:effectLst/>
                          <a:latin typeface="Times New Roman" panose="02020603050405020304" pitchFamily="18" charset="0"/>
                          <a:cs typeface="Times New Roman" panose="02020603050405020304" pitchFamily="18" charset="0"/>
                        </a:rPr>
                        <a:t>"Haus" [hau̯s] -&gt; "Häuser" [hɔ͜y.zɐ]</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6356365"/>
                  </a:ext>
                </a:extLst>
              </a:tr>
              <a:tr h="827953">
                <a:tc>
                  <a:txBody>
                    <a:bodyPr/>
                    <a:lstStyle/>
                    <a:p>
                      <a:pPr marL="0" marR="0">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Konsonantenverschiebung</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8.-9. Jh.</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Ja</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Ja</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"weiß" [vaɪs] -&gt; "wäis" [ʋɛɪ̯s]</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564873"/>
                  </a:ext>
                </a:extLst>
              </a:tr>
              <a:tr h="759602">
                <a:tc>
                  <a:txBody>
                    <a:bodyPr/>
                    <a:lstStyle/>
                    <a:p>
                      <a:pPr marL="0" marR="0">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Ablaut</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9.-11. Jh.</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Ja</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Ja</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"sing" [zɪŋən] -&gt; "sang" [zaŋ]</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5245223"/>
                  </a:ext>
                </a:extLst>
              </a:tr>
              <a:tr h="996571">
                <a:tc>
                  <a:txBody>
                    <a:bodyPr/>
                    <a:lstStyle/>
                    <a:p>
                      <a:pPr marL="0" marR="0">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Grammatikalische Geschlechter</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16. Jh.</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Ja</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Ja</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500" dirty="0">
                          <a:effectLst/>
                          <a:latin typeface="Times New Roman" panose="02020603050405020304" pitchFamily="18" charset="0"/>
                          <a:cs typeface="Times New Roman" panose="02020603050405020304" pitchFamily="18" charset="0"/>
                        </a:rPr>
                        <a:t>"</a:t>
                      </a:r>
                      <a:r>
                        <a:rPr lang="en-US" sz="1500" dirty="0">
                          <a:effectLst/>
                          <a:latin typeface="Times New Roman" panose="02020603050405020304" pitchFamily="18" charset="0"/>
                          <a:cs typeface="Times New Roman" panose="02020603050405020304" pitchFamily="18" charset="0"/>
                        </a:rPr>
                        <a:t>der Apfel</a:t>
                      </a:r>
                      <a:r>
                        <a:rPr lang="ru-RU" sz="1500" dirty="0">
                          <a:effectLst/>
                          <a:latin typeface="Times New Roman" panose="02020603050405020304" pitchFamily="18" charset="0"/>
                          <a:cs typeface="Times New Roman" panose="02020603050405020304" pitchFamily="18" charset="0"/>
                        </a:rPr>
                        <a:t>" (</a:t>
                      </a:r>
                      <a:r>
                        <a:rPr lang="en-US" sz="1500" dirty="0">
                          <a:effectLst/>
                          <a:latin typeface="Times New Roman" panose="02020603050405020304" pitchFamily="18" charset="0"/>
                          <a:cs typeface="Times New Roman" panose="02020603050405020304" pitchFamily="18" charset="0"/>
                        </a:rPr>
                        <a:t>m</a:t>
                      </a:r>
                      <a:r>
                        <a:rPr lang="ru-RU" sz="1500" dirty="0">
                          <a:effectLst/>
                          <a:latin typeface="Times New Roman" panose="02020603050405020304" pitchFamily="18" charset="0"/>
                          <a:cs typeface="Times New Roman" panose="02020603050405020304" pitchFamily="18" charset="0"/>
                        </a:rPr>
                        <a:t>ä</a:t>
                      </a:r>
                      <a:r>
                        <a:rPr lang="en-US" sz="1500" dirty="0">
                          <a:effectLst/>
                          <a:latin typeface="Times New Roman" panose="02020603050405020304" pitchFamily="18" charset="0"/>
                          <a:cs typeface="Times New Roman" panose="02020603050405020304" pitchFamily="18" charset="0"/>
                        </a:rPr>
                        <a:t>nnlich</a:t>
                      </a:r>
                      <a:r>
                        <a:rPr lang="ru-RU" sz="1500" dirty="0">
                          <a:effectLst/>
                          <a:latin typeface="Times New Roman" panose="02020603050405020304" pitchFamily="18" charset="0"/>
                          <a:cs typeface="Times New Roman" panose="02020603050405020304" pitchFamily="18" charset="0"/>
                        </a:rPr>
                        <a:t>) [</a:t>
                      </a:r>
                      <a:r>
                        <a:rPr lang="en-US" sz="1500" dirty="0">
                          <a:effectLst/>
                          <a:latin typeface="Times New Roman" panose="02020603050405020304" pitchFamily="18" charset="0"/>
                          <a:cs typeface="Times New Roman" panose="02020603050405020304" pitchFamily="18" charset="0"/>
                        </a:rPr>
                        <a:t>d</a:t>
                      </a:r>
                      <a:r>
                        <a:rPr lang="ru-RU" sz="1500" dirty="0">
                          <a:effectLst/>
                          <a:latin typeface="Times New Roman" panose="02020603050405020304" pitchFamily="18" charset="0"/>
                          <a:cs typeface="Times New Roman" panose="02020603050405020304" pitchFamily="18" charset="0"/>
                        </a:rPr>
                        <a:t>ɛ</a:t>
                      </a:r>
                      <a:r>
                        <a:rPr lang="en-US" sz="1500" dirty="0">
                          <a:effectLst/>
                          <a:latin typeface="Times New Roman" panose="02020603050405020304" pitchFamily="18" charset="0"/>
                          <a:cs typeface="Times New Roman" panose="02020603050405020304" pitchFamily="18" charset="0"/>
                        </a:rPr>
                        <a:t>r</a:t>
                      </a:r>
                      <a:r>
                        <a:rPr lang="ru-RU" sz="1500" dirty="0">
                          <a:effectLst/>
                          <a:latin typeface="Times New Roman" panose="02020603050405020304" pitchFamily="18" charset="0"/>
                          <a:cs typeface="Times New Roman" panose="02020603050405020304" pitchFamily="18" charset="0"/>
                        </a:rPr>
                        <a:t> '</a:t>
                      </a:r>
                      <a:r>
                        <a:rPr lang="en-US" sz="1500" dirty="0">
                          <a:effectLst/>
                          <a:latin typeface="Times New Roman" panose="02020603050405020304" pitchFamily="18" charset="0"/>
                          <a:cs typeface="Times New Roman" panose="02020603050405020304" pitchFamily="18" charset="0"/>
                        </a:rPr>
                        <a:t>apf</a:t>
                      </a:r>
                      <a:r>
                        <a:rPr lang="ru-RU" sz="1500" dirty="0">
                          <a:effectLst/>
                          <a:latin typeface="Times New Roman" panose="02020603050405020304" pitchFamily="18" charset="0"/>
                          <a:cs typeface="Times New Roman" panose="02020603050405020304" pitchFamily="18" charset="0"/>
                        </a:rPr>
                        <a:t>ə</a:t>
                      </a:r>
                      <a:r>
                        <a:rPr lang="en-US" sz="1500" dirty="0">
                          <a:effectLst/>
                          <a:latin typeface="Times New Roman" panose="02020603050405020304" pitchFamily="18" charset="0"/>
                          <a:cs typeface="Times New Roman" panose="02020603050405020304" pitchFamily="18" charset="0"/>
                        </a:rPr>
                        <a:t>l</a:t>
                      </a:r>
                      <a:r>
                        <a:rPr lang="ru-RU" sz="1500" dirty="0">
                          <a:effectLst/>
                          <a:latin typeface="Times New Roman" panose="02020603050405020304" pitchFamily="18" charset="0"/>
                          <a:cs typeface="Times New Roman" panose="02020603050405020304" pitchFamily="18" charset="0"/>
                        </a:rPr>
                        <a:t>] -&gt; "</a:t>
                      </a:r>
                      <a:r>
                        <a:rPr lang="en-US" sz="1500" dirty="0">
                          <a:effectLst/>
                          <a:latin typeface="Times New Roman" panose="02020603050405020304" pitchFamily="18" charset="0"/>
                          <a:cs typeface="Times New Roman" panose="02020603050405020304" pitchFamily="18" charset="0"/>
                        </a:rPr>
                        <a:t>die Apfel</a:t>
                      </a:r>
                      <a:r>
                        <a:rPr lang="ru-RU" sz="1500" dirty="0">
                          <a:effectLst/>
                          <a:latin typeface="Times New Roman" panose="02020603050405020304" pitchFamily="18" charset="0"/>
                          <a:cs typeface="Times New Roman" panose="02020603050405020304" pitchFamily="18" charset="0"/>
                        </a:rPr>
                        <a:t>" (</a:t>
                      </a:r>
                      <a:r>
                        <a:rPr lang="en-US" sz="1500" dirty="0">
                          <a:effectLst/>
                          <a:latin typeface="Times New Roman" panose="02020603050405020304" pitchFamily="18" charset="0"/>
                          <a:cs typeface="Times New Roman" panose="02020603050405020304" pitchFamily="18" charset="0"/>
                        </a:rPr>
                        <a:t>weiblich</a:t>
                      </a:r>
                      <a:r>
                        <a:rPr lang="ru-RU" sz="1500" dirty="0">
                          <a:effectLst/>
                          <a:latin typeface="Times New Roman" panose="02020603050405020304" pitchFamily="18" charset="0"/>
                          <a:cs typeface="Times New Roman" panose="02020603050405020304" pitchFamily="18" charset="0"/>
                        </a:rPr>
                        <a:t>) [</a:t>
                      </a:r>
                      <a:r>
                        <a:rPr lang="en-US" sz="1500" dirty="0">
                          <a:effectLst/>
                          <a:latin typeface="Times New Roman" panose="02020603050405020304" pitchFamily="18" charset="0"/>
                          <a:cs typeface="Times New Roman" panose="02020603050405020304" pitchFamily="18" charset="0"/>
                        </a:rPr>
                        <a:t>di</a:t>
                      </a:r>
                      <a:r>
                        <a:rPr lang="ru-RU" sz="1500" dirty="0">
                          <a:effectLst/>
                          <a:latin typeface="Times New Roman" panose="02020603050405020304" pitchFamily="18" charset="0"/>
                          <a:cs typeface="Times New Roman" panose="02020603050405020304" pitchFamily="18" charset="0"/>
                        </a:rPr>
                        <a:t>: '</a:t>
                      </a:r>
                      <a:r>
                        <a:rPr lang="en-US" sz="1500" dirty="0">
                          <a:effectLst/>
                          <a:latin typeface="Times New Roman" panose="02020603050405020304" pitchFamily="18" charset="0"/>
                          <a:cs typeface="Times New Roman" panose="02020603050405020304" pitchFamily="18" charset="0"/>
                        </a:rPr>
                        <a:t>apf</a:t>
                      </a:r>
                      <a:r>
                        <a:rPr lang="ru-RU" sz="1500" dirty="0">
                          <a:effectLst/>
                          <a:latin typeface="Times New Roman" panose="02020603050405020304" pitchFamily="18" charset="0"/>
                          <a:cs typeface="Times New Roman" panose="02020603050405020304" pitchFamily="18" charset="0"/>
                        </a:rPr>
                        <a:t>ə</a:t>
                      </a:r>
                      <a:r>
                        <a:rPr lang="en-US" sz="1500" dirty="0">
                          <a:effectLst/>
                          <a:latin typeface="Times New Roman" panose="02020603050405020304" pitchFamily="18" charset="0"/>
                          <a:cs typeface="Times New Roman" panose="02020603050405020304" pitchFamily="18" charset="0"/>
                        </a:rPr>
                        <a:t>l</a:t>
                      </a:r>
                      <a:r>
                        <a:rPr lang="ru-RU" sz="1500" dirty="0">
                          <a:effectLst/>
                          <a:latin typeface="Times New Roman" panose="02020603050405020304" pitchFamily="18" charset="0"/>
                          <a:cs typeface="Times New Roman" panose="02020603050405020304" pitchFamily="18" charset="0"/>
                        </a:rPr>
                        <a:t>]</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4926919"/>
                  </a:ext>
                </a:extLst>
              </a:tr>
              <a:tr h="603394">
                <a:tc>
                  <a:txBody>
                    <a:bodyPr/>
                    <a:lstStyle/>
                    <a:p>
                      <a:pPr marL="0" marR="0">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Auslautverhärtung</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19. Jh.</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Ja</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500">
                          <a:effectLst/>
                          <a:latin typeface="Times New Roman" panose="02020603050405020304" pitchFamily="18" charset="0"/>
                          <a:cs typeface="Times New Roman" panose="02020603050405020304" pitchFamily="18" charset="0"/>
                        </a:rPr>
                        <a:t>Ja</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2400"/>
                        </a:spcBef>
                        <a:spcAft>
                          <a:spcPts val="0"/>
                        </a:spcAft>
                      </a:pPr>
                      <a:r>
                        <a:rPr lang="ru-RU" sz="1500" dirty="0">
                          <a:effectLst/>
                          <a:latin typeface="Times New Roman" panose="02020603050405020304" pitchFamily="18" charset="0"/>
                          <a:cs typeface="Times New Roman" panose="02020603050405020304" pitchFamily="18" charset="0"/>
                        </a:rPr>
                        <a:t>"Rad" [ʁat] -&gt; "Rat" [ʁaːt]</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7" marR="6337" marT="6337" marB="633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4629337"/>
                  </a:ext>
                </a:extLst>
              </a:tr>
            </a:tbl>
          </a:graphicData>
        </a:graphic>
      </p:graphicFrame>
      <p:sp>
        <p:nvSpPr>
          <p:cNvPr id="3" name="Прямоугольник 2">
            <a:extLst>
              <a:ext uri="{FF2B5EF4-FFF2-40B4-BE49-F238E27FC236}">
                <a16:creationId xmlns:a16="http://schemas.microsoft.com/office/drawing/2014/main" id="{A11804C7-30BF-42E0-9CF8-ECF368B5BA7F}"/>
              </a:ext>
            </a:extLst>
          </p:cNvPr>
          <p:cNvSpPr/>
          <p:nvPr/>
        </p:nvSpPr>
        <p:spPr>
          <a:xfrm>
            <a:off x="2218687" y="153247"/>
            <a:ext cx="7754623" cy="707886"/>
          </a:xfrm>
          <a:prstGeom prst="rect">
            <a:avLst/>
          </a:prstGeom>
          <a:solidFill>
            <a:schemeClr val="tx1">
              <a:alpha val="20000"/>
            </a:schemeClr>
          </a:solidFill>
        </p:spPr>
        <p:txBody>
          <a:bodyPr wrap="none">
            <a:spAutoFit/>
          </a:bodyPr>
          <a:lstStyle/>
          <a:p>
            <a:r>
              <a:rPr lang="ru-RU" sz="4000">
                <a:latin typeface="Times New Roman" panose="02020603050405020304" pitchFamily="18" charset="0"/>
                <a:cs typeface="Times New Roman" panose="02020603050405020304" pitchFamily="18" charset="0"/>
              </a:rPr>
              <a:t>Gemeinsamkeiten und Unterschiede</a:t>
            </a:r>
          </a:p>
        </p:txBody>
      </p:sp>
    </p:spTree>
    <p:extLst>
      <p:ext uri="{BB962C8B-B14F-4D97-AF65-F5344CB8AC3E}">
        <p14:creationId xmlns:p14="http://schemas.microsoft.com/office/powerpoint/2010/main" val="130790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737AAD4-4A11-4F8D-891D-AEEE5DFB9C27}"/>
              </a:ext>
            </a:extLst>
          </p:cNvPr>
          <p:cNvSpPr/>
          <p:nvPr/>
        </p:nvSpPr>
        <p:spPr>
          <a:xfrm>
            <a:off x="0" y="1424779"/>
            <a:ext cx="8919411" cy="4843890"/>
          </a:xfrm>
          <a:prstGeom prst="rect">
            <a:avLst/>
          </a:prstGeom>
          <a:solidFill>
            <a:schemeClr val="tx1">
              <a:alpha val="20000"/>
            </a:schemeClr>
          </a:solidFill>
        </p:spPr>
        <p:txBody>
          <a:bodyPr wrap="square">
            <a:spAutoFit/>
          </a:bodyPr>
          <a:lstStyle/>
          <a:p>
            <a:pPr marL="342900" lvl="0" indent="-342900">
              <a:lnSpc>
                <a:spcPct val="150000"/>
              </a:lnSpc>
              <a:spcAft>
                <a:spcPts val="0"/>
              </a:spcAft>
              <a:buFont typeface="+mj-lt"/>
              <a:buAutoNum type="arabicParenR"/>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Dialektgrenzen bezeichnen die geografischen Grenzen, innerhalb derer sich die regionalen Dialekte einer Sprache unterscheiden und voneinander abgrenzen. (Quelle: Peter von Polenz, "Deutsche Sprachgeschichte vom Spätmittelalter bis zur Gegenwart", 1999)</a:t>
            </a:r>
            <a:endParaRPr lang="ru-RU">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mj-lt"/>
              <a:buAutoNum type="arabicParenR"/>
            </a:pP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arenR"/>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Dialektgrenzen können auch als die Grenzen verstanden werden, an denen sich verschiedene Sprachen oder Dialekte treffen und sich gegenseitig beeinflussen. (Quelle: Ludger Kremer, "Sprach- und Kulturkontakt", 2003)</a:t>
            </a:r>
            <a:endParaRPr lang="ru-RU">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mj-lt"/>
              <a:buAutoNum type="arabicParenR"/>
            </a:pP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arenR"/>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Unter Dialektgrenzen versteht man auch die Grenzen, die durch soziale, kulturelle oder politische Faktoren entstehen und die den Gebrauch von Dialekten oder regionalen Sprachvarianten einschränken oder fördern können. (Quelle: Jürgen Erich Schmidt, "Regionale Variation des Deutschen", 2013)</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Картинки по запросу Peter von Polenz">
            <a:extLst>
              <a:ext uri="{FF2B5EF4-FFF2-40B4-BE49-F238E27FC236}">
                <a16:creationId xmlns:a16="http://schemas.microsoft.com/office/drawing/2014/main" id="{D5F1CF2C-7833-411C-8537-2F3A1B791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1795" y="290813"/>
            <a:ext cx="1571937" cy="22411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Ludger Kremer">
            <a:extLst>
              <a:ext uri="{FF2B5EF4-FFF2-40B4-BE49-F238E27FC236}">
                <a16:creationId xmlns:a16="http://schemas.microsoft.com/office/drawing/2014/main" id="{40D64F78-C991-456A-B92E-9F0EBD72A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9411" y="2531990"/>
            <a:ext cx="1502384" cy="20777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Картинки по запросу Jürgen Erich Schmidt">
            <a:extLst>
              <a:ext uri="{FF2B5EF4-FFF2-40B4-BE49-F238E27FC236}">
                <a16:creationId xmlns:a16="http://schemas.microsoft.com/office/drawing/2014/main" id="{72C4B025-167D-4BC9-82C5-1E1B165A8B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1795" y="4609755"/>
            <a:ext cx="1644400" cy="215931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6A915C64-AA68-40C8-9EB6-CA36BAD4AC66}"/>
              </a:ext>
            </a:extLst>
          </p:cNvPr>
          <p:cNvSpPr/>
          <p:nvPr/>
        </p:nvSpPr>
        <p:spPr>
          <a:xfrm>
            <a:off x="2486678" y="90388"/>
            <a:ext cx="7218643" cy="769441"/>
          </a:xfrm>
          <a:prstGeom prst="rect">
            <a:avLst/>
          </a:prstGeom>
          <a:solidFill>
            <a:schemeClr val="tx1">
              <a:alpha val="20000"/>
            </a:schemeClr>
          </a:solidFill>
        </p:spPr>
        <p:txBody>
          <a:bodyPr wrap="none">
            <a:spAutoFit/>
          </a:bodyPr>
          <a:lstStyle/>
          <a:p>
            <a:r>
              <a:rPr lang="ru-RU" sz="4400">
                <a:latin typeface="Times New Roman" panose="02020603050405020304" pitchFamily="18" charset="0"/>
                <a:cs typeface="Times New Roman" panose="02020603050405020304" pitchFamily="18" charset="0"/>
              </a:rPr>
              <a:t>Definition von Dialektgrenzen </a:t>
            </a:r>
          </a:p>
        </p:txBody>
      </p:sp>
    </p:spTree>
    <p:extLst>
      <p:ext uri="{BB962C8B-B14F-4D97-AF65-F5344CB8AC3E}">
        <p14:creationId xmlns:p14="http://schemas.microsoft.com/office/powerpoint/2010/main" val="4191455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2717A03D-898E-4B8C-9322-815154BABDCC}"/>
              </a:ext>
            </a:extLst>
          </p:cNvPr>
          <p:cNvGraphicFramePr>
            <a:graphicFrameLocks noGrp="1"/>
          </p:cNvGraphicFramePr>
          <p:nvPr>
            <p:extLst>
              <p:ext uri="{D42A27DB-BD31-4B8C-83A1-F6EECF244321}">
                <p14:modId xmlns:p14="http://schemas.microsoft.com/office/powerpoint/2010/main" val="1694375411"/>
              </p:ext>
            </p:extLst>
          </p:nvPr>
        </p:nvGraphicFramePr>
        <p:xfrm>
          <a:off x="170078" y="2909472"/>
          <a:ext cx="11851839" cy="2931664"/>
        </p:xfrm>
        <a:graphic>
          <a:graphicData uri="http://schemas.openxmlformats.org/drawingml/2006/table">
            <a:tbl>
              <a:tblPr firstRow="1" firstCol="1" bandRow="1">
                <a:tableStyleId>{5C22544A-7EE6-4342-B048-85BDC9FD1C3A}</a:tableStyleId>
              </a:tblPr>
              <a:tblGrid>
                <a:gridCol w="3950613">
                  <a:extLst>
                    <a:ext uri="{9D8B030D-6E8A-4147-A177-3AD203B41FA5}">
                      <a16:colId xmlns:a16="http://schemas.microsoft.com/office/drawing/2014/main" val="1698176836"/>
                    </a:ext>
                  </a:extLst>
                </a:gridCol>
                <a:gridCol w="3950613">
                  <a:extLst>
                    <a:ext uri="{9D8B030D-6E8A-4147-A177-3AD203B41FA5}">
                      <a16:colId xmlns:a16="http://schemas.microsoft.com/office/drawing/2014/main" val="532220473"/>
                    </a:ext>
                  </a:extLst>
                </a:gridCol>
                <a:gridCol w="3950613">
                  <a:extLst>
                    <a:ext uri="{9D8B030D-6E8A-4147-A177-3AD203B41FA5}">
                      <a16:colId xmlns:a16="http://schemas.microsoft.com/office/drawing/2014/main" val="1685063432"/>
                    </a:ext>
                  </a:extLst>
                </a:gridCol>
              </a:tblGrid>
              <a:tr h="418375">
                <a:tc>
                  <a:txBody>
                    <a:bodyPr/>
                    <a:lstStyle/>
                    <a:p>
                      <a:pPr marR="591185" algn="ctr">
                        <a:lnSpc>
                          <a:spcPct val="107000"/>
                        </a:lnSpc>
                        <a:spcBef>
                          <a:spcPts val="2400"/>
                        </a:spcBef>
                        <a:spcAft>
                          <a:spcPts val="0"/>
                        </a:spcAft>
                      </a:pPr>
                      <a:r>
                        <a:rPr lang="uk-UA" sz="2500">
                          <a:solidFill>
                            <a:schemeClr val="tx1"/>
                          </a:solidFill>
                          <a:effectLst/>
                          <a:latin typeface="Times New Roman" panose="02020603050405020304" pitchFamily="18" charset="0"/>
                          <a:cs typeface="Times New Roman" panose="02020603050405020304" pitchFamily="18" charset="0"/>
                        </a:rPr>
                        <a:t>       </a:t>
                      </a:r>
                      <a:r>
                        <a:rPr lang="ru-RU" sz="2500">
                          <a:solidFill>
                            <a:schemeClr val="tx1"/>
                          </a:solidFill>
                          <a:effectLst/>
                          <a:latin typeface="Times New Roman" panose="02020603050405020304" pitchFamily="18" charset="0"/>
                          <a:cs typeface="Times New Roman" panose="02020603050405020304" pitchFamily="18" charset="0"/>
                        </a:rPr>
                        <a:t>Sprache</a:t>
                      </a:r>
                      <a:endParaRPr lang="ru-RU" sz="2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150" marR="18150" marT="18150" marB="181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Bef>
                          <a:spcPts val="2400"/>
                        </a:spcBef>
                        <a:spcAft>
                          <a:spcPts val="0"/>
                        </a:spcAft>
                      </a:pPr>
                      <a:r>
                        <a:rPr lang="ru-RU" sz="2500">
                          <a:solidFill>
                            <a:schemeClr val="tx1"/>
                          </a:solidFill>
                          <a:effectLst/>
                          <a:latin typeface="Times New Roman" panose="02020603050405020304" pitchFamily="18" charset="0"/>
                          <a:cs typeface="Times New Roman" panose="02020603050405020304" pitchFamily="18" charset="0"/>
                        </a:rPr>
                        <a:t>Dialekt</a:t>
                      </a:r>
                      <a:endParaRPr lang="ru-RU" sz="2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150" marR="18150" marT="18150" marB="181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Bef>
                          <a:spcPts val="2400"/>
                        </a:spcBef>
                        <a:spcAft>
                          <a:spcPts val="0"/>
                        </a:spcAft>
                      </a:pPr>
                      <a:r>
                        <a:rPr lang="ru-RU" sz="2500">
                          <a:solidFill>
                            <a:schemeClr val="tx1"/>
                          </a:solidFill>
                          <a:effectLst/>
                          <a:latin typeface="Times New Roman" panose="02020603050405020304" pitchFamily="18" charset="0"/>
                          <a:cs typeface="Times New Roman" panose="02020603050405020304" pitchFamily="18" charset="0"/>
                        </a:rPr>
                        <a:t>Charakteristiken</a:t>
                      </a:r>
                      <a:endParaRPr lang="ru-RU" sz="2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150" marR="18150" marT="18150" marB="181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031277797"/>
                  </a:ext>
                </a:extLst>
              </a:tr>
              <a:tr h="422286">
                <a:tc>
                  <a:txBody>
                    <a:bodyPr/>
                    <a:lstStyle/>
                    <a:p>
                      <a:pPr algn="l">
                        <a:lnSpc>
                          <a:spcPct val="107000"/>
                        </a:lnSpc>
                        <a:spcBef>
                          <a:spcPts val="2400"/>
                        </a:spcBef>
                        <a:spcAft>
                          <a:spcPts val="0"/>
                        </a:spcAft>
                      </a:pPr>
                      <a:r>
                        <a:rPr lang="ru-RU" sz="2500">
                          <a:solidFill>
                            <a:schemeClr val="tx1"/>
                          </a:solidFill>
                          <a:effectLst/>
                          <a:latin typeface="Times New Roman" panose="02020603050405020304" pitchFamily="18" charset="0"/>
                          <a:cs typeface="Times New Roman" panose="02020603050405020304" pitchFamily="18" charset="0"/>
                        </a:rPr>
                        <a:t>Standardisierte Form</a:t>
                      </a:r>
                      <a:endParaRPr lang="ru-RU" sz="2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150" marR="18150" marT="18150" marB="181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Bef>
                          <a:spcPts val="2400"/>
                        </a:spcBef>
                        <a:spcAft>
                          <a:spcPts val="0"/>
                        </a:spcAft>
                      </a:pPr>
                      <a:r>
                        <a:rPr lang="ru-RU" sz="2500">
                          <a:effectLst/>
                          <a:latin typeface="Times New Roman" panose="02020603050405020304" pitchFamily="18" charset="0"/>
                          <a:cs typeface="Times New Roman" panose="02020603050405020304" pitchFamily="18" charset="0"/>
                        </a:rPr>
                        <a:t>Nicht standardisierte Form</a:t>
                      </a:r>
                      <a:endParaRPr lang="ru-RU"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18150" marR="18150" marT="18150" marB="181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lnSpc>
                          <a:spcPct val="107000"/>
                        </a:lnSpc>
                        <a:spcBef>
                          <a:spcPts val="2400"/>
                        </a:spcBef>
                        <a:spcAft>
                          <a:spcPts val="0"/>
                        </a:spcAft>
                      </a:pPr>
                      <a:r>
                        <a:rPr lang="ru-RU" sz="2500">
                          <a:effectLst/>
                          <a:latin typeface="Times New Roman" panose="02020603050405020304" pitchFamily="18" charset="0"/>
                          <a:cs typeface="Times New Roman" panose="02020603050405020304" pitchFamily="18" charset="0"/>
                        </a:rPr>
                        <a:t>formell vs informell</a:t>
                      </a:r>
                      <a:endParaRPr lang="ru-RU"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18150" marR="18150" marT="18150" marB="181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28336865"/>
                  </a:ext>
                </a:extLst>
              </a:tr>
              <a:tr h="422286">
                <a:tc>
                  <a:txBody>
                    <a:bodyPr/>
                    <a:lstStyle/>
                    <a:p>
                      <a:pPr algn="l">
                        <a:lnSpc>
                          <a:spcPct val="107000"/>
                        </a:lnSpc>
                        <a:spcBef>
                          <a:spcPts val="2400"/>
                        </a:spcBef>
                        <a:spcAft>
                          <a:spcPts val="0"/>
                        </a:spcAft>
                      </a:pPr>
                      <a:r>
                        <a:rPr lang="ru-RU" sz="2500">
                          <a:solidFill>
                            <a:schemeClr val="tx1"/>
                          </a:solidFill>
                          <a:effectLst/>
                          <a:latin typeface="Times New Roman" panose="02020603050405020304" pitchFamily="18" charset="0"/>
                          <a:cs typeface="Times New Roman" panose="02020603050405020304" pitchFamily="18" charset="0"/>
                        </a:rPr>
                        <a:t>Hochsprache</a:t>
                      </a:r>
                      <a:endParaRPr lang="ru-RU" sz="2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150" marR="18150" marT="18150" marB="181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Bef>
                          <a:spcPts val="2400"/>
                        </a:spcBef>
                        <a:spcAft>
                          <a:spcPts val="0"/>
                        </a:spcAft>
                      </a:pPr>
                      <a:r>
                        <a:rPr lang="ru-RU" sz="2500">
                          <a:effectLst/>
                          <a:latin typeface="Times New Roman" panose="02020603050405020304" pitchFamily="18" charset="0"/>
                          <a:cs typeface="Times New Roman" panose="02020603050405020304" pitchFamily="18" charset="0"/>
                        </a:rPr>
                        <a:t>Umgangssprache</a:t>
                      </a:r>
                      <a:endParaRPr lang="ru-RU"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18150" marR="18150" marT="18150" marB="181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lnSpc>
                          <a:spcPct val="107000"/>
                        </a:lnSpc>
                        <a:spcBef>
                          <a:spcPts val="2400"/>
                        </a:spcBef>
                        <a:spcAft>
                          <a:spcPts val="0"/>
                        </a:spcAft>
                      </a:pPr>
                      <a:r>
                        <a:rPr lang="ru-RU" sz="2500">
                          <a:effectLst/>
                          <a:latin typeface="Times New Roman" panose="02020603050405020304" pitchFamily="18" charset="0"/>
                          <a:cs typeface="Times New Roman" panose="02020603050405020304" pitchFamily="18" charset="0"/>
                        </a:rPr>
                        <a:t>schriftlich vs mündlich</a:t>
                      </a:r>
                      <a:endParaRPr lang="ru-RU"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18150" marR="18150" marT="18150" marB="181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206910617"/>
                  </a:ext>
                </a:extLst>
              </a:tr>
              <a:tr h="422286">
                <a:tc>
                  <a:txBody>
                    <a:bodyPr/>
                    <a:lstStyle/>
                    <a:p>
                      <a:pPr algn="l">
                        <a:lnSpc>
                          <a:spcPct val="107000"/>
                        </a:lnSpc>
                        <a:spcBef>
                          <a:spcPts val="2400"/>
                        </a:spcBef>
                        <a:spcAft>
                          <a:spcPts val="0"/>
                        </a:spcAft>
                      </a:pPr>
                      <a:r>
                        <a:rPr lang="ru-RU" sz="2500">
                          <a:solidFill>
                            <a:schemeClr val="tx1"/>
                          </a:solidFill>
                          <a:effectLst/>
                          <a:latin typeface="Times New Roman" panose="02020603050405020304" pitchFamily="18" charset="0"/>
                          <a:cs typeface="Times New Roman" panose="02020603050405020304" pitchFamily="18" charset="0"/>
                        </a:rPr>
                        <a:t>Überregional</a:t>
                      </a:r>
                      <a:endParaRPr lang="ru-RU" sz="2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150" marR="18150" marT="18150" marB="181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Bef>
                          <a:spcPts val="2400"/>
                        </a:spcBef>
                        <a:spcAft>
                          <a:spcPts val="0"/>
                        </a:spcAft>
                      </a:pPr>
                      <a:r>
                        <a:rPr lang="ru-RU" sz="2500">
                          <a:effectLst/>
                          <a:latin typeface="Times New Roman" panose="02020603050405020304" pitchFamily="18" charset="0"/>
                          <a:cs typeface="Times New Roman" panose="02020603050405020304" pitchFamily="18" charset="0"/>
                        </a:rPr>
                        <a:t>Regional begrenzt</a:t>
                      </a:r>
                      <a:endParaRPr lang="ru-RU"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18150" marR="18150" marT="18150" marB="181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lnSpc>
                          <a:spcPct val="107000"/>
                        </a:lnSpc>
                        <a:spcBef>
                          <a:spcPts val="2400"/>
                        </a:spcBef>
                        <a:spcAft>
                          <a:spcPts val="0"/>
                        </a:spcAft>
                      </a:pPr>
                      <a:r>
                        <a:rPr lang="ru-RU" sz="2500">
                          <a:effectLst/>
                          <a:latin typeface="Times New Roman" panose="02020603050405020304" pitchFamily="18" charset="0"/>
                          <a:cs typeface="Times New Roman" panose="02020603050405020304" pitchFamily="18" charset="0"/>
                        </a:rPr>
                        <a:t>verbreitet vs begrenzt</a:t>
                      </a:r>
                      <a:endParaRPr lang="ru-RU"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18150" marR="18150" marT="18150" marB="181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713031577"/>
                  </a:ext>
                </a:extLst>
              </a:tr>
              <a:tr h="422286">
                <a:tc>
                  <a:txBody>
                    <a:bodyPr/>
                    <a:lstStyle/>
                    <a:p>
                      <a:pPr algn="l">
                        <a:lnSpc>
                          <a:spcPct val="107000"/>
                        </a:lnSpc>
                        <a:spcBef>
                          <a:spcPts val="2400"/>
                        </a:spcBef>
                        <a:spcAft>
                          <a:spcPts val="0"/>
                        </a:spcAft>
                      </a:pPr>
                      <a:r>
                        <a:rPr lang="ru-RU" sz="2500">
                          <a:solidFill>
                            <a:schemeClr val="tx1"/>
                          </a:solidFill>
                          <a:effectLst/>
                          <a:latin typeface="Times New Roman" panose="02020603050405020304" pitchFamily="18" charset="0"/>
                          <a:cs typeface="Times New Roman" panose="02020603050405020304" pitchFamily="18" charset="0"/>
                        </a:rPr>
                        <a:t>Amtssprache</a:t>
                      </a:r>
                      <a:endParaRPr lang="ru-RU" sz="2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150" marR="18150" marT="18150" marB="181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Bef>
                          <a:spcPts val="2400"/>
                        </a:spcBef>
                        <a:spcAft>
                          <a:spcPts val="0"/>
                        </a:spcAft>
                      </a:pPr>
                      <a:r>
                        <a:rPr lang="ru-RU" sz="2500">
                          <a:effectLst/>
                          <a:latin typeface="Times New Roman" panose="02020603050405020304" pitchFamily="18" charset="0"/>
                          <a:cs typeface="Times New Roman" panose="02020603050405020304" pitchFamily="18" charset="0"/>
                        </a:rPr>
                        <a:t>Regionalsprache</a:t>
                      </a:r>
                      <a:endParaRPr lang="ru-RU"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18150" marR="18150" marT="18150" marB="181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lnSpc>
                          <a:spcPct val="107000"/>
                        </a:lnSpc>
                        <a:spcBef>
                          <a:spcPts val="2400"/>
                        </a:spcBef>
                        <a:spcAft>
                          <a:spcPts val="0"/>
                        </a:spcAft>
                      </a:pPr>
                      <a:r>
                        <a:rPr lang="ru-RU" sz="2500">
                          <a:effectLst/>
                          <a:latin typeface="Times New Roman" panose="02020603050405020304" pitchFamily="18" charset="0"/>
                          <a:cs typeface="Times New Roman" panose="02020603050405020304" pitchFamily="18" charset="0"/>
                        </a:rPr>
                        <a:t>offiziell vs umgangssprachlich</a:t>
                      </a:r>
                      <a:endParaRPr lang="ru-RU"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18150" marR="18150" marT="18150" marB="181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801681887"/>
                  </a:ext>
                </a:extLst>
              </a:tr>
              <a:tr h="0">
                <a:tc>
                  <a:txBody>
                    <a:bodyPr/>
                    <a:lstStyle/>
                    <a:p>
                      <a:pPr algn="l">
                        <a:lnSpc>
                          <a:spcPct val="107000"/>
                        </a:lnSpc>
                        <a:spcBef>
                          <a:spcPts val="2400"/>
                        </a:spcBef>
                        <a:spcAft>
                          <a:spcPts val="0"/>
                        </a:spcAft>
                      </a:pPr>
                      <a:r>
                        <a:rPr lang="ru-RU" sz="2500">
                          <a:solidFill>
                            <a:schemeClr val="tx1"/>
                          </a:solidFill>
                          <a:effectLst/>
                          <a:latin typeface="Times New Roman" panose="02020603050405020304" pitchFamily="18" charset="0"/>
                          <a:cs typeface="Times New Roman" panose="02020603050405020304" pitchFamily="18" charset="0"/>
                        </a:rPr>
                        <a:t>Schriftsprache</a:t>
                      </a:r>
                      <a:endParaRPr lang="ru-RU" sz="2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150" marR="18150" marT="18150" marB="181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Bef>
                          <a:spcPts val="2400"/>
                        </a:spcBef>
                        <a:spcAft>
                          <a:spcPts val="0"/>
                        </a:spcAft>
                      </a:pPr>
                      <a:r>
                        <a:rPr lang="ru-RU" sz="2500">
                          <a:effectLst/>
                          <a:latin typeface="Times New Roman" panose="02020603050405020304" pitchFamily="18" charset="0"/>
                          <a:cs typeface="Times New Roman" panose="02020603050405020304" pitchFamily="18" charset="0"/>
                        </a:rPr>
                        <a:t>Mündlichkeit betont</a:t>
                      </a:r>
                      <a:endParaRPr lang="ru-RU"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18150" marR="18150" marT="18150" marB="181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lnSpc>
                          <a:spcPct val="107000"/>
                        </a:lnSpc>
                        <a:spcBef>
                          <a:spcPts val="2400"/>
                        </a:spcBef>
                        <a:spcAft>
                          <a:spcPts val="0"/>
                        </a:spcAft>
                      </a:pPr>
                      <a:r>
                        <a:rPr lang="ru-RU" sz="2500">
                          <a:effectLst/>
                          <a:latin typeface="Times New Roman" panose="02020603050405020304" pitchFamily="18" charset="0"/>
                          <a:cs typeface="Times New Roman" panose="02020603050405020304" pitchFamily="18" charset="0"/>
                        </a:rPr>
                        <a:t>schriftlich vs mündlich ausgerichtet</a:t>
                      </a:r>
                      <a:endParaRPr lang="ru-RU"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18150" marR="18150" marT="18150" marB="181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84846750"/>
                  </a:ext>
                </a:extLst>
              </a:tr>
            </a:tbl>
          </a:graphicData>
        </a:graphic>
      </p:graphicFrame>
      <p:sp>
        <p:nvSpPr>
          <p:cNvPr id="3" name="Прямоугольник 2">
            <a:extLst>
              <a:ext uri="{FF2B5EF4-FFF2-40B4-BE49-F238E27FC236}">
                <a16:creationId xmlns:a16="http://schemas.microsoft.com/office/drawing/2014/main" id="{A611558F-0705-4495-8949-91B86CEBFB55}"/>
              </a:ext>
            </a:extLst>
          </p:cNvPr>
          <p:cNvSpPr/>
          <p:nvPr/>
        </p:nvSpPr>
        <p:spPr>
          <a:xfrm>
            <a:off x="1671550" y="103119"/>
            <a:ext cx="8848897" cy="769441"/>
          </a:xfrm>
          <a:prstGeom prst="rect">
            <a:avLst/>
          </a:prstGeom>
          <a:solidFill>
            <a:schemeClr val="tx1">
              <a:alpha val="20000"/>
            </a:schemeClr>
          </a:solidFill>
        </p:spPr>
        <p:txBody>
          <a:bodyPr wrap="none">
            <a:spAutoFit/>
          </a:bodyPr>
          <a:lstStyle/>
          <a:p>
            <a:r>
              <a:rPr lang="ru-RU" sz="4400">
                <a:latin typeface="Times New Roman" panose="02020603050405020304" pitchFamily="18" charset="0"/>
                <a:cs typeface="Times New Roman" panose="02020603050405020304" pitchFamily="18" charset="0"/>
              </a:rPr>
              <a:t>Ähnlichkeiten in Sprache und Dialekt </a:t>
            </a:r>
          </a:p>
        </p:txBody>
      </p:sp>
    </p:spTree>
    <p:extLst>
      <p:ext uri="{BB962C8B-B14F-4D97-AF65-F5344CB8AC3E}">
        <p14:creationId xmlns:p14="http://schemas.microsoft.com/office/powerpoint/2010/main" val="517575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177EC495-3862-428B-88B7-A06872EB233D}"/>
              </a:ext>
            </a:extLst>
          </p:cNvPr>
          <p:cNvGraphicFramePr>
            <a:graphicFrameLocks noGrp="1"/>
          </p:cNvGraphicFramePr>
          <p:nvPr>
            <p:extLst>
              <p:ext uri="{D42A27DB-BD31-4B8C-83A1-F6EECF244321}">
                <p14:modId xmlns:p14="http://schemas.microsoft.com/office/powerpoint/2010/main" val="432179555"/>
              </p:ext>
            </p:extLst>
          </p:nvPr>
        </p:nvGraphicFramePr>
        <p:xfrm>
          <a:off x="1047518" y="2701457"/>
          <a:ext cx="10096962" cy="3572142"/>
        </p:xfrm>
        <a:graphic>
          <a:graphicData uri="http://schemas.openxmlformats.org/drawingml/2006/table">
            <a:tbl>
              <a:tblPr/>
              <a:tblGrid>
                <a:gridCol w="5048481">
                  <a:extLst>
                    <a:ext uri="{9D8B030D-6E8A-4147-A177-3AD203B41FA5}">
                      <a16:colId xmlns:a16="http://schemas.microsoft.com/office/drawing/2014/main" val="1083884961"/>
                    </a:ext>
                  </a:extLst>
                </a:gridCol>
                <a:gridCol w="5048481">
                  <a:extLst>
                    <a:ext uri="{9D8B030D-6E8A-4147-A177-3AD203B41FA5}">
                      <a16:colId xmlns:a16="http://schemas.microsoft.com/office/drawing/2014/main" val="635507364"/>
                    </a:ext>
                  </a:extLst>
                </a:gridCol>
              </a:tblGrid>
              <a:tr h="595357">
                <a:tc>
                  <a:txBody>
                    <a:bodyPr/>
                    <a:lstStyle/>
                    <a:p>
                      <a:pPr fontAlgn="b"/>
                      <a:r>
                        <a:rPr lang="en-US" sz="2900" b="1">
                          <a:effectLst/>
                          <a:latin typeface="Times New Roman" panose="02020603050405020304" pitchFamily="18" charset="0"/>
                          <a:cs typeface="Times New Roman" panose="02020603050405020304" pitchFamily="18" charset="0"/>
                        </a:rPr>
                        <a:t>Sprache</a:t>
                      </a:r>
                    </a:p>
                  </a:txBody>
                  <a:tcPr marL="148440" marR="148440" marT="74219" marB="74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fontAlgn="b"/>
                      <a:r>
                        <a:rPr lang="en-US" sz="2900" b="1">
                          <a:effectLst/>
                          <a:latin typeface="Times New Roman" panose="02020603050405020304" pitchFamily="18" charset="0"/>
                          <a:cs typeface="Times New Roman" panose="02020603050405020304" pitchFamily="18" charset="0"/>
                        </a:rPr>
                        <a:t>Dialekt</a:t>
                      </a:r>
                    </a:p>
                  </a:txBody>
                  <a:tcPr marL="148440" marR="148440" marT="74219" marB="74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82000"/>
                      </a:schemeClr>
                    </a:solidFill>
                  </a:tcPr>
                </a:tc>
                <a:extLst>
                  <a:ext uri="{0D108BD9-81ED-4DB2-BD59-A6C34878D82A}">
                    <a16:rowId xmlns:a16="http://schemas.microsoft.com/office/drawing/2014/main" val="244174844"/>
                  </a:ext>
                </a:extLst>
              </a:tr>
              <a:tr h="595357">
                <a:tc>
                  <a:txBody>
                    <a:bodyPr/>
                    <a:lstStyle/>
                    <a:p>
                      <a:pPr fontAlgn="base"/>
                      <a:r>
                        <a:rPr lang="en-US" sz="2900">
                          <a:effectLst/>
                          <a:latin typeface="Times New Roman" panose="02020603050405020304" pitchFamily="18" charset="0"/>
                          <a:cs typeface="Times New Roman" panose="02020603050405020304" pitchFamily="18" charset="0"/>
                        </a:rPr>
                        <a:t>Standardsprache</a:t>
                      </a:r>
                    </a:p>
                  </a:txBody>
                  <a:tcPr marL="148440" marR="148440" marT="74219" marB="742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fontAlgn="base"/>
                      <a:r>
                        <a:rPr lang="en-US" sz="2900">
                          <a:effectLst/>
                          <a:latin typeface="Times New Roman" panose="02020603050405020304" pitchFamily="18" charset="0"/>
                          <a:cs typeface="Times New Roman" panose="02020603050405020304" pitchFamily="18" charset="0"/>
                        </a:rPr>
                        <a:t>Regionale Varietäten</a:t>
                      </a:r>
                    </a:p>
                  </a:txBody>
                  <a:tcPr marL="148440" marR="148440" marT="74219" marB="742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82000"/>
                      </a:schemeClr>
                    </a:solidFill>
                  </a:tcPr>
                </a:tc>
                <a:extLst>
                  <a:ext uri="{0D108BD9-81ED-4DB2-BD59-A6C34878D82A}">
                    <a16:rowId xmlns:a16="http://schemas.microsoft.com/office/drawing/2014/main" val="2493782127"/>
                  </a:ext>
                </a:extLst>
              </a:tr>
              <a:tr h="595357">
                <a:tc>
                  <a:txBody>
                    <a:bodyPr/>
                    <a:lstStyle/>
                    <a:p>
                      <a:pPr fontAlgn="base"/>
                      <a:r>
                        <a:rPr lang="en-US" sz="2900">
                          <a:effectLst/>
                          <a:latin typeface="Times New Roman" panose="02020603050405020304" pitchFamily="18" charset="0"/>
                          <a:cs typeface="Times New Roman" panose="02020603050405020304" pitchFamily="18" charset="0"/>
                        </a:rPr>
                        <a:t>Schriftsprache</a:t>
                      </a:r>
                    </a:p>
                  </a:txBody>
                  <a:tcPr marL="148440" marR="148440" marT="74219" marB="742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fontAlgn="base"/>
                      <a:r>
                        <a:rPr lang="en-US" sz="2900">
                          <a:effectLst/>
                          <a:latin typeface="Times New Roman" panose="02020603050405020304" pitchFamily="18" charset="0"/>
                          <a:cs typeface="Times New Roman" panose="02020603050405020304" pitchFamily="18" charset="0"/>
                        </a:rPr>
                        <a:t>Mündliche Sprache</a:t>
                      </a:r>
                    </a:p>
                  </a:txBody>
                  <a:tcPr marL="148440" marR="148440" marT="74219" marB="742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82000"/>
                      </a:schemeClr>
                    </a:solidFill>
                  </a:tcPr>
                </a:tc>
                <a:extLst>
                  <a:ext uri="{0D108BD9-81ED-4DB2-BD59-A6C34878D82A}">
                    <a16:rowId xmlns:a16="http://schemas.microsoft.com/office/drawing/2014/main" val="2431517255"/>
                  </a:ext>
                </a:extLst>
              </a:tr>
              <a:tr h="595357">
                <a:tc>
                  <a:txBody>
                    <a:bodyPr/>
                    <a:lstStyle/>
                    <a:p>
                      <a:pPr fontAlgn="base"/>
                      <a:r>
                        <a:rPr lang="en-US" sz="2900">
                          <a:effectLst/>
                          <a:latin typeface="Times New Roman" panose="02020603050405020304" pitchFamily="18" charset="0"/>
                          <a:cs typeface="Times New Roman" panose="02020603050405020304" pitchFamily="18" charset="0"/>
                        </a:rPr>
                        <a:t>Hochsprache</a:t>
                      </a:r>
                    </a:p>
                  </a:txBody>
                  <a:tcPr marL="148440" marR="148440" marT="74219" marB="742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fontAlgn="base"/>
                      <a:r>
                        <a:rPr lang="en-US" sz="2900">
                          <a:effectLst/>
                          <a:latin typeface="Times New Roman" panose="02020603050405020304" pitchFamily="18" charset="0"/>
                          <a:cs typeface="Times New Roman" panose="02020603050405020304" pitchFamily="18" charset="0"/>
                        </a:rPr>
                        <a:t>Umgangssprache</a:t>
                      </a:r>
                    </a:p>
                  </a:txBody>
                  <a:tcPr marL="148440" marR="148440" marT="74219" marB="742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82000"/>
                      </a:schemeClr>
                    </a:solidFill>
                  </a:tcPr>
                </a:tc>
                <a:extLst>
                  <a:ext uri="{0D108BD9-81ED-4DB2-BD59-A6C34878D82A}">
                    <a16:rowId xmlns:a16="http://schemas.microsoft.com/office/drawing/2014/main" val="253609395"/>
                  </a:ext>
                </a:extLst>
              </a:tr>
              <a:tr h="595357">
                <a:tc>
                  <a:txBody>
                    <a:bodyPr/>
                    <a:lstStyle/>
                    <a:p>
                      <a:pPr fontAlgn="base"/>
                      <a:r>
                        <a:rPr lang="en-US" sz="2900">
                          <a:effectLst/>
                          <a:latin typeface="Times New Roman" panose="02020603050405020304" pitchFamily="18" charset="0"/>
                          <a:cs typeface="Times New Roman" panose="02020603050405020304" pitchFamily="18" charset="0"/>
                        </a:rPr>
                        <a:t>Normierte Sprache</a:t>
                      </a:r>
                    </a:p>
                  </a:txBody>
                  <a:tcPr marL="148440" marR="148440" marT="74219" marB="742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fontAlgn="base"/>
                      <a:r>
                        <a:rPr lang="en-US" sz="2900">
                          <a:effectLst/>
                          <a:latin typeface="Times New Roman" panose="02020603050405020304" pitchFamily="18" charset="0"/>
                          <a:cs typeface="Times New Roman" panose="02020603050405020304" pitchFamily="18" charset="0"/>
                        </a:rPr>
                        <a:t>Nicht normiert</a:t>
                      </a:r>
                    </a:p>
                  </a:txBody>
                  <a:tcPr marL="148440" marR="148440" marT="74219" marB="742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82000"/>
                      </a:schemeClr>
                    </a:solidFill>
                  </a:tcPr>
                </a:tc>
                <a:extLst>
                  <a:ext uri="{0D108BD9-81ED-4DB2-BD59-A6C34878D82A}">
                    <a16:rowId xmlns:a16="http://schemas.microsoft.com/office/drawing/2014/main" val="3599590507"/>
                  </a:ext>
                </a:extLst>
              </a:tr>
              <a:tr h="595357">
                <a:tc>
                  <a:txBody>
                    <a:bodyPr/>
                    <a:lstStyle/>
                    <a:p>
                      <a:pPr fontAlgn="base"/>
                      <a:r>
                        <a:rPr lang="en-US" sz="2900">
                          <a:effectLst/>
                          <a:latin typeface="Times New Roman" panose="02020603050405020304" pitchFamily="18" charset="0"/>
                          <a:cs typeface="Times New Roman" panose="02020603050405020304" pitchFamily="18" charset="0"/>
                        </a:rPr>
                        <a:t>Amtssprache</a:t>
                      </a:r>
                    </a:p>
                  </a:txBody>
                  <a:tcPr marL="148440" marR="148440" marT="74219" marB="742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fontAlgn="base"/>
                      <a:r>
                        <a:rPr lang="en-US" sz="2900">
                          <a:effectLst/>
                          <a:latin typeface="Times New Roman" panose="02020603050405020304" pitchFamily="18" charset="0"/>
                          <a:cs typeface="Times New Roman" panose="02020603050405020304" pitchFamily="18" charset="0"/>
                        </a:rPr>
                        <a:t>Alltagssprache</a:t>
                      </a:r>
                    </a:p>
                  </a:txBody>
                  <a:tcPr marL="148440" marR="148440" marT="74219" marB="742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82000"/>
                      </a:schemeClr>
                    </a:solidFill>
                  </a:tcPr>
                </a:tc>
                <a:extLst>
                  <a:ext uri="{0D108BD9-81ED-4DB2-BD59-A6C34878D82A}">
                    <a16:rowId xmlns:a16="http://schemas.microsoft.com/office/drawing/2014/main" val="5125294"/>
                  </a:ext>
                </a:extLst>
              </a:tr>
            </a:tbl>
          </a:graphicData>
        </a:graphic>
      </p:graphicFrame>
      <p:sp>
        <p:nvSpPr>
          <p:cNvPr id="3" name="Прямоугольник 2">
            <a:extLst>
              <a:ext uri="{FF2B5EF4-FFF2-40B4-BE49-F238E27FC236}">
                <a16:creationId xmlns:a16="http://schemas.microsoft.com/office/drawing/2014/main" id="{FC0BD725-5202-47BC-9FB9-10A5E196FDBF}"/>
              </a:ext>
            </a:extLst>
          </p:cNvPr>
          <p:cNvSpPr/>
          <p:nvPr/>
        </p:nvSpPr>
        <p:spPr>
          <a:xfrm>
            <a:off x="1785364" y="311552"/>
            <a:ext cx="8621271" cy="769441"/>
          </a:xfrm>
          <a:prstGeom prst="rect">
            <a:avLst/>
          </a:prstGeom>
          <a:solidFill>
            <a:schemeClr val="tx1">
              <a:alpha val="20000"/>
            </a:schemeClr>
          </a:solidFill>
        </p:spPr>
        <p:txBody>
          <a:bodyPr wrap="none">
            <a:spAutoFit/>
          </a:bodyPr>
          <a:lstStyle/>
          <a:p>
            <a:r>
              <a:rPr lang="ru-RU" sz="4400">
                <a:latin typeface="Times New Roman" panose="02020603050405020304" pitchFamily="18" charset="0"/>
                <a:cs typeface="Times New Roman" panose="02020603050405020304" pitchFamily="18" charset="0"/>
              </a:rPr>
              <a:t>Unterschiede in Sprache und Dialekt </a:t>
            </a:r>
          </a:p>
        </p:txBody>
      </p:sp>
    </p:spTree>
    <p:extLst>
      <p:ext uri="{BB962C8B-B14F-4D97-AF65-F5344CB8AC3E}">
        <p14:creationId xmlns:p14="http://schemas.microsoft.com/office/powerpoint/2010/main" val="3586761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92AA30A-249D-4139-8AFB-2F5930FBF036}"/>
              </a:ext>
            </a:extLst>
          </p:cNvPr>
          <p:cNvSpPr/>
          <p:nvPr/>
        </p:nvSpPr>
        <p:spPr>
          <a:xfrm>
            <a:off x="301881" y="1903370"/>
            <a:ext cx="8273948" cy="4424737"/>
          </a:xfrm>
          <a:prstGeom prst="rect">
            <a:avLst/>
          </a:prstGeom>
          <a:solidFill>
            <a:schemeClr val="tx1">
              <a:alpha val="20000"/>
            </a:schemeClr>
          </a:solidFill>
        </p:spPr>
        <p:txBody>
          <a:bodyPr wrap="square">
            <a:spAutoFit/>
          </a:bodyPr>
          <a:lstStyle/>
          <a:p>
            <a:pPr>
              <a:lnSpc>
                <a:spcPts val="3400"/>
              </a:lnSpc>
              <a:buFont typeface="+mj-lt"/>
              <a:buAutoNum type="arabicPeriod"/>
            </a:pPr>
            <a:r>
              <a:rPr lang="de-DE" sz="2400" b="0" i="0">
                <a:effectLst/>
                <a:latin typeface="Times New Roman" panose="02020603050405020304" pitchFamily="18" charset="0"/>
                <a:cs typeface="Times New Roman" panose="02020603050405020304" pitchFamily="18" charset="0"/>
              </a:rPr>
              <a:t>Regionale Ausprägung</a:t>
            </a:r>
          </a:p>
          <a:p>
            <a:pPr>
              <a:lnSpc>
                <a:spcPts val="3400"/>
              </a:lnSpc>
              <a:buFont typeface="+mj-lt"/>
              <a:buAutoNum type="arabicPeriod"/>
            </a:pPr>
            <a:r>
              <a:rPr lang="de-DE" sz="2400" b="0" i="0">
                <a:effectLst/>
                <a:latin typeface="Times New Roman" panose="02020603050405020304" pitchFamily="18" charset="0"/>
                <a:cs typeface="Times New Roman" panose="02020603050405020304" pitchFamily="18" charset="0"/>
              </a:rPr>
              <a:t>Unterschiedliche Grammatik</a:t>
            </a:r>
          </a:p>
          <a:p>
            <a:pPr>
              <a:lnSpc>
                <a:spcPts val="3400"/>
              </a:lnSpc>
              <a:buFont typeface="+mj-lt"/>
              <a:buAutoNum type="arabicPeriod"/>
            </a:pPr>
            <a:r>
              <a:rPr lang="de-DE" sz="2400" b="0" i="0">
                <a:effectLst/>
                <a:latin typeface="Times New Roman" panose="02020603050405020304" pitchFamily="18" charset="0"/>
                <a:cs typeface="Times New Roman" panose="02020603050405020304" pitchFamily="18" charset="0"/>
              </a:rPr>
              <a:t>Besondere Aussprache</a:t>
            </a:r>
          </a:p>
          <a:p>
            <a:pPr>
              <a:lnSpc>
                <a:spcPts val="3400"/>
              </a:lnSpc>
              <a:buFont typeface="+mj-lt"/>
              <a:buAutoNum type="arabicPeriod"/>
            </a:pPr>
            <a:r>
              <a:rPr lang="de-DE" sz="2400" b="0" i="0">
                <a:effectLst/>
                <a:latin typeface="Times New Roman" panose="02020603050405020304" pitchFamily="18" charset="0"/>
                <a:cs typeface="Times New Roman" panose="02020603050405020304" pitchFamily="18" charset="0"/>
              </a:rPr>
              <a:t>Umgangssprachliche Wörter</a:t>
            </a:r>
          </a:p>
          <a:p>
            <a:pPr>
              <a:lnSpc>
                <a:spcPts val="3400"/>
              </a:lnSpc>
              <a:buFont typeface="+mj-lt"/>
              <a:buAutoNum type="arabicPeriod"/>
            </a:pPr>
            <a:r>
              <a:rPr lang="de-DE" sz="2400" b="0" i="0">
                <a:effectLst/>
                <a:latin typeface="Times New Roman" panose="02020603050405020304" pitchFamily="18" charset="0"/>
                <a:cs typeface="Times New Roman" panose="02020603050405020304" pitchFamily="18" charset="0"/>
              </a:rPr>
              <a:t>Dialektspezifische Wortschatz</a:t>
            </a:r>
          </a:p>
          <a:p>
            <a:pPr>
              <a:lnSpc>
                <a:spcPts val="3400"/>
              </a:lnSpc>
              <a:buFont typeface="+mj-lt"/>
              <a:buAutoNum type="arabicPeriod"/>
            </a:pPr>
            <a:r>
              <a:rPr lang="de-DE" sz="2400" b="0" i="0">
                <a:effectLst/>
                <a:latin typeface="Times New Roman" panose="02020603050405020304" pitchFamily="18" charset="0"/>
                <a:cs typeface="Times New Roman" panose="02020603050405020304" pitchFamily="18" charset="0"/>
              </a:rPr>
              <a:t>Eigenheiten der Satzbildung</a:t>
            </a:r>
          </a:p>
          <a:p>
            <a:pPr>
              <a:lnSpc>
                <a:spcPts val="3400"/>
              </a:lnSpc>
              <a:buFont typeface="+mj-lt"/>
              <a:buAutoNum type="arabicPeriod"/>
            </a:pPr>
            <a:r>
              <a:rPr lang="de-DE" sz="2400" b="0" i="0">
                <a:effectLst/>
                <a:latin typeface="Times New Roman" panose="02020603050405020304" pitchFamily="18" charset="0"/>
                <a:cs typeface="Times New Roman" panose="02020603050405020304" pitchFamily="18" charset="0"/>
              </a:rPr>
              <a:t>Idiome und Redewendungen</a:t>
            </a:r>
          </a:p>
          <a:p>
            <a:pPr>
              <a:lnSpc>
                <a:spcPts val="3400"/>
              </a:lnSpc>
              <a:buFont typeface="+mj-lt"/>
              <a:buAutoNum type="arabicPeriod"/>
            </a:pPr>
            <a:r>
              <a:rPr lang="de-DE" sz="2400" b="0" i="0">
                <a:effectLst/>
                <a:latin typeface="Times New Roman" panose="02020603050405020304" pitchFamily="18" charset="0"/>
                <a:cs typeface="Times New Roman" panose="02020603050405020304" pitchFamily="18" charset="0"/>
              </a:rPr>
              <a:t>Einflüsse aus benachbarten Dialekten</a:t>
            </a:r>
          </a:p>
          <a:p>
            <a:pPr>
              <a:lnSpc>
                <a:spcPts val="3400"/>
              </a:lnSpc>
              <a:buFont typeface="+mj-lt"/>
              <a:buAutoNum type="arabicPeriod"/>
            </a:pPr>
            <a:r>
              <a:rPr lang="de-DE" sz="2400" b="0" i="0">
                <a:effectLst/>
                <a:latin typeface="Times New Roman" panose="02020603050405020304" pitchFamily="18" charset="0"/>
                <a:cs typeface="Times New Roman" panose="02020603050405020304" pitchFamily="18" charset="0"/>
              </a:rPr>
              <a:t>Mündlichkeit als Hauptform</a:t>
            </a:r>
          </a:p>
          <a:p>
            <a:pPr>
              <a:lnSpc>
                <a:spcPts val="3400"/>
              </a:lnSpc>
              <a:buFont typeface="+mj-lt"/>
              <a:buAutoNum type="arabicPeriod"/>
            </a:pPr>
            <a:r>
              <a:rPr lang="de-DE" sz="2400" b="0" i="0">
                <a:effectLst/>
                <a:latin typeface="Times New Roman" panose="02020603050405020304" pitchFamily="18" charset="0"/>
                <a:cs typeface="Times New Roman" panose="02020603050405020304" pitchFamily="18" charset="0"/>
              </a:rPr>
              <a:t>Tradition und Identitätserhaltung</a:t>
            </a:r>
          </a:p>
        </p:txBody>
      </p:sp>
      <p:sp>
        <p:nvSpPr>
          <p:cNvPr id="3" name="Прямоугольник 2">
            <a:extLst>
              <a:ext uri="{FF2B5EF4-FFF2-40B4-BE49-F238E27FC236}">
                <a16:creationId xmlns:a16="http://schemas.microsoft.com/office/drawing/2014/main" id="{F978AE72-B3E1-4355-AD90-8228D77A781B}"/>
              </a:ext>
            </a:extLst>
          </p:cNvPr>
          <p:cNvSpPr/>
          <p:nvPr/>
        </p:nvSpPr>
        <p:spPr>
          <a:xfrm>
            <a:off x="2386517" y="183664"/>
            <a:ext cx="7418965" cy="830997"/>
          </a:xfrm>
          <a:prstGeom prst="rect">
            <a:avLst/>
          </a:prstGeom>
          <a:solidFill>
            <a:schemeClr val="tx1">
              <a:alpha val="20000"/>
            </a:schemeClr>
          </a:solidFill>
        </p:spPr>
        <p:txBody>
          <a:bodyPr wrap="square">
            <a:spAutoFit/>
          </a:bodyPr>
          <a:lstStyle/>
          <a:p>
            <a:r>
              <a:rPr lang="ru-RU" sz="4800">
                <a:latin typeface="Times New Roman" panose="02020603050405020304" pitchFamily="18" charset="0"/>
                <a:cs typeface="Times New Roman" panose="02020603050405020304" pitchFamily="18" charset="0"/>
              </a:rPr>
              <a:t>Hauptmerkmale des Dialekts </a:t>
            </a:r>
          </a:p>
        </p:txBody>
      </p:sp>
    </p:spTree>
    <p:extLst>
      <p:ext uri="{BB962C8B-B14F-4D97-AF65-F5344CB8AC3E}">
        <p14:creationId xmlns:p14="http://schemas.microsoft.com/office/powerpoint/2010/main" val="136489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63C4F7C-9464-4B86-8071-28EE50317784}"/>
              </a:ext>
            </a:extLst>
          </p:cNvPr>
          <p:cNvSpPr/>
          <p:nvPr/>
        </p:nvSpPr>
        <p:spPr>
          <a:xfrm>
            <a:off x="2072302" y="180703"/>
            <a:ext cx="8047396" cy="769441"/>
          </a:xfrm>
          <a:prstGeom prst="rect">
            <a:avLst/>
          </a:prstGeom>
          <a:solidFill>
            <a:schemeClr val="tx1">
              <a:alpha val="20000"/>
            </a:schemeClr>
          </a:solidFill>
        </p:spPr>
        <p:txBody>
          <a:bodyPr wrap="none">
            <a:spAutoFit/>
          </a:bodyPr>
          <a:lstStyle/>
          <a:p>
            <a:r>
              <a:rPr lang="ru-RU" sz="4400">
                <a:latin typeface="Times New Roman" panose="02020603050405020304" pitchFamily="18" charset="0"/>
                <a:cs typeface="Times New Roman" panose="02020603050405020304" pitchFamily="18" charset="0"/>
              </a:rPr>
              <a:t>Analyse des Saanbrucker Dialekts </a:t>
            </a:r>
          </a:p>
        </p:txBody>
      </p:sp>
      <p:graphicFrame>
        <p:nvGraphicFramePr>
          <p:cNvPr id="3" name="Таблица 2">
            <a:extLst>
              <a:ext uri="{FF2B5EF4-FFF2-40B4-BE49-F238E27FC236}">
                <a16:creationId xmlns:a16="http://schemas.microsoft.com/office/drawing/2014/main" id="{E277E83A-726D-4B98-B431-DE619BDE4A10}"/>
              </a:ext>
            </a:extLst>
          </p:cNvPr>
          <p:cNvGraphicFramePr>
            <a:graphicFrameLocks noGrp="1"/>
          </p:cNvGraphicFramePr>
          <p:nvPr>
            <p:extLst>
              <p:ext uri="{D42A27DB-BD31-4B8C-83A1-F6EECF244321}">
                <p14:modId xmlns:p14="http://schemas.microsoft.com/office/powerpoint/2010/main" val="741184777"/>
              </p:ext>
            </p:extLst>
          </p:nvPr>
        </p:nvGraphicFramePr>
        <p:xfrm>
          <a:off x="1296243" y="1923799"/>
          <a:ext cx="9599514" cy="4677228"/>
        </p:xfrm>
        <a:graphic>
          <a:graphicData uri="http://schemas.openxmlformats.org/drawingml/2006/table">
            <a:tbl>
              <a:tblPr/>
              <a:tblGrid>
                <a:gridCol w="4799757">
                  <a:extLst>
                    <a:ext uri="{9D8B030D-6E8A-4147-A177-3AD203B41FA5}">
                      <a16:colId xmlns:a16="http://schemas.microsoft.com/office/drawing/2014/main" val="735650500"/>
                    </a:ext>
                  </a:extLst>
                </a:gridCol>
                <a:gridCol w="4799757">
                  <a:extLst>
                    <a:ext uri="{9D8B030D-6E8A-4147-A177-3AD203B41FA5}">
                      <a16:colId xmlns:a16="http://schemas.microsoft.com/office/drawing/2014/main" val="258228720"/>
                    </a:ext>
                  </a:extLst>
                </a:gridCol>
              </a:tblGrid>
              <a:tr h="459212">
                <a:tc>
                  <a:txBody>
                    <a:bodyPr/>
                    <a:lstStyle/>
                    <a:p>
                      <a:pPr fontAlgn="b"/>
                      <a:r>
                        <a:rPr lang="en-US" sz="2500" b="1">
                          <a:effectLst/>
                          <a:latin typeface="Times New Roman" panose="02020603050405020304" pitchFamily="18" charset="0"/>
                          <a:cs typeface="Times New Roman" panose="02020603050405020304" pitchFamily="18" charset="0"/>
                        </a:rPr>
                        <a:t>Eigenschaften</a:t>
                      </a:r>
                    </a:p>
                  </a:txBody>
                  <a:tcPr marL="81037" marR="81037" marT="40519" marB="405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fontAlgn="b"/>
                      <a:r>
                        <a:rPr lang="en-US" sz="2500" b="1">
                          <a:effectLst/>
                          <a:latin typeface="Times New Roman" panose="02020603050405020304" pitchFamily="18" charset="0"/>
                          <a:cs typeface="Times New Roman" panose="02020603050405020304" pitchFamily="18" charset="0"/>
                        </a:rPr>
                        <a:t>Beispiele</a:t>
                      </a:r>
                    </a:p>
                  </a:txBody>
                  <a:tcPr marL="81037" marR="81037" marT="40519" marB="405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57444988"/>
                  </a:ext>
                </a:extLst>
              </a:tr>
              <a:tr h="837386">
                <a:tc>
                  <a:txBody>
                    <a:bodyPr/>
                    <a:lstStyle/>
                    <a:p>
                      <a:pPr fontAlgn="base"/>
                      <a:r>
                        <a:rPr lang="de-DE" sz="2500">
                          <a:effectLst/>
                          <a:latin typeface="Times New Roman" panose="02020603050405020304" pitchFamily="18" charset="0"/>
                          <a:cs typeface="Times New Roman" panose="02020603050405020304" pitchFamily="18" charset="0"/>
                        </a:rPr>
                        <a:t>Veränderung von "ei" zu "oi"</a:t>
                      </a:r>
                    </a:p>
                  </a:txBody>
                  <a:tcPr marL="81037" marR="81037" marT="40519" marB="405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fontAlgn="base"/>
                      <a:r>
                        <a:rPr lang="en-US" sz="2500">
                          <a:effectLst/>
                          <a:latin typeface="Times New Roman" panose="02020603050405020304" pitchFamily="18" charset="0"/>
                          <a:cs typeface="Times New Roman" panose="02020603050405020304" pitchFamily="18" charset="0"/>
                        </a:rPr>
                        <a:t>"Schoid" (Schade), "Moind" (Meide)</a:t>
                      </a:r>
                    </a:p>
                  </a:txBody>
                  <a:tcPr marL="81037" marR="81037" marT="40519" marB="405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698551331"/>
                  </a:ext>
                </a:extLst>
              </a:tr>
              <a:tr h="837386">
                <a:tc>
                  <a:txBody>
                    <a:bodyPr/>
                    <a:lstStyle/>
                    <a:p>
                      <a:pPr fontAlgn="base"/>
                      <a:r>
                        <a:rPr lang="en-US" sz="2500">
                          <a:effectLst/>
                          <a:latin typeface="Times New Roman" panose="02020603050405020304" pitchFamily="18" charset="0"/>
                          <a:cs typeface="Times New Roman" panose="02020603050405020304" pitchFamily="18" charset="0"/>
                        </a:rPr>
                        <a:t>Verwendung des rheinfränkischen "s"</a:t>
                      </a:r>
                    </a:p>
                  </a:txBody>
                  <a:tcPr marL="81037" marR="81037" marT="40519" marB="405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fontAlgn="base"/>
                      <a:r>
                        <a:rPr lang="en-US" sz="2500">
                          <a:effectLst/>
                          <a:latin typeface="Times New Roman" panose="02020603050405020304" pitchFamily="18" charset="0"/>
                          <a:cs typeface="Times New Roman" panose="02020603050405020304" pitchFamily="18" charset="0"/>
                        </a:rPr>
                        <a:t>"isch" (ich), "klos" (schließen)</a:t>
                      </a:r>
                    </a:p>
                  </a:txBody>
                  <a:tcPr marL="81037" marR="81037" marT="40519" marB="405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78554057"/>
                  </a:ext>
                </a:extLst>
              </a:tr>
              <a:tr h="837386">
                <a:tc>
                  <a:txBody>
                    <a:bodyPr/>
                    <a:lstStyle/>
                    <a:p>
                      <a:pPr fontAlgn="base"/>
                      <a:r>
                        <a:rPr lang="de-DE" sz="2500">
                          <a:effectLst/>
                          <a:latin typeface="Times New Roman" panose="02020603050405020304" pitchFamily="18" charset="0"/>
                          <a:cs typeface="Times New Roman" panose="02020603050405020304" pitchFamily="18" charset="0"/>
                        </a:rPr>
                        <a:t>Verwendung des "ch" anstelle von "k"</a:t>
                      </a:r>
                    </a:p>
                  </a:txBody>
                  <a:tcPr marL="81037" marR="81037" marT="40519" marB="405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fontAlgn="base"/>
                      <a:r>
                        <a:rPr lang="en-US" sz="2500">
                          <a:effectLst/>
                          <a:latin typeface="Times New Roman" panose="02020603050405020304" pitchFamily="18" charset="0"/>
                          <a:cs typeface="Times New Roman" panose="02020603050405020304" pitchFamily="18" charset="0"/>
                        </a:rPr>
                        <a:t>"Gesicht" (Gesicht), "Geschicht" (Geschichte)</a:t>
                      </a:r>
                    </a:p>
                  </a:txBody>
                  <a:tcPr marL="81037" marR="81037" marT="40519" marB="405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89201110"/>
                  </a:ext>
                </a:extLst>
              </a:tr>
              <a:tr h="837386">
                <a:tc>
                  <a:txBody>
                    <a:bodyPr/>
                    <a:lstStyle/>
                    <a:p>
                      <a:pPr fontAlgn="base"/>
                      <a:r>
                        <a:rPr lang="de-DE" sz="2500">
                          <a:effectLst/>
                          <a:latin typeface="Times New Roman" panose="02020603050405020304" pitchFamily="18" charset="0"/>
                          <a:cs typeface="Times New Roman" panose="02020603050405020304" pitchFamily="18" charset="0"/>
                        </a:rPr>
                        <a:t>Verwendung des "ou" anstelle von "au"</a:t>
                      </a:r>
                    </a:p>
                  </a:txBody>
                  <a:tcPr marL="81037" marR="81037" marT="40519" marB="405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fontAlgn="base"/>
                      <a:r>
                        <a:rPr lang="en-US" sz="2500">
                          <a:effectLst/>
                          <a:latin typeface="Times New Roman" panose="02020603050405020304" pitchFamily="18" charset="0"/>
                          <a:cs typeface="Times New Roman" panose="02020603050405020304" pitchFamily="18" charset="0"/>
                        </a:rPr>
                        <a:t>"Boum" (Baum), "Hous" (Haus)</a:t>
                      </a:r>
                    </a:p>
                  </a:txBody>
                  <a:tcPr marL="81037" marR="81037" marT="40519" marB="405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34386589"/>
                  </a:ext>
                </a:extLst>
              </a:tr>
              <a:tr h="837386">
                <a:tc>
                  <a:txBody>
                    <a:bodyPr/>
                    <a:lstStyle/>
                    <a:p>
                      <a:pPr fontAlgn="base"/>
                      <a:r>
                        <a:rPr lang="de-DE" sz="2500">
                          <a:effectLst/>
                          <a:latin typeface="Times New Roman" panose="02020603050405020304" pitchFamily="18" charset="0"/>
                          <a:cs typeface="Times New Roman" panose="02020603050405020304" pitchFamily="18" charset="0"/>
                        </a:rPr>
                        <a:t>Veränderung von "ä" zu "ai"</a:t>
                      </a:r>
                    </a:p>
                  </a:txBody>
                  <a:tcPr marL="81037" marR="81037" marT="40519" marB="405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fontAlgn="base"/>
                      <a:r>
                        <a:rPr lang="en-US" sz="2500">
                          <a:effectLst/>
                          <a:latin typeface="Times New Roman" panose="02020603050405020304" pitchFamily="18" charset="0"/>
                          <a:cs typeface="Times New Roman" panose="02020603050405020304" pitchFamily="18" charset="0"/>
                        </a:rPr>
                        <a:t>"Saind" (Sende), "Baid" (Bedeutung)</a:t>
                      </a:r>
                    </a:p>
                  </a:txBody>
                  <a:tcPr marL="81037" marR="81037" marT="40519" marB="405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25651339"/>
                  </a:ext>
                </a:extLst>
              </a:tr>
            </a:tbl>
          </a:graphicData>
        </a:graphic>
      </p:graphicFrame>
    </p:spTree>
    <p:extLst>
      <p:ext uri="{BB962C8B-B14F-4D97-AF65-F5344CB8AC3E}">
        <p14:creationId xmlns:p14="http://schemas.microsoft.com/office/powerpoint/2010/main" val="1741183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E194DF3A-A14E-47F2-A85E-141976507B4F}"/>
              </a:ext>
            </a:extLst>
          </p:cNvPr>
          <p:cNvGraphicFramePr>
            <a:graphicFrameLocks noGrp="1"/>
          </p:cNvGraphicFramePr>
          <p:nvPr>
            <p:extLst>
              <p:ext uri="{D42A27DB-BD31-4B8C-83A1-F6EECF244321}">
                <p14:modId xmlns:p14="http://schemas.microsoft.com/office/powerpoint/2010/main" val="1095997009"/>
              </p:ext>
            </p:extLst>
          </p:nvPr>
        </p:nvGraphicFramePr>
        <p:xfrm>
          <a:off x="1071088" y="2125082"/>
          <a:ext cx="10049824" cy="4300236"/>
        </p:xfrm>
        <a:graphic>
          <a:graphicData uri="http://schemas.openxmlformats.org/drawingml/2006/table">
            <a:tbl>
              <a:tblPr/>
              <a:tblGrid>
                <a:gridCol w="5024912">
                  <a:extLst>
                    <a:ext uri="{9D8B030D-6E8A-4147-A177-3AD203B41FA5}">
                      <a16:colId xmlns:a16="http://schemas.microsoft.com/office/drawing/2014/main" val="281075973"/>
                    </a:ext>
                  </a:extLst>
                </a:gridCol>
                <a:gridCol w="5024912">
                  <a:extLst>
                    <a:ext uri="{9D8B030D-6E8A-4147-A177-3AD203B41FA5}">
                      <a16:colId xmlns:a16="http://schemas.microsoft.com/office/drawing/2014/main" val="1405031505"/>
                    </a:ext>
                  </a:extLst>
                </a:gridCol>
              </a:tblGrid>
              <a:tr h="630468">
                <a:tc>
                  <a:txBody>
                    <a:bodyPr/>
                    <a:lstStyle/>
                    <a:p>
                      <a:pPr fontAlgn="b"/>
                      <a:r>
                        <a:rPr lang="en-US" sz="3200" b="1">
                          <a:effectLst/>
                          <a:latin typeface="Times New Roman" panose="02020603050405020304" pitchFamily="18" charset="0"/>
                          <a:cs typeface="Times New Roman" panose="02020603050405020304" pitchFamily="18" charset="0"/>
                        </a:rPr>
                        <a:t>Name des Faktors</a:t>
                      </a:r>
                    </a:p>
                  </a:txBody>
                  <a:tcPr marL="147746" marR="147746" marT="73873" marB="738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fontAlgn="b"/>
                      <a:r>
                        <a:rPr lang="en-US" sz="3200" b="1">
                          <a:effectLst/>
                          <a:latin typeface="Times New Roman" panose="02020603050405020304" pitchFamily="18" charset="0"/>
                          <a:cs typeface="Times New Roman" panose="02020603050405020304" pitchFamily="18" charset="0"/>
                        </a:rPr>
                        <a:t>Beispiele</a:t>
                      </a:r>
                    </a:p>
                  </a:txBody>
                  <a:tcPr marL="147746" marR="147746" marT="73873" marB="738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14249748"/>
                  </a:ext>
                </a:extLst>
              </a:tr>
              <a:tr h="1113189">
                <a:tc>
                  <a:txBody>
                    <a:bodyPr/>
                    <a:lstStyle/>
                    <a:p>
                      <a:pPr fontAlgn="base"/>
                      <a:r>
                        <a:rPr lang="de-DE" sz="3200">
                          <a:effectLst/>
                          <a:latin typeface="Times New Roman" panose="02020603050405020304" pitchFamily="18" charset="0"/>
                          <a:cs typeface="Times New Roman" panose="02020603050405020304" pitchFamily="18" charset="0"/>
                        </a:rPr>
                        <a:t>Die Trennung durch das Gebirge</a:t>
                      </a:r>
                    </a:p>
                  </a:txBody>
                  <a:tcPr marL="147746" marR="147746" marT="73873" marB="73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fontAlgn="base"/>
                      <a:r>
                        <a:rPr lang="en-US" sz="3200">
                          <a:effectLst/>
                          <a:latin typeface="Times New Roman" panose="02020603050405020304" pitchFamily="18" charset="0"/>
                          <a:cs typeface="Times New Roman" panose="02020603050405020304" pitchFamily="18" charset="0"/>
                        </a:rPr>
                        <a:t>Bairisch, Sächsisch</a:t>
                      </a:r>
                    </a:p>
                  </a:txBody>
                  <a:tcPr marL="147746" marR="147746" marT="73873" marB="73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010695934"/>
                  </a:ext>
                </a:extLst>
              </a:tr>
              <a:tr h="630468">
                <a:tc>
                  <a:txBody>
                    <a:bodyPr/>
                    <a:lstStyle/>
                    <a:p>
                      <a:pPr fontAlgn="base"/>
                      <a:r>
                        <a:rPr lang="en-US" sz="3200">
                          <a:effectLst/>
                          <a:latin typeface="Times New Roman" panose="02020603050405020304" pitchFamily="18" charset="0"/>
                          <a:cs typeface="Times New Roman" panose="02020603050405020304" pitchFamily="18" charset="0"/>
                        </a:rPr>
                        <a:t>Die Nähe zur Grenze</a:t>
                      </a:r>
                    </a:p>
                  </a:txBody>
                  <a:tcPr marL="147746" marR="147746" marT="73873" marB="73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fontAlgn="base"/>
                      <a:r>
                        <a:rPr lang="en-US" sz="3200">
                          <a:effectLst/>
                          <a:latin typeface="Times New Roman" panose="02020603050405020304" pitchFamily="18" charset="0"/>
                          <a:cs typeface="Times New Roman" panose="02020603050405020304" pitchFamily="18" charset="0"/>
                        </a:rPr>
                        <a:t>Schlesisch</a:t>
                      </a:r>
                    </a:p>
                  </a:txBody>
                  <a:tcPr marL="147746" marR="147746" marT="73873" marB="73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8877440"/>
                  </a:ext>
                </a:extLst>
              </a:tr>
              <a:tr h="630468">
                <a:tc>
                  <a:txBody>
                    <a:bodyPr/>
                    <a:lstStyle/>
                    <a:p>
                      <a:pPr fontAlgn="base"/>
                      <a:r>
                        <a:rPr lang="en-US" sz="3200">
                          <a:effectLst/>
                          <a:latin typeface="Times New Roman" panose="02020603050405020304" pitchFamily="18" charset="0"/>
                          <a:cs typeface="Times New Roman" panose="02020603050405020304" pitchFamily="18" charset="0"/>
                        </a:rPr>
                        <a:t>Die Lage an Flüssen</a:t>
                      </a:r>
                    </a:p>
                  </a:txBody>
                  <a:tcPr marL="147746" marR="147746" marT="73873" marB="73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fontAlgn="base"/>
                      <a:r>
                        <a:rPr lang="en-US" sz="3200">
                          <a:effectLst/>
                          <a:latin typeface="Times New Roman" panose="02020603050405020304" pitchFamily="18" charset="0"/>
                          <a:cs typeface="Times New Roman" panose="02020603050405020304" pitchFamily="18" charset="0"/>
                        </a:rPr>
                        <a:t>Rheinland</a:t>
                      </a:r>
                    </a:p>
                  </a:txBody>
                  <a:tcPr marL="147746" marR="147746" marT="73873" marB="73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091135497"/>
                  </a:ext>
                </a:extLst>
              </a:tr>
              <a:tr h="630468">
                <a:tc>
                  <a:txBody>
                    <a:bodyPr/>
                    <a:lstStyle/>
                    <a:p>
                      <a:pPr fontAlgn="base"/>
                      <a:r>
                        <a:rPr lang="en-US" sz="3200">
                          <a:effectLst/>
                          <a:latin typeface="Times New Roman" panose="02020603050405020304" pitchFamily="18" charset="0"/>
                          <a:cs typeface="Times New Roman" panose="02020603050405020304" pitchFamily="18" charset="0"/>
                        </a:rPr>
                        <a:t>Die geografische Isolation</a:t>
                      </a:r>
                    </a:p>
                  </a:txBody>
                  <a:tcPr marL="147746" marR="147746" marT="73873" marB="73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fontAlgn="base"/>
                      <a:r>
                        <a:rPr lang="en-US" sz="3200">
                          <a:effectLst/>
                          <a:latin typeface="Times New Roman" panose="02020603050405020304" pitchFamily="18" charset="0"/>
                          <a:cs typeface="Times New Roman" panose="02020603050405020304" pitchFamily="18" charset="0"/>
                        </a:rPr>
                        <a:t>Friesisch</a:t>
                      </a:r>
                    </a:p>
                  </a:txBody>
                  <a:tcPr marL="147746" marR="147746" marT="73873" marB="73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224727614"/>
                  </a:ext>
                </a:extLst>
              </a:tr>
              <a:tr h="630468">
                <a:tc>
                  <a:txBody>
                    <a:bodyPr/>
                    <a:lstStyle/>
                    <a:p>
                      <a:pPr fontAlgn="base"/>
                      <a:r>
                        <a:rPr lang="en-US" sz="3200">
                          <a:effectLst/>
                          <a:latin typeface="Times New Roman" panose="02020603050405020304" pitchFamily="18" charset="0"/>
                          <a:cs typeface="Times New Roman" panose="02020603050405020304" pitchFamily="18" charset="0"/>
                        </a:rPr>
                        <a:t>Die Einflüsse der Eroberer</a:t>
                      </a:r>
                    </a:p>
                  </a:txBody>
                  <a:tcPr marL="147746" marR="147746" marT="73873" marB="73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fontAlgn="base"/>
                      <a:r>
                        <a:rPr lang="en-US" sz="3200">
                          <a:effectLst/>
                          <a:latin typeface="Times New Roman" panose="02020603050405020304" pitchFamily="18" charset="0"/>
                          <a:cs typeface="Times New Roman" panose="02020603050405020304" pitchFamily="18" charset="0"/>
                        </a:rPr>
                        <a:t>Sorbisch in der Lausitz</a:t>
                      </a:r>
                    </a:p>
                  </a:txBody>
                  <a:tcPr marL="147746" marR="147746" marT="73873" marB="73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030930902"/>
                  </a:ext>
                </a:extLst>
              </a:tr>
            </a:tbl>
          </a:graphicData>
        </a:graphic>
      </p:graphicFrame>
      <p:sp>
        <p:nvSpPr>
          <p:cNvPr id="3" name="Прямоугольник 2">
            <a:extLst>
              <a:ext uri="{FF2B5EF4-FFF2-40B4-BE49-F238E27FC236}">
                <a16:creationId xmlns:a16="http://schemas.microsoft.com/office/drawing/2014/main" id="{5AADC7F9-9326-4E7D-8F7D-303F5D5039BC}"/>
              </a:ext>
            </a:extLst>
          </p:cNvPr>
          <p:cNvSpPr/>
          <p:nvPr/>
        </p:nvSpPr>
        <p:spPr>
          <a:xfrm>
            <a:off x="3370349" y="113041"/>
            <a:ext cx="5451301" cy="769441"/>
          </a:xfrm>
          <a:prstGeom prst="rect">
            <a:avLst/>
          </a:prstGeom>
          <a:solidFill>
            <a:schemeClr val="tx1">
              <a:alpha val="20000"/>
            </a:schemeClr>
          </a:solidFill>
        </p:spPr>
        <p:txBody>
          <a:bodyPr wrap="none">
            <a:spAutoFit/>
          </a:bodyPr>
          <a:lstStyle/>
          <a:p>
            <a:r>
              <a:rPr lang="en-US" sz="4400">
                <a:latin typeface="Times New Roman" panose="02020603050405020304" pitchFamily="18" charset="0"/>
                <a:cs typeface="Times New Roman" panose="02020603050405020304" pitchFamily="18" charset="0"/>
              </a:rPr>
              <a:t>Geografische Faktoren </a:t>
            </a:r>
          </a:p>
        </p:txBody>
      </p:sp>
    </p:spTree>
    <p:extLst>
      <p:ext uri="{BB962C8B-B14F-4D97-AF65-F5344CB8AC3E}">
        <p14:creationId xmlns:p14="http://schemas.microsoft.com/office/powerpoint/2010/main" val="4064425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0409D33A-4332-4697-A741-1FDCEA09F9D1}"/>
              </a:ext>
            </a:extLst>
          </p:cNvPr>
          <p:cNvGraphicFramePr>
            <a:graphicFrameLocks noGrp="1"/>
          </p:cNvGraphicFramePr>
          <p:nvPr>
            <p:extLst>
              <p:ext uri="{D42A27DB-BD31-4B8C-83A1-F6EECF244321}">
                <p14:modId xmlns:p14="http://schemas.microsoft.com/office/powerpoint/2010/main" val="3543367980"/>
              </p:ext>
            </p:extLst>
          </p:nvPr>
        </p:nvGraphicFramePr>
        <p:xfrm>
          <a:off x="309154" y="1314922"/>
          <a:ext cx="11573692" cy="5179093"/>
        </p:xfrm>
        <a:graphic>
          <a:graphicData uri="http://schemas.openxmlformats.org/drawingml/2006/table">
            <a:tbl>
              <a:tblPr/>
              <a:tblGrid>
                <a:gridCol w="5786846">
                  <a:extLst>
                    <a:ext uri="{9D8B030D-6E8A-4147-A177-3AD203B41FA5}">
                      <a16:colId xmlns:a16="http://schemas.microsoft.com/office/drawing/2014/main" val="1986110510"/>
                    </a:ext>
                  </a:extLst>
                </a:gridCol>
                <a:gridCol w="5786846">
                  <a:extLst>
                    <a:ext uri="{9D8B030D-6E8A-4147-A177-3AD203B41FA5}">
                      <a16:colId xmlns:a16="http://schemas.microsoft.com/office/drawing/2014/main" val="1756049087"/>
                    </a:ext>
                  </a:extLst>
                </a:gridCol>
              </a:tblGrid>
              <a:tr h="453633">
                <a:tc>
                  <a:txBody>
                    <a:bodyPr/>
                    <a:lstStyle/>
                    <a:p>
                      <a:pPr fontAlgn="base"/>
                      <a:r>
                        <a:rPr lang="en-US" sz="2400">
                          <a:effectLst/>
                          <a:latin typeface="Times New Roman" panose="02020603050405020304" pitchFamily="18" charset="0"/>
                          <a:cs typeface="Times New Roman" panose="02020603050405020304" pitchFamily="18" charset="0"/>
                        </a:rPr>
                        <a:t>Die Teilung Deutschlands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fontAlgn="base"/>
                      <a:r>
                        <a:rPr lang="en-US" sz="2400">
                          <a:effectLst/>
                          <a:latin typeface="Times New Roman" panose="02020603050405020304" pitchFamily="18" charset="0"/>
                          <a:cs typeface="Times New Roman" panose="02020603050405020304" pitchFamily="18" charset="0"/>
                        </a:rPr>
                        <a:t>Unterschiedliche Sprache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210857002"/>
                  </a:ext>
                </a:extLst>
              </a:tr>
              <a:tr h="816539">
                <a:tc>
                  <a:txBody>
                    <a:bodyPr/>
                    <a:lstStyle/>
                    <a:p>
                      <a:pPr fontAlgn="base"/>
                      <a:r>
                        <a:rPr lang="de-DE" sz="2400">
                          <a:effectLst/>
                          <a:latin typeface="Times New Roman" panose="02020603050405020304" pitchFamily="18" charset="0"/>
                          <a:cs typeface="Times New Roman" panose="02020603050405020304" pitchFamily="18" charset="0"/>
                        </a:rPr>
                        <a:t>Die preußische Sprachenpolitik im 19. Jahrhundert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fontAlgn="base"/>
                      <a:r>
                        <a:rPr lang="en-US" sz="2400">
                          <a:effectLst/>
                          <a:latin typeface="Times New Roman" panose="02020603050405020304" pitchFamily="18" charset="0"/>
                          <a:cs typeface="Times New Roman" panose="02020603050405020304" pitchFamily="18" charset="0"/>
                        </a:rPr>
                        <a:t>Alleinige Sprachform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315605654"/>
                  </a:ext>
                </a:extLst>
              </a:tr>
              <a:tr h="1042389">
                <a:tc>
                  <a:txBody>
                    <a:bodyPr/>
                    <a:lstStyle/>
                    <a:p>
                      <a:pPr fontAlgn="base"/>
                      <a:r>
                        <a:rPr lang="de-DE" sz="2400">
                          <a:effectLst/>
                          <a:latin typeface="Times New Roman" panose="02020603050405020304" pitchFamily="18" charset="0"/>
                          <a:cs typeface="Times New Roman" panose="02020603050405020304" pitchFamily="18" charset="0"/>
                        </a:rPr>
                        <a:t>Sprachpolitik der Nationalsozialisten in den 1930er und 1940er Jahren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fontAlgn="base"/>
                      <a:r>
                        <a:rPr lang="en-US" sz="2400">
                          <a:effectLst/>
                          <a:latin typeface="Times New Roman" panose="02020603050405020304" pitchFamily="18" charset="0"/>
                          <a:cs typeface="Times New Roman" panose="02020603050405020304" pitchFamily="18" charset="0"/>
                        </a:rPr>
                        <a:t>Auslöschung regionaler Sprachformen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495972516"/>
                  </a:ext>
                </a:extLst>
              </a:tr>
              <a:tr h="1179445">
                <a:tc>
                  <a:txBody>
                    <a:bodyPr/>
                    <a:lstStyle/>
                    <a:p>
                      <a:pPr fontAlgn="base"/>
                      <a:r>
                        <a:rPr lang="en-US" sz="2400">
                          <a:effectLst/>
                          <a:latin typeface="Times New Roman" panose="02020603050405020304" pitchFamily="18" charset="0"/>
                          <a:cs typeface="Times New Roman" panose="02020603050405020304" pitchFamily="18" charset="0"/>
                        </a:rPr>
                        <a:t>Wiedervereinigung Deutschlands 1990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fontAlgn="base"/>
                      <a:r>
                        <a:rPr lang="de-DE" sz="2400">
                          <a:effectLst/>
                          <a:latin typeface="Times New Roman" panose="02020603050405020304" pitchFamily="18" charset="0"/>
                          <a:cs typeface="Times New Roman" panose="02020603050405020304" pitchFamily="18" charset="0"/>
                        </a:rPr>
                        <a:t>Unterschiedliche Form des Standarddeutschen in Ost- und Westdeutschland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814769833"/>
                  </a:ext>
                </a:extLst>
              </a:tr>
              <a:tr h="1667824">
                <a:tc>
                  <a:txBody>
                    <a:bodyPr/>
                    <a:lstStyle/>
                    <a:p>
                      <a:pPr fontAlgn="base"/>
                      <a:r>
                        <a:rPr lang="de-DE" sz="2400">
                          <a:effectLst/>
                          <a:latin typeface="Times New Roman" panose="02020603050405020304" pitchFamily="18" charset="0"/>
                          <a:cs typeface="Times New Roman" panose="02020603050405020304" pitchFamily="18" charset="0"/>
                        </a:rPr>
                        <a:t>Zuwanderung von Menschen mit anderen Muttersprachen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fontAlgn="base"/>
                      <a:r>
                        <a:rPr lang="de-DE" sz="2400">
                          <a:effectLst/>
                          <a:latin typeface="Times New Roman" panose="02020603050405020304" pitchFamily="18" charset="0"/>
                          <a:cs typeface="Times New Roman" panose="02020603050405020304" pitchFamily="18" charset="0"/>
                        </a:rPr>
                        <a:t>Entstehung neuer Dialekte und Sprachvarianten auf verschiedenen Sprachkombinationen und kulturellen Hintergründen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698796327"/>
                  </a:ext>
                </a:extLst>
              </a:tr>
            </a:tbl>
          </a:graphicData>
        </a:graphic>
      </p:graphicFrame>
      <p:sp>
        <p:nvSpPr>
          <p:cNvPr id="3" name="Прямоугольник 2">
            <a:extLst>
              <a:ext uri="{FF2B5EF4-FFF2-40B4-BE49-F238E27FC236}">
                <a16:creationId xmlns:a16="http://schemas.microsoft.com/office/drawing/2014/main" id="{F36353F8-2105-4FAF-800D-1A70078C10E0}"/>
              </a:ext>
            </a:extLst>
          </p:cNvPr>
          <p:cNvSpPr/>
          <p:nvPr/>
        </p:nvSpPr>
        <p:spPr>
          <a:xfrm>
            <a:off x="3769305" y="112038"/>
            <a:ext cx="4653390" cy="769441"/>
          </a:xfrm>
          <a:prstGeom prst="rect">
            <a:avLst/>
          </a:prstGeom>
          <a:solidFill>
            <a:schemeClr val="tx1">
              <a:alpha val="20000"/>
            </a:schemeClr>
          </a:solidFill>
        </p:spPr>
        <p:txBody>
          <a:bodyPr wrap="none">
            <a:spAutoFit/>
          </a:bodyPr>
          <a:lstStyle/>
          <a:p>
            <a:r>
              <a:rPr lang="ru-RU" sz="4400">
                <a:latin typeface="Times New Roman" panose="02020603050405020304" pitchFamily="18" charset="0"/>
                <a:cs typeface="Times New Roman" panose="02020603050405020304" pitchFamily="18" charset="0"/>
              </a:rPr>
              <a:t>Politische Faktoren </a:t>
            </a:r>
          </a:p>
        </p:txBody>
      </p:sp>
    </p:spTree>
    <p:extLst>
      <p:ext uri="{BB962C8B-B14F-4D97-AF65-F5344CB8AC3E}">
        <p14:creationId xmlns:p14="http://schemas.microsoft.com/office/powerpoint/2010/main" val="336782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05403DA-DE91-443A-929F-D110A653A7EB}"/>
              </a:ext>
            </a:extLst>
          </p:cNvPr>
          <p:cNvSpPr/>
          <p:nvPr/>
        </p:nvSpPr>
        <p:spPr>
          <a:xfrm>
            <a:off x="3110182" y="73842"/>
            <a:ext cx="5971635" cy="769441"/>
          </a:xfrm>
          <a:prstGeom prst="rect">
            <a:avLst/>
          </a:prstGeom>
          <a:solidFill>
            <a:schemeClr val="tx1">
              <a:alpha val="20000"/>
            </a:schemeClr>
          </a:solidFill>
        </p:spPr>
        <p:txBody>
          <a:bodyPr wrap="none">
            <a:spAutoFit/>
          </a:bodyPr>
          <a:lstStyle/>
          <a:p>
            <a:r>
              <a:rPr lang="en-US" sz="4400" b="0" i="0">
                <a:effectLst/>
                <a:latin typeface="Times New Roman" panose="02020603050405020304" pitchFamily="18" charset="0"/>
                <a:cs typeface="Times New Roman" panose="02020603050405020304" pitchFamily="18" charset="0"/>
              </a:rPr>
              <a:t>Barriere und Assimilation</a:t>
            </a:r>
            <a:endParaRPr lang="ru-RU" sz="4400">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40FBFF9D-B6BE-489F-81EA-F6A71ADCF225}"/>
              </a:ext>
            </a:extLst>
          </p:cNvPr>
          <p:cNvSpPr/>
          <p:nvPr/>
        </p:nvSpPr>
        <p:spPr>
          <a:xfrm>
            <a:off x="330924" y="1340492"/>
            <a:ext cx="4789715" cy="1384995"/>
          </a:xfrm>
          <a:prstGeom prst="rect">
            <a:avLst/>
          </a:prstGeom>
          <a:solidFill>
            <a:schemeClr val="tx1">
              <a:alpha val="20000"/>
            </a:schemeClr>
          </a:solidFill>
        </p:spPr>
        <p:txBody>
          <a:bodyPr wrap="square">
            <a:spAutoFit/>
          </a:bodyPr>
          <a:lstStyle/>
          <a:p>
            <a:pPr lvl="0" eaLnBrk="0" fontAlgn="base" hangingPunct="0">
              <a:spcBef>
                <a:spcPct val="0"/>
              </a:spcBef>
              <a:spcAft>
                <a:spcPct val="0"/>
              </a:spcAft>
            </a:pPr>
            <a:r>
              <a:rPr lang="en-US" alt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Geografische Faktoren</a:t>
            </a:r>
            <a:endParaRPr lang="en-US" altLang="en-US" sz="280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FontTx/>
              <a:buChar char="•"/>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Mittelgebirge - natürliche Barriere zum Rest Deutschlands</a:t>
            </a:r>
            <a:endParaRPr lang="en-US" altLang="en-US" sz="2800" dirty="0">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CF8133E7-D249-457D-8756-517995EA6822}"/>
              </a:ext>
            </a:extLst>
          </p:cNvPr>
          <p:cNvSpPr/>
          <p:nvPr/>
        </p:nvSpPr>
        <p:spPr>
          <a:xfrm>
            <a:off x="6426927" y="1340492"/>
            <a:ext cx="5477691" cy="1569660"/>
          </a:xfrm>
          <a:prstGeom prst="rect">
            <a:avLst/>
          </a:prstGeom>
          <a:solidFill>
            <a:schemeClr val="tx1">
              <a:alpha val="20000"/>
            </a:schemeClr>
          </a:solidFill>
        </p:spPr>
        <p:txBody>
          <a:bodyPr wrap="square">
            <a:spAutoFit/>
          </a:bodyPr>
          <a:lstStyle/>
          <a:p>
            <a:pPr lvl="0" eaLnBrk="0" fontAlgn="base" hangingPunct="0">
              <a:spcBef>
                <a:spcPct val="0"/>
              </a:spcBef>
              <a:spcAft>
                <a:spcPct val="0"/>
              </a:spcAft>
            </a:pPr>
            <a:r>
              <a:rPr lang="en-US" altLang="en-US" sz="2400" b="1">
                <a:latin typeface="Times New Roman" panose="02020603050405020304" pitchFamily="18" charset="0"/>
                <a:ea typeface="Times New Roman" panose="02020603050405020304" pitchFamily="18" charset="0"/>
                <a:cs typeface="Times New Roman" panose="02020603050405020304" pitchFamily="18" charset="0"/>
              </a:rPr>
              <a:t>Politische Faktoren:</a:t>
            </a:r>
            <a:endParaRPr lang="en-US" altLang="en-US" sz="240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FontTx/>
              <a:buChar char="•"/>
            </a:pPr>
            <a:r>
              <a:rPr lang="en-US" alt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Industrialisierung des 19. Jahrhunderts – Einwanderung ausländischer Arbeitskräfte</a:t>
            </a:r>
            <a:endParaRPr lang="en-US" altLang="en-US" sz="240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FontTx/>
              <a:buChar char="•"/>
            </a:pPr>
            <a:r>
              <a:rPr lang="en-US" alt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Assimilation mit Frankreich</a:t>
            </a:r>
            <a:endParaRPr lang="en-US" altLang="en-US" sz="24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5280EA68-174C-462D-8AE1-299DB94EC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43" y="2937611"/>
            <a:ext cx="3100414" cy="3734328"/>
          </a:xfrm>
          <a:prstGeom prst="rect">
            <a:avLst/>
          </a:prstGeom>
        </p:spPr>
      </p:pic>
      <p:pic>
        <p:nvPicPr>
          <p:cNvPr id="7170" name="Picture 2" descr="Mittelgebirge – Wikipedia">
            <a:extLst>
              <a:ext uri="{FF2B5EF4-FFF2-40B4-BE49-F238E27FC236}">
                <a16:creationId xmlns:a16="http://schemas.microsoft.com/office/drawing/2014/main" id="{12B198D0-EC49-4440-9B52-8F0F49EC5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672" y="3947849"/>
            <a:ext cx="4048653" cy="2705236"/>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00F6ECA5-51E8-4CF4-821E-B2227B372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9941" y="3098865"/>
            <a:ext cx="2795612" cy="3554220"/>
          </a:xfrm>
          <a:prstGeom prst="rect">
            <a:avLst/>
          </a:prstGeom>
        </p:spPr>
      </p:pic>
    </p:spTree>
    <p:extLst>
      <p:ext uri="{BB962C8B-B14F-4D97-AF65-F5344CB8AC3E}">
        <p14:creationId xmlns:p14="http://schemas.microsoft.com/office/powerpoint/2010/main" val="147637254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975</Words>
  <Application>Microsoft Office PowerPoint</Application>
  <PresentationFormat>Широкоэкранный</PresentationFormat>
  <Paragraphs>194</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3</cp:revision>
  <dcterms:created xsi:type="dcterms:W3CDTF">2023-03-17T11:10:54Z</dcterms:created>
  <dcterms:modified xsi:type="dcterms:W3CDTF">2023-03-17T12:43:02Z</dcterms:modified>
</cp:coreProperties>
</file>