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8" r:id="rId3"/>
    <p:sldId id="269" r:id="rId4"/>
    <p:sldId id="270" r:id="rId5"/>
    <p:sldId id="257" r:id="rId6"/>
    <p:sldId id="258" r:id="rId7"/>
    <p:sldId id="259" r:id="rId8"/>
    <p:sldId id="260" r:id="rId9"/>
    <p:sldId id="261" r:id="rId10"/>
    <p:sldId id="262" r:id="rId11"/>
    <p:sldId id="266" r:id="rId12"/>
    <p:sldId id="267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офія Шевякова" initials="СШ" lastIdx="1" clrIdx="0">
    <p:extLst>
      <p:ext uri="{19B8F6BF-5375-455C-9EA6-DF929625EA0E}">
        <p15:presenceInfo xmlns:p15="http://schemas.microsoft.com/office/powerpoint/2012/main" userId="7b8b5cf2eb29d80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546A"/>
    <a:srgbClr val="FFFFFF"/>
    <a:srgbClr val="000000"/>
    <a:srgbClr val="FE6666"/>
    <a:srgbClr val="66FFCC"/>
    <a:srgbClr val="F2F2F2"/>
    <a:srgbClr val="666666"/>
    <a:srgbClr val="FE8282"/>
    <a:srgbClr val="FF81DE"/>
    <a:srgbClr val="FF61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378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95594242125984"/>
          <c:y val="0.20104077257377137"/>
          <c:w val="0.49119377460629926"/>
          <c:h val="0.7367906165852229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Частка</c:v>
                </c:pt>
              </c:strCache>
            </c:strRef>
          </c:tx>
          <c:spPr>
            <a:solidFill>
              <a:srgbClr val="66FFCC"/>
            </a:solidFill>
            <a:ln>
              <a:solidFill>
                <a:schemeClr val="bg1"/>
              </a:solidFill>
            </a:ln>
            <a:effectLst>
              <a:glow rad="139700">
                <a:schemeClr val="bg1">
                  <a:alpha val="40000"/>
                </a:schemeClr>
              </a:glow>
            </a:effectLst>
          </c:spPr>
          <c:dPt>
            <c:idx val="0"/>
            <c:bubble3D val="0"/>
            <c:explosion val="45"/>
            <c:spPr>
              <a:solidFill>
                <a:schemeClr val="tx2">
                  <a:lumMod val="75000"/>
                </a:schemeClr>
              </a:solidFill>
              <a:ln w="19050">
                <a:noFill/>
              </a:ln>
              <a:effectLst>
                <a:glow rad="139700">
                  <a:schemeClr val="bg1">
                    <a:alpha val="40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2-5A78-4A38-8EF6-732A9A96917F}"/>
              </c:ext>
            </c:extLst>
          </c:dPt>
          <c:dPt>
            <c:idx val="1"/>
            <c:bubble3D val="0"/>
            <c:explosion val="9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noFill/>
              </a:ln>
              <a:effectLst>
                <a:glow rad="139700">
                  <a:schemeClr val="bg1">
                    <a:alpha val="40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5-5A78-4A38-8EF6-732A9A96917F}"/>
              </c:ext>
            </c:extLst>
          </c:dPt>
          <c:dPt>
            <c:idx val="2"/>
            <c:bubble3D val="0"/>
            <c:explosion val="116"/>
            <c:spPr>
              <a:solidFill>
                <a:schemeClr val="bg1"/>
              </a:solidFill>
              <a:ln w="19050">
                <a:noFill/>
              </a:ln>
              <a:effectLst>
                <a:glow rad="139700">
                  <a:schemeClr val="bg1">
                    <a:alpha val="40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4-5A78-4A38-8EF6-732A9A96917F}"/>
              </c:ext>
            </c:extLst>
          </c:dPt>
          <c:dPt>
            <c:idx val="3"/>
            <c:bubble3D val="0"/>
            <c:explosion val="1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noFill/>
              </a:ln>
              <a:effectLst>
                <a:glow rad="139700">
                  <a:schemeClr val="bg1">
                    <a:alpha val="40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3-5A78-4A38-8EF6-732A9A9691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Облік господарських операцій</c:v>
                </c:pt>
                <c:pt idx="1">
                  <c:v>Контроль витрат і доходів</c:v>
                </c:pt>
                <c:pt idx="2">
                  <c:v>Формування звітності</c:v>
                </c:pt>
                <c:pt idx="3">
                  <c:v>Нарахування заробітної плати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0.35</c:v>
                </c:pt>
                <c:pt idx="1">
                  <c:v>0.25</c:v>
                </c:pt>
                <c:pt idx="2">
                  <c:v>0.2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78-4A38-8EF6-732A9A96917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4.5506257110352671E-3"/>
          <c:y val="0.71388657237728603"/>
          <c:w val="0.31333682692393827"/>
          <c:h val="0.27874656624016858"/>
        </c:manualLayout>
      </c:layout>
      <c:overlay val="0"/>
      <c:spPr>
        <a:noFill/>
        <a:ln>
          <a:noFill/>
        </a:ln>
        <a:effectLst>
          <a:glow>
            <a:schemeClr val="accent1">
              <a:alpha val="40000"/>
            </a:schemeClr>
          </a:glow>
        </a:effectLst>
      </c:spPr>
      <c:txPr>
        <a:bodyPr rot="0" spcFirstLastPara="1" vertOverflow="ellipsis" vert="horz" wrap="square" anchor="ctr" anchorCtr="1"/>
        <a:lstStyle/>
        <a:p>
          <a:pPr>
            <a:defRPr lang="uk-UA" sz="1800" b="0" i="0" u="none" strike="noStrike" kern="1200" baseline="0" noProof="1" dirty="0">
              <a:solidFill>
                <a:schemeClr val="bg1"/>
              </a:solidFill>
              <a:effectLst/>
              <a:latin typeface="Segoe UI Light" panose="020B0502040204020203" pitchFamily="34" charset="0"/>
              <a:ea typeface="+mn-ea"/>
              <a:cs typeface="Segoe UI Light" panose="020B0502040204020203" pitchFamily="34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88145-A9BA-4CE5-8C60-A13577BF7B0E}" type="datetimeFigureOut">
              <a:rPr lang="uk-UA" smtClean="0"/>
              <a:t>11.11.2025</a:t>
            </a:fld>
            <a:endParaRPr lang="uk-UA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1CFDE-CA57-4B87-B38A-B38ABF985B1B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77935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1CFDE-CA57-4B87-B38A-B38ABF985B1B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90283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11CF9C-3321-499F-8485-01D33C8B7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C354F33-E0BC-4343-8E19-F859377F8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4EE9E5-C11C-4562-B05A-3BCFA9F75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6F90-14F8-4E02-A1A8-12B0B4CDDC95}" type="datetimeFigureOut">
              <a:rPr lang="uk-UA" smtClean="0"/>
              <a:t>11.11.2025</a:t>
            </a:fld>
            <a:endParaRPr lang="uk-UA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1CDAFB-28FD-48B3-A281-540CB6952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9C626A-82DA-4F1D-9719-F2274067F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3B1B-EB9B-4155-8B44-F591966496BC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612788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D3E920-FFC9-4150-AD51-C0BB254DB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7F97B5C-1874-4C07-82F5-32C98C8636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13FD5F-BA9F-43B2-BE52-E2489FDEE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6F90-14F8-4E02-A1A8-12B0B4CDDC95}" type="datetimeFigureOut">
              <a:rPr lang="uk-UA" smtClean="0"/>
              <a:t>11.11.2025</a:t>
            </a:fld>
            <a:endParaRPr lang="uk-UA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381233-7A2E-4974-B34D-33549A0EE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5B5725-0818-489A-83BD-6E2E197ED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3B1B-EB9B-4155-8B44-F591966496BC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74414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5A2C187-B8ED-4FEA-BD9C-F12FBB12FB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0631FB3-0E3F-49CA-9AFC-30B3B7026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CF3D3C-9C2D-4DFE-B10F-54344E173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6F90-14F8-4E02-A1A8-12B0B4CDDC95}" type="datetimeFigureOut">
              <a:rPr lang="uk-UA" smtClean="0"/>
              <a:t>11.11.2025</a:t>
            </a:fld>
            <a:endParaRPr lang="uk-UA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0379EF-65CF-44CC-A161-A670334CE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F69E90-233C-4DEB-BDD8-B726C4067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3B1B-EB9B-4155-8B44-F591966496BC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90266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0D6016-1DEA-4C51-88F0-14BA0F19F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2BA5F8-CBFD-48E7-9ABF-10DF7B5A7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901B11-877A-4186-BDC2-42601398F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6F90-14F8-4E02-A1A8-12B0B4CDDC95}" type="datetimeFigureOut">
              <a:rPr lang="uk-UA" smtClean="0"/>
              <a:t>11.11.2025</a:t>
            </a:fld>
            <a:endParaRPr lang="uk-UA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987CAE-2406-4780-BD6F-3B78677C3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3FEDC4-B30B-47E8-A217-C367FC0D7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3B1B-EB9B-4155-8B44-F591966496BC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877974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E29784-C70B-48E4-9ED1-0ECAEEA1E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C768FE-F534-4B45-B0DA-75DCD9D382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E9D9F5-077A-44C4-AB00-7AFE14F57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6F90-14F8-4E02-A1A8-12B0B4CDDC95}" type="datetimeFigureOut">
              <a:rPr lang="uk-UA" smtClean="0"/>
              <a:t>11.11.2025</a:t>
            </a:fld>
            <a:endParaRPr lang="uk-UA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966356-2D1E-4D53-828C-2FEBCB345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7BF6B1-E9B8-46FC-9A35-132BE8E70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3B1B-EB9B-4155-8B44-F591966496BC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182429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7B5D5E-D7BF-413D-B6B7-E35B0AA03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0D08EA-4A2A-43E1-8C3D-F3552212D7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C17B75-7C35-4195-AEB3-E2AA6AD55D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FF5D9CD-BA6F-4DA2-9DEA-C4610B1E1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6F90-14F8-4E02-A1A8-12B0B4CDDC95}" type="datetimeFigureOut">
              <a:rPr lang="uk-UA" smtClean="0"/>
              <a:t>11.11.2025</a:t>
            </a:fld>
            <a:endParaRPr lang="uk-UA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17BF81E-4801-4691-9A74-CD705ACAF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6499E3-545F-4170-875C-E6B685993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3B1B-EB9B-4155-8B44-F591966496BC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6585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95C384-F2D9-4C37-8AE4-7A1308A14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303AB6-2293-4E4A-99A4-12AFBAEAA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F83533E-76D3-479F-AB69-8F5D1D9E6D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88A434E-CD6E-4EC5-8343-47BE6E08DF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99545F0-97D8-4941-A98E-AE7504B1A5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E1844ED-9594-43D2-BF16-BA73FC8F2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6F90-14F8-4E02-A1A8-12B0B4CDDC95}" type="datetimeFigureOut">
              <a:rPr lang="uk-UA" smtClean="0"/>
              <a:t>11.11.2025</a:t>
            </a:fld>
            <a:endParaRPr lang="uk-UA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1598555-1456-480E-9368-0139DD083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BE25EDD-C0D8-4A73-9D14-927549F20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3B1B-EB9B-4155-8B44-F591966496BC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402349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6DB62-7141-4186-905E-0B2A38492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4E91CCB-CEC6-43C0-A239-8342A2634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6F90-14F8-4E02-A1A8-12B0B4CDDC95}" type="datetimeFigureOut">
              <a:rPr lang="uk-UA" smtClean="0"/>
              <a:t>11.11.2025</a:t>
            </a:fld>
            <a:endParaRPr lang="uk-UA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CE963A4-15B2-49C1-9765-F69ECA3FB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6CADA9E-2763-4D28-AB50-1D90EEA43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3B1B-EB9B-4155-8B44-F591966496BC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7227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43D22A1-00C3-473A-92EE-D6E46985C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6F90-14F8-4E02-A1A8-12B0B4CDDC95}" type="datetimeFigureOut">
              <a:rPr lang="uk-UA" smtClean="0"/>
              <a:t>11.11.2025</a:t>
            </a:fld>
            <a:endParaRPr lang="uk-UA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C8BA58-B4EB-4850-BDAA-48C01BBEE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1B57F6F-5F8C-4D51-8A9E-5094F6258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3B1B-EB9B-4155-8B44-F591966496BC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10151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EA452B-882F-4D1F-807B-932AB6CF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72EB3C-DE6D-4CD7-A262-3F5E4B3CF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5CDC4B-C1D2-42A6-BFBD-6178BE256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DB9290-973B-4A1F-8428-2F1983626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6F90-14F8-4E02-A1A8-12B0B4CDDC95}" type="datetimeFigureOut">
              <a:rPr lang="uk-UA" smtClean="0"/>
              <a:t>11.11.2025</a:t>
            </a:fld>
            <a:endParaRPr lang="uk-UA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C23254-9EFE-42AD-A0BE-BAB3B0942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6910820-464F-49C6-B9A0-A873740B0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3B1B-EB9B-4155-8B44-F591966496BC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88625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08F703-7575-41D5-A76F-35054BAF6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CFA01E9-60E5-4055-9DB8-2943C58A52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33B0B7-FC88-493C-9D8B-3501D4F78F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3571FB-88AE-4C01-80DD-EF640A169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6F90-14F8-4E02-A1A8-12B0B4CDDC95}" type="datetimeFigureOut">
              <a:rPr lang="uk-UA" smtClean="0"/>
              <a:t>11.11.2025</a:t>
            </a:fld>
            <a:endParaRPr lang="uk-UA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6FAAEC0-95B4-4F1D-B066-73C25343A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72D2BD0-CE9C-4266-8559-0B791DA1B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3B1B-EB9B-4155-8B44-F591966496BC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95402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54F696-076F-494E-965A-5622ECAB0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EC97CE-C878-4B92-B918-12B605EAE6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6FA62D-5E02-469F-8FC1-D0360F8B32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46F90-14F8-4E02-A1A8-12B0B4CDDC95}" type="datetimeFigureOut">
              <a:rPr lang="uk-UA" smtClean="0"/>
              <a:t>11.11.2025</a:t>
            </a:fld>
            <a:endParaRPr lang="uk-UA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96D027-B9B5-46AE-A1C5-42145F9C62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F5FB23-8E9E-48EB-8095-7F865442B9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33B1B-EB9B-4155-8B44-F591966496BC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47482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DAFE2-9359-4768-81B3-74D14E3C77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68" y="1320923"/>
            <a:ext cx="9144000" cy="2117514"/>
          </a:xfrm>
        </p:spPr>
        <p:txBody>
          <a:bodyPr>
            <a:normAutofit/>
          </a:bodyPr>
          <a:lstStyle/>
          <a:p>
            <a:r>
              <a:rPr lang="uk-UA" sz="66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«Інформаційні системи бухгалтерського обліку»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3EB1205-E5FC-4FF4-B7BB-F958B85BF0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927" y="4706779"/>
            <a:ext cx="9144000" cy="531986"/>
          </a:xfrm>
        </p:spPr>
        <p:txBody>
          <a:bodyPr>
            <a:normAutofit fontScale="77500" lnSpcReduction="20000"/>
          </a:bodyPr>
          <a:lstStyle/>
          <a:p>
            <a:r>
              <a:rPr lang="ru-RU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</a:t>
            </a:r>
            <a:r>
              <a:rPr lang="uk-UA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ІДГОТУВАЛА ЗДОБУВАЧКА ОСВІТИ: </a:t>
            </a:r>
            <a:r>
              <a:rPr lang="uk-UA" sz="2800" u="sng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ШЕВЯКОВА</a:t>
            </a:r>
            <a:r>
              <a:rPr lang="uk-UA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СОФІЯ ОО-23 ГРУПИ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4C257D11-8327-43C2-AF54-97DEC96800B8}"/>
              </a:ext>
            </a:extLst>
          </p:cNvPr>
          <p:cNvSpPr/>
          <p:nvPr/>
        </p:nvSpPr>
        <p:spPr>
          <a:xfrm>
            <a:off x="9182100" y="-1775071"/>
            <a:ext cx="4157784" cy="4091234"/>
          </a:xfrm>
          <a:prstGeom prst="ellipse">
            <a:avLst/>
          </a:prstGeom>
          <a:solidFill>
            <a:schemeClr val="accent1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4D584E60-7029-487F-BB76-B2499FFDB198}"/>
              </a:ext>
            </a:extLst>
          </p:cNvPr>
          <p:cNvSpPr/>
          <p:nvPr/>
        </p:nvSpPr>
        <p:spPr>
          <a:xfrm>
            <a:off x="-3275858" y="3757897"/>
            <a:ext cx="5764696" cy="5698435"/>
          </a:xfrm>
          <a:prstGeom prst="ellipse">
            <a:avLst/>
          </a:prstGeom>
          <a:solidFill>
            <a:schemeClr val="tx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F1AA6C92-A565-4EFB-B088-BA9DF9475E77}"/>
              </a:ext>
            </a:extLst>
          </p:cNvPr>
          <p:cNvSpPr/>
          <p:nvPr/>
        </p:nvSpPr>
        <p:spPr>
          <a:xfrm>
            <a:off x="-1146073" y="5050701"/>
            <a:ext cx="5764696" cy="5698435"/>
          </a:xfrm>
          <a:prstGeom prst="ellipse">
            <a:avLst/>
          </a:prstGeom>
          <a:solidFill>
            <a:srgbClr val="F2F2F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A96CB441-1CE5-4AC3-8702-36185F255EAB}"/>
              </a:ext>
            </a:extLst>
          </p:cNvPr>
          <p:cNvSpPr/>
          <p:nvPr/>
        </p:nvSpPr>
        <p:spPr>
          <a:xfrm>
            <a:off x="8377082" y="-1775071"/>
            <a:ext cx="2938459" cy="3011661"/>
          </a:xfrm>
          <a:prstGeom prst="ellipse">
            <a:avLst/>
          </a:prstGeom>
          <a:solidFill>
            <a:schemeClr val="accent5">
              <a:lumMod val="20000"/>
              <a:lumOff val="8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A1F1889-E1E8-42D5-8363-21960A7E232E}"/>
              </a:ext>
            </a:extLst>
          </p:cNvPr>
          <p:cNvSpPr/>
          <p:nvPr/>
        </p:nvSpPr>
        <p:spPr>
          <a:xfrm>
            <a:off x="11045927" y="3913755"/>
            <a:ext cx="2292145" cy="2273892"/>
          </a:xfrm>
          <a:prstGeom prst="ellipse">
            <a:avLst/>
          </a:prstGeom>
          <a:solidFill>
            <a:srgbClr val="F2F2F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DC400B5-7EE5-4DE0-A7D9-E107081A1EBB}"/>
              </a:ext>
            </a:extLst>
          </p:cNvPr>
          <p:cNvCxnSpPr/>
          <p:nvPr/>
        </p:nvCxnSpPr>
        <p:spPr>
          <a:xfrm flipV="1">
            <a:off x="1789026" y="3423224"/>
            <a:ext cx="9649906" cy="56855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3D193B2E-1857-4725-B147-5280863F879C}"/>
              </a:ext>
            </a:extLst>
          </p:cNvPr>
          <p:cNvSpPr/>
          <p:nvPr/>
        </p:nvSpPr>
        <p:spPr>
          <a:xfrm>
            <a:off x="1611085" y="3767146"/>
            <a:ext cx="10005787" cy="568551"/>
          </a:xfrm>
          <a:custGeom>
            <a:avLst/>
            <a:gdLst>
              <a:gd name="connsiteX0" fmla="*/ 293016 w 10005787"/>
              <a:gd name="connsiteY0" fmla="*/ 408086 h 568551"/>
              <a:gd name="connsiteX1" fmla="*/ 5010159 w 10005787"/>
              <a:gd name="connsiteY1" fmla="*/ 229606 h 568551"/>
              <a:gd name="connsiteX2" fmla="*/ 6156788 w 10005787"/>
              <a:gd name="connsiteY2" fmla="*/ 180029 h 568551"/>
              <a:gd name="connsiteX3" fmla="*/ 7898502 w 10005787"/>
              <a:gd name="connsiteY3" fmla="*/ 160198 h 568551"/>
              <a:gd name="connsiteX4" fmla="*/ 10003073 w 10005787"/>
              <a:gd name="connsiteY4" fmla="*/ 1550 h 568551"/>
              <a:gd name="connsiteX5" fmla="*/ 8319416 w 10005787"/>
              <a:gd name="connsiteY5" fmla="*/ 269268 h 568551"/>
              <a:gd name="connsiteX6" fmla="*/ 7332445 w 10005787"/>
              <a:gd name="connsiteY6" fmla="*/ 358509 h 568551"/>
              <a:gd name="connsiteX7" fmla="*/ 6084216 w 10005787"/>
              <a:gd name="connsiteY7" fmla="*/ 328762 h 568551"/>
              <a:gd name="connsiteX8" fmla="*/ 5314959 w 10005787"/>
              <a:gd name="connsiteY8" fmla="*/ 398171 h 568551"/>
              <a:gd name="connsiteX9" fmla="*/ 3529702 w 10005787"/>
              <a:gd name="connsiteY9" fmla="*/ 447749 h 568551"/>
              <a:gd name="connsiteX10" fmla="*/ 2934810 w 10005787"/>
              <a:gd name="connsiteY10" fmla="*/ 461763 h 568551"/>
              <a:gd name="connsiteX11" fmla="*/ 2424101 w 10005787"/>
              <a:gd name="connsiteY11" fmla="*/ 473794 h 568551"/>
              <a:gd name="connsiteX12" fmla="*/ 1846045 w 10005787"/>
              <a:gd name="connsiteY12" fmla="*/ 487411 h 568551"/>
              <a:gd name="connsiteX13" fmla="*/ 844559 w 10005787"/>
              <a:gd name="connsiteY13" fmla="*/ 487411 h 568551"/>
              <a:gd name="connsiteX14" fmla="*/ 539759 w 10005787"/>
              <a:gd name="connsiteY14" fmla="*/ 566735 h 568551"/>
              <a:gd name="connsiteX15" fmla="*/ 293016 w 10005787"/>
              <a:gd name="connsiteY15" fmla="*/ 408086 h 568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005787" h="568551" fill="none" extrusionOk="0">
                <a:moveTo>
                  <a:pt x="293016" y="408086"/>
                </a:moveTo>
                <a:cubicBezTo>
                  <a:pt x="982439" y="307460"/>
                  <a:pt x="4112227" y="413974"/>
                  <a:pt x="5010159" y="229606"/>
                </a:cubicBezTo>
                <a:cubicBezTo>
                  <a:pt x="6034714" y="145386"/>
                  <a:pt x="5682094" y="205341"/>
                  <a:pt x="6156788" y="180029"/>
                </a:cubicBezTo>
                <a:cubicBezTo>
                  <a:pt x="6625605" y="212358"/>
                  <a:pt x="7279227" y="304951"/>
                  <a:pt x="7898502" y="160198"/>
                </a:cubicBezTo>
                <a:cubicBezTo>
                  <a:pt x="8536035" y="119770"/>
                  <a:pt x="9934209" y="-13066"/>
                  <a:pt x="10003073" y="1550"/>
                </a:cubicBezTo>
                <a:cubicBezTo>
                  <a:pt x="10055367" y="9675"/>
                  <a:pt x="8766608" y="196049"/>
                  <a:pt x="8319416" y="269268"/>
                </a:cubicBezTo>
                <a:cubicBezTo>
                  <a:pt x="7893310" y="360949"/>
                  <a:pt x="7677533" y="356947"/>
                  <a:pt x="7332445" y="358509"/>
                </a:cubicBezTo>
                <a:cubicBezTo>
                  <a:pt x="6961439" y="333599"/>
                  <a:pt x="6420857" y="312549"/>
                  <a:pt x="6084216" y="328762"/>
                </a:cubicBezTo>
                <a:cubicBezTo>
                  <a:pt x="5745388" y="329801"/>
                  <a:pt x="5740654" y="379540"/>
                  <a:pt x="5314959" y="398171"/>
                </a:cubicBezTo>
                <a:cubicBezTo>
                  <a:pt x="4889207" y="418002"/>
                  <a:pt x="3529703" y="447748"/>
                  <a:pt x="3529702" y="447749"/>
                </a:cubicBezTo>
                <a:cubicBezTo>
                  <a:pt x="3337156" y="472889"/>
                  <a:pt x="3230305" y="455451"/>
                  <a:pt x="2934810" y="461763"/>
                </a:cubicBezTo>
                <a:cubicBezTo>
                  <a:pt x="2639315" y="468075"/>
                  <a:pt x="2677239" y="449287"/>
                  <a:pt x="2424101" y="473794"/>
                </a:cubicBezTo>
                <a:cubicBezTo>
                  <a:pt x="2170963" y="498301"/>
                  <a:pt x="1993724" y="507840"/>
                  <a:pt x="1846045" y="487411"/>
                </a:cubicBezTo>
                <a:cubicBezTo>
                  <a:pt x="1376899" y="514291"/>
                  <a:pt x="1058626" y="520632"/>
                  <a:pt x="844559" y="487411"/>
                </a:cubicBezTo>
                <a:cubicBezTo>
                  <a:pt x="629785" y="499864"/>
                  <a:pt x="624417" y="570581"/>
                  <a:pt x="539759" y="566735"/>
                </a:cubicBezTo>
                <a:cubicBezTo>
                  <a:pt x="435176" y="403580"/>
                  <a:pt x="-417779" y="492807"/>
                  <a:pt x="293016" y="408086"/>
                </a:cubicBezTo>
                <a:close/>
              </a:path>
              <a:path w="10005787" h="568551" stroke="0" extrusionOk="0">
                <a:moveTo>
                  <a:pt x="293016" y="408086"/>
                </a:moveTo>
                <a:cubicBezTo>
                  <a:pt x="1106674" y="356903"/>
                  <a:pt x="4203502" y="360237"/>
                  <a:pt x="5010159" y="229606"/>
                </a:cubicBezTo>
                <a:cubicBezTo>
                  <a:pt x="6034008" y="195203"/>
                  <a:pt x="5638594" y="228509"/>
                  <a:pt x="6156788" y="180029"/>
                </a:cubicBezTo>
                <a:cubicBezTo>
                  <a:pt x="6612049" y="21204"/>
                  <a:pt x="7192177" y="237353"/>
                  <a:pt x="7898502" y="160198"/>
                </a:cubicBezTo>
                <a:cubicBezTo>
                  <a:pt x="8545209" y="114292"/>
                  <a:pt x="9932557" y="-19077"/>
                  <a:pt x="10003073" y="1550"/>
                </a:cubicBezTo>
                <a:cubicBezTo>
                  <a:pt x="10114703" y="72194"/>
                  <a:pt x="8864287" y="218422"/>
                  <a:pt x="8319416" y="269268"/>
                </a:cubicBezTo>
                <a:cubicBezTo>
                  <a:pt x="7877076" y="340536"/>
                  <a:pt x="7705341" y="367438"/>
                  <a:pt x="7332445" y="358509"/>
                </a:cubicBezTo>
                <a:cubicBezTo>
                  <a:pt x="6959448" y="382654"/>
                  <a:pt x="6454649" y="352376"/>
                  <a:pt x="6084216" y="328762"/>
                </a:cubicBezTo>
                <a:cubicBezTo>
                  <a:pt x="5744803" y="338466"/>
                  <a:pt x="5744232" y="382544"/>
                  <a:pt x="5314959" y="398171"/>
                </a:cubicBezTo>
                <a:cubicBezTo>
                  <a:pt x="4889206" y="418002"/>
                  <a:pt x="3529701" y="447749"/>
                  <a:pt x="3529702" y="447749"/>
                </a:cubicBezTo>
                <a:cubicBezTo>
                  <a:pt x="3289183" y="447309"/>
                  <a:pt x="3112560" y="455664"/>
                  <a:pt x="2985320" y="460573"/>
                </a:cubicBezTo>
                <a:cubicBezTo>
                  <a:pt x="2858080" y="465482"/>
                  <a:pt x="2716202" y="479954"/>
                  <a:pt x="2457774" y="473000"/>
                </a:cubicBezTo>
                <a:cubicBezTo>
                  <a:pt x="2199346" y="466046"/>
                  <a:pt x="2109746" y="466152"/>
                  <a:pt x="1846045" y="487411"/>
                </a:cubicBezTo>
                <a:cubicBezTo>
                  <a:pt x="1381548" y="509859"/>
                  <a:pt x="1042800" y="521680"/>
                  <a:pt x="844559" y="487411"/>
                </a:cubicBezTo>
                <a:cubicBezTo>
                  <a:pt x="642135" y="512549"/>
                  <a:pt x="637946" y="585427"/>
                  <a:pt x="539759" y="566735"/>
                </a:cubicBezTo>
                <a:cubicBezTo>
                  <a:pt x="385490" y="436691"/>
                  <a:pt x="-512958" y="580836"/>
                  <a:pt x="293016" y="408086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tx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3181786045">
                  <a:custGeom>
                    <a:avLst/>
                    <a:gdLst>
                      <a:gd name="connsiteX0" fmla="*/ 293016 w 10005787"/>
                      <a:gd name="connsiteY0" fmla="*/ 597354 h 832241"/>
                      <a:gd name="connsiteX1" fmla="*/ 5010159 w 10005787"/>
                      <a:gd name="connsiteY1" fmla="*/ 336097 h 832241"/>
                      <a:gd name="connsiteX2" fmla="*/ 6156788 w 10005787"/>
                      <a:gd name="connsiteY2" fmla="*/ 263526 h 832241"/>
                      <a:gd name="connsiteX3" fmla="*/ 7898502 w 10005787"/>
                      <a:gd name="connsiteY3" fmla="*/ 234497 h 832241"/>
                      <a:gd name="connsiteX4" fmla="*/ 10003073 w 10005787"/>
                      <a:gd name="connsiteY4" fmla="*/ 2269 h 832241"/>
                      <a:gd name="connsiteX5" fmla="*/ 8319416 w 10005787"/>
                      <a:gd name="connsiteY5" fmla="*/ 394154 h 832241"/>
                      <a:gd name="connsiteX6" fmla="*/ 7332445 w 10005787"/>
                      <a:gd name="connsiteY6" fmla="*/ 524783 h 832241"/>
                      <a:gd name="connsiteX7" fmla="*/ 6084216 w 10005787"/>
                      <a:gd name="connsiteY7" fmla="*/ 481240 h 832241"/>
                      <a:gd name="connsiteX8" fmla="*/ 5314959 w 10005787"/>
                      <a:gd name="connsiteY8" fmla="*/ 582840 h 832241"/>
                      <a:gd name="connsiteX9" fmla="*/ 3529702 w 10005787"/>
                      <a:gd name="connsiteY9" fmla="*/ 655412 h 832241"/>
                      <a:gd name="connsiteX10" fmla="*/ 1846045 w 10005787"/>
                      <a:gd name="connsiteY10" fmla="*/ 713469 h 832241"/>
                      <a:gd name="connsiteX11" fmla="*/ 844559 w 10005787"/>
                      <a:gd name="connsiteY11" fmla="*/ 713469 h 832241"/>
                      <a:gd name="connsiteX12" fmla="*/ 539759 w 10005787"/>
                      <a:gd name="connsiteY12" fmla="*/ 829583 h 832241"/>
                      <a:gd name="connsiteX13" fmla="*/ 293016 w 10005787"/>
                      <a:gd name="connsiteY13" fmla="*/ 597354 h 8322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0005787" h="832241">
                        <a:moveTo>
                          <a:pt x="293016" y="597354"/>
                        </a:moveTo>
                        <a:cubicBezTo>
                          <a:pt x="1038083" y="515106"/>
                          <a:pt x="4032864" y="391735"/>
                          <a:pt x="5010159" y="336097"/>
                        </a:cubicBezTo>
                        <a:cubicBezTo>
                          <a:pt x="5987454" y="280459"/>
                          <a:pt x="5675398" y="280459"/>
                          <a:pt x="6156788" y="263526"/>
                        </a:cubicBezTo>
                        <a:cubicBezTo>
                          <a:pt x="6638179" y="246593"/>
                          <a:pt x="7257455" y="278040"/>
                          <a:pt x="7898502" y="234497"/>
                        </a:cubicBezTo>
                        <a:cubicBezTo>
                          <a:pt x="8539549" y="190954"/>
                          <a:pt x="9932921" y="-24341"/>
                          <a:pt x="10003073" y="2269"/>
                        </a:cubicBezTo>
                        <a:cubicBezTo>
                          <a:pt x="10073225" y="28878"/>
                          <a:pt x="8764521" y="307068"/>
                          <a:pt x="8319416" y="394154"/>
                        </a:cubicBezTo>
                        <a:cubicBezTo>
                          <a:pt x="7874311" y="481240"/>
                          <a:pt x="7704978" y="510269"/>
                          <a:pt x="7332445" y="524783"/>
                        </a:cubicBezTo>
                        <a:cubicBezTo>
                          <a:pt x="6959912" y="539297"/>
                          <a:pt x="6420464" y="471564"/>
                          <a:pt x="6084216" y="481240"/>
                        </a:cubicBezTo>
                        <a:cubicBezTo>
                          <a:pt x="5747968" y="490916"/>
                          <a:pt x="5740711" y="553811"/>
                          <a:pt x="5314959" y="582840"/>
                        </a:cubicBezTo>
                        <a:cubicBezTo>
                          <a:pt x="4889207" y="611869"/>
                          <a:pt x="3529702" y="655412"/>
                          <a:pt x="3529702" y="655412"/>
                        </a:cubicBezTo>
                        <a:lnTo>
                          <a:pt x="1846045" y="713469"/>
                        </a:lnTo>
                        <a:cubicBezTo>
                          <a:pt x="1398521" y="723145"/>
                          <a:pt x="1062273" y="694117"/>
                          <a:pt x="844559" y="713469"/>
                        </a:cubicBezTo>
                        <a:cubicBezTo>
                          <a:pt x="626845" y="732821"/>
                          <a:pt x="631683" y="851354"/>
                          <a:pt x="539759" y="829583"/>
                        </a:cubicBezTo>
                        <a:cubicBezTo>
                          <a:pt x="447835" y="807812"/>
                          <a:pt x="-452051" y="679602"/>
                          <a:pt x="293016" y="59735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2D233945-EF06-4F5B-8771-FBEB02BC411E}"/>
              </a:ext>
            </a:extLst>
          </p:cNvPr>
          <p:cNvSpPr/>
          <p:nvPr/>
        </p:nvSpPr>
        <p:spPr>
          <a:xfrm>
            <a:off x="-1146073" y="2620951"/>
            <a:ext cx="2292145" cy="2273891"/>
          </a:xfrm>
          <a:prstGeom prst="ellipse">
            <a:avLst/>
          </a:prstGeom>
          <a:solidFill>
            <a:schemeClr val="accent1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0A0CE00E-A054-4E05-A6ED-800258A00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1" y="3659786"/>
            <a:ext cx="3448050" cy="344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FBE0B4E1-4D1A-4DF4-BAAE-57EE815CF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978" y="-2004967"/>
            <a:ext cx="7002885" cy="648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460B8C84-9BD8-4E05-9F2C-737E64D99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2007" y="4772051"/>
            <a:ext cx="1836925" cy="2314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4440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49A95CB-A4C4-4A2F-95D9-07D9C6D99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642" y="1964246"/>
            <a:ext cx="10758715" cy="4351338"/>
          </a:xfrm>
          <a:solidFill>
            <a:srgbClr val="FFFFFF">
              <a:alpha val="50196"/>
            </a:srgbClr>
          </a:solidFill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uk-UA" sz="40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Інформаційні системи бухгалтерського обліку постійно вдосконалюються. Уже сьогодні активно використовуються хмарні технології, які дозволяють вести облік із будь-якого місця. У майбутньому очікується ще глибша інтеграція штучного інтелекту, який зможе аналізувати дані й автоматично формувати рекомендації. Також зростатиме роль аналітики великих даних та мобільних додатків для бухгалтерів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9BA3AC0-2084-435C-AB0C-0B4035DF65E9}"/>
              </a:ext>
            </a:extLst>
          </p:cNvPr>
          <p:cNvSpPr txBox="1">
            <a:spLocks/>
          </p:cNvSpPr>
          <p:nvPr/>
        </p:nvSpPr>
        <p:spPr>
          <a:xfrm>
            <a:off x="0" y="542416"/>
            <a:ext cx="8229600" cy="105778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4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Перспективи розвитку ІСБО</a:t>
            </a:r>
            <a:endParaRPr lang="uk-UA" sz="881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B4FA9AB9-4290-4E9A-BB21-C5BE70F4B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23905" flipH="1">
            <a:off x="8649864" y="-312409"/>
            <a:ext cx="3773748" cy="368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9CB554C3-710A-4FEA-BA3B-49C694615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20544">
            <a:off x="8922419" y="4125529"/>
            <a:ext cx="3228638" cy="346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537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F155B001-2AB7-4769-8145-8CF3BB7A28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12" b="35810"/>
          <a:stretch/>
        </p:blipFill>
        <p:spPr bwMode="auto">
          <a:xfrm>
            <a:off x="449147" y="744244"/>
            <a:ext cx="11293704" cy="556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CF94DE-58C0-4EFD-9FC9-75B5F58F9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925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6600" b="1" dirty="0">
                <a:solidFill>
                  <a:schemeClr val="bg1"/>
                </a:solidFill>
                <a:effectLst>
                  <a:glow rad="266700">
                    <a:schemeClr val="accent1">
                      <a:lumMod val="50000"/>
                      <a:alpha val="93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ВИСНОВОК: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B0E6AF-B304-4C59-B5F4-655BB7514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13293"/>
            <a:ext cx="10515599" cy="3700463"/>
          </a:xfrm>
          <a:solidFill>
            <a:srgbClr val="44546A">
              <a:alpha val="30196"/>
            </a:srgbClr>
          </a:solidFill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uk-UA" sz="3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Інформаційні системи бухгалтерського обліку є важливою частиною сучасного управління підприємством. Вони забезпечують ефективність, точність і прозорість фінансових процесів. Використання таких систем сприяє підвищенню продуктивності праці, полегшує контроль за господарськими операціями й дає змогу оперативно реагувати на зміни у фінансовому стані підприємства</a:t>
            </a:r>
          </a:p>
        </p:txBody>
      </p:sp>
      <p:sp>
        <p:nvSpPr>
          <p:cNvPr id="5" name="Двойные круглые скобки 4">
            <a:extLst>
              <a:ext uri="{FF2B5EF4-FFF2-40B4-BE49-F238E27FC236}">
                <a16:creationId xmlns:a16="http://schemas.microsoft.com/office/drawing/2014/main" id="{8AC56DC2-CFBC-46E0-BAF3-AD0B792802BF}"/>
              </a:ext>
            </a:extLst>
          </p:cNvPr>
          <p:cNvSpPr/>
          <p:nvPr/>
        </p:nvSpPr>
        <p:spPr>
          <a:xfrm>
            <a:off x="514859" y="2059627"/>
            <a:ext cx="11162280" cy="4407796"/>
          </a:xfrm>
          <a:custGeom>
            <a:avLst/>
            <a:gdLst>
              <a:gd name="connsiteX0" fmla="*/ 0 w 11162280"/>
              <a:gd name="connsiteY0" fmla="*/ 734647 h 4407796"/>
              <a:gd name="connsiteX1" fmla="*/ 734647 w 11162280"/>
              <a:gd name="connsiteY1" fmla="*/ 0 h 4407796"/>
              <a:gd name="connsiteX2" fmla="*/ 1110963 w 11162280"/>
              <a:gd name="connsiteY2" fmla="*/ 0 h 4407796"/>
              <a:gd name="connsiteX3" fmla="*/ 1874998 w 11162280"/>
              <a:gd name="connsiteY3" fmla="*/ 0 h 4407796"/>
              <a:gd name="connsiteX4" fmla="*/ 2348244 w 11162280"/>
              <a:gd name="connsiteY4" fmla="*/ 0 h 4407796"/>
              <a:gd name="connsiteX5" fmla="*/ 2724560 w 11162280"/>
              <a:gd name="connsiteY5" fmla="*/ 0 h 4407796"/>
              <a:gd name="connsiteX6" fmla="*/ 3003946 w 11162280"/>
              <a:gd name="connsiteY6" fmla="*/ 0 h 4407796"/>
              <a:gd name="connsiteX7" fmla="*/ 3767981 w 11162280"/>
              <a:gd name="connsiteY7" fmla="*/ 0 h 4407796"/>
              <a:gd name="connsiteX8" fmla="*/ 4144297 w 11162280"/>
              <a:gd name="connsiteY8" fmla="*/ 0 h 4407796"/>
              <a:gd name="connsiteX9" fmla="*/ 4811403 w 11162280"/>
              <a:gd name="connsiteY9" fmla="*/ 0 h 4407796"/>
              <a:gd name="connsiteX10" fmla="*/ 5187719 w 11162280"/>
              <a:gd name="connsiteY10" fmla="*/ 0 h 4407796"/>
              <a:gd name="connsiteX11" fmla="*/ 5757894 w 11162280"/>
              <a:gd name="connsiteY11" fmla="*/ 0 h 4407796"/>
              <a:gd name="connsiteX12" fmla="*/ 6328070 w 11162280"/>
              <a:gd name="connsiteY12" fmla="*/ 0 h 4407796"/>
              <a:gd name="connsiteX13" fmla="*/ 6898246 w 11162280"/>
              <a:gd name="connsiteY13" fmla="*/ 0 h 4407796"/>
              <a:gd name="connsiteX14" fmla="*/ 7468421 w 11162280"/>
              <a:gd name="connsiteY14" fmla="*/ 0 h 4407796"/>
              <a:gd name="connsiteX15" fmla="*/ 7844737 w 11162280"/>
              <a:gd name="connsiteY15" fmla="*/ 0 h 4407796"/>
              <a:gd name="connsiteX16" fmla="*/ 8124123 w 11162280"/>
              <a:gd name="connsiteY16" fmla="*/ 0 h 4407796"/>
              <a:gd name="connsiteX17" fmla="*/ 8597369 w 11162280"/>
              <a:gd name="connsiteY17" fmla="*/ 0 h 4407796"/>
              <a:gd name="connsiteX18" fmla="*/ 9264475 w 11162280"/>
              <a:gd name="connsiteY18" fmla="*/ 0 h 4407796"/>
              <a:gd name="connsiteX19" fmla="*/ 9640791 w 11162280"/>
              <a:gd name="connsiteY19" fmla="*/ 0 h 4407796"/>
              <a:gd name="connsiteX20" fmla="*/ 10427633 w 11162280"/>
              <a:gd name="connsiteY20" fmla="*/ 0 h 4407796"/>
              <a:gd name="connsiteX21" fmla="*/ 11162280 w 11162280"/>
              <a:gd name="connsiteY21" fmla="*/ 734647 h 4407796"/>
              <a:gd name="connsiteX22" fmla="*/ 11162280 w 11162280"/>
              <a:gd name="connsiteY22" fmla="*/ 1322347 h 4407796"/>
              <a:gd name="connsiteX23" fmla="*/ 11162280 w 11162280"/>
              <a:gd name="connsiteY23" fmla="*/ 1939433 h 4407796"/>
              <a:gd name="connsiteX24" fmla="*/ 11162280 w 11162280"/>
              <a:gd name="connsiteY24" fmla="*/ 2468363 h 4407796"/>
              <a:gd name="connsiteX25" fmla="*/ 11162280 w 11162280"/>
              <a:gd name="connsiteY25" fmla="*/ 3056064 h 4407796"/>
              <a:gd name="connsiteX26" fmla="*/ 11162280 w 11162280"/>
              <a:gd name="connsiteY26" fmla="*/ 3673149 h 4407796"/>
              <a:gd name="connsiteX27" fmla="*/ 10427633 w 11162280"/>
              <a:gd name="connsiteY27" fmla="*/ 4407796 h 4407796"/>
              <a:gd name="connsiteX28" fmla="*/ 10051317 w 11162280"/>
              <a:gd name="connsiteY28" fmla="*/ 4407796 h 4407796"/>
              <a:gd name="connsiteX29" fmla="*/ 9287282 w 11162280"/>
              <a:gd name="connsiteY29" fmla="*/ 4407796 h 4407796"/>
              <a:gd name="connsiteX30" fmla="*/ 8814036 w 11162280"/>
              <a:gd name="connsiteY30" fmla="*/ 4407796 h 4407796"/>
              <a:gd name="connsiteX31" fmla="*/ 8243860 w 11162280"/>
              <a:gd name="connsiteY31" fmla="*/ 4407796 h 4407796"/>
              <a:gd name="connsiteX32" fmla="*/ 7479825 w 11162280"/>
              <a:gd name="connsiteY32" fmla="*/ 4407796 h 4407796"/>
              <a:gd name="connsiteX33" fmla="*/ 6715790 w 11162280"/>
              <a:gd name="connsiteY33" fmla="*/ 4407796 h 4407796"/>
              <a:gd name="connsiteX34" fmla="*/ 6048684 w 11162280"/>
              <a:gd name="connsiteY34" fmla="*/ 4407796 h 4407796"/>
              <a:gd name="connsiteX35" fmla="*/ 5381579 w 11162280"/>
              <a:gd name="connsiteY35" fmla="*/ 4407796 h 4407796"/>
              <a:gd name="connsiteX36" fmla="*/ 4617543 w 11162280"/>
              <a:gd name="connsiteY36" fmla="*/ 4407796 h 4407796"/>
              <a:gd name="connsiteX37" fmla="*/ 4338157 w 11162280"/>
              <a:gd name="connsiteY37" fmla="*/ 4407796 h 4407796"/>
              <a:gd name="connsiteX38" fmla="*/ 3864911 w 11162280"/>
              <a:gd name="connsiteY38" fmla="*/ 4407796 h 4407796"/>
              <a:gd name="connsiteX39" fmla="*/ 3100876 w 11162280"/>
              <a:gd name="connsiteY39" fmla="*/ 4407796 h 4407796"/>
              <a:gd name="connsiteX40" fmla="*/ 2821490 w 11162280"/>
              <a:gd name="connsiteY40" fmla="*/ 4407796 h 4407796"/>
              <a:gd name="connsiteX41" fmla="*/ 2542104 w 11162280"/>
              <a:gd name="connsiteY41" fmla="*/ 4407796 h 4407796"/>
              <a:gd name="connsiteX42" fmla="*/ 2068858 w 11162280"/>
              <a:gd name="connsiteY42" fmla="*/ 4407796 h 4407796"/>
              <a:gd name="connsiteX43" fmla="*/ 1401753 w 11162280"/>
              <a:gd name="connsiteY43" fmla="*/ 4407796 h 4407796"/>
              <a:gd name="connsiteX44" fmla="*/ 734647 w 11162280"/>
              <a:gd name="connsiteY44" fmla="*/ 4407796 h 4407796"/>
              <a:gd name="connsiteX45" fmla="*/ 0 w 11162280"/>
              <a:gd name="connsiteY45" fmla="*/ 3673149 h 4407796"/>
              <a:gd name="connsiteX46" fmla="*/ 0 w 11162280"/>
              <a:gd name="connsiteY46" fmla="*/ 3056064 h 4407796"/>
              <a:gd name="connsiteX47" fmla="*/ 0 w 11162280"/>
              <a:gd name="connsiteY47" fmla="*/ 2527133 h 4407796"/>
              <a:gd name="connsiteX48" fmla="*/ 0 w 11162280"/>
              <a:gd name="connsiteY48" fmla="*/ 1968818 h 4407796"/>
              <a:gd name="connsiteX49" fmla="*/ 0 w 11162280"/>
              <a:gd name="connsiteY49" fmla="*/ 1351732 h 4407796"/>
              <a:gd name="connsiteX50" fmla="*/ 0 w 11162280"/>
              <a:gd name="connsiteY50" fmla="*/ 734647 h 4407796"/>
              <a:gd name="connsiteX0" fmla="*/ 734647 w 11162280"/>
              <a:gd name="connsiteY0" fmla="*/ 4407796 h 4407796"/>
              <a:gd name="connsiteX1" fmla="*/ 0 w 11162280"/>
              <a:gd name="connsiteY1" fmla="*/ 3673149 h 4407796"/>
              <a:gd name="connsiteX2" fmla="*/ 0 w 11162280"/>
              <a:gd name="connsiteY2" fmla="*/ 3114834 h 4407796"/>
              <a:gd name="connsiteX3" fmla="*/ 0 w 11162280"/>
              <a:gd name="connsiteY3" fmla="*/ 2585903 h 4407796"/>
              <a:gd name="connsiteX4" fmla="*/ 0 w 11162280"/>
              <a:gd name="connsiteY4" fmla="*/ 2027588 h 4407796"/>
              <a:gd name="connsiteX5" fmla="*/ 0 w 11162280"/>
              <a:gd name="connsiteY5" fmla="*/ 1410502 h 4407796"/>
              <a:gd name="connsiteX6" fmla="*/ 0 w 11162280"/>
              <a:gd name="connsiteY6" fmla="*/ 734647 h 4407796"/>
              <a:gd name="connsiteX7" fmla="*/ 734647 w 11162280"/>
              <a:gd name="connsiteY7" fmla="*/ 0 h 4407796"/>
              <a:gd name="connsiteX8" fmla="*/ 10427633 w 11162280"/>
              <a:gd name="connsiteY8" fmla="*/ 0 h 4407796"/>
              <a:gd name="connsiteX9" fmla="*/ 11162280 w 11162280"/>
              <a:gd name="connsiteY9" fmla="*/ 734647 h 4407796"/>
              <a:gd name="connsiteX10" fmla="*/ 11162280 w 11162280"/>
              <a:gd name="connsiteY10" fmla="*/ 1322347 h 4407796"/>
              <a:gd name="connsiteX11" fmla="*/ 11162280 w 11162280"/>
              <a:gd name="connsiteY11" fmla="*/ 1851278 h 4407796"/>
              <a:gd name="connsiteX12" fmla="*/ 11162280 w 11162280"/>
              <a:gd name="connsiteY12" fmla="*/ 2350823 h 4407796"/>
              <a:gd name="connsiteX13" fmla="*/ 11162280 w 11162280"/>
              <a:gd name="connsiteY13" fmla="*/ 2997294 h 4407796"/>
              <a:gd name="connsiteX14" fmla="*/ 11162280 w 11162280"/>
              <a:gd name="connsiteY14" fmla="*/ 3673149 h 4407796"/>
              <a:gd name="connsiteX15" fmla="*/ 10427633 w 11162280"/>
              <a:gd name="connsiteY15" fmla="*/ 4407796 h 4407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162280" h="4407796" stroke="0" extrusionOk="0">
                <a:moveTo>
                  <a:pt x="0" y="734647"/>
                </a:moveTo>
                <a:cubicBezTo>
                  <a:pt x="25406" y="308959"/>
                  <a:pt x="304196" y="115427"/>
                  <a:pt x="734647" y="0"/>
                </a:cubicBezTo>
                <a:cubicBezTo>
                  <a:pt x="817183" y="-35533"/>
                  <a:pt x="1005834" y="8372"/>
                  <a:pt x="1110963" y="0"/>
                </a:cubicBezTo>
                <a:cubicBezTo>
                  <a:pt x="1216092" y="-8372"/>
                  <a:pt x="1701191" y="33859"/>
                  <a:pt x="1874998" y="0"/>
                </a:cubicBezTo>
                <a:cubicBezTo>
                  <a:pt x="2048805" y="-33859"/>
                  <a:pt x="2207392" y="7283"/>
                  <a:pt x="2348244" y="0"/>
                </a:cubicBezTo>
                <a:cubicBezTo>
                  <a:pt x="2489096" y="-7283"/>
                  <a:pt x="2627983" y="43594"/>
                  <a:pt x="2724560" y="0"/>
                </a:cubicBezTo>
                <a:cubicBezTo>
                  <a:pt x="2821137" y="-43594"/>
                  <a:pt x="2868766" y="11459"/>
                  <a:pt x="3003946" y="0"/>
                </a:cubicBezTo>
                <a:cubicBezTo>
                  <a:pt x="3139126" y="-11459"/>
                  <a:pt x="3546954" y="8276"/>
                  <a:pt x="3767981" y="0"/>
                </a:cubicBezTo>
                <a:cubicBezTo>
                  <a:pt x="3989009" y="-8276"/>
                  <a:pt x="3960833" y="5656"/>
                  <a:pt x="4144297" y="0"/>
                </a:cubicBezTo>
                <a:cubicBezTo>
                  <a:pt x="4327761" y="-5656"/>
                  <a:pt x="4539798" y="41218"/>
                  <a:pt x="4811403" y="0"/>
                </a:cubicBezTo>
                <a:cubicBezTo>
                  <a:pt x="5083008" y="-41218"/>
                  <a:pt x="5067515" y="24707"/>
                  <a:pt x="5187719" y="0"/>
                </a:cubicBezTo>
                <a:cubicBezTo>
                  <a:pt x="5307923" y="-24707"/>
                  <a:pt x="5501893" y="36457"/>
                  <a:pt x="5757894" y="0"/>
                </a:cubicBezTo>
                <a:cubicBezTo>
                  <a:pt x="6013895" y="-36457"/>
                  <a:pt x="6186544" y="17248"/>
                  <a:pt x="6328070" y="0"/>
                </a:cubicBezTo>
                <a:cubicBezTo>
                  <a:pt x="6469596" y="-17248"/>
                  <a:pt x="6753610" y="25512"/>
                  <a:pt x="6898246" y="0"/>
                </a:cubicBezTo>
                <a:cubicBezTo>
                  <a:pt x="7042882" y="-25512"/>
                  <a:pt x="7303208" y="7684"/>
                  <a:pt x="7468421" y="0"/>
                </a:cubicBezTo>
                <a:cubicBezTo>
                  <a:pt x="7633635" y="-7684"/>
                  <a:pt x="7706774" y="19331"/>
                  <a:pt x="7844737" y="0"/>
                </a:cubicBezTo>
                <a:cubicBezTo>
                  <a:pt x="7982700" y="-19331"/>
                  <a:pt x="8020294" y="3203"/>
                  <a:pt x="8124123" y="0"/>
                </a:cubicBezTo>
                <a:cubicBezTo>
                  <a:pt x="8227952" y="-3203"/>
                  <a:pt x="8466736" y="4808"/>
                  <a:pt x="8597369" y="0"/>
                </a:cubicBezTo>
                <a:cubicBezTo>
                  <a:pt x="8728002" y="-4808"/>
                  <a:pt x="8933984" y="74495"/>
                  <a:pt x="9264475" y="0"/>
                </a:cubicBezTo>
                <a:cubicBezTo>
                  <a:pt x="9594966" y="-74495"/>
                  <a:pt x="9466634" y="34846"/>
                  <a:pt x="9640791" y="0"/>
                </a:cubicBezTo>
                <a:cubicBezTo>
                  <a:pt x="9814948" y="-34846"/>
                  <a:pt x="10135726" y="18053"/>
                  <a:pt x="10427633" y="0"/>
                </a:cubicBezTo>
                <a:cubicBezTo>
                  <a:pt x="10763454" y="36212"/>
                  <a:pt x="11108352" y="252281"/>
                  <a:pt x="11162280" y="734647"/>
                </a:cubicBezTo>
                <a:cubicBezTo>
                  <a:pt x="11209076" y="985107"/>
                  <a:pt x="11141481" y="1194072"/>
                  <a:pt x="11162280" y="1322347"/>
                </a:cubicBezTo>
                <a:cubicBezTo>
                  <a:pt x="11183079" y="1450622"/>
                  <a:pt x="11092819" y="1689488"/>
                  <a:pt x="11162280" y="1939433"/>
                </a:cubicBezTo>
                <a:cubicBezTo>
                  <a:pt x="11231741" y="2189378"/>
                  <a:pt x="11100840" y="2207702"/>
                  <a:pt x="11162280" y="2468363"/>
                </a:cubicBezTo>
                <a:cubicBezTo>
                  <a:pt x="11223720" y="2729024"/>
                  <a:pt x="11150035" y="2796142"/>
                  <a:pt x="11162280" y="3056064"/>
                </a:cubicBezTo>
                <a:cubicBezTo>
                  <a:pt x="11174525" y="3315986"/>
                  <a:pt x="11103563" y="3502985"/>
                  <a:pt x="11162280" y="3673149"/>
                </a:cubicBezTo>
                <a:cubicBezTo>
                  <a:pt x="11282155" y="4061429"/>
                  <a:pt x="10877363" y="4450841"/>
                  <a:pt x="10427633" y="4407796"/>
                </a:cubicBezTo>
                <a:cubicBezTo>
                  <a:pt x="10320613" y="4445210"/>
                  <a:pt x="10176900" y="4404469"/>
                  <a:pt x="10051317" y="4407796"/>
                </a:cubicBezTo>
                <a:cubicBezTo>
                  <a:pt x="9925734" y="4411123"/>
                  <a:pt x="9456915" y="4320815"/>
                  <a:pt x="9287282" y="4407796"/>
                </a:cubicBezTo>
                <a:cubicBezTo>
                  <a:pt x="9117649" y="4494777"/>
                  <a:pt x="8998151" y="4406078"/>
                  <a:pt x="8814036" y="4407796"/>
                </a:cubicBezTo>
                <a:cubicBezTo>
                  <a:pt x="8629921" y="4409514"/>
                  <a:pt x="8527384" y="4357289"/>
                  <a:pt x="8243860" y="4407796"/>
                </a:cubicBezTo>
                <a:cubicBezTo>
                  <a:pt x="7960336" y="4458303"/>
                  <a:pt x="7709071" y="4350952"/>
                  <a:pt x="7479825" y="4407796"/>
                </a:cubicBezTo>
                <a:cubicBezTo>
                  <a:pt x="7250579" y="4464640"/>
                  <a:pt x="6987558" y="4369991"/>
                  <a:pt x="6715790" y="4407796"/>
                </a:cubicBezTo>
                <a:cubicBezTo>
                  <a:pt x="6444022" y="4445601"/>
                  <a:pt x="6241944" y="4406515"/>
                  <a:pt x="6048684" y="4407796"/>
                </a:cubicBezTo>
                <a:cubicBezTo>
                  <a:pt x="5855424" y="4409077"/>
                  <a:pt x="5690461" y="4400603"/>
                  <a:pt x="5381579" y="4407796"/>
                </a:cubicBezTo>
                <a:cubicBezTo>
                  <a:pt x="5072698" y="4414989"/>
                  <a:pt x="4826614" y="4330116"/>
                  <a:pt x="4617543" y="4407796"/>
                </a:cubicBezTo>
                <a:cubicBezTo>
                  <a:pt x="4408472" y="4485476"/>
                  <a:pt x="4460812" y="4383850"/>
                  <a:pt x="4338157" y="4407796"/>
                </a:cubicBezTo>
                <a:cubicBezTo>
                  <a:pt x="4215502" y="4431742"/>
                  <a:pt x="4064568" y="4363503"/>
                  <a:pt x="3864911" y="4407796"/>
                </a:cubicBezTo>
                <a:cubicBezTo>
                  <a:pt x="3665254" y="4452089"/>
                  <a:pt x="3441880" y="4390922"/>
                  <a:pt x="3100876" y="4407796"/>
                </a:cubicBezTo>
                <a:cubicBezTo>
                  <a:pt x="2759872" y="4424670"/>
                  <a:pt x="2935866" y="4380532"/>
                  <a:pt x="2821490" y="4407796"/>
                </a:cubicBezTo>
                <a:cubicBezTo>
                  <a:pt x="2707114" y="4435060"/>
                  <a:pt x="2636542" y="4398567"/>
                  <a:pt x="2542104" y="4407796"/>
                </a:cubicBezTo>
                <a:cubicBezTo>
                  <a:pt x="2447666" y="4417025"/>
                  <a:pt x="2191388" y="4383345"/>
                  <a:pt x="2068858" y="4407796"/>
                </a:cubicBezTo>
                <a:cubicBezTo>
                  <a:pt x="1946328" y="4432247"/>
                  <a:pt x="1564706" y="4400926"/>
                  <a:pt x="1401753" y="4407796"/>
                </a:cubicBezTo>
                <a:cubicBezTo>
                  <a:pt x="1238800" y="4414666"/>
                  <a:pt x="1057710" y="4365250"/>
                  <a:pt x="734647" y="4407796"/>
                </a:cubicBezTo>
                <a:cubicBezTo>
                  <a:pt x="226652" y="4356918"/>
                  <a:pt x="-9941" y="4107195"/>
                  <a:pt x="0" y="3673149"/>
                </a:cubicBezTo>
                <a:cubicBezTo>
                  <a:pt x="-41070" y="3462539"/>
                  <a:pt x="25229" y="3223876"/>
                  <a:pt x="0" y="3056064"/>
                </a:cubicBezTo>
                <a:cubicBezTo>
                  <a:pt x="-25229" y="2888252"/>
                  <a:pt x="34122" y="2685561"/>
                  <a:pt x="0" y="2527133"/>
                </a:cubicBezTo>
                <a:cubicBezTo>
                  <a:pt x="-34122" y="2368705"/>
                  <a:pt x="22115" y="2153573"/>
                  <a:pt x="0" y="1968818"/>
                </a:cubicBezTo>
                <a:cubicBezTo>
                  <a:pt x="-22115" y="1784064"/>
                  <a:pt x="13497" y="1644849"/>
                  <a:pt x="0" y="1351732"/>
                </a:cubicBezTo>
                <a:cubicBezTo>
                  <a:pt x="-13497" y="1058615"/>
                  <a:pt x="66549" y="909330"/>
                  <a:pt x="0" y="734647"/>
                </a:cubicBezTo>
                <a:close/>
              </a:path>
              <a:path w="11162280" h="4407796" fill="none" extrusionOk="0">
                <a:moveTo>
                  <a:pt x="734647" y="4407796"/>
                </a:moveTo>
                <a:cubicBezTo>
                  <a:pt x="374317" y="4416314"/>
                  <a:pt x="-73342" y="4094477"/>
                  <a:pt x="0" y="3673149"/>
                </a:cubicBezTo>
                <a:cubicBezTo>
                  <a:pt x="-22846" y="3508825"/>
                  <a:pt x="46057" y="3237048"/>
                  <a:pt x="0" y="3114834"/>
                </a:cubicBezTo>
                <a:cubicBezTo>
                  <a:pt x="-46057" y="2992621"/>
                  <a:pt x="27928" y="2714175"/>
                  <a:pt x="0" y="2585903"/>
                </a:cubicBezTo>
                <a:cubicBezTo>
                  <a:pt x="-27928" y="2457631"/>
                  <a:pt x="59051" y="2276037"/>
                  <a:pt x="0" y="2027588"/>
                </a:cubicBezTo>
                <a:cubicBezTo>
                  <a:pt x="-59051" y="1779140"/>
                  <a:pt x="22907" y="1714361"/>
                  <a:pt x="0" y="1410502"/>
                </a:cubicBezTo>
                <a:cubicBezTo>
                  <a:pt x="-22907" y="1106643"/>
                  <a:pt x="30531" y="1016255"/>
                  <a:pt x="0" y="734647"/>
                </a:cubicBezTo>
                <a:cubicBezTo>
                  <a:pt x="-17174" y="303441"/>
                  <a:pt x="314086" y="-13656"/>
                  <a:pt x="734647" y="0"/>
                </a:cubicBezTo>
                <a:moveTo>
                  <a:pt x="10427633" y="0"/>
                </a:moveTo>
                <a:cubicBezTo>
                  <a:pt x="10944966" y="25528"/>
                  <a:pt x="11261684" y="276146"/>
                  <a:pt x="11162280" y="734647"/>
                </a:cubicBezTo>
                <a:cubicBezTo>
                  <a:pt x="11230648" y="871867"/>
                  <a:pt x="11144118" y="1091140"/>
                  <a:pt x="11162280" y="1322347"/>
                </a:cubicBezTo>
                <a:cubicBezTo>
                  <a:pt x="11180442" y="1553554"/>
                  <a:pt x="11115582" y="1744401"/>
                  <a:pt x="11162280" y="1851278"/>
                </a:cubicBezTo>
                <a:cubicBezTo>
                  <a:pt x="11208978" y="1958155"/>
                  <a:pt x="11147429" y="2246598"/>
                  <a:pt x="11162280" y="2350823"/>
                </a:cubicBezTo>
                <a:cubicBezTo>
                  <a:pt x="11177131" y="2455048"/>
                  <a:pt x="11096147" y="2700266"/>
                  <a:pt x="11162280" y="2997294"/>
                </a:cubicBezTo>
                <a:cubicBezTo>
                  <a:pt x="11228413" y="3294322"/>
                  <a:pt x="11088283" y="3496738"/>
                  <a:pt x="11162280" y="3673149"/>
                </a:cubicBezTo>
                <a:cubicBezTo>
                  <a:pt x="11188661" y="4102088"/>
                  <a:pt x="10811723" y="4372826"/>
                  <a:pt x="10427633" y="4407796"/>
                </a:cubicBezTo>
              </a:path>
              <a:path w="11162280" h="4407796" fill="none" stroke="0" extrusionOk="0">
                <a:moveTo>
                  <a:pt x="734647" y="4407796"/>
                </a:moveTo>
                <a:cubicBezTo>
                  <a:pt x="286708" y="4459062"/>
                  <a:pt x="9121" y="4079734"/>
                  <a:pt x="0" y="3673149"/>
                </a:cubicBezTo>
                <a:cubicBezTo>
                  <a:pt x="-22381" y="3447540"/>
                  <a:pt x="17087" y="3349425"/>
                  <a:pt x="0" y="3173604"/>
                </a:cubicBezTo>
                <a:cubicBezTo>
                  <a:pt x="-17087" y="2997784"/>
                  <a:pt x="73957" y="2756810"/>
                  <a:pt x="0" y="2527133"/>
                </a:cubicBezTo>
                <a:cubicBezTo>
                  <a:pt x="-73957" y="2297456"/>
                  <a:pt x="47224" y="2180916"/>
                  <a:pt x="0" y="1910048"/>
                </a:cubicBezTo>
                <a:cubicBezTo>
                  <a:pt x="-47224" y="1639180"/>
                  <a:pt x="49366" y="1549488"/>
                  <a:pt x="0" y="1292962"/>
                </a:cubicBezTo>
                <a:cubicBezTo>
                  <a:pt x="-49366" y="1036436"/>
                  <a:pt x="52395" y="990953"/>
                  <a:pt x="0" y="734647"/>
                </a:cubicBezTo>
                <a:cubicBezTo>
                  <a:pt x="81970" y="339454"/>
                  <a:pt x="236529" y="-67930"/>
                  <a:pt x="734647" y="0"/>
                </a:cubicBezTo>
                <a:moveTo>
                  <a:pt x="10427633" y="0"/>
                </a:moveTo>
                <a:cubicBezTo>
                  <a:pt x="10826164" y="26651"/>
                  <a:pt x="11145571" y="411413"/>
                  <a:pt x="11162280" y="734647"/>
                </a:cubicBezTo>
                <a:cubicBezTo>
                  <a:pt x="11217530" y="961084"/>
                  <a:pt x="11161817" y="1145123"/>
                  <a:pt x="11162280" y="1381117"/>
                </a:cubicBezTo>
                <a:cubicBezTo>
                  <a:pt x="11162743" y="1617111"/>
                  <a:pt x="11147061" y="1697967"/>
                  <a:pt x="11162280" y="1998203"/>
                </a:cubicBezTo>
                <a:cubicBezTo>
                  <a:pt x="11177499" y="2298439"/>
                  <a:pt x="11120852" y="2411091"/>
                  <a:pt x="11162280" y="2615288"/>
                </a:cubicBezTo>
                <a:cubicBezTo>
                  <a:pt x="11203708" y="2819486"/>
                  <a:pt x="11050448" y="3248853"/>
                  <a:pt x="11162280" y="3673149"/>
                </a:cubicBezTo>
                <a:cubicBezTo>
                  <a:pt x="11142095" y="4080819"/>
                  <a:pt x="10886679" y="4389216"/>
                  <a:pt x="10427633" y="4407796"/>
                </a:cubicBezTo>
              </a:path>
            </a:pathLst>
          </a:custGeom>
          <a:ln w="381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435207912">
                  <a:prstGeom prst="bracketPair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95154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>
            <a:extLst>
              <a:ext uri="{FF2B5EF4-FFF2-40B4-BE49-F238E27FC236}">
                <a16:creationId xmlns:a16="http://schemas.microsoft.com/office/drawing/2014/main" id="{890B9048-4E40-42DA-A736-B47A5496F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43578">
            <a:off x="4231641" y="-259993"/>
            <a:ext cx="2408519" cy="197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A74D6FB-1A9D-4476-8FC2-AB3480AA8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15939">
            <a:off x="240000" y="665076"/>
            <a:ext cx="5121896" cy="420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BA2E5AC9-83C1-4949-BC68-9FF838FBE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785" y="1847575"/>
            <a:ext cx="8650539" cy="316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F07FB9-AA3D-4A94-86D5-834A8CBAD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ДЯКУЮ ЗА УВАГУ!</a:t>
            </a:r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02DBA35A-CF1D-44AA-B35B-F5736D1B2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856" y="1042192"/>
            <a:ext cx="3448050" cy="344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A266553D-EDF8-4D31-A4E7-1556A7D46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50638">
            <a:off x="4350069" y="4476358"/>
            <a:ext cx="3484210" cy="285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269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>
            <a:extLst>
              <a:ext uri="{FF2B5EF4-FFF2-40B4-BE49-F238E27FC236}">
                <a16:creationId xmlns:a16="http://schemas.microsoft.com/office/drawing/2014/main" id="{4C257D11-8327-43C2-AF54-97DEC96800B8}"/>
              </a:ext>
            </a:extLst>
          </p:cNvPr>
          <p:cNvSpPr/>
          <p:nvPr/>
        </p:nvSpPr>
        <p:spPr>
          <a:xfrm>
            <a:off x="-1007987" y="-3268375"/>
            <a:ext cx="14207974" cy="13394750"/>
          </a:xfrm>
          <a:prstGeom prst="ellipse">
            <a:avLst/>
          </a:prstGeom>
          <a:solidFill>
            <a:schemeClr val="tx2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DAFE2-9359-4768-81B3-74D14E3C77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42416"/>
            <a:ext cx="7474857" cy="1057784"/>
          </a:xfrm>
          <a:noFill/>
          <a:ln>
            <a:solidFill>
              <a:schemeClr val="bg1"/>
            </a:solidFill>
          </a:ln>
        </p:spPr>
        <p:txBody>
          <a:bodyPr anchor="ctr">
            <a:normAutofit fontScale="90000"/>
          </a:bodyPr>
          <a:lstStyle/>
          <a:p>
            <a:r>
              <a:rPr lang="uk-UA" sz="6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Актуальність теми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4D584E60-7029-487F-BB76-B2499FFDB198}"/>
              </a:ext>
            </a:extLst>
          </p:cNvPr>
          <p:cNvSpPr/>
          <p:nvPr/>
        </p:nvSpPr>
        <p:spPr>
          <a:xfrm>
            <a:off x="-3275858" y="3757897"/>
            <a:ext cx="5764696" cy="5698435"/>
          </a:xfrm>
          <a:prstGeom prst="ellipse">
            <a:avLst/>
          </a:prstGeom>
          <a:solidFill>
            <a:schemeClr val="accent1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F1AA6C92-A565-4EFB-B088-BA9DF9475E77}"/>
              </a:ext>
            </a:extLst>
          </p:cNvPr>
          <p:cNvSpPr/>
          <p:nvPr/>
        </p:nvSpPr>
        <p:spPr>
          <a:xfrm>
            <a:off x="-4240696" y="4429919"/>
            <a:ext cx="5764696" cy="5698435"/>
          </a:xfrm>
          <a:prstGeom prst="ellipse">
            <a:avLst/>
          </a:prstGeom>
          <a:solidFill>
            <a:srgbClr val="F2F2F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3EB1205-E5FC-4FF4-B7BB-F958B85BF0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6542" y="1719618"/>
            <a:ext cx="10338916" cy="4595966"/>
          </a:xfrm>
        </p:spPr>
        <p:txBody>
          <a:bodyPr anchor="ctr">
            <a:normAutofit/>
          </a:bodyPr>
          <a:lstStyle/>
          <a:p>
            <a:r>
              <a:rPr lang="uk-UA" sz="36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Сучасна бухгалтерія неможлива без автоматизованих систем.</a:t>
            </a:r>
            <a:br>
              <a:rPr lang="uk-UA" sz="36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36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Інформаційні технології забезпечують швидку обробку даних, мінімізують помилки й дозволяють формувати звітність у кілька кліків.</a:t>
            </a:r>
            <a:br>
              <a:rPr lang="uk-UA" sz="36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36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Автоматизація обліку підвищує ефективність управління підприємством і скорочує витрати на рутинні процеси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EA14B07-7986-4DA6-ADBC-FAAF5CB09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012240" y="-1"/>
            <a:ext cx="2179759" cy="538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3812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>
            <a:extLst>
              <a:ext uri="{FF2B5EF4-FFF2-40B4-BE49-F238E27FC236}">
                <a16:creationId xmlns:a16="http://schemas.microsoft.com/office/drawing/2014/main" id="{4D584E60-7029-487F-BB76-B2499FFDB198}"/>
              </a:ext>
            </a:extLst>
          </p:cNvPr>
          <p:cNvSpPr/>
          <p:nvPr/>
        </p:nvSpPr>
        <p:spPr>
          <a:xfrm>
            <a:off x="-1116807" y="-3138274"/>
            <a:ext cx="14425613" cy="13134548"/>
          </a:xfrm>
          <a:prstGeom prst="ellipse">
            <a:avLst/>
          </a:prstGeom>
          <a:solidFill>
            <a:schemeClr val="accent1">
              <a:lumMod val="40000"/>
              <a:lumOff val="6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DAFE2-9359-4768-81B3-74D14E3C77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8901" y="1877543"/>
            <a:ext cx="10638323" cy="1484527"/>
          </a:xfrm>
        </p:spPr>
        <p:txBody>
          <a:bodyPr anchor="ctr">
            <a:noAutofit/>
          </a:bodyPr>
          <a:lstStyle/>
          <a:p>
            <a:pPr algn="l"/>
            <a:r>
              <a:rPr lang="uk-UA" sz="2800" b="1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Інформаційна система бухгалтерського обліку (ІСБО)</a:t>
            </a:r>
            <a:r>
              <a:rPr lang="uk-UA" sz="28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— це комплекс технічних, програмних, інформаційних і організаційних засобів, які забезпечують автоматизований збір, обробку, зберігання та передачу даних бухгалтерського обліку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F1AA6C92-A565-4EFB-B088-BA9DF9475E77}"/>
              </a:ext>
            </a:extLst>
          </p:cNvPr>
          <p:cNvSpPr/>
          <p:nvPr/>
        </p:nvSpPr>
        <p:spPr>
          <a:xfrm>
            <a:off x="9872315" y="-2066867"/>
            <a:ext cx="4232177" cy="4133733"/>
          </a:xfrm>
          <a:prstGeom prst="ellipse">
            <a:avLst/>
          </a:prstGeom>
          <a:solidFill>
            <a:srgbClr val="F2F2F2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BBCF87C0-CB8A-4C47-89E9-BEEE972032D0}"/>
              </a:ext>
            </a:extLst>
          </p:cNvPr>
          <p:cNvSpPr txBox="1">
            <a:spLocks/>
          </p:cNvSpPr>
          <p:nvPr/>
        </p:nvSpPr>
        <p:spPr>
          <a:xfrm>
            <a:off x="-1" y="537029"/>
            <a:ext cx="9635320" cy="106317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Поняття</a:t>
            </a:r>
            <a:r>
              <a:rPr lang="ru-RU" sz="4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інформаційної системи БУ</a:t>
            </a:r>
            <a:endParaRPr lang="uk-UA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017DC3-8CA9-4852-9C85-3304F2B54D79}"/>
              </a:ext>
            </a:extLst>
          </p:cNvPr>
          <p:cNvSpPr txBox="1"/>
          <p:nvPr/>
        </p:nvSpPr>
        <p:spPr>
          <a:xfrm rot="16200000">
            <a:off x="-2665184" y="3184791"/>
            <a:ext cx="62992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Основні компоненти ІСБО:</a:t>
            </a:r>
          </a:p>
        </p:txBody>
      </p:sp>
      <p:graphicFrame>
        <p:nvGraphicFramePr>
          <p:cNvPr id="19" name="Таблица 19">
            <a:extLst>
              <a:ext uri="{FF2B5EF4-FFF2-40B4-BE49-F238E27FC236}">
                <a16:creationId xmlns:a16="http://schemas.microsoft.com/office/drawing/2014/main" id="{15F6B9D2-D144-44D8-A34B-1A03BDF407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340401"/>
              </p:ext>
            </p:extLst>
          </p:nvPr>
        </p:nvGraphicFramePr>
        <p:xfrm>
          <a:off x="1156024" y="3639414"/>
          <a:ext cx="10476500" cy="2776985"/>
        </p:xfrm>
        <a:graphic>
          <a:graphicData uri="http://schemas.openxmlformats.org/drawingml/2006/table">
            <a:tbl>
              <a:tblPr firstRow="1" bandRow="1" bandCol="1">
                <a:tableStyleId>{7E9639D4-E3E2-4D34-9284-5A2195B3D0D7}</a:tableStyleId>
              </a:tblPr>
              <a:tblGrid>
                <a:gridCol w="5238250">
                  <a:extLst>
                    <a:ext uri="{9D8B030D-6E8A-4147-A177-3AD203B41FA5}">
                      <a16:colId xmlns:a16="http://schemas.microsoft.com/office/drawing/2014/main" val="2416630678"/>
                    </a:ext>
                  </a:extLst>
                </a:gridCol>
                <a:gridCol w="5238250">
                  <a:extLst>
                    <a:ext uri="{9D8B030D-6E8A-4147-A177-3AD203B41FA5}">
                      <a16:colId xmlns:a16="http://schemas.microsoft.com/office/drawing/2014/main" val="1310442510"/>
                    </a:ext>
                  </a:extLst>
                </a:gridCol>
              </a:tblGrid>
              <a:tr h="555397">
                <a:tc>
                  <a:txBody>
                    <a:bodyPr/>
                    <a:lstStyle/>
                    <a:p>
                      <a:pPr algn="ctr"/>
                      <a:r>
                        <a:rPr lang="uk-UA" sz="28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КОМПОНЕНТ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ХАРАКТЕРИСТИКА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576387"/>
                  </a:ext>
                </a:extLst>
              </a:tr>
              <a:tr h="555397"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Технічне забезпечення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Комп’ютери, сервери, мережеве обладнання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232185011"/>
                  </a:ext>
                </a:extLst>
              </a:tr>
              <a:tr h="555397"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Програмне забезпечення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Бухгалтерські програми, бази даних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37474849"/>
                  </a:ext>
                </a:extLst>
              </a:tr>
              <a:tr h="555397"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Інформаційне забезпечення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Документи, довідники, файли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576537611"/>
                  </a:ext>
                </a:extLst>
              </a:tr>
              <a:tr h="555397"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Організаційне забезпечення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Персонал, інструкції, правила роботи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2683077"/>
                  </a:ext>
                </a:extLst>
              </a:tr>
            </a:tbl>
          </a:graphicData>
        </a:graphic>
      </p:graphicFrame>
      <p:pic>
        <p:nvPicPr>
          <p:cNvPr id="1028" name="Picture 4">
            <a:extLst>
              <a:ext uri="{FF2B5EF4-FFF2-40B4-BE49-F238E27FC236}">
                <a16:creationId xmlns:a16="http://schemas.microsoft.com/office/drawing/2014/main" id="{05AED212-8C45-4B48-810F-481932A77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124" y="2804299"/>
            <a:ext cx="2895399" cy="4447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>
            <a:extLst>
              <a:ext uri="{FF2B5EF4-FFF2-40B4-BE49-F238E27FC236}">
                <a16:creationId xmlns:a16="http://schemas.microsoft.com/office/drawing/2014/main" id="{E52C3554-11B1-4E55-BA92-A690F0CA9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5400" y="1834488"/>
            <a:ext cx="2661010" cy="260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268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3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5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>
            <a:extLst>
              <a:ext uri="{FF2B5EF4-FFF2-40B4-BE49-F238E27FC236}">
                <a16:creationId xmlns:a16="http://schemas.microsoft.com/office/drawing/2014/main" id="{F1AA6C92-A565-4EFB-B088-BA9DF9475E77}"/>
              </a:ext>
            </a:extLst>
          </p:cNvPr>
          <p:cNvSpPr/>
          <p:nvPr/>
        </p:nvSpPr>
        <p:spPr>
          <a:xfrm>
            <a:off x="-1294930" y="-3653252"/>
            <a:ext cx="14781860" cy="14164504"/>
          </a:xfrm>
          <a:prstGeom prst="ellipse">
            <a:avLst/>
          </a:prstGeom>
          <a:solidFill>
            <a:schemeClr val="bg1">
              <a:alpha val="89804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1665534D-C6F0-4E76-BD0E-FF4B948D2AFC}"/>
              </a:ext>
            </a:extLst>
          </p:cNvPr>
          <p:cNvSpPr/>
          <p:nvPr/>
        </p:nvSpPr>
        <p:spPr>
          <a:xfrm>
            <a:off x="9182100" y="-1775072"/>
            <a:ext cx="4917358" cy="4665755"/>
          </a:xfrm>
          <a:prstGeom prst="ellipse">
            <a:avLst/>
          </a:prstGeom>
          <a:solidFill>
            <a:schemeClr val="accent1">
              <a:lumMod val="40000"/>
              <a:lumOff val="6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B4D06001-DF67-4EA0-92D9-5DD4A5424047}"/>
              </a:ext>
            </a:extLst>
          </p:cNvPr>
          <p:cNvSpPr/>
          <p:nvPr/>
        </p:nvSpPr>
        <p:spPr>
          <a:xfrm>
            <a:off x="-554892" y="4812383"/>
            <a:ext cx="4157784" cy="4091234"/>
          </a:xfrm>
          <a:prstGeom prst="ellipse">
            <a:avLst/>
          </a:prstGeom>
          <a:solidFill>
            <a:schemeClr val="tx2">
              <a:lumMod val="75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49076CE9-8D46-4397-842C-D07916ECC07B}"/>
              </a:ext>
            </a:extLst>
          </p:cNvPr>
          <p:cNvSpPr/>
          <p:nvPr/>
        </p:nvSpPr>
        <p:spPr>
          <a:xfrm>
            <a:off x="1061237" y="-3479997"/>
            <a:ext cx="5764696" cy="5698435"/>
          </a:xfrm>
          <a:prstGeom prst="ellipse">
            <a:avLst/>
          </a:prstGeom>
          <a:solidFill>
            <a:srgbClr val="F2F2F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80059A62-9733-4983-988E-A3EED8EE43BF}"/>
              </a:ext>
            </a:extLst>
          </p:cNvPr>
          <p:cNvSpPr/>
          <p:nvPr/>
        </p:nvSpPr>
        <p:spPr>
          <a:xfrm>
            <a:off x="-3275858" y="3757897"/>
            <a:ext cx="5764696" cy="5698435"/>
          </a:xfrm>
          <a:prstGeom prst="ellipse">
            <a:avLst/>
          </a:prstGeom>
          <a:solidFill>
            <a:schemeClr val="tx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82774B66-3139-42C6-AF6B-5DE845DCEE6E}"/>
              </a:ext>
            </a:extLst>
          </p:cNvPr>
          <p:cNvSpPr/>
          <p:nvPr/>
        </p:nvSpPr>
        <p:spPr>
          <a:xfrm>
            <a:off x="10763006" y="1342753"/>
            <a:ext cx="2857987" cy="2947703"/>
          </a:xfrm>
          <a:prstGeom prst="ellipse">
            <a:avLst/>
          </a:prstGeom>
          <a:solidFill>
            <a:schemeClr val="tx2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3F06B62C-556B-49C4-8CAF-CC9261BEEEFE}"/>
              </a:ext>
            </a:extLst>
          </p:cNvPr>
          <p:cNvSpPr/>
          <p:nvPr/>
        </p:nvSpPr>
        <p:spPr>
          <a:xfrm>
            <a:off x="221225" y="-654942"/>
            <a:ext cx="2169290" cy="2234538"/>
          </a:xfrm>
          <a:prstGeom prst="ellipse">
            <a:avLst/>
          </a:prstGeom>
          <a:solidFill>
            <a:schemeClr val="tx2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E0E0F70C-A228-453F-AA88-7F9D1FAD8C60}"/>
              </a:ext>
            </a:extLst>
          </p:cNvPr>
          <p:cNvSpPr/>
          <p:nvPr/>
        </p:nvSpPr>
        <p:spPr>
          <a:xfrm>
            <a:off x="4959373" y="830707"/>
            <a:ext cx="1523281" cy="1560986"/>
          </a:xfrm>
          <a:prstGeom prst="ellipse">
            <a:avLst/>
          </a:prstGeom>
          <a:solidFill>
            <a:schemeClr val="tx2">
              <a:lumMod val="40000"/>
              <a:lumOff val="6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E3742BF-2B73-46CD-B45A-4593C128CEC4}"/>
              </a:ext>
            </a:extLst>
          </p:cNvPr>
          <p:cNvSpPr txBox="1">
            <a:spLocks/>
          </p:cNvSpPr>
          <p:nvPr/>
        </p:nvSpPr>
        <p:spPr>
          <a:xfrm>
            <a:off x="-2" y="542416"/>
            <a:ext cx="9608026" cy="105778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Завдання інформаційної системи</a:t>
            </a:r>
            <a:endParaRPr lang="uk-UA" sz="1953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3EB1205-E5FC-4FF4-B7BB-F958B85BF0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39" y="2072418"/>
            <a:ext cx="10758322" cy="4243454"/>
          </a:xfrm>
        </p:spPr>
        <p:txBody>
          <a:bodyPr>
            <a:normAutofit lnSpcReduction="10000"/>
          </a:bodyPr>
          <a:lstStyle/>
          <a:p>
            <a:r>
              <a:rPr lang="uk-UA" sz="36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Інформаційна система бухгалтерського обліку виконує важливі завдання у фінансовій діяльності підприємства. Вона забезпечує точність і повноту відображення господарських операцій, формує звітність відповідно до законодавства та створює основу для контролю фінансових результатів.</a:t>
            </a:r>
            <a:br>
              <a:rPr lang="uk-UA" sz="36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sz="36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Система також підтримує управлінські рішення, допомагаючи керівництву аналізувати витрати, доходи й ефективність роботи</a:t>
            </a:r>
          </a:p>
        </p:txBody>
      </p:sp>
    </p:spTree>
    <p:extLst>
      <p:ext uri="{BB962C8B-B14F-4D97-AF65-F5344CB8AC3E}">
        <p14:creationId xmlns:p14="http://schemas.microsoft.com/office/powerpoint/2010/main" val="1335848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257B377A-11DC-49DA-8296-979E401FDD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0831397"/>
              </p:ext>
            </p:extLst>
          </p:nvPr>
        </p:nvGraphicFramePr>
        <p:xfrm>
          <a:off x="330200" y="1394091"/>
          <a:ext cx="11163300" cy="5171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146" name="Picture 2">
            <a:extLst>
              <a:ext uri="{FF2B5EF4-FFF2-40B4-BE49-F238E27FC236}">
                <a16:creationId xmlns:a16="http://schemas.microsoft.com/office/drawing/2014/main" id="{6646A3B3-FC1D-4761-BAA0-BD1FE29D7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400"/>
                    </a14:imgEffect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414" y="-67356"/>
            <a:ext cx="4306708" cy="430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663D02E-5DC3-4C7D-9B6C-5DB11BE1E4F8}"/>
              </a:ext>
            </a:extLst>
          </p:cNvPr>
          <p:cNvSpPr txBox="1">
            <a:spLocks/>
          </p:cNvSpPr>
          <p:nvPr/>
        </p:nvSpPr>
        <p:spPr>
          <a:xfrm>
            <a:off x="0" y="542416"/>
            <a:ext cx="7715250" cy="105778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6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Основні функції ІСБО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A2B45B-F4E2-4BF4-BA78-F6145CFFE9EB}"/>
              </a:ext>
            </a:extLst>
          </p:cNvPr>
          <p:cNvSpPr txBox="1"/>
          <p:nvPr/>
        </p:nvSpPr>
        <p:spPr>
          <a:xfrm>
            <a:off x="7806976" y="1622157"/>
            <a:ext cx="4146550" cy="1238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Основні напрями роботи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інформаційної системи                   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  бухгалтерського обліку</a:t>
            </a:r>
            <a:endParaRPr lang="uk-UA" dirty="0">
              <a:solidFill>
                <a:schemeClr val="bg1"/>
              </a:solidFill>
              <a:effectLst/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endParaRPr lang="uk-UA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4" name="Блок-схема: узел 13">
            <a:extLst>
              <a:ext uri="{FF2B5EF4-FFF2-40B4-BE49-F238E27FC236}">
                <a16:creationId xmlns:a16="http://schemas.microsoft.com/office/drawing/2014/main" id="{7DA9BA25-4387-4B8C-97F4-96A4F99C1BDE}"/>
              </a:ext>
            </a:extLst>
          </p:cNvPr>
          <p:cNvSpPr/>
          <p:nvPr/>
        </p:nvSpPr>
        <p:spPr>
          <a:xfrm>
            <a:off x="3737428" y="3823692"/>
            <a:ext cx="317500" cy="312605"/>
          </a:xfrm>
          <a:prstGeom prst="flowChartConnector">
            <a:avLst/>
          </a:prstGeom>
          <a:solidFill>
            <a:schemeClr val="bg1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5" name="Блок-схема: узел 14">
            <a:extLst>
              <a:ext uri="{FF2B5EF4-FFF2-40B4-BE49-F238E27FC236}">
                <a16:creationId xmlns:a16="http://schemas.microsoft.com/office/drawing/2014/main" id="{0EBA13B3-0873-4962-821E-58A3AC929698}"/>
              </a:ext>
            </a:extLst>
          </p:cNvPr>
          <p:cNvSpPr/>
          <p:nvPr/>
        </p:nvSpPr>
        <p:spPr>
          <a:xfrm>
            <a:off x="4207328" y="3884064"/>
            <a:ext cx="317500" cy="312605"/>
          </a:xfrm>
          <a:prstGeom prst="flowChartConnector">
            <a:avLst/>
          </a:prstGeom>
          <a:solidFill>
            <a:schemeClr val="bg1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id="{0F35BD63-1D51-4489-881E-9D53048DCCE1}"/>
              </a:ext>
            </a:extLst>
          </p:cNvPr>
          <p:cNvSpPr/>
          <p:nvPr/>
        </p:nvSpPr>
        <p:spPr>
          <a:xfrm>
            <a:off x="4677228" y="3926747"/>
            <a:ext cx="317500" cy="312605"/>
          </a:xfrm>
          <a:prstGeom prst="flowChartConnector">
            <a:avLst/>
          </a:prstGeom>
          <a:solidFill>
            <a:schemeClr val="bg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7" name="Блок-схема: узел 16">
            <a:extLst>
              <a:ext uri="{FF2B5EF4-FFF2-40B4-BE49-F238E27FC236}">
                <a16:creationId xmlns:a16="http://schemas.microsoft.com/office/drawing/2014/main" id="{2DC1A0B9-13B8-4E82-832F-A5104C71051B}"/>
              </a:ext>
            </a:extLst>
          </p:cNvPr>
          <p:cNvSpPr/>
          <p:nvPr/>
        </p:nvSpPr>
        <p:spPr>
          <a:xfrm>
            <a:off x="5800725" y="2883987"/>
            <a:ext cx="590550" cy="571745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F1B81F8-7BA6-473C-A91B-0953E51438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60151" flipH="1">
            <a:off x="9075265" y="4068301"/>
            <a:ext cx="4054926" cy="3448050"/>
          </a:xfrm>
          <a:prstGeom prst="rect">
            <a:avLst/>
          </a:prstGeom>
        </p:spPr>
      </p:pic>
      <p:sp>
        <p:nvSpPr>
          <p:cNvPr id="4" name="Сердце 3">
            <a:extLst>
              <a:ext uri="{FF2B5EF4-FFF2-40B4-BE49-F238E27FC236}">
                <a16:creationId xmlns:a16="http://schemas.microsoft.com/office/drawing/2014/main" id="{6D96C453-A555-4715-AD5A-121AA31B8252}"/>
              </a:ext>
            </a:extLst>
          </p:cNvPr>
          <p:cNvSpPr/>
          <p:nvPr/>
        </p:nvSpPr>
        <p:spPr>
          <a:xfrm>
            <a:off x="527281" y="5179060"/>
            <a:ext cx="171219" cy="165100"/>
          </a:xfrm>
          <a:prstGeom prst="hear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Сердце 17">
            <a:extLst>
              <a:ext uri="{FF2B5EF4-FFF2-40B4-BE49-F238E27FC236}">
                <a16:creationId xmlns:a16="http://schemas.microsoft.com/office/drawing/2014/main" id="{8D56D15B-23A4-474A-B9DC-8BBC239FF368}"/>
              </a:ext>
            </a:extLst>
          </p:cNvPr>
          <p:cNvSpPr/>
          <p:nvPr/>
        </p:nvSpPr>
        <p:spPr>
          <a:xfrm>
            <a:off x="527281" y="5552440"/>
            <a:ext cx="171219" cy="165100"/>
          </a:xfrm>
          <a:prstGeom prst="hear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Сердце 18">
            <a:extLst>
              <a:ext uri="{FF2B5EF4-FFF2-40B4-BE49-F238E27FC236}">
                <a16:creationId xmlns:a16="http://schemas.microsoft.com/office/drawing/2014/main" id="{69268D98-2880-4D92-8B09-53074D392C78}"/>
              </a:ext>
            </a:extLst>
          </p:cNvPr>
          <p:cNvSpPr/>
          <p:nvPr/>
        </p:nvSpPr>
        <p:spPr>
          <a:xfrm>
            <a:off x="527281" y="5925820"/>
            <a:ext cx="171219" cy="165100"/>
          </a:xfrm>
          <a:prstGeom prst="hear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Сердце 19">
            <a:extLst>
              <a:ext uri="{FF2B5EF4-FFF2-40B4-BE49-F238E27FC236}">
                <a16:creationId xmlns:a16="http://schemas.microsoft.com/office/drawing/2014/main" id="{29FF4F07-186A-4E7F-AB88-C2726B3AA34A}"/>
              </a:ext>
            </a:extLst>
          </p:cNvPr>
          <p:cNvSpPr/>
          <p:nvPr/>
        </p:nvSpPr>
        <p:spPr>
          <a:xfrm>
            <a:off x="527281" y="6299200"/>
            <a:ext cx="171219" cy="165100"/>
          </a:xfrm>
          <a:prstGeom prst="hear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67399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750"/>
                            </p:stCondLst>
                            <p:childTnLst>
                              <p:par>
                                <p:cTn id="22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  <a:alpha val="7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8AE4F68-340F-4774-AC8F-12931D802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581162" y="-368792"/>
            <a:ext cx="7701163" cy="7595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979880C2-AFCD-4787-9E98-F8925584F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102263" y="-368792"/>
            <a:ext cx="7701163" cy="7595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402FD1E-D487-42E2-94C4-0CF72029E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4239">
            <a:off x="7533880" y="-1492041"/>
            <a:ext cx="7159876" cy="715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0242D0A0-ECE8-4AD8-9BD9-A6AE38467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6326"/>
            <a:ext cx="9031514" cy="2319442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uk-UA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 Україні та світі існує безліч програмних продуктів, які забезпе-           чують ведення обліку. Найпоширенішими є </a:t>
            </a:r>
            <a:r>
              <a:rPr lang="en-US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BAS </a:t>
            </a:r>
            <a:r>
              <a:rPr lang="uk-UA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Бухгалтерія, </a:t>
            </a:r>
            <a:r>
              <a:rPr lang="en-US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M.E.Doc, SAP ERP </a:t>
            </a:r>
            <a:r>
              <a:rPr lang="uk-UA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та </a:t>
            </a:r>
            <a:r>
              <a:rPr lang="en-US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QuickBooks. </a:t>
            </a:r>
            <a:r>
              <a:rPr lang="uk-UA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Вони відрізняються за масштабом використання, функціональністю та зручністю роботи. </a:t>
            </a:r>
            <a:r>
              <a:rPr lang="en-US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BAS </a:t>
            </a:r>
            <a:r>
              <a:rPr lang="uk-UA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орієнтована на українські стандарти, </a:t>
            </a:r>
            <a:r>
              <a:rPr lang="en-US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M.E.Doc </a:t>
            </a:r>
            <a:r>
              <a:rPr lang="uk-UA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дозволяє подавати звітність онлайн, </a:t>
            </a:r>
            <a:r>
              <a:rPr lang="en-US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SAP ERP </a:t>
            </a:r>
            <a:r>
              <a:rPr lang="uk-UA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використовується великими корпораціями, а </a:t>
            </a:r>
            <a:r>
              <a:rPr lang="en-US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QuickBooks </a:t>
            </a:r>
            <a:r>
              <a:rPr lang="uk-UA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популярна серед малого бізнесу.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E6726E0C-D15D-455F-8EA5-8DE02AB5E6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602105"/>
              </p:ext>
            </p:extLst>
          </p:nvPr>
        </p:nvGraphicFramePr>
        <p:xfrm>
          <a:off x="838200" y="4093207"/>
          <a:ext cx="10515600" cy="2426819"/>
        </p:xfrm>
        <a:graphic>
          <a:graphicData uri="http://schemas.openxmlformats.org/drawingml/2006/table">
            <a:tbl>
              <a:tblPr lastRow="1"/>
              <a:tblGrid>
                <a:gridCol w="3505200">
                  <a:extLst>
                    <a:ext uri="{9D8B030D-6E8A-4147-A177-3AD203B41FA5}">
                      <a16:colId xmlns:a16="http://schemas.microsoft.com/office/drawing/2014/main" val="70674526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25482179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331386470"/>
                    </a:ext>
                  </a:extLst>
                </a:gridCol>
              </a:tblGrid>
              <a:tr h="502279"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ПРОГРАМА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КРАЇНА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ОСНОВНА ПЕРЕВАГА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276728"/>
                  </a:ext>
                </a:extLst>
              </a:tr>
              <a:tr h="40182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BAS </a:t>
                      </a:r>
                      <a:r>
                        <a:rPr lang="uk-UA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Бухгалтерія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Україна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Повна автоматизація обліку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3136402"/>
                  </a:ext>
                </a:extLst>
              </a:tr>
              <a:tr h="70319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M.E.Doc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Україна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Електронна звітність та документообіг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144902"/>
                  </a:ext>
                </a:extLst>
              </a:tr>
              <a:tr h="40182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SAP ERP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Німеччина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Комплексна система управління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3281470"/>
                  </a:ext>
                </a:extLst>
              </a:tr>
              <a:tr h="40182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QuickBooks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США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bg1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Простота використання онлайн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4006804"/>
                  </a:ext>
                </a:extLst>
              </a:tr>
            </a:tbl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C58BF62-E03D-4547-A39C-AAC93FDA1DAB}"/>
              </a:ext>
            </a:extLst>
          </p:cNvPr>
          <p:cNvSpPr txBox="1">
            <a:spLocks/>
          </p:cNvSpPr>
          <p:nvPr/>
        </p:nvSpPr>
        <p:spPr>
          <a:xfrm>
            <a:off x="647700" y="461103"/>
            <a:ext cx="8267700" cy="105778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6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Популярні програми БУ</a:t>
            </a:r>
          </a:p>
        </p:txBody>
      </p:sp>
    </p:spTree>
    <p:extLst>
      <p:ext uri="{BB962C8B-B14F-4D97-AF65-F5344CB8AC3E}">
        <p14:creationId xmlns:p14="http://schemas.microsoft.com/office/powerpoint/2010/main" val="35107102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3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4" name="Picture 14">
            <a:extLst>
              <a:ext uri="{FF2B5EF4-FFF2-40B4-BE49-F238E27FC236}">
                <a16:creationId xmlns:a16="http://schemas.microsoft.com/office/drawing/2014/main" id="{A22BC420-D021-4BE4-B721-320A6DD03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34784">
            <a:off x="7892464" y="4960367"/>
            <a:ext cx="3619500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C3F62CA8-87FC-42A7-83F0-AED0D8538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585" y="1964246"/>
            <a:ext cx="10874829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40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На цьому слайді можна розмістити відео або знімки екрана з демонстрацією роботи бухгалтерської програми. Наприклад, показати створення платіжного документа, формування звіту або введення накладної. Програми дозволяють автоматично генерувати проводки, зберігати документи в електронному вигляді та передавати їх у податкову службу через інтернет. Це суттєво скорочує час виконання операцій</a:t>
            </a:r>
          </a:p>
          <a:p>
            <a:pPr marL="0" indent="0">
              <a:buNone/>
            </a:pPr>
            <a:endParaRPr lang="uk-UA" sz="40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5BDB5D1-1B3E-4D3E-8A8F-F5021F5DAEE3}"/>
              </a:ext>
            </a:extLst>
          </p:cNvPr>
          <p:cNvSpPr txBox="1">
            <a:spLocks/>
          </p:cNvSpPr>
          <p:nvPr/>
        </p:nvSpPr>
        <p:spPr>
          <a:xfrm>
            <a:off x="0" y="542416"/>
            <a:ext cx="8940800" cy="105778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5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Приклад роботи програми</a:t>
            </a:r>
            <a:endParaRPr lang="uk-UA" sz="14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165B76B9-4A4A-46AB-B33C-2CFDDFEAA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35010">
            <a:off x="9262986" y="1987684"/>
            <a:ext cx="3619500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A1AA0951-9A1B-49D2-A382-FF29638DB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71429">
            <a:off x="8189479" y="-2008090"/>
            <a:ext cx="5162082" cy="490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91CBD0C9-5B6A-49A5-A478-C58A33FAA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0" y="4960367"/>
            <a:ext cx="3619500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>
            <a:extLst>
              <a:ext uri="{FF2B5EF4-FFF2-40B4-BE49-F238E27FC236}">
                <a16:creationId xmlns:a16="http://schemas.microsoft.com/office/drawing/2014/main" id="{1C0C6B4B-EC6E-4B04-89F0-E2A3BAA7C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832328" y="4393164"/>
            <a:ext cx="4338872" cy="412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>
            <a:extLst>
              <a:ext uri="{FF2B5EF4-FFF2-40B4-BE49-F238E27FC236}">
                <a16:creationId xmlns:a16="http://schemas.microsoft.com/office/drawing/2014/main" id="{56B5212A-7E4F-4D75-A6E1-D68C249BF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72818">
            <a:off x="7480084" y="5333351"/>
            <a:ext cx="1415481" cy="1344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19495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A6EAD60-FE08-43A8-877B-BB879CDD5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3045"/>
            <a:ext cx="10729686" cy="2204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Автоматизований бухгалтерський облік має багато переваг порівняно з ручним веденням. Основними є швидкість, точність і зручність доступу до даних.</a:t>
            </a:r>
            <a:br>
              <a:rPr lang="uk-UA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uk-UA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Інформаційна система дозволяє уникнути помилок, спростити обмін інформацією між підрозділами та своєчасно формувати звіти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1732630-ACC7-4F37-9EEF-F6705CD153B1}"/>
              </a:ext>
            </a:extLst>
          </p:cNvPr>
          <p:cNvSpPr txBox="1">
            <a:spLocks/>
          </p:cNvSpPr>
          <p:nvPr/>
        </p:nvSpPr>
        <p:spPr>
          <a:xfrm>
            <a:off x="0" y="542416"/>
            <a:ext cx="9768114" cy="105778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Переваги автоматизованого обліку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28B2549-93B3-450A-95A0-01F1C8A3FD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876597"/>
              </p:ext>
            </p:extLst>
          </p:nvPr>
        </p:nvGraphicFramePr>
        <p:xfrm>
          <a:off x="838200" y="4110737"/>
          <a:ext cx="10515600" cy="2204847"/>
        </p:xfrm>
        <a:graphic>
          <a:graphicData uri="http://schemas.openxmlformats.org/drawingml/2006/table">
            <a:tbl>
              <a:tblPr/>
              <a:tblGrid>
                <a:gridCol w="3312886">
                  <a:extLst>
                    <a:ext uri="{9D8B030D-6E8A-4147-A177-3AD203B41FA5}">
                      <a16:colId xmlns:a16="http://schemas.microsoft.com/office/drawing/2014/main" val="1161439240"/>
                    </a:ext>
                  </a:extLst>
                </a:gridCol>
                <a:gridCol w="2772228">
                  <a:extLst>
                    <a:ext uri="{9D8B030D-6E8A-4147-A177-3AD203B41FA5}">
                      <a16:colId xmlns:a16="http://schemas.microsoft.com/office/drawing/2014/main" val="524639359"/>
                    </a:ext>
                  </a:extLst>
                </a:gridCol>
                <a:gridCol w="4430486">
                  <a:extLst>
                    <a:ext uri="{9D8B030D-6E8A-4147-A177-3AD203B41FA5}">
                      <a16:colId xmlns:a16="http://schemas.microsoft.com/office/drawing/2014/main" val="462068451"/>
                    </a:ext>
                  </a:extLst>
                </a:gridCol>
              </a:tblGrid>
              <a:tr h="741807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ПОКАЗНИК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РУЧНИЙ ОБЛІК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АВТОМАТИЗОВАНИЙ ОБЛІК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81598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tx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Швидкість обробки документів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tx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Низька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tx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Висока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529013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tx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Рівень точності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tx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Залежить від бухгалтера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tx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Контрольований системою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812633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tx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Доступ до даних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tx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Обмежений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tx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Дистанційний, через мережу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320217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tx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Ризик помилок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tx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Високий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dirty="0">
                          <a:solidFill>
                            <a:schemeClr val="tx2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Мінімальний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7276016"/>
                  </a:ext>
                </a:extLst>
              </a:tr>
            </a:tbl>
          </a:graphicData>
        </a:graphic>
      </p:graphicFrame>
      <p:sp>
        <p:nvSpPr>
          <p:cNvPr id="2" name="Полилиния: фигура 1">
            <a:extLst>
              <a:ext uri="{FF2B5EF4-FFF2-40B4-BE49-F238E27FC236}">
                <a16:creationId xmlns:a16="http://schemas.microsoft.com/office/drawing/2014/main" id="{90E12BD9-6BF7-4C82-A442-CAC63F941E7B}"/>
              </a:ext>
            </a:extLst>
          </p:cNvPr>
          <p:cNvSpPr/>
          <p:nvPr/>
        </p:nvSpPr>
        <p:spPr>
          <a:xfrm>
            <a:off x="-58057" y="2859314"/>
            <a:ext cx="12322628" cy="1088572"/>
          </a:xfrm>
          <a:custGeom>
            <a:avLst/>
            <a:gdLst>
              <a:gd name="connsiteX0" fmla="*/ 0 w 12322628"/>
              <a:gd name="connsiteY0" fmla="*/ 1074057 h 1088572"/>
              <a:gd name="connsiteX1" fmla="*/ 72571 w 12322628"/>
              <a:gd name="connsiteY1" fmla="*/ 1059543 h 1088572"/>
              <a:gd name="connsiteX2" fmla="*/ 174171 w 12322628"/>
              <a:gd name="connsiteY2" fmla="*/ 1030515 h 1088572"/>
              <a:gd name="connsiteX3" fmla="*/ 275771 w 12322628"/>
              <a:gd name="connsiteY3" fmla="*/ 1016000 h 1088572"/>
              <a:gd name="connsiteX4" fmla="*/ 537028 w 12322628"/>
              <a:gd name="connsiteY4" fmla="*/ 972457 h 1088572"/>
              <a:gd name="connsiteX5" fmla="*/ 667657 w 12322628"/>
              <a:gd name="connsiteY5" fmla="*/ 943429 h 1088572"/>
              <a:gd name="connsiteX6" fmla="*/ 1161143 w 12322628"/>
              <a:gd name="connsiteY6" fmla="*/ 986972 h 1088572"/>
              <a:gd name="connsiteX7" fmla="*/ 1291771 w 12322628"/>
              <a:gd name="connsiteY7" fmla="*/ 1001486 h 1088572"/>
              <a:gd name="connsiteX8" fmla="*/ 1407886 w 12322628"/>
              <a:gd name="connsiteY8" fmla="*/ 1016000 h 1088572"/>
              <a:gd name="connsiteX9" fmla="*/ 1509486 w 12322628"/>
              <a:gd name="connsiteY9" fmla="*/ 1030515 h 1088572"/>
              <a:gd name="connsiteX10" fmla="*/ 1814286 w 12322628"/>
              <a:gd name="connsiteY10" fmla="*/ 1045029 h 1088572"/>
              <a:gd name="connsiteX11" fmla="*/ 2017486 w 12322628"/>
              <a:gd name="connsiteY11" fmla="*/ 1074057 h 1088572"/>
              <a:gd name="connsiteX12" fmla="*/ 2075543 w 12322628"/>
              <a:gd name="connsiteY12" fmla="*/ 1088572 h 1088572"/>
              <a:gd name="connsiteX13" fmla="*/ 2583543 w 12322628"/>
              <a:gd name="connsiteY13" fmla="*/ 1074057 h 1088572"/>
              <a:gd name="connsiteX14" fmla="*/ 2685143 w 12322628"/>
              <a:gd name="connsiteY14" fmla="*/ 1045029 h 1088572"/>
              <a:gd name="connsiteX15" fmla="*/ 3265714 w 12322628"/>
              <a:gd name="connsiteY15" fmla="*/ 957943 h 1088572"/>
              <a:gd name="connsiteX16" fmla="*/ 3860364 w 12322628"/>
              <a:gd name="connsiteY16" fmla="*/ 965345 h 1088572"/>
              <a:gd name="connsiteX17" fmla="*/ 4524973 w 12322628"/>
              <a:gd name="connsiteY17" fmla="*/ 973618 h 1088572"/>
              <a:gd name="connsiteX18" fmla="*/ 5119624 w 12322628"/>
              <a:gd name="connsiteY18" fmla="*/ 981021 h 1088572"/>
              <a:gd name="connsiteX19" fmla="*/ 5714274 w 12322628"/>
              <a:gd name="connsiteY19" fmla="*/ 988423 h 1088572"/>
              <a:gd name="connsiteX20" fmla="*/ 6763657 w 12322628"/>
              <a:gd name="connsiteY20" fmla="*/ 1001486 h 1088572"/>
              <a:gd name="connsiteX21" fmla="*/ 7010400 w 12322628"/>
              <a:gd name="connsiteY21" fmla="*/ 1016000 h 1088572"/>
              <a:gd name="connsiteX22" fmla="*/ 7358743 w 12322628"/>
              <a:gd name="connsiteY22" fmla="*/ 1059543 h 1088572"/>
              <a:gd name="connsiteX23" fmla="*/ 7518400 w 12322628"/>
              <a:gd name="connsiteY23" fmla="*/ 1088572 h 1088572"/>
              <a:gd name="connsiteX24" fmla="*/ 7895771 w 12322628"/>
              <a:gd name="connsiteY24" fmla="*/ 1059543 h 1088572"/>
              <a:gd name="connsiteX25" fmla="*/ 8128000 w 12322628"/>
              <a:gd name="connsiteY25" fmla="*/ 986972 h 1088572"/>
              <a:gd name="connsiteX26" fmla="*/ 8229600 w 12322628"/>
              <a:gd name="connsiteY26" fmla="*/ 943429 h 1088572"/>
              <a:gd name="connsiteX27" fmla="*/ 8345714 w 12322628"/>
              <a:gd name="connsiteY27" fmla="*/ 928915 h 1088572"/>
              <a:gd name="connsiteX28" fmla="*/ 8853714 w 12322628"/>
              <a:gd name="connsiteY28" fmla="*/ 943429 h 1088572"/>
              <a:gd name="connsiteX29" fmla="*/ 8984343 w 12322628"/>
              <a:gd name="connsiteY29" fmla="*/ 986972 h 1088572"/>
              <a:gd name="connsiteX30" fmla="*/ 9085943 w 12322628"/>
              <a:gd name="connsiteY30" fmla="*/ 1016000 h 1088572"/>
              <a:gd name="connsiteX31" fmla="*/ 9419771 w 12322628"/>
              <a:gd name="connsiteY31" fmla="*/ 1045029 h 1088572"/>
              <a:gd name="connsiteX32" fmla="*/ 9564914 w 12322628"/>
              <a:gd name="connsiteY32" fmla="*/ 1059543 h 1088572"/>
              <a:gd name="connsiteX33" fmla="*/ 9855200 w 12322628"/>
              <a:gd name="connsiteY33" fmla="*/ 1016000 h 1088572"/>
              <a:gd name="connsiteX34" fmla="*/ 10043886 w 12322628"/>
              <a:gd name="connsiteY34" fmla="*/ 972457 h 1088572"/>
              <a:gd name="connsiteX35" fmla="*/ 10189028 w 12322628"/>
              <a:gd name="connsiteY35" fmla="*/ 899886 h 1088572"/>
              <a:gd name="connsiteX36" fmla="*/ 10958286 w 12322628"/>
              <a:gd name="connsiteY36" fmla="*/ 943429 h 1088572"/>
              <a:gd name="connsiteX37" fmla="*/ 11016343 w 12322628"/>
              <a:gd name="connsiteY37" fmla="*/ 957943 h 1088572"/>
              <a:gd name="connsiteX38" fmla="*/ 11321143 w 12322628"/>
              <a:gd name="connsiteY38" fmla="*/ 928915 h 1088572"/>
              <a:gd name="connsiteX39" fmla="*/ 11408228 w 12322628"/>
              <a:gd name="connsiteY39" fmla="*/ 899886 h 1088572"/>
              <a:gd name="connsiteX40" fmla="*/ 11466286 w 12322628"/>
              <a:gd name="connsiteY40" fmla="*/ 885372 h 1088572"/>
              <a:gd name="connsiteX41" fmla="*/ 11509828 w 12322628"/>
              <a:gd name="connsiteY41" fmla="*/ 856343 h 1088572"/>
              <a:gd name="connsiteX42" fmla="*/ 11669486 w 12322628"/>
              <a:gd name="connsiteY42" fmla="*/ 783772 h 1088572"/>
              <a:gd name="connsiteX43" fmla="*/ 11727543 w 12322628"/>
              <a:gd name="connsiteY43" fmla="*/ 725715 h 1088572"/>
              <a:gd name="connsiteX44" fmla="*/ 11742057 w 12322628"/>
              <a:gd name="connsiteY44" fmla="*/ 595086 h 1088572"/>
              <a:gd name="connsiteX45" fmla="*/ 11785600 w 12322628"/>
              <a:gd name="connsiteY45" fmla="*/ 537029 h 1088572"/>
              <a:gd name="connsiteX46" fmla="*/ 11829143 w 12322628"/>
              <a:gd name="connsiteY46" fmla="*/ 464457 h 1088572"/>
              <a:gd name="connsiteX47" fmla="*/ 12003314 w 12322628"/>
              <a:gd name="connsiteY47" fmla="*/ 188686 h 1088572"/>
              <a:gd name="connsiteX48" fmla="*/ 12133943 w 12322628"/>
              <a:gd name="connsiteY48" fmla="*/ 101600 h 1088572"/>
              <a:gd name="connsiteX49" fmla="*/ 12206514 w 12322628"/>
              <a:gd name="connsiteY49" fmla="*/ 72572 h 1088572"/>
              <a:gd name="connsiteX50" fmla="*/ 12293600 w 12322628"/>
              <a:gd name="connsiteY50" fmla="*/ 14515 h 1088572"/>
              <a:gd name="connsiteX51" fmla="*/ 12322628 w 12322628"/>
              <a:gd name="connsiteY51" fmla="*/ 0 h 1088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322628" h="1088572" extrusionOk="0">
                <a:moveTo>
                  <a:pt x="0" y="1074057"/>
                </a:moveTo>
                <a:cubicBezTo>
                  <a:pt x="25179" y="1069754"/>
                  <a:pt x="47591" y="1063917"/>
                  <a:pt x="72571" y="1059543"/>
                </a:cubicBezTo>
                <a:cubicBezTo>
                  <a:pt x="114329" y="1049648"/>
                  <a:pt x="143450" y="1037809"/>
                  <a:pt x="174171" y="1030515"/>
                </a:cubicBezTo>
                <a:cubicBezTo>
                  <a:pt x="205165" y="1015239"/>
                  <a:pt x="249687" y="1024637"/>
                  <a:pt x="275771" y="1016000"/>
                </a:cubicBezTo>
                <a:cubicBezTo>
                  <a:pt x="497750" y="995916"/>
                  <a:pt x="297009" y="1011442"/>
                  <a:pt x="537028" y="972457"/>
                </a:cubicBezTo>
                <a:cubicBezTo>
                  <a:pt x="574628" y="970257"/>
                  <a:pt x="622023" y="945379"/>
                  <a:pt x="667657" y="943429"/>
                </a:cubicBezTo>
                <a:cubicBezTo>
                  <a:pt x="941646" y="933519"/>
                  <a:pt x="939424" y="955367"/>
                  <a:pt x="1161143" y="986972"/>
                </a:cubicBezTo>
                <a:cubicBezTo>
                  <a:pt x="1199726" y="998965"/>
                  <a:pt x="1246475" y="988559"/>
                  <a:pt x="1291771" y="1001486"/>
                </a:cubicBezTo>
                <a:cubicBezTo>
                  <a:pt x="1326601" y="1010532"/>
                  <a:pt x="1355623" y="1011717"/>
                  <a:pt x="1407886" y="1016000"/>
                </a:cubicBezTo>
                <a:cubicBezTo>
                  <a:pt x="1441547" y="1025159"/>
                  <a:pt x="1473819" y="1033163"/>
                  <a:pt x="1509486" y="1030515"/>
                </a:cubicBezTo>
                <a:cubicBezTo>
                  <a:pt x="1624807" y="1044164"/>
                  <a:pt x="1714370" y="1017071"/>
                  <a:pt x="1814286" y="1045029"/>
                </a:cubicBezTo>
                <a:cubicBezTo>
                  <a:pt x="1877177" y="1052642"/>
                  <a:pt x="1952825" y="1073565"/>
                  <a:pt x="2017486" y="1074057"/>
                </a:cubicBezTo>
                <a:cubicBezTo>
                  <a:pt x="2035632" y="1076037"/>
                  <a:pt x="2056276" y="1089126"/>
                  <a:pt x="2075543" y="1088572"/>
                </a:cubicBezTo>
                <a:cubicBezTo>
                  <a:pt x="2273193" y="1081154"/>
                  <a:pt x="2422922" y="1065741"/>
                  <a:pt x="2583543" y="1074057"/>
                </a:cubicBezTo>
                <a:cubicBezTo>
                  <a:pt x="2623763" y="1064372"/>
                  <a:pt x="2649206" y="1053631"/>
                  <a:pt x="2685143" y="1045029"/>
                </a:cubicBezTo>
                <a:cubicBezTo>
                  <a:pt x="3023111" y="983363"/>
                  <a:pt x="3027917" y="983879"/>
                  <a:pt x="3265714" y="957943"/>
                </a:cubicBezTo>
                <a:cubicBezTo>
                  <a:pt x="3457141" y="965212"/>
                  <a:pt x="3594014" y="975401"/>
                  <a:pt x="3860364" y="965345"/>
                </a:cubicBezTo>
                <a:cubicBezTo>
                  <a:pt x="4126714" y="955289"/>
                  <a:pt x="4382390" y="985713"/>
                  <a:pt x="4524973" y="973618"/>
                </a:cubicBezTo>
                <a:cubicBezTo>
                  <a:pt x="4667556" y="961523"/>
                  <a:pt x="4931047" y="968357"/>
                  <a:pt x="5119624" y="981021"/>
                </a:cubicBezTo>
                <a:cubicBezTo>
                  <a:pt x="5308201" y="993684"/>
                  <a:pt x="5530065" y="1015494"/>
                  <a:pt x="5714274" y="988423"/>
                </a:cubicBezTo>
                <a:cubicBezTo>
                  <a:pt x="5898483" y="961352"/>
                  <a:pt x="6508411" y="956624"/>
                  <a:pt x="6763657" y="1001486"/>
                </a:cubicBezTo>
                <a:cubicBezTo>
                  <a:pt x="6856569" y="999853"/>
                  <a:pt x="6930928" y="1005343"/>
                  <a:pt x="7010400" y="1016000"/>
                </a:cubicBezTo>
                <a:cubicBezTo>
                  <a:pt x="7025904" y="1002379"/>
                  <a:pt x="7294294" y="1056463"/>
                  <a:pt x="7358743" y="1059543"/>
                </a:cubicBezTo>
                <a:cubicBezTo>
                  <a:pt x="7683961" y="1114701"/>
                  <a:pt x="7114176" y="1022644"/>
                  <a:pt x="7518400" y="1088572"/>
                </a:cubicBezTo>
                <a:cubicBezTo>
                  <a:pt x="7647511" y="1092438"/>
                  <a:pt x="7771645" y="1066223"/>
                  <a:pt x="7895771" y="1059543"/>
                </a:cubicBezTo>
                <a:cubicBezTo>
                  <a:pt x="7971406" y="1049698"/>
                  <a:pt x="8061327" y="998515"/>
                  <a:pt x="8128000" y="986972"/>
                </a:cubicBezTo>
                <a:cubicBezTo>
                  <a:pt x="8165617" y="973360"/>
                  <a:pt x="8195155" y="955781"/>
                  <a:pt x="8229600" y="943429"/>
                </a:cubicBezTo>
                <a:cubicBezTo>
                  <a:pt x="8269386" y="936844"/>
                  <a:pt x="8303482" y="932783"/>
                  <a:pt x="8345714" y="928915"/>
                </a:cubicBezTo>
                <a:cubicBezTo>
                  <a:pt x="8509673" y="929276"/>
                  <a:pt x="8694783" y="965567"/>
                  <a:pt x="8853714" y="943429"/>
                </a:cubicBezTo>
                <a:cubicBezTo>
                  <a:pt x="8902224" y="942424"/>
                  <a:pt x="8935704" y="979529"/>
                  <a:pt x="8984343" y="986972"/>
                </a:cubicBezTo>
                <a:cubicBezTo>
                  <a:pt x="9025419" y="993886"/>
                  <a:pt x="9059638" y="1012026"/>
                  <a:pt x="9085943" y="1016000"/>
                </a:cubicBezTo>
                <a:cubicBezTo>
                  <a:pt x="9180504" y="1033646"/>
                  <a:pt x="9288146" y="1048254"/>
                  <a:pt x="9419771" y="1045029"/>
                </a:cubicBezTo>
                <a:cubicBezTo>
                  <a:pt x="9482602" y="1055329"/>
                  <a:pt x="9511154" y="1054002"/>
                  <a:pt x="9564914" y="1059543"/>
                </a:cubicBezTo>
                <a:cubicBezTo>
                  <a:pt x="9852576" y="1031387"/>
                  <a:pt x="9671758" y="1048012"/>
                  <a:pt x="9855200" y="1016000"/>
                </a:cubicBezTo>
                <a:cubicBezTo>
                  <a:pt x="9911257" y="1002543"/>
                  <a:pt x="9987165" y="987347"/>
                  <a:pt x="10043886" y="972457"/>
                </a:cubicBezTo>
                <a:cubicBezTo>
                  <a:pt x="10119994" y="948656"/>
                  <a:pt x="10132073" y="933145"/>
                  <a:pt x="10189028" y="899886"/>
                </a:cubicBezTo>
                <a:cubicBezTo>
                  <a:pt x="10419036" y="916488"/>
                  <a:pt x="10743278" y="889816"/>
                  <a:pt x="10958286" y="943429"/>
                </a:cubicBezTo>
                <a:cubicBezTo>
                  <a:pt x="10975033" y="947907"/>
                  <a:pt x="10995180" y="957566"/>
                  <a:pt x="11016343" y="957943"/>
                </a:cubicBezTo>
                <a:cubicBezTo>
                  <a:pt x="11099472" y="954052"/>
                  <a:pt x="11235051" y="939668"/>
                  <a:pt x="11321143" y="928915"/>
                </a:cubicBezTo>
                <a:cubicBezTo>
                  <a:pt x="11357979" y="921783"/>
                  <a:pt x="11381589" y="913190"/>
                  <a:pt x="11408228" y="899886"/>
                </a:cubicBezTo>
                <a:cubicBezTo>
                  <a:pt x="11427813" y="898420"/>
                  <a:pt x="11447852" y="890460"/>
                  <a:pt x="11466286" y="885372"/>
                </a:cubicBezTo>
                <a:cubicBezTo>
                  <a:pt x="11484752" y="877119"/>
                  <a:pt x="11495679" y="868237"/>
                  <a:pt x="11509828" y="856343"/>
                </a:cubicBezTo>
                <a:cubicBezTo>
                  <a:pt x="11558444" y="839086"/>
                  <a:pt x="11625637" y="818288"/>
                  <a:pt x="11669486" y="783772"/>
                </a:cubicBezTo>
                <a:cubicBezTo>
                  <a:pt x="11686581" y="768512"/>
                  <a:pt x="11709142" y="742253"/>
                  <a:pt x="11727543" y="725715"/>
                </a:cubicBezTo>
                <a:cubicBezTo>
                  <a:pt x="11729915" y="678240"/>
                  <a:pt x="11735996" y="640211"/>
                  <a:pt x="11742057" y="595086"/>
                </a:cubicBezTo>
                <a:cubicBezTo>
                  <a:pt x="11748484" y="572082"/>
                  <a:pt x="11769350" y="557250"/>
                  <a:pt x="11785600" y="537029"/>
                </a:cubicBezTo>
                <a:cubicBezTo>
                  <a:pt x="11806139" y="509706"/>
                  <a:pt x="11817686" y="491164"/>
                  <a:pt x="11829143" y="464457"/>
                </a:cubicBezTo>
                <a:cubicBezTo>
                  <a:pt x="11877703" y="361542"/>
                  <a:pt x="11867231" y="256268"/>
                  <a:pt x="12003314" y="188686"/>
                </a:cubicBezTo>
                <a:cubicBezTo>
                  <a:pt x="12260289" y="104211"/>
                  <a:pt x="11935539" y="269984"/>
                  <a:pt x="12133943" y="101600"/>
                </a:cubicBezTo>
                <a:cubicBezTo>
                  <a:pt x="12155470" y="84265"/>
                  <a:pt x="12187864" y="88481"/>
                  <a:pt x="12206514" y="72572"/>
                </a:cubicBezTo>
                <a:cubicBezTo>
                  <a:pt x="12236997" y="61180"/>
                  <a:pt x="12267045" y="37308"/>
                  <a:pt x="12293600" y="14515"/>
                </a:cubicBezTo>
                <a:cubicBezTo>
                  <a:pt x="12303494" y="10331"/>
                  <a:pt x="12311648" y="4272"/>
                  <a:pt x="12322628" y="0"/>
                </a:cubicBezTo>
              </a:path>
            </a:pathLst>
          </a:custGeom>
          <a:noFill/>
          <a:ln w="381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4016127449">
                  <a:custGeom>
                    <a:avLst/>
                    <a:gdLst>
                      <a:gd name="connsiteX0" fmla="*/ 0 w 12322628"/>
                      <a:gd name="connsiteY0" fmla="*/ 1074057 h 1088572"/>
                      <a:gd name="connsiteX1" fmla="*/ 72571 w 12322628"/>
                      <a:gd name="connsiteY1" fmla="*/ 1059543 h 1088572"/>
                      <a:gd name="connsiteX2" fmla="*/ 174171 w 12322628"/>
                      <a:gd name="connsiteY2" fmla="*/ 1030515 h 1088572"/>
                      <a:gd name="connsiteX3" fmla="*/ 275771 w 12322628"/>
                      <a:gd name="connsiteY3" fmla="*/ 1016000 h 1088572"/>
                      <a:gd name="connsiteX4" fmla="*/ 537028 w 12322628"/>
                      <a:gd name="connsiteY4" fmla="*/ 972457 h 1088572"/>
                      <a:gd name="connsiteX5" fmla="*/ 667657 w 12322628"/>
                      <a:gd name="connsiteY5" fmla="*/ 943429 h 1088572"/>
                      <a:gd name="connsiteX6" fmla="*/ 1161143 w 12322628"/>
                      <a:gd name="connsiteY6" fmla="*/ 986972 h 1088572"/>
                      <a:gd name="connsiteX7" fmla="*/ 1291771 w 12322628"/>
                      <a:gd name="connsiteY7" fmla="*/ 1001486 h 1088572"/>
                      <a:gd name="connsiteX8" fmla="*/ 1407886 w 12322628"/>
                      <a:gd name="connsiteY8" fmla="*/ 1016000 h 1088572"/>
                      <a:gd name="connsiteX9" fmla="*/ 1509486 w 12322628"/>
                      <a:gd name="connsiteY9" fmla="*/ 1030515 h 1088572"/>
                      <a:gd name="connsiteX10" fmla="*/ 1814286 w 12322628"/>
                      <a:gd name="connsiteY10" fmla="*/ 1045029 h 1088572"/>
                      <a:gd name="connsiteX11" fmla="*/ 2017486 w 12322628"/>
                      <a:gd name="connsiteY11" fmla="*/ 1074057 h 1088572"/>
                      <a:gd name="connsiteX12" fmla="*/ 2075543 w 12322628"/>
                      <a:gd name="connsiteY12" fmla="*/ 1088572 h 1088572"/>
                      <a:gd name="connsiteX13" fmla="*/ 2583543 w 12322628"/>
                      <a:gd name="connsiteY13" fmla="*/ 1074057 h 1088572"/>
                      <a:gd name="connsiteX14" fmla="*/ 2685143 w 12322628"/>
                      <a:gd name="connsiteY14" fmla="*/ 1045029 h 1088572"/>
                      <a:gd name="connsiteX15" fmla="*/ 3265714 w 12322628"/>
                      <a:gd name="connsiteY15" fmla="*/ 957943 h 1088572"/>
                      <a:gd name="connsiteX16" fmla="*/ 6763657 w 12322628"/>
                      <a:gd name="connsiteY16" fmla="*/ 1001486 h 1088572"/>
                      <a:gd name="connsiteX17" fmla="*/ 7010400 w 12322628"/>
                      <a:gd name="connsiteY17" fmla="*/ 1016000 h 1088572"/>
                      <a:gd name="connsiteX18" fmla="*/ 7358743 w 12322628"/>
                      <a:gd name="connsiteY18" fmla="*/ 1059543 h 1088572"/>
                      <a:gd name="connsiteX19" fmla="*/ 7518400 w 12322628"/>
                      <a:gd name="connsiteY19" fmla="*/ 1088572 h 1088572"/>
                      <a:gd name="connsiteX20" fmla="*/ 7895771 w 12322628"/>
                      <a:gd name="connsiteY20" fmla="*/ 1059543 h 1088572"/>
                      <a:gd name="connsiteX21" fmla="*/ 8128000 w 12322628"/>
                      <a:gd name="connsiteY21" fmla="*/ 986972 h 1088572"/>
                      <a:gd name="connsiteX22" fmla="*/ 8229600 w 12322628"/>
                      <a:gd name="connsiteY22" fmla="*/ 943429 h 1088572"/>
                      <a:gd name="connsiteX23" fmla="*/ 8345714 w 12322628"/>
                      <a:gd name="connsiteY23" fmla="*/ 928915 h 1088572"/>
                      <a:gd name="connsiteX24" fmla="*/ 8853714 w 12322628"/>
                      <a:gd name="connsiteY24" fmla="*/ 943429 h 1088572"/>
                      <a:gd name="connsiteX25" fmla="*/ 8984343 w 12322628"/>
                      <a:gd name="connsiteY25" fmla="*/ 986972 h 1088572"/>
                      <a:gd name="connsiteX26" fmla="*/ 9085943 w 12322628"/>
                      <a:gd name="connsiteY26" fmla="*/ 1016000 h 1088572"/>
                      <a:gd name="connsiteX27" fmla="*/ 9419771 w 12322628"/>
                      <a:gd name="connsiteY27" fmla="*/ 1045029 h 1088572"/>
                      <a:gd name="connsiteX28" fmla="*/ 9564914 w 12322628"/>
                      <a:gd name="connsiteY28" fmla="*/ 1059543 h 1088572"/>
                      <a:gd name="connsiteX29" fmla="*/ 9855200 w 12322628"/>
                      <a:gd name="connsiteY29" fmla="*/ 1016000 h 1088572"/>
                      <a:gd name="connsiteX30" fmla="*/ 10043886 w 12322628"/>
                      <a:gd name="connsiteY30" fmla="*/ 972457 h 1088572"/>
                      <a:gd name="connsiteX31" fmla="*/ 10189028 w 12322628"/>
                      <a:gd name="connsiteY31" fmla="*/ 899886 h 1088572"/>
                      <a:gd name="connsiteX32" fmla="*/ 10958286 w 12322628"/>
                      <a:gd name="connsiteY32" fmla="*/ 943429 h 1088572"/>
                      <a:gd name="connsiteX33" fmla="*/ 11016343 w 12322628"/>
                      <a:gd name="connsiteY33" fmla="*/ 957943 h 1088572"/>
                      <a:gd name="connsiteX34" fmla="*/ 11321143 w 12322628"/>
                      <a:gd name="connsiteY34" fmla="*/ 928915 h 1088572"/>
                      <a:gd name="connsiteX35" fmla="*/ 11408228 w 12322628"/>
                      <a:gd name="connsiteY35" fmla="*/ 899886 h 1088572"/>
                      <a:gd name="connsiteX36" fmla="*/ 11466286 w 12322628"/>
                      <a:gd name="connsiteY36" fmla="*/ 885372 h 1088572"/>
                      <a:gd name="connsiteX37" fmla="*/ 11509828 w 12322628"/>
                      <a:gd name="connsiteY37" fmla="*/ 856343 h 1088572"/>
                      <a:gd name="connsiteX38" fmla="*/ 11669486 w 12322628"/>
                      <a:gd name="connsiteY38" fmla="*/ 783772 h 1088572"/>
                      <a:gd name="connsiteX39" fmla="*/ 11727543 w 12322628"/>
                      <a:gd name="connsiteY39" fmla="*/ 725715 h 1088572"/>
                      <a:gd name="connsiteX40" fmla="*/ 11742057 w 12322628"/>
                      <a:gd name="connsiteY40" fmla="*/ 595086 h 1088572"/>
                      <a:gd name="connsiteX41" fmla="*/ 11785600 w 12322628"/>
                      <a:gd name="connsiteY41" fmla="*/ 537029 h 1088572"/>
                      <a:gd name="connsiteX42" fmla="*/ 11829143 w 12322628"/>
                      <a:gd name="connsiteY42" fmla="*/ 464457 h 1088572"/>
                      <a:gd name="connsiteX43" fmla="*/ 12003314 w 12322628"/>
                      <a:gd name="connsiteY43" fmla="*/ 188686 h 1088572"/>
                      <a:gd name="connsiteX44" fmla="*/ 12133943 w 12322628"/>
                      <a:gd name="connsiteY44" fmla="*/ 101600 h 1088572"/>
                      <a:gd name="connsiteX45" fmla="*/ 12206514 w 12322628"/>
                      <a:gd name="connsiteY45" fmla="*/ 72572 h 1088572"/>
                      <a:gd name="connsiteX46" fmla="*/ 12293600 w 12322628"/>
                      <a:gd name="connsiteY46" fmla="*/ 14515 h 1088572"/>
                      <a:gd name="connsiteX47" fmla="*/ 12322628 w 12322628"/>
                      <a:gd name="connsiteY47" fmla="*/ 0 h 10885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</a:cxnLst>
                    <a:rect l="l" t="t" r="r" b="b"/>
                    <a:pathLst>
                      <a:path w="12322628" h="1088572">
                        <a:moveTo>
                          <a:pt x="0" y="1074057"/>
                        </a:moveTo>
                        <a:cubicBezTo>
                          <a:pt x="24190" y="1069219"/>
                          <a:pt x="48638" y="1065526"/>
                          <a:pt x="72571" y="1059543"/>
                        </a:cubicBezTo>
                        <a:cubicBezTo>
                          <a:pt x="106741" y="1051001"/>
                          <a:pt x="139731" y="1037895"/>
                          <a:pt x="174171" y="1030515"/>
                        </a:cubicBezTo>
                        <a:cubicBezTo>
                          <a:pt x="207622" y="1023347"/>
                          <a:pt x="242225" y="1022709"/>
                          <a:pt x="275771" y="1016000"/>
                        </a:cubicBezTo>
                        <a:cubicBezTo>
                          <a:pt x="520693" y="967016"/>
                          <a:pt x="252696" y="1000892"/>
                          <a:pt x="537028" y="972457"/>
                        </a:cubicBezTo>
                        <a:cubicBezTo>
                          <a:pt x="580571" y="962781"/>
                          <a:pt x="623075" y="944867"/>
                          <a:pt x="667657" y="943429"/>
                        </a:cubicBezTo>
                        <a:cubicBezTo>
                          <a:pt x="946714" y="934427"/>
                          <a:pt x="936591" y="954893"/>
                          <a:pt x="1161143" y="986972"/>
                        </a:cubicBezTo>
                        <a:cubicBezTo>
                          <a:pt x="1204513" y="993168"/>
                          <a:pt x="1248260" y="996367"/>
                          <a:pt x="1291771" y="1001486"/>
                        </a:cubicBezTo>
                        <a:lnTo>
                          <a:pt x="1407886" y="1016000"/>
                        </a:lnTo>
                        <a:cubicBezTo>
                          <a:pt x="1441796" y="1020521"/>
                          <a:pt x="1475362" y="1028078"/>
                          <a:pt x="1509486" y="1030515"/>
                        </a:cubicBezTo>
                        <a:cubicBezTo>
                          <a:pt x="1610943" y="1037762"/>
                          <a:pt x="1712686" y="1040191"/>
                          <a:pt x="1814286" y="1045029"/>
                        </a:cubicBezTo>
                        <a:cubicBezTo>
                          <a:pt x="1882019" y="1054705"/>
                          <a:pt x="1949996" y="1062809"/>
                          <a:pt x="2017486" y="1074057"/>
                        </a:cubicBezTo>
                        <a:cubicBezTo>
                          <a:pt x="2037163" y="1077336"/>
                          <a:pt x="2055595" y="1088572"/>
                          <a:pt x="2075543" y="1088572"/>
                        </a:cubicBezTo>
                        <a:cubicBezTo>
                          <a:pt x="2244945" y="1088572"/>
                          <a:pt x="2414210" y="1078895"/>
                          <a:pt x="2583543" y="1074057"/>
                        </a:cubicBezTo>
                        <a:cubicBezTo>
                          <a:pt x="2617410" y="1064381"/>
                          <a:pt x="2650504" y="1051410"/>
                          <a:pt x="2685143" y="1045029"/>
                        </a:cubicBezTo>
                        <a:cubicBezTo>
                          <a:pt x="3023709" y="982662"/>
                          <a:pt x="3028688" y="984279"/>
                          <a:pt x="3265714" y="957943"/>
                        </a:cubicBezTo>
                        <a:lnTo>
                          <a:pt x="6763657" y="1001486"/>
                        </a:lnTo>
                        <a:cubicBezTo>
                          <a:pt x="6846037" y="1002763"/>
                          <a:pt x="6928329" y="1008758"/>
                          <a:pt x="7010400" y="1016000"/>
                        </a:cubicBezTo>
                        <a:cubicBezTo>
                          <a:pt x="7017863" y="1016658"/>
                          <a:pt x="7288041" y="1046688"/>
                          <a:pt x="7358743" y="1059543"/>
                        </a:cubicBezTo>
                        <a:cubicBezTo>
                          <a:pt x="7609711" y="1105173"/>
                          <a:pt x="7123131" y="1032102"/>
                          <a:pt x="7518400" y="1088572"/>
                        </a:cubicBezTo>
                        <a:cubicBezTo>
                          <a:pt x="7644190" y="1078896"/>
                          <a:pt x="7770473" y="1074284"/>
                          <a:pt x="7895771" y="1059543"/>
                        </a:cubicBezTo>
                        <a:cubicBezTo>
                          <a:pt x="7965651" y="1051322"/>
                          <a:pt x="8063985" y="1012578"/>
                          <a:pt x="8128000" y="986972"/>
                        </a:cubicBezTo>
                        <a:cubicBezTo>
                          <a:pt x="8162210" y="973288"/>
                          <a:pt x="8193998" y="952923"/>
                          <a:pt x="8229600" y="943429"/>
                        </a:cubicBezTo>
                        <a:cubicBezTo>
                          <a:pt x="8267289" y="933379"/>
                          <a:pt x="8307009" y="933753"/>
                          <a:pt x="8345714" y="928915"/>
                        </a:cubicBezTo>
                        <a:cubicBezTo>
                          <a:pt x="8515047" y="933753"/>
                          <a:pt x="8685007" y="928092"/>
                          <a:pt x="8853714" y="943429"/>
                        </a:cubicBezTo>
                        <a:cubicBezTo>
                          <a:pt x="8899424" y="947584"/>
                          <a:pt x="8940534" y="973282"/>
                          <a:pt x="8984343" y="986972"/>
                        </a:cubicBezTo>
                        <a:cubicBezTo>
                          <a:pt x="9017962" y="997478"/>
                          <a:pt x="9051030" y="1011345"/>
                          <a:pt x="9085943" y="1016000"/>
                        </a:cubicBezTo>
                        <a:cubicBezTo>
                          <a:pt x="9196659" y="1030762"/>
                          <a:pt x="9308534" y="1034916"/>
                          <a:pt x="9419771" y="1045029"/>
                        </a:cubicBezTo>
                        <a:lnTo>
                          <a:pt x="9564914" y="1059543"/>
                        </a:lnTo>
                        <a:cubicBezTo>
                          <a:pt x="9848684" y="1037715"/>
                          <a:pt x="9659463" y="1064934"/>
                          <a:pt x="9855200" y="1016000"/>
                        </a:cubicBezTo>
                        <a:cubicBezTo>
                          <a:pt x="9917821" y="1000345"/>
                          <a:pt x="9982060" y="991005"/>
                          <a:pt x="10043886" y="972457"/>
                        </a:cubicBezTo>
                        <a:cubicBezTo>
                          <a:pt x="10120276" y="949540"/>
                          <a:pt x="10134355" y="936336"/>
                          <a:pt x="10189028" y="899886"/>
                        </a:cubicBezTo>
                        <a:cubicBezTo>
                          <a:pt x="10390426" y="908456"/>
                          <a:pt x="10712668" y="894306"/>
                          <a:pt x="10958286" y="943429"/>
                        </a:cubicBezTo>
                        <a:cubicBezTo>
                          <a:pt x="10977847" y="947341"/>
                          <a:pt x="10996991" y="953105"/>
                          <a:pt x="11016343" y="957943"/>
                        </a:cubicBezTo>
                        <a:cubicBezTo>
                          <a:pt x="11117943" y="948267"/>
                          <a:pt x="11220185" y="943872"/>
                          <a:pt x="11321143" y="928915"/>
                        </a:cubicBezTo>
                        <a:cubicBezTo>
                          <a:pt x="11351411" y="924431"/>
                          <a:pt x="11378920" y="908678"/>
                          <a:pt x="11408228" y="899886"/>
                        </a:cubicBezTo>
                        <a:cubicBezTo>
                          <a:pt x="11427335" y="894154"/>
                          <a:pt x="11446933" y="890210"/>
                          <a:pt x="11466286" y="885372"/>
                        </a:cubicBezTo>
                        <a:cubicBezTo>
                          <a:pt x="11480800" y="875696"/>
                          <a:pt x="11494226" y="864144"/>
                          <a:pt x="11509828" y="856343"/>
                        </a:cubicBezTo>
                        <a:cubicBezTo>
                          <a:pt x="11562115" y="830199"/>
                          <a:pt x="11619358" y="813849"/>
                          <a:pt x="11669486" y="783772"/>
                        </a:cubicBezTo>
                        <a:cubicBezTo>
                          <a:pt x="11692954" y="769691"/>
                          <a:pt x="11708191" y="745067"/>
                          <a:pt x="11727543" y="725715"/>
                        </a:cubicBezTo>
                        <a:cubicBezTo>
                          <a:pt x="11732381" y="682172"/>
                          <a:pt x="11729173" y="636960"/>
                          <a:pt x="11742057" y="595086"/>
                        </a:cubicBezTo>
                        <a:cubicBezTo>
                          <a:pt x="11749171" y="571965"/>
                          <a:pt x="11772182" y="557157"/>
                          <a:pt x="11785600" y="537029"/>
                        </a:cubicBezTo>
                        <a:cubicBezTo>
                          <a:pt x="11801249" y="513556"/>
                          <a:pt x="11816527" y="489690"/>
                          <a:pt x="11829143" y="464457"/>
                        </a:cubicBezTo>
                        <a:cubicBezTo>
                          <a:pt x="11878964" y="364815"/>
                          <a:pt x="11875361" y="252664"/>
                          <a:pt x="12003314" y="188686"/>
                        </a:cubicBezTo>
                        <a:cubicBezTo>
                          <a:pt x="12214069" y="83307"/>
                          <a:pt x="11865518" y="262654"/>
                          <a:pt x="12133943" y="101600"/>
                        </a:cubicBezTo>
                        <a:cubicBezTo>
                          <a:pt x="12156284" y="88196"/>
                          <a:pt x="12183642" y="85048"/>
                          <a:pt x="12206514" y="72572"/>
                        </a:cubicBezTo>
                        <a:cubicBezTo>
                          <a:pt x="12237142" y="55866"/>
                          <a:pt x="12264015" y="33006"/>
                          <a:pt x="12293600" y="14515"/>
                        </a:cubicBezTo>
                        <a:cubicBezTo>
                          <a:pt x="12302774" y="8781"/>
                          <a:pt x="12312952" y="4838"/>
                          <a:pt x="12322628" y="0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98443EC7-4ACF-4EC9-91C4-BA198D3C7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992" y="-1290230"/>
            <a:ext cx="4723076" cy="472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9715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3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>
            <a:extLst>
              <a:ext uri="{FF2B5EF4-FFF2-40B4-BE49-F238E27FC236}">
                <a16:creationId xmlns:a16="http://schemas.microsoft.com/office/drawing/2014/main" id="{C54C0DE5-6D9D-4C5A-86B7-00FEC7A00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992436" y="2997398"/>
            <a:ext cx="4027384" cy="378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E78BC956-DE21-4978-9079-4938DA760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14879">
            <a:off x="7961572" y="-119062"/>
            <a:ext cx="4543425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DCB4A152-9913-432C-97FB-C6913C17F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832" y="2079283"/>
            <a:ext cx="10596335" cy="4236301"/>
          </a:xfrm>
          <a:solidFill>
            <a:srgbClr val="FFFFFF">
              <a:alpha val="20000"/>
            </a:srgb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sz="40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Попри очевидні переваги, інформаційні системи мають певні недоліки. Їх використання потребує фінансових витрат, які включають придбання ліцензій і навчання персоналу. Існує також ризик втрати даних через технічні збої або кібератаки. Крім того, надмірна залежність від технологій може створити труднощі у випадку відключення електроенергії чи відсутності доступу до мережі Інтернет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E2559F8-738D-4F32-A241-6A7DFD43C874}"/>
              </a:ext>
            </a:extLst>
          </p:cNvPr>
          <p:cNvSpPr txBox="1">
            <a:spLocks/>
          </p:cNvSpPr>
          <p:nvPr/>
        </p:nvSpPr>
        <p:spPr>
          <a:xfrm>
            <a:off x="0" y="542416"/>
            <a:ext cx="8157029" cy="105778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7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Недоліки та ризики</a:t>
            </a:r>
            <a:endParaRPr lang="uk-UA" sz="977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1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588</Words>
  <Application>Microsoft Office PowerPoint</Application>
  <PresentationFormat>Широкоэкранный</PresentationFormat>
  <Paragraphs>67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Segoe UI Light</vt:lpstr>
      <vt:lpstr>Тема Office</vt:lpstr>
      <vt:lpstr>«Інформаційні системи бухгалтерського обліку»</vt:lpstr>
      <vt:lpstr>Актуальність теми</vt:lpstr>
      <vt:lpstr>Інформаційна система бухгалтерського обліку (ІСБО) — це комплекс технічних, програмних, інформаційних і організаційних засобів, які забезпечують автоматизований збір, обробку, зберігання та передачу даних бухгалтерського обліку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ВИСНОВОК: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«»</dc:title>
  <dc:creator>Софія Шевякова</dc:creator>
  <cp:lastModifiedBy>Софія Шевякова</cp:lastModifiedBy>
  <cp:revision>57</cp:revision>
  <dcterms:created xsi:type="dcterms:W3CDTF">2025-11-05T18:20:06Z</dcterms:created>
  <dcterms:modified xsi:type="dcterms:W3CDTF">2025-11-11T17:04:23Z</dcterms:modified>
</cp:coreProperties>
</file>