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5" autoAdjust="0"/>
    <p:restoredTop sz="94660"/>
  </p:normalViewPr>
  <p:slideViewPr>
    <p:cSldViewPr>
      <p:cViewPr varScale="1">
        <p:scale>
          <a:sx n="103" d="100"/>
          <a:sy n="103" d="100"/>
        </p:scale>
        <p:origin x="-2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17.06.2017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17.06.2017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260648"/>
            <a:ext cx="7772400" cy="1470025"/>
          </a:xfrm>
        </p:spPr>
        <p:txBody>
          <a:bodyPr/>
          <a:lstStyle/>
          <a:p>
            <a:r>
              <a:rPr lang="uk-UA" dirty="0" smtClean="0"/>
              <a:t>Стратегії навчання іноземної мови на початковому етапі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7936" y="5944344"/>
            <a:ext cx="2696344" cy="913656"/>
          </a:xfrm>
        </p:spPr>
        <p:txBody>
          <a:bodyPr>
            <a:normAutofit fontScale="70000" lnSpcReduction="20000"/>
          </a:bodyPr>
          <a:lstStyle/>
          <a:p>
            <a:r>
              <a:rPr lang="uk-UA" dirty="0" smtClean="0"/>
              <a:t>Підготувала </a:t>
            </a:r>
          </a:p>
          <a:p>
            <a:r>
              <a:rPr lang="uk-UA" dirty="0" smtClean="0"/>
              <a:t>Студентка групи ПР-32</a:t>
            </a:r>
          </a:p>
          <a:p>
            <a:r>
              <a:rPr lang="uk-UA" dirty="0" err="1" smtClean="0"/>
              <a:t>Гадайчук</a:t>
            </a:r>
            <a:r>
              <a:rPr lang="uk-UA" dirty="0" smtClean="0"/>
              <a:t> Олена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0983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15616" y="332657"/>
            <a:ext cx="3062315" cy="576063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dirty="0"/>
              <a:t>Вивчення іноземної мови дає учням можливість опановувати засоби вираження думок у двох формах: усній та письмовій. Вміння користуватися цими навичками входить у комунікативний аспект предмету «Іноземна мова». Оскільки мова є засобом спілкування, вона потребує активного використання в виникаючих ситуаціях спілкування.</a:t>
            </a:r>
            <a:endParaRPr lang="ru-RU" dirty="0"/>
          </a:p>
        </p:txBody>
      </p:sp>
      <p:pic>
        <p:nvPicPr>
          <p:cNvPr id="7170" name="Picture 2" descr="&amp;Kcy;&amp;acy;&amp;rcy;&amp;tcy;&amp;icy;&amp;ncy;&amp;kcy;&amp;icy; &amp;pcy;&amp;ocy; &amp;zcy;&amp;acy;&amp;pcy;&amp;rcy;&amp;ocy;&amp;scy;&amp;ucy; &amp;vcy;&amp;icy;&amp;vcy;&amp;chcy;&amp;iecy;&amp;ncy;&amp;ncy;&amp;yacy; &amp;iukcy;&amp;ncy;&amp;ocy;&amp;zcy;&amp;iecy;&amp;mcy;&amp;ncy;&amp;ocy;&amp;yicy; &amp;mcy;&amp;ocy;&amp;vcy;&amp;icy; &amp;ncy;&amp;acy; &amp;pcy;&amp;ocy;&amp;chcy;&amp;acy;&amp;tcy;&amp;kcy;&amp;ocy;&amp;vcy;&amp;ocy;&amp;mcy;&amp;ucy; &amp;iecy;&amp;tcy;&amp;acy;&amp;pcy;&amp;iuk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931" y="188640"/>
            <a:ext cx="4966069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5690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43608" y="404665"/>
            <a:ext cx="3452192" cy="561662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dirty="0"/>
              <a:t>В початковій школі прислів’я та приказки допомагають опановувати правильну вимову складних голосних та приголосних, особливо тих, що відсутні у рідній мові. Наприклад для тренування звука </a:t>
            </a:r>
            <a:r>
              <a:rPr lang="uk-UA" i="1" dirty="0"/>
              <a:t>[</a:t>
            </a:r>
            <a:r>
              <a:rPr lang="en-US" i="1" dirty="0"/>
              <a:t>w</a:t>
            </a:r>
            <a:r>
              <a:rPr lang="uk-UA" i="1" dirty="0"/>
              <a:t>]</a:t>
            </a:r>
            <a:r>
              <a:rPr lang="uk-UA" dirty="0"/>
              <a:t> можна використати таке прислів’я: </a:t>
            </a:r>
            <a:r>
              <a:rPr lang="uk-UA" i="1" dirty="0"/>
              <a:t>“</a:t>
            </a:r>
            <a:r>
              <a:rPr lang="en-US" i="1" dirty="0"/>
              <a:t>Water which way the cat jumps</a:t>
            </a:r>
            <a:r>
              <a:rPr lang="uk-UA" i="1" dirty="0" smtClean="0"/>
              <a:t>”</a:t>
            </a:r>
            <a:r>
              <a:rPr lang="uk-UA" dirty="0" smtClean="0"/>
              <a:t>. </a:t>
            </a:r>
            <a:r>
              <a:rPr lang="uk-UA" dirty="0"/>
              <a:t>Використовуючи замість стандартних слів чи словосполучень прислів’я, повторюючи впродовж декількох уроків, що допоможе правильно поставити мову, а також даний вид роботи є гарним перепочинком для дітей. </a:t>
            </a:r>
            <a:endParaRPr lang="ru-RU" dirty="0"/>
          </a:p>
          <a:p>
            <a:endParaRPr lang="ru-RU" dirty="0"/>
          </a:p>
        </p:txBody>
      </p:sp>
      <p:pic>
        <p:nvPicPr>
          <p:cNvPr id="10242" name="Picture 2" descr="&amp;Kcy;&amp;acy;&amp;rcy;&amp;tcy;&amp;icy;&amp;ncy;&amp;kcy;&amp;icy; &amp;pcy;&amp;ocy; &amp;zcy;&amp;acy;&amp;pcy;&amp;rcy;&amp;ocy;&amp;scy;&amp;ucy; &amp;acy;&amp;ncy;&amp;gcy;&amp;lcy;&amp;iukcy;&amp;jcy;&amp;scy;&amp;softcy;&amp;kcy;&amp;iukcy; &amp;pcy;&amp;rcy;&amp;icy;&amp;scy;&amp;lcy;&amp;iukcy;&amp;vcy;'&amp;ya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4" y="332656"/>
            <a:ext cx="3168352" cy="2956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004" y="3429000"/>
            <a:ext cx="4184915" cy="3138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8066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43608" y="304427"/>
            <a:ext cx="3246512" cy="564485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dirty="0"/>
              <a:t>Ще один варіант урізноманітнити урок – ігрові вправи які кожна дитина знає ще з дитинства. Одна з них </a:t>
            </a:r>
            <a:r>
              <a:rPr lang="ru-RU" i="1" dirty="0"/>
              <a:t>“</a:t>
            </a:r>
            <a:r>
              <a:rPr lang="en-US" i="1" dirty="0"/>
              <a:t>Telephone game</a:t>
            </a:r>
            <a:r>
              <a:rPr lang="ru-RU" i="1" dirty="0"/>
              <a:t>”</a:t>
            </a:r>
            <a:r>
              <a:rPr lang="ru-RU" dirty="0"/>
              <a:t> </a:t>
            </a:r>
            <a:r>
              <a:rPr lang="uk-UA" dirty="0"/>
              <a:t>(Зіпсований телефон). Учні намагаються якомога чіткіше, але при цьому пошепки вимовити слово передати його по черзі один одному. Останній гравець має чітко вимовити слово в його правильній формі. Подібні тренувальні вправи допомагають тренувати артикуляцію та сприйняття.</a:t>
            </a:r>
            <a:endParaRPr lang="ru-RU" dirty="0"/>
          </a:p>
        </p:txBody>
      </p:sp>
      <p:pic>
        <p:nvPicPr>
          <p:cNvPr id="11266" name="Picture 2" descr="&amp;Kcy;&amp;acy;&amp;rcy;&amp;tcy;&amp;icy;&amp;ncy;&amp;kcy;&amp;icy; &amp;pcy;&amp;ocy; &amp;zcy;&amp;acy;&amp;pcy;&amp;rcy;&amp;ocy;&amp;scy;&amp;ucy; &amp;icy;&amp;gcy;&amp;rcy;&amp;acy; &amp;icy;&amp;scy;&amp;pcy;&amp;ocy;&amp;rcy;&amp;chcy;&amp;iecy;&amp;ncy;&amp;ncy;&amp;ycy;&amp;jcy; &amp;tcy;&amp;iecy;&amp;lcy;&amp;iecy;&amp;fcy;&amp;ocy;&amp;n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7975" y="5083"/>
            <a:ext cx="3672408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&amp;Kcy;&amp;acy;&amp;rcy;&amp;tcy;&amp;icy;&amp;ncy;&amp;kcy;&amp;icy; &amp;pcy;&amp;ocy; &amp;zcy;&amp;acy;&amp;pcy;&amp;rcy;&amp;ocy;&amp;scy;&amp;ucy; &amp;icy;&amp;gcy;&amp;rcy;&amp;acy; &amp;icy;&amp;scy;&amp;pcy;&amp;ocy;&amp;rcy;&amp;chcy;&amp;iecy;&amp;ncy;&amp;ncy;&amp;ycy;&amp;jcy; &amp;tcy;&amp;iecy;&amp;lcy;&amp;iecy;&amp;fcy;&amp;ocy;&amp;n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916832"/>
            <a:ext cx="2381250" cy="235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&amp;Kcy;&amp;acy;&amp;rcy;&amp;tcy;&amp;icy;&amp;ncy;&amp;kcy;&amp;icy; &amp;pcy;&amp;ocy; &amp;zcy;&amp;acy;&amp;pcy;&amp;rcy;&amp;ocy;&amp;scy;&amp;ucy; &amp;icy;&amp;gcy;&amp;rcy;&amp;acy; &amp;icy;&amp;scy;&amp;pcy;&amp;ocy;&amp;rcy;&amp;chcy;&amp;iecy;&amp;ncy;&amp;ncy;&amp;ycy;&amp;jcy; &amp;tcy;&amp;iecy;&amp;lcy;&amp;iecy;&amp;fcy;&amp;ocy;&amp;ncy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7975" y="4365104"/>
            <a:ext cx="4096544" cy="23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390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43608" y="260648"/>
            <a:ext cx="3452192" cy="597666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dirty="0"/>
              <a:t>Важливим аспектом мовленнєвої діяльності для досягнення практичних, розвиваючих, освітніх та виховних цілей на початковому етапі відіграє аудіювання. Це є досить ефективним методом вивчення іноземної мови. Психологічний компонент є невід’ємною частиною навчання аудіювання. Під цим розуміється доведення сприйняття та розуміння іноземної мови до рівня навичок та вміння </a:t>
            </a:r>
            <a:r>
              <a:rPr lang="uk-UA" dirty="0" smtClean="0"/>
              <a:t>. </a:t>
            </a:r>
            <a:r>
              <a:rPr lang="uk-UA" dirty="0"/>
              <a:t>Аудіювання це той спосіб навчання коли учні через слухові рецептори отримують змістовну інформацію на іноземній мові. Доведено, що формувати цей навик необхідно вже з самого початку вивчення іноземної мови. </a:t>
            </a:r>
            <a:endParaRPr lang="ru-RU" dirty="0"/>
          </a:p>
        </p:txBody>
      </p:sp>
      <p:pic>
        <p:nvPicPr>
          <p:cNvPr id="9218" name="Picture 2" descr="&amp;Kcy;&amp;acy;&amp;rcy;&amp;tcy;&amp;icy;&amp;ncy;&amp;kcy;&amp;icy; &amp;pcy;&amp;ocy; &amp;zcy;&amp;acy;&amp;pcy;&amp;rcy;&amp;ocy;&amp;scy;&amp;ucy; &amp;vcy;&amp;icy;&amp;vcy;&amp;chcy;&amp;iecy;&amp;ncy;&amp;ncy;&amp;yacy; &amp;iukcy;&amp;ncy;&amp;ocy;&amp;zcy;&amp;iecy;&amp;mcy;&amp;ncy;&amp;ocy;&amp;yicy; &amp;mcy;&amp;ocy;&amp;vcy;&amp;icy; &amp;ncy;&amp;acy; &amp;pcy;&amp;ocy;&amp;chcy;&amp;acy;&amp;tcy;&amp;kcy;&amp;ocy;&amp;vcy;&amp;ocy;&amp;mcy;&amp;ucy; &amp;iecy;&amp;tcy;&amp;acy;&amp;pcy;&amp;iuk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23825"/>
            <a:ext cx="4086225" cy="583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3831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15616" y="332656"/>
            <a:ext cx="3380184" cy="61206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/>
              <a:t>Важливо, підбираючи тексти та вправи, враховувати інтереси, досвід, вікові особливості </a:t>
            </a:r>
            <a:r>
              <a:rPr lang="uk-UA" dirty="0" smtClean="0"/>
              <a:t>учнів. </a:t>
            </a:r>
            <a:r>
              <a:rPr lang="uk-UA" dirty="0"/>
              <a:t>Якщо текст для читання чи аудіювання не буде знайомий учням з реального життя то навряд чи стане продуктивним для подальшої праці з ним. </a:t>
            </a:r>
            <a:endParaRPr lang="ru-RU" dirty="0"/>
          </a:p>
        </p:txBody>
      </p:sp>
      <p:pic>
        <p:nvPicPr>
          <p:cNvPr id="12292" name="Picture 4" descr="&amp;Kcy;&amp;acy;&amp;rcy;&amp;tcy;&amp;icy;&amp;ncy;&amp;kcy;&amp;icy; &amp;pcy;&amp;ocy; &amp;zcy;&amp;acy;&amp;pcy;&amp;rcy;&amp;ocy;&amp;scy;&amp;ucy; &amp;kcy;&amp;acy;&amp;rcy;&amp;pcy;&amp;yucy;&amp;kcy; 1 &amp;kcy;&amp;lcy;&amp;acy;&amp;scy;&amp;s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727"/>
            <a:ext cx="208823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&amp;Kcy;&amp;acy;&amp;rcy;&amp;tcy;&amp;icy;&amp;ncy;&amp;kcy;&amp;icy; &amp;pcy;&amp;ocy; &amp;zcy;&amp;acy;&amp;pcy;&amp;rcy;&amp;ocy;&amp;scy;&amp;ucy; &amp;kcy;&amp;acy;&amp;rcy;&amp;pcy;&amp;yucy;&amp;kcy; 4 &amp;kcy;&amp;lcy;&amp;acy;&amp;scy;&amp;s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0438" y="4727"/>
            <a:ext cx="2190750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C:\Users\Семья\Desktop\картинки для бак\Безымянны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753950"/>
            <a:ext cx="2649757" cy="4056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14642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43608" y="260648"/>
            <a:ext cx="3452192" cy="619268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dirty="0"/>
              <a:t>Мова і культура народу нероздільною системою, тому вивчаючи мову кожен обов’язково проникне в культуру її народу. Лінгвокраїнознавчий аспект дає уявлення школярам про соціальні традиції, звичаї, реалії країн мова яких вивчається. Необхідним є проведення паралелі між двома країнами, для ефективного оволодіння лексичним матеріалом. Окрім цього,  учням необхідно володіти хоча б мінімальним етикетом мовлення. Залучення дітей до культури іншого народу має як освітнє так і практичне значення. Цей аспект також вважається важливим, оскільки він сприяє розширенню кругозору дітей, що в майбутньому матиме відбиток на їх успішності. </a:t>
            </a:r>
            <a:endParaRPr lang="ru-RU" dirty="0"/>
          </a:p>
          <a:p>
            <a:endParaRPr lang="ru-RU" dirty="0"/>
          </a:p>
        </p:txBody>
      </p:sp>
      <p:pic>
        <p:nvPicPr>
          <p:cNvPr id="13316" name="Picture 4" descr="&amp;Kcy;&amp;acy;&amp;rcy;&amp;tcy;&amp;icy;&amp;ncy;&amp;kcy;&amp;icy; &amp;pcy;&amp;ocy; &amp;zcy;&amp;acy;&amp;pcy;&amp;rcy;&amp;ocy;&amp;scy;&amp;ucy; &amp;dcy;&amp;icy;&amp;zcy;&amp;acy;&amp;jcy;&amp;ncy; &amp;kcy;&amp;lcy;&amp;acy;&amp;scy;&amp;scy;&amp;acy; &amp;acy;&amp;ncy;&amp;gcy;&amp;lcy;&amp;icy;&amp;jcy;&amp;scy;&amp;kcy;&amp;ocy;&amp;gcy;&amp;ocy; &amp;yacy;&amp;zcy;&amp;ycy;&amp;kcy;&amp;a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501008"/>
            <a:ext cx="4286250" cy="321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&amp;Kcy;&amp;acy;&amp;rcy;&amp;tcy;&amp;icy;&amp;ncy;&amp;kcy;&amp;icy; &amp;pcy;&amp;ocy; &amp;zcy;&amp;acy;&amp;pcy;&amp;rcy;&amp;ocy;&amp;scy;&amp;ucy; &amp;vcy;&amp;icy;&amp;vcy;&amp;chcy;&amp;iecy;&amp;ncy;&amp;ncy;&amp;yacy; &amp;iukcy;&amp;ncy;&amp;ocy;&amp;zcy;&amp;iecy;&amp;mcy;&amp;ncy;&amp;ocy;&amp;yicy; &amp;mcy;&amp;ocy;&amp;vcy;&amp;icy; &amp;vcy; &amp;pcy;&amp;ocy;&amp;chcy;&amp;acy;&amp;tcy;&amp;kcy;&amp;ocy;&amp;vcy;&amp;iukcy;&amp;jcy; &amp;shcy;&amp;kcy;&amp;ocy;&amp;lcy;&amp;iuk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786" y="116632"/>
            <a:ext cx="4248472" cy="318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8053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&amp;Kcy;&amp;acy;&amp;rcy;&amp;tcy;&amp;icy;&amp;ncy;&amp;kcy;&amp;icy; &amp;pcy;&amp;ocy; &amp;zcy;&amp;acy;&amp;pcy;&amp;rcy;&amp;ocy;&amp;scy;&amp;ucy; thank you"/>
          <p:cNvSpPr>
            <a:spLocks noChangeAspect="1" noChangeArrowheads="1"/>
          </p:cNvSpPr>
          <p:nvPr/>
        </p:nvSpPr>
        <p:spPr bwMode="auto">
          <a:xfrm>
            <a:off x="155575" y="-2232025"/>
            <a:ext cx="6991350" cy="465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&amp;Kcy;&amp;acy;&amp;rcy;&amp;tcy;&amp;icy;&amp;ncy;&amp;kcy;&amp;icy; &amp;pcy;&amp;ocy; &amp;zcy;&amp;acy;&amp;pcy;&amp;rcy;&amp;ocy;&amp;scy;&amp;ucy; thank you"/>
          <p:cNvSpPr>
            <a:spLocks noChangeAspect="1" noChangeArrowheads="1"/>
          </p:cNvSpPr>
          <p:nvPr/>
        </p:nvSpPr>
        <p:spPr bwMode="auto">
          <a:xfrm>
            <a:off x="307975" y="-2079625"/>
            <a:ext cx="6991350" cy="465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&amp;Kcy;&amp;acy;&amp;rcy;&amp;tcy;&amp;icy;&amp;ncy;&amp;kcy;&amp;icy; &amp;pcy;&amp;ocy; &amp;zcy;&amp;acy;&amp;pcy;&amp;rcy;&amp;ocy;&amp;scy;&amp;ucy; thank you"/>
          <p:cNvSpPr>
            <a:spLocks noChangeAspect="1" noChangeArrowheads="1"/>
          </p:cNvSpPr>
          <p:nvPr/>
        </p:nvSpPr>
        <p:spPr bwMode="auto">
          <a:xfrm>
            <a:off x="460375" y="-1927225"/>
            <a:ext cx="6991350" cy="465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8" name="Picture 8" descr="&amp;Kcy;&amp;acy;&amp;rcy;&amp;tcy;&amp;icy;&amp;ncy;&amp;kcy;&amp;icy; &amp;pcy;&amp;ocy; &amp;zcy;&amp;acy;&amp;pcy;&amp;rcy;&amp;ocy;&amp;scy;&amp;ucy; thank yo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4"/>
            <a:ext cx="6991350" cy="394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0856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87624" y="188640"/>
            <a:ext cx="3246512" cy="5904656"/>
          </a:xfrm>
        </p:spPr>
        <p:txBody>
          <a:bodyPr>
            <a:normAutofit fontScale="55000" lnSpcReduction="20000"/>
          </a:bodyPr>
          <a:lstStyle/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uk-UA" dirty="0">
                <a:latin typeface="Times New Roman"/>
                <a:ea typeface="Calibri"/>
                <a:cs typeface="Times New Roman"/>
              </a:rPr>
              <a:t>Незалежно від початкових здібностей дитини </a:t>
            </a:r>
            <a:r>
              <a:rPr lang="uk-UA" dirty="0" smtClean="0">
                <a:latin typeface="Times New Roman"/>
                <a:ea typeface="Calibri"/>
                <a:cs typeface="Times New Roman"/>
              </a:rPr>
              <a:t>у віці 6-7 років </a:t>
            </a:r>
            <a:r>
              <a:rPr lang="uk-UA" dirty="0">
                <a:latin typeface="Times New Roman"/>
                <a:ea typeface="Calibri"/>
                <a:cs typeface="Times New Roman"/>
              </a:rPr>
              <a:t>вивчення іноземної мови корисно всім дітям, оскільки воно: </a:t>
            </a:r>
            <a:endParaRPr lang="ru-RU" dirty="0"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50000"/>
              </a:lnSpc>
              <a:buFont typeface="+mj-lt"/>
              <a:buAutoNum type="arabicParenR"/>
            </a:pPr>
            <a:r>
              <a:rPr lang="uk-UA" dirty="0">
                <a:latin typeface="Times New Roman"/>
                <a:ea typeface="Calibri"/>
                <a:cs typeface="Times New Roman"/>
              </a:rPr>
              <a:t>стимулює мовленнєвий і загальний розвиток дітей; </a:t>
            </a:r>
            <a:endParaRPr lang="ru-RU" dirty="0"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50000"/>
              </a:lnSpc>
              <a:buFont typeface="+mj-lt"/>
              <a:buAutoNum type="arabicParenR"/>
            </a:pPr>
            <a:r>
              <a:rPr lang="uk-UA" dirty="0">
                <a:latin typeface="Times New Roman"/>
                <a:ea typeface="Calibri"/>
                <a:cs typeface="Times New Roman"/>
              </a:rPr>
              <a:t>створює сприятливу основу для подальшого навчання мови; </a:t>
            </a:r>
            <a:endParaRPr lang="ru-RU" dirty="0"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50000"/>
              </a:lnSpc>
              <a:buFont typeface="+mj-lt"/>
              <a:buAutoNum type="arabicParenR"/>
            </a:pPr>
            <a:r>
              <a:rPr lang="uk-UA" dirty="0">
                <a:latin typeface="Times New Roman"/>
                <a:ea typeface="Calibri"/>
                <a:cs typeface="Times New Roman"/>
              </a:rPr>
              <a:t>залучає дітей до культури інших народів, формуючи тим самим всесвітню обізнаність; </a:t>
            </a:r>
            <a:endParaRPr lang="ru-RU" dirty="0"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50000"/>
              </a:lnSpc>
              <a:buFont typeface="+mj-lt"/>
              <a:buAutoNum type="arabicParenR"/>
            </a:pPr>
            <a:r>
              <a:rPr lang="uk-UA" dirty="0">
                <a:latin typeface="Times New Roman"/>
                <a:ea typeface="Calibri"/>
                <a:cs typeface="Times New Roman"/>
              </a:rPr>
              <a:t>позитивно впливає на розвиток пам’яті, мислення, сприйняття, увагу дитини.  </a:t>
            </a:r>
            <a:endParaRPr lang="ru-RU" dirty="0">
              <a:latin typeface="Times New Roman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14338" name="Picture 2" descr="&amp;Kcy;&amp;acy;&amp;rcy;&amp;tcy;&amp;icy;&amp;ncy;&amp;kcy;&amp;icy; &amp;pcy;&amp;ocy; &amp;zcy;&amp;acy;&amp;pcy;&amp;rcy;&amp;ocy;&amp;scy;&amp;ucy; &amp;vcy;&amp;icy;&amp;vcy;&amp;chcy;&amp;iecy;&amp;ncy;&amp;ncy;&amp;yacy; &amp;iukcy;&amp;ncy;&amp;ocy;&amp;zcy;&amp;iecy;&amp;mcy;&amp;ncy;&amp;ocy;&amp;yicy; &amp;mcy;&amp;ocy;&amp;vcy;&amp;icy; &amp;vcy; &amp;pcy;&amp;ocy;&amp;chcy;&amp;acy;&amp;tcy;&amp;kcy;&amp;ocy;&amp;vcy;&amp;iukcy;&amp;jcy; &amp;shcy;&amp;kcy;&amp;ocy;&amp;lcy;&amp;iuk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29204"/>
            <a:ext cx="428625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713" y="2276872"/>
            <a:ext cx="4591287" cy="3166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5241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778098"/>
          </a:xfrm>
        </p:spPr>
        <p:txBody>
          <a:bodyPr>
            <a:normAutofit fontScale="90000"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/>
            </a:r>
            <a:br>
              <a:rPr lang="ru-RU" sz="2000" dirty="0">
                <a:latin typeface="Times New Roman"/>
                <a:ea typeface="Calibri"/>
                <a:cs typeface="Times New Roman"/>
              </a:rPr>
            </a:br>
            <a:r>
              <a:rPr lang="uk-UA" sz="20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Психологічні особливості мислення та світосприйняття  школярів молодшого віку</a:t>
            </a:r>
            <a:r>
              <a:rPr lang="ru-RU" dirty="0">
                <a:latin typeface="Times New Roman"/>
                <a:ea typeface="Calibri"/>
                <a:cs typeface="Times New Roman"/>
              </a:rPr>
              <a:t/>
            </a:r>
            <a:br>
              <a:rPr lang="ru-RU" dirty="0">
                <a:latin typeface="Times New Roman"/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43608" y="620688"/>
            <a:ext cx="3102496" cy="590465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dirty="0"/>
              <a:t>Перехід до шкільного віку пов’язаний зі значними змінами в житті, діяльності, з’являються нові обов’язки. Психологи довели, що молодші школярі мають стійку довготривалу пам’ять; їхній мозок характеризується пластичністю, здатністю швидко реагувати та переключатися з одного виду діяльності на </a:t>
            </a:r>
            <a:r>
              <a:rPr lang="uk-UA" dirty="0" smtClean="0"/>
              <a:t>інший. </a:t>
            </a:r>
            <a:r>
              <a:rPr lang="uk-UA" dirty="0"/>
              <a:t>Усі психологічні особливості дітей даного віку свідчать про те, що є всі необхідні передумови для вивчення іноземних мов на початковому етапі.</a:t>
            </a:r>
            <a:endParaRPr lang="ru-RU" dirty="0"/>
          </a:p>
        </p:txBody>
      </p:sp>
      <p:pic>
        <p:nvPicPr>
          <p:cNvPr id="1028" name="Picture 4" descr="&amp;Kcy;&amp;acy;&amp;rcy;&amp;tcy;&amp;icy;&amp;ncy;&amp;kcy;&amp;icy; &amp;pcy;&amp;ocy; &amp;zcy;&amp;acy;&amp;pcy;&amp;rcy;&amp;ocy;&amp;scy;&amp;ucy; &amp;vcy;&amp;icy;&amp;vcy;&amp;chcy;&amp;iecy;&amp;ncy;&amp;ncy;&amp;yacy; &amp;iukcy;&amp;ncy;&amp;ocy;&amp;zcy;&amp;iecy;&amp;mcy;&amp;ncy;&amp;ocy;&amp;yicy; &amp;mcy;&amp;ocy;&amp;vcy;&amp;icy; &amp;ncy;&amp;acy; &amp;pcy;&amp;ocy;&amp;chcy;&amp;acy;&amp;tcy;&amp;kcy;&amp;ocy;&amp;vcy;&amp;ocy;&amp;mcy;&amp;ucy; &amp;iecy;&amp;tcy;&amp;acy;&amp;pcy;&amp;iuk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906094"/>
            <a:ext cx="4626577" cy="252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&amp;Kcy;&amp;acy;&amp;rcy;&amp;tcy;&amp;icy;&amp;ncy;&amp;kcy;&amp;icy; &amp;pcy;&amp;ocy; &amp;zcy;&amp;acy;&amp;pcy;&amp;rcy;&amp;ocy;&amp;scy;&amp;ucy; &amp;vcy;&amp;icy;&amp;vcy;&amp;chcy;&amp;iecy;&amp;ncy;&amp;ncy;&amp;yacy; &amp;iukcy;&amp;ncy;&amp;ocy;&amp;zcy;&amp;iecy;&amp;mcy;&amp;ncy;&amp;ocy;&amp;yicy; &amp;mcy;&amp;ocy;&amp;vcy;&amp;icy; &amp;ncy;&amp;acy; &amp;pcy;&amp;ocy;&amp;chcy;&amp;acy;&amp;tcy;&amp;kcy;&amp;ocy;&amp;vcy;&amp;ocy;&amp;mcy;&amp;ucy; &amp;iecy;&amp;tcy;&amp;acy;&amp;pcy;&amp;iuk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679" y="3501008"/>
            <a:ext cx="4238625" cy="320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278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02404" y="404666"/>
            <a:ext cx="3380184" cy="59766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dirty="0"/>
              <a:t>Як і будь-який урок, </a:t>
            </a:r>
            <a:r>
              <a:rPr lang="uk-UA" dirty="0" err="1"/>
              <a:t>урок</a:t>
            </a:r>
            <a:r>
              <a:rPr lang="uk-UA" dirty="0"/>
              <a:t> іноземної мови має свою специфіку. Основна мета на уроці іноземної мови це формування комунікативної компетенції учнів. Зараз прийнято вважати, що іноземну мову вивчають за для участі в діалозі культур. Також метою вивчення іноземної мови є залучення до іншої культури. Ця мета досягається шляхом формування здатності до міжкультурної комунікації. Викладання іноземної мови засноване на завданні комунікативного характеру, що є особливістю уроку іноземної мови. </a:t>
            </a:r>
            <a:endParaRPr lang="ru-RU" dirty="0"/>
          </a:p>
          <a:p>
            <a:endParaRPr lang="ru-RU" dirty="0"/>
          </a:p>
        </p:txBody>
      </p:sp>
      <p:pic>
        <p:nvPicPr>
          <p:cNvPr id="2050" name="Picture 2" descr="&amp;Kcy;&amp;acy;&amp;rcy;&amp;tcy;&amp;icy;&amp;ncy;&amp;kcy;&amp;icy; &amp;pcy;&amp;ocy; &amp;zcy;&amp;acy;&amp;pcy;&amp;rcy;&amp;ocy;&amp;scy;&amp;ucy; &amp;vcy;&amp;icy;&amp;vcy;&amp;chcy;&amp;iecy;&amp;ncy;&amp;ncy;&amp;yacy; &amp;iukcy;&amp;ncy;&amp;ocy;&amp;zcy;&amp;iecy;&amp;mcy;&amp;ncy;&amp;ocy;&amp;yicy; &amp;mcy;&amp;ocy;&amp;vcy;&amp;icy; &amp;ncy;&amp;acy; &amp;pcy;&amp;ocy;&amp;chcy;&amp;acy;&amp;tcy;&amp;kcy;&amp;ocy;&amp;vcy;&amp;ocy;&amp;mcy;&amp;ucy; &amp;iecy;&amp;tcy;&amp;acy;&amp;pcy;&amp;iuk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678" y="260648"/>
            <a:ext cx="3706918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&amp;Kcy;&amp;acy;&amp;rcy;&amp;tcy;&amp;icy;&amp;ncy;&amp;kcy;&amp;icy; &amp;pcy;&amp;ocy; &amp;zcy;&amp;acy;&amp;pcy;&amp;rcy;&amp;ocy;&amp;scy;&amp;ucy; &amp;vcy;&amp;icy;&amp;vcy;&amp;chcy;&amp;iecy;&amp;ncy;&amp;ncy;&amp;yacy; &amp;iukcy;&amp;ncy;&amp;ocy;&amp;zcy;&amp;iecy;&amp;mcy;&amp;ncy;&amp;ocy;&amp;yicy; &amp;mcy;&amp;ocy;&amp;vcy;&amp;icy; &amp;ncy;&amp;acy; &amp;pcy;&amp;ocy;&amp;chcy;&amp;acy;&amp;tcy;&amp;kcy;&amp;ocy;&amp;vcy;&amp;ocy;&amp;mcy;&amp;ucy; &amp;iecy;&amp;tcy;&amp;acy;&amp;pcy;&amp;iuk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708920"/>
            <a:ext cx="4497338" cy="3672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724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43608" y="453511"/>
            <a:ext cx="3452192" cy="583264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/>
                <a:ea typeface="Calibri"/>
              </a:rPr>
              <a:t>Під початковим етапом вивчення іноземної мови зазвичай розуміють закладення основ комунікативної компетенції, що необхідні і достатні для подальшого розвитку та вдосконалення вивчення іноземної мови. Досить багато часу необхідно для закладення основ комунікативної компетенції. Учням з перших кроків необхідно ознайомитися і усвідомити, що мова, яку вони почали вивчати, є засобом спілкування.</a:t>
            </a:r>
            <a:endParaRPr lang="ru-RU" dirty="0"/>
          </a:p>
        </p:txBody>
      </p:sp>
      <p:pic>
        <p:nvPicPr>
          <p:cNvPr id="3074" name="Picture 2" descr="&amp;Kcy;&amp;acy;&amp;rcy;&amp;tcy;&amp;icy;&amp;ncy;&amp;kcy;&amp;icy; &amp;pcy;&amp;ocy; &amp;zcy;&amp;acy;&amp;pcy;&amp;rcy;&amp;ocy;&amp;scy;&amp;ucy; &amp;vcy;&amp;icy;&amp;vcy;&amp;chcy;&amp;iecy;&amp;ncy;&amp;ncy;&amp;yacy; &amp;iukcy;&amp;ncy;&amp;ocy;&amp;zcy;&amp;iecy;&amp;mcy;&amp;ncy;&amp;ocy;&amp;yicy; &amp;mcy;&amp;ocy;&amp;vcy;&amp;icy; &amp;ncy;&amp;acy; &amp;pcy;&amp;ocy;&amp;chcy;&amp;acy;&amp;tcy;&amp;kcy;&amp;ocy;&amp;vcy;&amp;ocy;&amp;mcy;&amp;ucy; &amp;iecy;&amp;tcy;&amp;acy;&amp;pcy;&amp;iuk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53511"/>
            <a:ext cx="4049730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&amp;Kcy;&amp;acy;&amp;rcy;&amp;tcy;&amp;icy;&amp;ncy;&amp;kcy;&amp;icy; &amp;pcy;&amp;ocy; &amp;zcy;&amp;acy;&amp;pcy;&amp;rcy;&amp;ocy;&amp;scy;&amp;ucy; &amp;vcy;&amp;icy;&amp;vcy;&amp;chcy;&amp;iecy;&amp;ncy;&amp;ncy;&amp;yacy; &amp;iukcy;&amp;ncy;&amp;ocy;&amp;zcy;&amp;iecy;&amp;mcy;&amp;ncy;&amp;ocy;&amp;yicy; &amp;mcy;&amp;ocy;&amp;vcy;&amp;icy; &amp;ncy;&amp;acy; &amp;pcy;&amp;ocy;&amp;chcy;&amp;acy;&amp;tcy;&amp;kcy;&amp;ocy;&amp;vcy;&amp;ocy;&amp;mcy;&amp;ucy; &amp;iecy;&amp;tcy;&amp;acy;&amp;pcy;&amp;iuk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284984"/>
            <a:ext cx="2664296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642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71600" y="260649"/>
            <a:ext cx="3067000" cy="583264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dirty="0" smtClean="0"/>
              <a:t>Останні </a:t>
            </a:r>
            <a:r>
              <a:rPr lang="uk-UA" dirty="0"/>
              <a:t>дослідження довели, що вивчення іноземної мови розвиває логічне мислення, підвищує культурний та освітній рівень у дітей </a:t>
            </a:r>
            <a:r>
              <a:rPr lang="uk-UA" dirty="0" smtClean="0"/>
              <a:t>. </a:t>
            </a:r>
            <a:r>
              <a:rPr lang="uk-UA" dirty="0"/>
              <a:t>Найбільш сприятливим періодом вивчення іноземної мови вважають вік від 4 до 8 років. Хоча більшість психологів не мають одностайної думки щодо вивчення іноземної мови в ранньому віці, всі вони говорять, що дитина до 9 років – фахівець в оволодінні мовою. Дитячий мозок  має не аби яку здатність до засвоєння мови, але з віком вона зменшується. </a:t>
            </a:r>
            <a:endParaRPr lang="ru-RU" dirty="0"/>
          </a:p>
        </p:txBody>
      </p:sp>
      <p:pic>
        <p:nvPicPr>
          <p:cNvPr id="4098" name="Picture 2" descr="&amp;Kcy;&amp;acy;&amp;rcy;&amp;tcy;&amp;icy;&amp;ncy;&amp;kcy;&amp;icy; &amp;pcy;&amp;ocy; &amp;zcy;&amp;acy;&amp;pcy;&amp;rcy;&amp;ocy;&amp;scy;&amp;ucy; &amp;vcy;&amp;icy;&amp;vcy;&amp;chcy;&amp;iecy;&amp;ncy;&amp;ncy;&amp;yacy; &amp;iukcy;&amp;ncy;&amp;ocy;&amp;zcy;&amp;iecy;&amp;mcy;&amp;ncy;&amp;ocy;&amp;yicy; &amp;mcy;&amp;ocy;&amp;vcy;&amp;icy; &amp;ncy;&amp;acy; &amp;pcy;&amp;ocy;&amp;chcy;&amp;acy;&amp;tcy;&amp;kcy;&amp;ocy;&amp;vcy;&amp;ocy;&amp;mcy;&amp;ucy; &amp;iecy;&amp;tcy;&amp;acy;&amp;pcy;&amp;iuk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9798" y="17907"/>
            <a:ext cx="5023615" cy="6435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3745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43608" y="188641"/>
            <a:ext cx="3102496" cy="583264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dirty="0"/>
              <a:t>Встановлено, що дитина легше опановує іноземну мову ніж доросла людина лише за умови важливого для дитини спілкування, джерелом якого є навчальна гра. Для дітей віком від 3 до 8 років гра є невід’ємною частиною, і її значення не втрачається в початковій школі. Відомий вчений Л.В. </a:t>
            </a:r>
            <a:r>
              <a:rPr lang="uk-UA" dirty="0" smtClean="0"/>
              <a:t>Виготський </a:t>
            </a:r>
            <a:r>
              <a:rPr lang="uk-UA" dirty="0"/>
              <a:t>відзначив позитивний вплив гри на процес вивчення іноземної мови.</a:t>
            </a:r>
            <a:endParaRPr lang="ru-RU" dirty="0"/>
          </a:p>
        </p:txBody>
      </p:sp>
      <p:pic>
        <p:nvPicPr>
          <p:cNvPr id="5122" name="Picture 2" descr="&amp;Kcy;&amp;acy;&amp;rcy;&amp;tcy;&amp;icy;&amp;ncy;&amp;kcy;&amp;icy; &amp;pcy;&amp;ocy; &amp;zcy;&amp;acy;&amp;pcy;&amp;rcy;&amp;ocy;&amp;scy;&amp;ucy; &amp;vcy;&amp;icy;&amp;vcy;&amp;chcy;&amp;iecy;&amp;ncy;&amp;ncy;&amp;yacy; &amp;iukcy;&amp;ncy;&amp;ocy;&amp;zcy;&amp;iecy;&amp;mcy;&amp;ncy;&amp;ocy;&amp;yicy; &amp;mcy;&amp;ocy;&amp;vcy;&amp;icy; &amp;ncy;&amp;acy; &amp;pcy;&amp;ocy;&amp;chcy;&amp;acy;&amp;tcy;&amp;kcy;&amp;ocy;&amp;vcy;&amp;ocy;&amp;mcy;&amp;ucy; &amp;iecy;&amp;tcy;&amp;acy;&amp;pcy;&amp;iuk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554" y="116632"/>
            <a:ext cx="5075446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852936"/>
            <a:ext cx="4714664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0134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332656"/>
            <a:ext cx="4038600" cy="579350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dirty="0"/>
              <a:t>Завдяки ранньому вивченню іноземної мови в учнів є можливість досить добре розуміти на слух мову вчителя, однокласників. Школярі вчаться розуміти основний зміст нескладних текстів опираючись на зорову наочність і мовну здогадку. Вже на початковому рівні школярі вчаться брати участь у діалогічному </a:t>
            </a:r>
            <a:r>
              <a:rPr lang="uk-UA" dirty="0" smtClean="0"/>
              <a:t>мовленні. </a:t>
            </a:r>
            <a:r>
              <a:rPr lang="uk-UA" dirty="0"/>
              <a:t>У початковій школі учні мають можливість навчитися вести етикетний діалог, елементарний </a:t>
            </a:r>
            <a:r>
              <a:rPr lang="uk-UA" dirty="0" smtClean="0"/>
              <a:t>діалог-розпитування. Оскільки </a:t>
            </a:r>
            <a:r>
              <a:rPr lang="uk-UA" dirty="0"/>
              <a:t>для початкової школи   теми ретельно підбираються, то школярі мають можливість коротко висловлюватися по даній темі, відтворювати напам’ять рекомендовані твори дитячого фольклору.</a:t>
            </a:r>
            <a:endParaRPr lang="ru-RU" dirty="0"/>
          </a:p>
        </p:txBody>
      </p:sp>
      <p:pic>
        <p:nvPicPr>
          <p:cNvPr id="6146" name="Picture 2" descr="&amp;Kcy;&amp;acy;&amp;rcy;&amp;tcy;&amp;icy;&amp;ncy;&amp;kcy;&amp;icy; &amp;pcy;&amp;ocy; &amp;zcy;&amp;acy;&amp;pcy;&amp;rcy;&amp;ocy;&amp;scy;&amp;ucy; &amp;vcy;&amp;icy;&amp;vcy;&amp;chcy;&amp;iecy;&amp;ncy;&amp;ncy;&amp;yacy; &amp;iukcy;&amp;ncy;&amp;ocy;&amp;zcy;&amp;iecy;&amp;mcy;&amp;ncy;&amp;ocy;&amp;yicy; &amp;mcy;&amp;ocy;&amp;vcy;&amp;icy; &amp;ncy;&amp;acy; &amp;pcy;&amp;ocy;&amp;chcy;&amp;acy;&amp;tcy;&amp;kcy;&amp;ocy;&amp;vcy;&amp;ocy;&amp;mcy;&amp;ucy; &amp;iecy;&amp;tcy;&amp;acy;&amp;pcy;&amp;iuk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88640"/>
            <a:ext cx="4700188" cy="3096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&amp;Kcy;&amp;acy;&amp;rcy;&amp;tcy;&amp;icy;&amp;ncy;&amp;kcy;&amp;icy; &amp;pcy;&amp;ocy; &amp;zcy;&amp;acy;&amp;pcy;&amp;rcy;&amp;ocy;&amp;scy;&amp;ucy; &amp;vcy;&amp;icy;&amp;vcy;&amp;chcy;&amp;iecy;&amp;ncy;&amp;ncy;&amp;yacy; &amp;iukcy;&amp;ncy;&amp;ocy;&amp;zcy;&amp;iecy;&amp;mcy;&amp;ncy;&amp;ocy;&amp;yicy; &amp;mcy;&amp;ocy;&amp;vcy;&amp;icy; &amp;ncy;&amp;acy; &amp;pcy;&amp;ocy;&amp;chcy;&amp;acy;&amp;tcy;&amp;kcy;&amp;ocy;&amp;vcy;&amp;ocy;&amp;mcy;&amp;ucy; &amp;iecy;&amp;tcy;&amp;acy;&amp;pcy;&amp;iuk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58354"/>
            <a:ext cx="4510334" cy="3379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7177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498080" cy="1143000"/>
          </a:xfrm>
        </p:spPr>
        <p:txBody>
          <a:bodyPr>
            <a:normAutofit/>
          </a:bodyPr>
          <a:lstStyle/>
          <a:p>
            <a:r>
              <a:rPr lang="uk-UA" sz="3200" b="1" dirty="0"/>
              <a:t>Основні методи та методики вивчення іноземної мови на початковому етапі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43608" y="1412776"/>
            <a:ext cx="3246511" cy="475252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uk-UA" dirty="0"/>
              <a:t>На сьогоднішній день існує досить багато методів викладання іноземної мови. Прийнято вважати, що найбільш ефективним методом викладання іноземної мови є природний метод, тобто вивчення іноземної мови максимально схоже на вивчення рідної мови. </a:t>
            </a:r>
            <a:endParaRPr lang="ru-RU" dirty="0"/>
          </a:p>
        </p:txBody>
      </p:sp>
      <p:pic>
        <p:nvPicPr>
          <p:cNvPr id="8194" name="Picture 2" descr="&amp;Kcy;&amp;acy;&amp;rcy;&amp;tcy;&amp;icy;&amp;ncy;&amp;kcy;&amp;icy; &amp;pcy;&amp;ocy; &amp;zcy;&amp;acy;&amp;pcy;&amp;rcy;&amp;ocy;&amp;scy;&amp;ucy; &amp;vcy;&amp;icy;&amp;vcy;&amp;chcy;&amp;iecy;&amp;ncy;&amp;ncy;&amp;yacy; &amp;iukcy;&amp;ncy;&amp;ocy;&amp;zcy;&amp;iecy;&amp;mcy;&amp;ncy;&amp;ocy;&amp;yicy; &amp;mcy;&amp;ocy;&amp;vcy;&amp;icy; &amp;ncy;&amp;acy; &amp;pcy;&amp;ocy;&amp;chcy;&amp;acy;&amp;tcy;&amp;kcy;&amp;ocy;&amp;vcy;&amp;ocy;&amp;mcy;&amp;ucy; &amp;iecy;&amp;tcy;&amp;acy;&amp;pcy;&amp;iuk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011" y="1196752"/>
            <a:ext cx="4794989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64126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42</TotalTime>
  <Words>943</Words>
  <Application>Microsoft Office PowerPoint</Application>
  <PresentationFormat>Экран (4:3)</PresentationFormat>
  <Paragraphs>24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Солнцестояние</vt:lpstr>
      <vt:lpstr>Стратегії навчання іноземної мови на початковому етапі</vt:lpstr>
      <vt:lpstr>Презентация PowerPoint</vt:lpstr>
      <vt:lpstr> Психологічні особливості мислення та світосприйняття  школярів молодшого віку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Основні методи та методики вивчення іноземної мови на початковому етапі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Стратегії навчання іноземної мови на початковому етапі</dc:title>
  <dc:creator>Семья</dc:creator>
  <cp:lastModifiedBy>Семья</cp:lastModifiedBy>
  <cp:revision>6</cp:revision>
  <dcterms:created xsi:type="dcterms:W3CDTF">2017-06-17T14:04:23Z</dcterms:created>
  <dcterms:modified xsi:type="dcterms:W3CDTF">2017-06-17T14:57:50Z</dcterms:modified>
</cp:coreProperties>
</file>