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4" r:id="rId18"/>
    <p:sldId id="275" r:id="rId19"/>
    <p:sldId id="276" r:id="rId20"/>
    <p:sldId id="273" r:id="rId21"/>
    <p:sldId id="277"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FAFA"/>
    <a:srgbClr val="FF00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96" d="100"/>
          <a:sy n="96" d="100"/>
        </p:scale>
        <p:origin x="157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p>
            <a:fld id="{820BB889-9D34-4BBB-8EBF-7B432ADE08F0}" type="datetimeFigureOut">
              <a:rPr lang="ru-RU" smtClean="0"/>
              <a:t>05.08.2023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260874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20BB889-9D34-4BBB-8EBF-7B432ADE08F0}" type="datetimeFigureOut">
              <a:rPr lang="ru-RU" smtClean="0"/>
              <a:t>05.08.2023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358004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07757" y="365125"/>
            <a:ext cx="1478756"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71488" y="365125"/>
            <a:ext cx="4321969"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20BB889-9D34-4BBB-8EBF-7B432ADE08F0}" type="datetimeFigureOut">
              <a:rPr lang="ru-RU" smtClean="0"/>
              <a:t>05.08.2023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1227074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20BB889-9D34-4BBB-8EBF-7B432ADE08F0}" type="datetimeFigureOut">
              <a:rPr lang="ru-RU" smtClean="0"/>
              <a:t>05.08.2023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3844265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20BB889-9D34-4BBB-8EBF-7B432ADE08F0}" type="datetimeFigureOut">
              <a:rPr lang="ru-RU" smtClean="0"/>
              <a:t>05.08.2023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2159550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71487" y="1825625"/>
            <a:ext cx="2900363"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3486150" y="1825625"/>
            <a:ext cx="2900363"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20BB889-9D34-4BBB-8EBF-7B432ADE08F0}" type="datetimeFigureOut">
              <a:rPr lang="ru-RU" smtClean="0"/>
              <a:t>05.08.2023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2349083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20BB889-9D34-4BBB-8EBF-7B432ADE08F0}" type="datetimeFigureOut">
              <a:rPr lang="ru-RU" smtClean="0"/>
              <a:t>05.08.2023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2286000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20BB889-9D34-4BBB-8EBF-7B432ADE08F0}" type="datetimeFigureOut">
              <a:rPr lang="ru-RU" smtClean="0"/>
              <a:t>05.08.2023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1304350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20BB889-9D34-4BBB-8EBF-7B432ADE08F0}" type="datetimeFigureOut">
              <a:rPr lang="ru-RU" smtClean="0"/>
              <a:t>05.08.2023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2374920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820BB889-9D34-4BBB-8EBF-7B432ADE08F0}" type="datetimeFigureOut">
              <a:rPr lang="ru-RU" smtClean="0"/>
              <a:t>05.08.2023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2691012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820BB889-9D34-4BBB-8EBF-7B432ADE08F0}" type="datetimeFigureOut">
              <a:rPr lang="ru-RU" smtClean="0"/>
              <a:t>05.08.2023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C173F88-3387-453B-9303-AC0210B95CB8}" type="slidenum">
              <a:rPr lang="ru-RU" smtClean="0"/>
              <a:t>‹#›</a:t>
            </a:fld>
            <a:endParaRPr lang="ru-RU"/>
          </a:p>
        </p:txBody>
      </p:sp>
    </p:spTree>
    <p:extLst>
      <p:ext uri="{BB962C8B-B14F-4D97-AF65-F5344CB8AC3E}">
        <p14:creationId xmlns:p14="http://schemas.microsoft.com/office/powerpoint/2010/main" val="934140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20BB889-9D34-4BBB-8EBF-7B432ADE08F0}" type="datetimeFigureOut">
              <a:rPr lang="ru-RU" smtClean="0"/>
              <a:t>05.08.2023</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173F88-3387-453B-9303-AC0210B95CB8}" type="slidenum">
              <a:rPr lang="ru-RU" smtClean="0"/>
              <a:t>‹#›</a:t>
            </a:fld>
            <a:endParaRPr lang="ru-RU"/>
          </a:p>
        </p:txBody>
      </p:sp>
      <p:pic>
        <p:nvPicPr>
          <p:cNvPr id="7" name="Рисунок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97180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http://agro.vobu.ua/wp-content/uploads/2020/09/sivozminy_pivn_step1.jpg" TargetMode="External"/><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7547" y="549130"/>
            <a:ext cx="7886700" cy="898895"/>
          </a:xfrm>
        </p:spPr>
        <p:txBody>
          <a:bodyPr>
            <a:noAutofit/>
          </a:bodyPr>
          <a:lstStyle/>
          <a:p>
            <a:pPr algn="ctr"/>
            <a:r>
              <a:rPr lang="uk-UA"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Методика морфологічного аналізу рослин на живому матеріалі</a:t>
            </a:r>
            <a:br>
              <a:rPr lang="en-UA" sz="2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ru-RU" sz="6000" b="1"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latin typeface="+mn-lt"/>
            </a:endParaRPr>
          </a:p>
        </p:txBody>
      </p:sp>
      <p:pic>
        <p:nvPicPr>
          <p:cNvPr id="1032" name="Picture 8" descr="Цікаві факти про рослини : найнеймовірніше і цікаве в світі | Корисно знати">
            <a:extLst>
              <a:ext uri="{FF2B5EF4-FFF2-40B4-BE49-F238E27FC236}">
                <a16:creationId xmlns:a16="http://schemas.microsoft.com/office/drawing/2014/main" id="{F2653DCC-65B0-E14C-B78C-3DE42EE6A4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88691" y="3982297"/>
            <a:ext cx="3889094" cy="27769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FB5CD350-A63A-774A-B821-236A10A7732D}"/>
              </a:ext>
            </a:extLst>
          </p:cNvPr>
          <p:cNvSpPr txBox="1"/>
          <p:nvPr/>
        </p:nvSpPr>
        <p:spPr>
          <a:xfrm>
            <a:off x="138896" y="984934"/>
            <a:ext cx="8738889" cy="3046988"/>
          </a:xfrm>
          <a:prstGeom prst="rect">
            <a:avLst/>
          </a:prstGeom>
          <a:noFill/>
        </p:spPr>
        <p:txBody>
          <a:bodyPr wrap="square">
            <a:spAutoFit/>
          </a:bodyPr>
          <a:lstStyle/>
          <a:p>
            <a:pPr lvl="0" algn="just">
              <a:spcAft>
                <a:spcPts val="0"/>
              </a:spcAft>
            </a:pPr>
            <a:r>
              <a:rPr lang="uk-UA" sz="2400" dirty="0">
                <a:effectLst/>
                <a:latin typeface="Times New Roman" panose="02020603050405020304" pitchFamily="18" charset="0"/>
                <a:ea typeface="Times New Roman" panose="02020603050405020304" pitchFamily="18" charset="0"/>
              </a:rPr>
              <a:t>1. Відбір рослинного матеріалу. Рослини слід обирати залежно від мети дослідження. </a:t>
            </a:r>
          </a:p>
          <a:p>
            <a:pPr lvl="0" algn="just">
              <a:spcAft>
                <a:spcPts val="0"/>
              </a:spcAft>
            </a:pPr>
            <a:r>
              <a:rPr lang="uk-UA" sz="2400" dirty="0">
                <a:effectLst/>
                <a:latin typeface="Times New Roman" panose="02020603050405020304" pitchFamily="18" charset="0"/>
                <a:ea typeface="Times New Roman" panose="02020603050405020304" pitchFamily="18" charset="0"/>
              </a:rPr>
              <a:t>2.  Підготовка препарату. Для морфологічного аналізу рослин на</a:t>
            </a:r>
          </a:p>
          <a:p>
            <a:pPr lvl="0" algn="just">
              <a:spcAft>
                <a:spcPts val="0"/>
              </a:spcAft>
            </a:pPr>
            <a:r>
              <a:rPr lang="uk-UA" sz="2400" dirty="0">
                <a:effectLst/>
                <a:latin typeface="Times New Roman" panose="02020603050405020304" pitchFamily="18" charset="0"/>
                <a:ea typeface="Times New Roman" panose="02020603050405020304" pitchFamily="18" charset="0"/>
              </a:rPr>
              <a:t>живому матеріалі слід зробити препарат. </a:t>
            </a:r>
          </a:p>
          <a:p>
            <a:pPr lvl="0" algn="just">
              <a:spcAft>
                <a:spcPts val="0"/>
              </a:spcAft>
            </a:pPr>
            <a:r>
              <a:rPr lang="uk-UA" sz="2400" dirty="0">
                <a:effectLst/>
                <a:latin typeface="Times New Roman" panose="02020603050405020304" pitchFamily="18" charset="0"/>
                <a:ea typeface="Times New Roman" panose="02020603050405020304" pitchFamily="18" charset="0"/>
              </a:rPr>
              <a:t>3.  Вивчення особливостей будови рослини. Для цього слід</a:t>
            </a:r>
          </a:p>
          <a:p>
            <a:pPr lvl="0" algn="just">
              <a:spcAft>
                <a:spcPts val="0"/>
              </a:spcAft>
            </a:pPr>
            <a:r>
              <a:rPr lang="uk-UA" sz="2400" dirty="0">
                <a:effectLst/>
                <a:latin typeface="Times New Roman" panose="02020603050405020304" pitchFamily="18" charset="0"/>
                <a:ea typeface="Times New Roman" panose="02020603050405020304" pitchFamily="18" charset="0"/>
              </a:rPr>
              <a:t>детально розглядати під мікроскопом різні частини рослини, такі як листя, квіти, стебла та корені. На мікроскопі можна виявити різні особливості будови.</a:t>
            </a:r>
            <a:endParaRPr lang="en-UA" sz="2000" dirty="0">
              <a:effectLst/>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9B9A76DB-22AD-CC41-B895-59538DC4319B}"/>
              </a:ext>
            </a:extLst>
          </p:cNvPr>
          <p:cNvSpPr txBox="1"/>
          <p:nvPr/>
        </p:nvSpPr>
        <p:spPr>
          <a:xfrm>
            <a:off x="138896" y="4031922"/>
            <a:ext cx="4641448" cy="1938992"/>
          </a:xfrm>
          <a:prstGeom prst="rect">
            <a:avLst/>
          </a:prstGeom>
          <a:noFill/>
        </p:spPr>
        <p:txBody>
          <a:bodyPr wrap="square">
            <a:spAutoFit/>
          </a:bodyPr>
          <a:lstStyle/>
          <a:p>
            <a:pPr lvl="0" algn="just">
              <a:spcAft>
                <a:spcPts val="0"/>
              </a:spcAft>
            </a:pPr>
            <a:r>
              <a:rPr lang="uk-UA" sz="2400" dirty="0">
                <a:latin typeface="Times New Roman" panose="02020603050405020304" pitchFamily="18" charset="0"/>
                <a:ea typeface="Times New Roman" panose="02020603050405020304" pitchFamily="18" charset="0"/>
              </a:rPr>
              <a:t>4. </a:t>
            </a:r>
            <a:r>
              <a:rPr lang="uk-UA" sz="2400" dirty="0">
                <a:effectLst/>
                <a:latin typeface="Times New Roman" panose="02020603050405020304" pitchFamily="18" charset="0"/>
                <a:ea typeface="Times New Roman" panose="02020603050405020304" pitchFamily="18" charset="0"/>
              </a:rPr>
              <a:t>Фіксація результатів дослідження. Після проведення морфологічного аналізу рослини слід зберегти зразок для подальшого використання. </a:t>
            </a:r>
            <a:endParaRPr lang="en-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4252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9D3673-0ABA-A14C-9DF8-B5D08E244FF6}"/>
              </a:ext>
            </a:extLst>
          </p:cNvPr>
          <p:cNvSpPr txBox="1"/>
          <p:nvPr/>
        </p:nvSpPr>
        <p:spPr>
          <a:xfrm>
            <a:off x="278295" y="393749"/>
            <a:ext cx="8587409" cy="3046988"/>
          </a:xfrm>
          <a:prstGeom prst="rect">
            <a:avLst/>
          </a:prstGeom>
          <a:noFill/>
        </p:spPr>
        <p:txBody>
          <a:bodyPr wrap="square">
            <a:spAutoFit/>
          </a:bodyPr>
          <a:lstStyle/>
          <a:p>
            <a:pPr algn="just"/>
            <a:r>
              <a:rPr lang="uk-UA" sz="2400" b="1" u="sng" dirty="0" err="1">
                <a:effectLst/>
                <a:latin typeface="Times New Roman" panose="02020603050405020304" pitchFamily="18" charset="0"/>
                <a:ea typeface="Times New Roman" panose="02020603050405020304" pitchFamily="18" charset="0"/>
              </a:rPr>
              <a:t>Колекційно</a:t>
            </a:r>
            <a:r>
              <a:rPr lang="uk-UA" sz="2400" b="1" u="sng" dirty="0">
                <a:effectLst/>
                <a:latin typeface="Times New Roman" panose="02020603050405020304" pitchFamily="18" charset="0"/>
                <a:ea typeface="Times New Roman" panose="02020603050405020304" pitchFamily="18" charset="0"/>
              </a:rPr>
              <a:t>-дослідне поле </a:t>
            </a:r>
            <a:r>
              <a:rPr lang="uk-UA" sz="2400" dirty="0">
                <a:effectLst/>
                <a:latin typeface="Times New Roman" panose="02020603050405020304" pitchFamily="18" charset="0"/>
                <a:ea typeface="Times New Roman" panose="02020603050405020304" pitchFamily="18" charset="0"/>
              </a:rPr>
              <a:t>– це місце, де вирощують різні види рослин для збереження їх генофонду, а також проведення наукових досліджень. Робота на </a:t>
            </a:r>
            <a:r>
              <a:rPr lang="uk-UA" sz="2400" dirty="0" err="1">
                <a:effectLst/>
                <a:latin typeface="Times New Roman" panose="02020603050405020304" pitchFamily="18" charset="0"/>
                <a:ea typeface="Times New Roman" panose="02020603050405020304" pitchFamily="18" charset="0"/>
              </a:rPr>
              <a:t>колекційно</a:t>
            </a:r>
            <a:r>
              <a:rPr lang="uk-UA" sz="2400" dirty="0">
                <a:effectLst/>
                <a:latin typeface="Times New Roman" panose="02020603050405020304" pitchFamily="18" charset="0"/>
                <a:ea typeface="Times New Roman" panose="02020603050405020304" pitchFamily="18" charset="0"/>
              </a:rPr>
              <a:t>-дослідному полі </a:t>
            </a:r>
            <a:r>
              <a:rPr lang="uk-UA" sz="2400" dirty="0">
                <a:latin typeface="Times New Roman" panose="02020603050405020304" pitchFamily="18" charset="0"/>
                <a:ea typeface="Times New Roman" panose="02020603050405020304" pitchFamily="18" charset="0"/>
              </a:rPr>
              <a:t>є </a:t>
            </a:r>
            <a:r>
              <a:rPr lang="uk-UA" sz="2400" dirty="0">
                <a:effectLst/>
                <a:latin typeface="Times New Roman" panose="02020603050405020304" pitchFamily="18" charset="0"/>
                <a:ea typeface="Times New Roman" panose="02020603050405020304" pitchFamily="18" charset="0"/>
              </a:rPr>
              <a:t>важливою для розвитку науки та захисту різноманіття рослинного світу. Це може відкривати нові можливості для вивчення різноманітних аспектів рослинного життя та їхнього використання в промисловості та сільському господарстві.</a:t>
            </a:r>
            <a:endParaRPr lang="en-UA" sz="2400" dirty="0">
              <a:effectLst/>
              <a:latin typeface="Times New Roman" panose="02020603050405020304" pitchFamily="18" charset="0"/>
              <a:ea typeface="Times New Roman" panose="02020603050405020304" pitchFamily="18" charset="0"/>
            </a:endParaRPr>
          </a:p>
          <a:p>
            <a:pPr algn="just"/>
            <a:endParaRPr lang="en-UA" sz="2400" dirty="0"/>
          </a:p>
        </p:txBody>
      </p:sp>
      <p:pic>
        <p:nvPicPr>
          <p:cNvPr id="2050" name="Picture 2" descr="Що посієш – те й пожнеш!">
            <a:extLst>
              <a:ext uri="{FF2B5EF4-FFF2-40B4-BE49-F238E27FC236}">
                <a16:creationId xmlns:a16="http://schemas.microsoft.com/office/drawing/2014/main" id="{D7B8BF15-4C21-D84D-867C-DFF44C3EE3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573" y="3128017"/>
            <a:ext cx="6718852" cy="36277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8036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862932-59AC-EE44-8A06-9505CFA7A5D7}"/>
              </a:ext>
            </a:extLst>
          </p:cNvPr>
          <p:cNvSpPr txBox="1"/>
          <p:nvPr/>
        </p:nvSpPr>
        <p:spPr>
          <a:xfrm>
            <a:off x="212035" y="206922"/>
            <a:ext cx="8706678" cy="830997"/>
          </a:xfrm>
          <a:prstGeom prst="rect">
            <a:avLst/>
          </a:prstGeom>
          <a:noFill/>
        </p:spPr>
        <p:txBody>
          <a:bodyPr wrap="square">
            <a:spAutoFit/>
          </a:bodyPr>
          <a:lstStyle/>
          <a:p>
            <a:pPr indent="450215" algn="ctr">
              <a:spcBef>
                <a:spcPts val="200"/>
              </a:spcBef>
            </a:pPr>
            <a:r>
              <a:rPr lang="uk-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Польове обстеження ґрунтів зони розташування навчального закладу</a:t>
            </a:r>
            <a:endParaRPr lang="en-UA" sz="2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640B06DF-902B-E941-9FEF-FF8AC1E9FC03}"/>
              </a:ext>
            </a:extLst>
          </p:cNvPr>
          <p:cNvSpPr txBox="1"/>
          <p:nvPr/>
        </p:nvSpPr>
        <p:spPr>
          <a:xfrm>
            <a:off x="-6626" y="1231516"/>
            <a:ext cx="4572000" cy="5262979"/>
          </a:xfrm>
          <a:prstGeom prst="rect">
            <a:avLst/>
          </a:prstGeom>
          <a:noFill/>
        </p:spPr>
        <p:txBody>
          <a:bodyPr wrap="square">
            <a:spAutoFit/>
          </a:bodyPr>
          <a:lstStyle/>
          <a:p>
            <a:pPr indent="450215" algn="just"/>
            <a:r>
              <a:rPr lang="uk-UA" sz="2000" b="1" u="sng" dirty="0">
                <a:effectLst/>
                <a:latin typeface="Times New Roman" panose="02020603050405020304" pitchFamily="18" charset="0"/>
                <a:ea typeface="Times New Roman" panose="02020603050405020304" pitchFamily="18" charset="0"/>
              </a:rPr>
              <a:t>Польове обстеження ґрунтів</a:t>
            </a:r>
            <a:r>
              <a:rPr lang="uk-UA" sz="2000" dirty="0">
                <a:effectLst/>
                <a:latin typeface="Times New Roman" panose="02020603050405020304" pitchFamily="18" charset="0"/>
                <a:ea typeface="Times New Roman" panose="02020603050405020304" pitchFamily="18" charset="0"/>
              </a:rPr>
              <a:t> – це процес збору та аналізу даних про властивості ґрунту на певній території. Головними завданнями польового обстеження є встановлення стану ґрунтів на досліджуваній території, виявлення властивостей ґрунту, які впливають на його використання та оцінку його потенційної продуктивності. Періодичність польового обстеження ґрунтів залежить від цілей, для яких проводяться дослідження, а також від вимог землекористування. Зазвичай польове обстеження ґрунтів проводять кожні 5-10 років, або частіше, якщо є потреба.</a:t>
            </a:r>
            <a:endParaRPr lang="en-UA" sz="2000" dirty="0">
              <a:effectLst/>
              <a:latin typeface="Times New Roman" panose="02020603050405020304" pitchFamily="18" charset="0"/>
              <a:ea typeface="Times New Roman" panose="02020603050405020304" pitchFamily="18" charset="0"/>
            </a:endParaRPr>
          </a:p>
          <a:p>
            <a:pPr indent="450215" algn="just"/>
            <a:endParaRPr lang="en-UA" sz="1600" dirty="0">
              <a:effectLst/>
              <a:latin typeface="Times New Roman" panose="02020603050405020304" pitchFamily="18" charset="0"/>
              <a:ea typeface="Times New Roman" panose="02020603050405020304" pitchFamily="18" charset="0"/>
            </a:endParaRPr>
          </a:p>
        </p:txBody>
      </p:sp>
      <p:pic>
        <p:nvPicPr>
          <p:cNvPr id="3074" name="Picture 2" descr="Поля, де були бойові дії, потребують досліджень | Миколаївська Правда |  Свіжі новини України та Миколаєва | Последние новости Украины и Николаева |  Лента новостей">
            <a:extLst>
              <a:ext uri="{FF2B5EF4-FFF2-40B4-BE49-F238E27FC236}">
                <a16:creationId xmlns:a16="http://schemas.microsoft.com/office/drawing/2014/main" id="{E39CD7F8-854D-A240-9FF1-61998E33E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5374" y="1484244"/>
            <a:ext cx="4480650" cy="46382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759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EF2A2C-7A90-1041-ACA3-2D097A741FDC}"/>
              </a:ext>
            </a:extLst>
          </p:cNvPr>
          <p:cNvSpPr txBox="1"/>
          <p:nvPr/>
        </p:nvSpPr>
        <p:spPr>
          <a:xfrm>
            <a:off x="212035" y="1456231"/>
            <a:ext cx="8719930" cy="4154984"/>
          </a:xfrm>
          <a:prstGeom prst="rect">
            <a:avLst/>
          </a:prstGeom>
          <a:noFill/>
        </p:spPr>
        <p:txBody>
          <a:bodyPr wrap="square">
            <a:spAutoFit/>
          </a:bodyPr>
          <a:lstStyle/>
          <a:p>
            <a:pPr indent="450215" algn="ctr"/>
            <a:r>
              <a:rPr lang="uk-UA" sz="2400" b="1" u="sng" dirty="0">
                <a:effectLst/>
                <a:latin typeface="Times New Roman" panose="02020603050405020304" pitchFamily="18" charset="0"/>
                <a:ea typeface="Times New Roman" panose="02020603050405020304" pitchFamily="18" charset="0"/>
              </a:rPr>
              <a:t>Етапи польового обстеження </a:t>
            </a:r>
          </a:p>
          <a:p>
            <a:pPr indent="450215" algn="just"/>
            <a:endParaRPr lang="uk-UA" sz="2000" b="1" dirty="0">
              <a:effectLst/>
              <a:latin typeface="Times New Roman" panose="02020603050405020304" pitchFamily="18" charset="0"/>
              <a:ea typeface="Times New Roman" panose="02020603050405020304" pitchFamily="18" charset="0"/>
            </a:endParaRPr>
          </a:p>
          <a:p>
            <a:pPr indent="450215" algn="just"/>
            <a:r>
              <a:rPr lang="uk-UA" sz="2000" b="1" dirty="0">
                <a:effectLst/>
                <a:latin typeface="Times New Roman" panose="02020603050405020304" pitchFamily="18" charset="0"/>
                <a:ea typeface="Times New Roman" panose="02020603050405020304" pitchFamily="18" charset="0"/>
              </a:rPr>
              <a:t>Підготовчий період перед польовим обстеженням ґрунтів</a:t>
            </a:r>
            <a:r>
              <a:rPr lang="uk-UA" sz="2000" dirty="0">
                <a:effectLst/>
                <a:latin typeface="Times New Roman" panose="02020603050405020304" pitchFamily="18" charset="0"/>
                <a:ea typeface="Times New Roman" panose="02020603050405020304" pitchFamily="18" charset="0"/>
              </a:rPr>
              <a:t> включає такі етапи, як підготовка топографічної основи та збір необхідного знаряддя.</a:t>
            </a:r>
            <a:endParaRPr lang="en-UA" sz="2000" dirty="0">
              <a:effectLst/>
              <a:latin typeface="Times New Roman" panose="02020603050405020304" pitchFamily="18" charset="0"/>
              <a:ea typeface="Times New Roman" panose="02020603050405020304" pitchFamily="18" charset="0"/>
            </a:endParaRPr>
          </a:p>
          <a:p>
            <a:pPr indent="450215" algn="just"/>
            <a:endParaRPr lang="uk-UA" sz="2000" b="1" dirty="0">
              <a:effectLst/>
              <a:latin typeface="Times New Roman" panose="02020603050405020304" pitchFamily="18" charset="0"/>
              <a:ea typeface="Times New Roman" panose="02020603050405020304" pitchFamily="18" charset="0"/>
            </a:endParaRPr>
          </a:p>
          <a:p>
            <a:pPr indent="450215" algn="just"/>
            <a:r>
              <a:rPr lang="uk-UA" sz="2000" b="1" dirty="0">
                <a:effectLst/>
                <a:latin typeface="Times New Roman" panose="02020603050405020304" pitchFamily="18" charset="0"/>
                <a:ea typeface="Times New Roman" panose="02020603050405020304" pitchFamily="18" charset="0"/>
              </a:rPr>
              <a:t>Ознайомлення з територією на місцях обстеження</a:t>
            </a:r>
            <a:r>
              <a:rPr lang="uk-UA" sz="2000" dirty="0">
                <a:effectLst/>
                <a:latin typeface="Times New Roman" panose="02020603050405020304" pitchFamily="18" charset="0"/>
                <a:ea typeface="Times New Roman" panose="02020603050405020304" pitchFamily="18" charset="0"/>
              </a:rPr>
              <a:t> допоможе забезпечити ефективне проведення польового обстеження ґрунтів та отримання якісних даних для аналізу.</a:t>
            </a:r>
            <a:endParaRPr lang="en-UA" sz="2000" dirty="0">
              <a:effectLst/>
              <a:latin typeface="Times New Roman" panose="02020603050405020304" pitchFamily="18" charset="0"/>
              <a:ea typeface="Times New Roman" panose="02020603050405020304" pitchFamily="18" charset="0"/>
            </a:endParaRPr>
          </a:p>
          <a:p>
            <a:pPr indent="450215" algn="just"/>
            <a:endParaRPr lang="uk-UA" sz="2000" b="1" dirty="0">
              <a:effectLst/>
              <a:latin typeface="Times New Roman" panose="02020603050405020304" pitchFamily="18" charset="0"/>
              <a:ea typeface="Times New Roman" panose="02020603050405020304" pitchFamily="18" charset="0"/>
            </a:endParaRPr>
          </a:p>
          <a:p>
            <a:pPr indent="450215" algn="just"/>
            <a:r>
              <a:rPr lang="en-UA" sz="2000" b="1" dirty="0">
                <a:effectLst/>
                <a:latin typeface="Times New Roman" panose="02020603050405020304" pitchFamily="18" charset="0"/>
                <a:ea typeface="Times New Roman" panose="02020603050405020304" pitchFamily="18" charset="0"/>
              </a:rPr>
              <a:t>Камеральний період</a:t>
            </a:r>
            <a:r>
              <a:rPr lang="en-UA" sz="2000" dirty="0">
                <a:effectLst/>
                <a:latin typeface="Times New Roman" panose="02020603050405020304" pitchFamily="18" charset="0"/>
                <a:ea typeface="Times New Roman" panose="02020603050405020304" pitchFamily="18" charset="0"/>
              </a:rPr>
              <a:t>, який включає оформлення щоденників, складання ґрунтової карти, картограм та технічного звіту, дозволяє узагальнити та систематизувати отриману інформацію та підготувати її до подальшого використання.</a:t>
            </a:r>
          </a:p>
        </p:txBody>
      </p:sp>
      <p:sp>
        <p:nvSpPr>
          <p:cNvPr id="4" name="AutoShape 2" descr="Польові дослідження — Вікіпедія">
            <a:extLst>
              <a:ext uri="{FF2B5EF4-FFF2-40B4-BE49-F238E27FC236}">
                <a16:creationId xmlns:a16="http://schemas.microsoft.com/office/drawing/2014/main" id="{E0CDEAA3-9E5A-AF4F-9FA6-A7CF22B8FFC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A"/>
          </a:p>
        </p:txBody>
      </p:sp>
      <p:sp>
        <p:nvSpPr>
          <p:cNvPr id="5" name="AutoShape 4" descr="undefined">
            <a:extLst>
              <a:ext uri="{FF2B5EF4-FFF2-40B4-BE49-F238E27FC236}">
                <a16:creationId xmlns:a16="http://schemas.microsoft.com/office/drawing/2014/main" id="{615F7962-65C3-624D-B7DF-61107099B752}"/>
              </a:ext>
            </a:extLst>
          </p:cNvPr>
          <p:cNvSpPr>
            <a:spLocks noChangeAspect="1" noChangeArrowheads="1"/>
          </p:cNvSpPr>
          <p:nvPr/>
        </p:nvSpPr>
        <p:spPr bwMode="auto">
          <a:xfrm>
            <a:off x="1245704" y="3429000"/>
            <a:ext cx="3631096" cy="36310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A"/>
          </a:p>
        </p:txBody>
      </p:sp>
    </p:spTree>
    <p:extLst>
      <p:ext uri="{BB962C8B-B14F-4D97-AF65-F5344CB8AC3E}">
        <p14:creationId xmlns:p14="http://schemas.microsoft.com/office/powerpoint/2010/main" val="3351054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2D4B1C-9F7E-7A4F-8215-1C77ED6B887A}"/>
              </a:ext>
            </a:extLst>
          </p:cNvPr>
          <p:cNvSpPr txBox="1"/>
          <p:nvPr/>
        </p:nvSpPr>
        <p:spPr>
          <a:xfrm>
            <a:off x="125895" y="299688"/>
            <a:ext cx="8892209" cy="523220"/>
          </a:xfrm>
          <a:prstGeom prst="rect">
            <a:avLst/>
          </a:prstGeom>
          <a:noFill/>
        </p:spPr>
        <p:txBody>
          <a:bodyPr wrap="square">
            <a:spAutoFit/>
          </a:bodyPr>
          <a:lstStyle/>
          <a:p>
            <a:pPr algn="ctr"/>
            <a:r>
              <a:rPr lang="uk-UA" sz="2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Обстеження полів господарства на забур’яненість</a:t>
            </a:r>
            <a:r>
              <a:rPr lang="en-UA" sz="2800" u="sng" dirty="0">
                <a:effectLst/>
                <a:latin typeface="Times New Roman" panose="02020603050405020304" pitchFamily="18" charset="0"/>
                <a:cs typeface="Times New Roman" panose="02020603050405020304" pitchFamily="18" charset="0"/>
              </a:rPr>
              <a:t> </a:t>
            </a:r>
            <a:endParaRPr lang="en-UA" sz="2800" u="sng"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EB57B6B8-FFB3-8E45-855C-3E25AA15DE4C}"/>
              </a:ext>
            </a:extLst>
          </p:cNvPr>
          <p:cNvSpPr txBox="1"/>
          <p:nvPr/>
        </p:nvSpPr>
        <p:spPr>
          <a:xfrm>
            <a:off x="238539" y="1171384"/>
            <a:ext cx="8680174" cy="4524315"/>
          </a:xfrm>
          <a:prstGeom prst="rect">
            <a:avLst/>
          </a:prstGeom>
          <a:noFill/>
        </p:spPr>
        <p:txBody>
          <a:bodyPr wrap="square">
            <a:spAutoFit/>
          </a:bodyPr>
          <a:lstStyle/>
          <a:p>
            <a:pPr indent="450215" algn="just"/>
            <a:r>
              <a:rPr lang="en-UA" sz="2400" dirty="0">
                <a:effectLst/>
                <a:latin typeface="Times New Roman" panose="02020603050405020304" pitchFamily="18" charset="0"/>
                <a:ea typeface="Times New Roman" panose="02020603050405020304" pitchFamily="18" charset="0"/>
              </a:rPr>
              <a:t>Методи обліку забур'яненості посівів можна поділити на дві категорії: </a:t>
            </a:r>
            <a:r>
              <a:rPr lang="en-UA" sz="2400" b="1" u="sng" dirty="0">
                <a:effectLst/>
                <a:latin typeface="Times New Roman" panose="02020603050405020304" pitchFamily="18" charset="0"/>
                <a:ea typeface="Times New Roman" panose="02020603050405020304" pitchFamily="18" charset="0"/>
              </a:rPr>
              <a:t>візуальні та кількісні</a:t>
            </a:r>
            <a:r>
              <a:rPr lang="en-UA" sz="2400" dirty="0">
                <a:effectLst/>
                <a:latin typeface="Times New Roman" panose="02020603050405020304" pitchFamily="18" charset="0"/>
                <a:ea typeface="Times New Roman" panose="02020603050405020304" pitchFamily="18" charset="0"/>
              </a:rPr>
              <a:t>.</a:t>
            </a:r>
            <a:endParaRPr lang="en-UA" sz="2000" dirty="0">
              <a:effectLst/>
              <a:latin typeface="Times New Roman" panose="02020603050405020304" pitchFamily="18" charset="0"/>
              <a:ea typeface="Times New Roman" panose="02020603050405020304" pitchFamily="18" charset="0"/>
            </a:endParaRPr>
          </a:p>
          <a:p>
            <a:pPr indent="450215" algn="just"/>
            <a:r>
              <a:rPr lang="en-UA" sz="2400" b="1" dirty="0">
                <a:effectLst/>
                <a:latin typeface="Times New Roman" panose="02020603050405020304" pitchFamily="18" charset="0"/>
                <a:ea typeface="Times New Roman" panose="02020603050405020304" pitchFamily="18" charset="0"/>
              </a:rPr>
              <a:t>Візуальні методи </a:t>
            </a:r>
            <a:r>
              <a:rPr lang="en-UA" sz="2400" dirty="0">
                <a:effectLst/>
                <a:latin typeface="Times New Roman" panose="02020603050405020304" pitchFamily="18" charset="0"/>
                <a:ea typeface="Times New Roman" panose="02020603050405020304" pitchFamily="18" charset="0"/>
              </a:rPr>
              <a:t>обліку забур'яненості полягають у визначенні ступеня забур'яненості на основі огляду поля. Для цього проводять огляд кожного посіву і визначають відсоток площі, яку займають бур'яни. </a:t>
            </a:r>
            <a:endParaRPr lang="en-UA" sz="2000" dirty="0">
              <a:effectLst/>
              <a:latin typeface="Times New Roman" panose="02020603050405020304" pitchFamily="18" charset="0"/>
              <a:ea typeface="Times New Roman" panose="02020603050405020304" pitchFamily="18" charset="0"/>
            </a:endParaRPr>
          </a:p>
          <a:p>
            <a:pPr indent="450215" algn="just"/>
            <a:r>
              <a:rPr lang="en-UA" sz="2400" b="1" dirty="0">
                <a:effectLst/>
                <a:latin typeface="Times New Roman" panose="02020603050405020304" pitchFamily="18" charset="0"/>
                <a:ea typeface="Times New Roman" panose="02020603050405020304" pitchFamily="18" charset="0"/>
              </a:rPr>
              <a:t>Кількісні методи </a:t>
            </a:r>
            <a:r>
              <a:rPr lang="en-UA" sz="2400" dirty="0">
                <a:effectLst/>
                <a:latin typeface="Times New Roman" panose="02020603050405020304" pitchFamily="18" charset="0"/>
                <a:ea typeface="Times New Roman" panose="02020603050405020304" pitchFamily="18" charset="0"/>
              </a:rPr>
              <a:t>обліку забур'яненості полягають у визначенні кількості бур'янів на одиницю площі. До цих методів належать:</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dirty="0">
                <a:effectLst/>
                <a:latin typeface="Times New Roman" panose="02020603050405020304" pitchFamily="18" charset="0"/>
                <a:ea typeface="Times New Roman" panose="02020603050405020304" pitchFamily="18" charset="0"/>
              </a:rPr>
              <a:t>Метод простої лінійки</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dirty="0">
                <a:effectLst/>
                <a:latin typeface="Times New Roman" panose="02020603050405020304" pitchFamily="18" charset="0"/>
                <a:ea typeface="Times New Roman" panose="02020603050405020304" pitchFamily="18" charset="0"/>
              </a:rPr>
              <a:t>Метод квадратних метрів</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dirty="0">
                <a:effectLst/>
                <a:latin typeface="Times New Roman" panose="02020603050405020304" pitchFamily="18" charset="0"/>
                <a:ea typeface="Times New Roman" panose="02020603050405020304" pitchFamily="18" charset="0"/>
              </a:rPr>
              <a:t>Метод планок</a:t>
            </a:r>
            <a:endParaRPr lang="en-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3498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DAC3C7-B116-F546-9C29-296CA1A9DBBB}"/>
              </a:ext>
            </a:extLst>
          </p:cNvPr>
          <p:cNvSpPr txBox="1"/>
          <p:nvPr/>
        </p:nvSpPr>
        <p:spPr>
          <a:xfrm>
            <a:off x="-1" y="16467"/>
            <a:ext cx="9037983" cy="461665"/>
          </a:xfrm>
          <a:prstGeom prst="rect">
            <a:avLst/>
          </a:prstGeom>
          <a:noFill/>
        </p:spPr>
        <p:txBody>
          <a:bodyPr wrap="square">
            <a:spAutoFit/>
          </a:bodyPr>
          <a:lstStyle/>
          <a:p>
            <a:pPr indent="450215" algn="ctr">
              <a:spcBef>
                <a:spcPts val="200"/>
              </a:spcBef>
            </a:pPr>
            <a:r>
              <a:rPr lang="uk-UA" sz="2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Складання сівозмін різних типів і видів</a:t>
            </a:r>
            <a:endParaRPr lang="en-UA" sz="2400" b="1" u="sng"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F67DEA2-A295-E24C-B4C1-E22085D8729D}"/>
              </a:ext>
            </a:extLst>
          </p:cNvPr>
          <p:cNvSpPr txBox="1"/>
          <p:nvPr/>
        </p:nvSpPr>
        <p:spPr>
          <a:xfrm>
            <a:off x="212036" y="552866"/>
            <a:ext cx="8825946" cy="1015663"/>
          </a:xfrm>
          <a:prstGeom prst="rect">
            <a:avLst/>
          </a:prstGeom>
          <a:noFill/>
        </p:spPr>
        <p:txBody>
          <a:bodyPr wrap="square">
            <a:spAutoFit/>
          </a:bodyPr>
          <a:lstStyle/>
          <a:p>
            <a:pPr algn="just"/>
            <a:r>
              <a:rPr lang="en-UA" sz="2000" dirty="0">
                <a:effectLst/>
                <a:latin typeface="Times New Roman" panose="02020603050405020304" pitchFamily="18" charset="0"/>
                <a:ea typeface="Times New Roman" panose="02020603050405020304" pitchFamily="18" charset="0"/>
              </a:rPr>
              <a:t>Складання оптимальної сівозміни полягає в розгляді вимог конкретного господарства та вибору таких культур, які дозволять досягти поставлених цілей.</a:t>
            </a:r>
            <a:r>
              <a:rPr lang="en-UA" sz="2000" dirty="0">
                <a:effectLst/>
              </a:rPr>
              <a:t> </a:t>
            </a:r>
            <a:r>
              <a:rPr lang="uk-UA" sz="2000" dirty="0">
                <a:effectLst/>
                <a:latin typeface="Times New Roman" panose="02020603050405020304" pitchFamily="18" charset="0"/>
                <a:cs typeface="Times New Roman" panose="02020603050405020304" pitchFamily="18" charset="0"/>
              </a:rPr>
              <a:t>Приклад сівозміни приведений в таблиці.</a:t>
            </a:r>
            <a:endParaRPr lang="en-UA" sz="2000" dirty="0">
              <a:latin typeface="Times New Roman" panose="02020603050405020304" pitchFamily="18" charset="0"/>
              <a:cs typeface="Times New Roman" panose="02020603050405020304" pitchFamily="18" charset="0"/>
            </a:endParaRPr>
          </a:p>
        </p:txBody>
      </p:sp>
      <p:sp>
        <p:nvSpPr>
          <p:cNvPr id="6" name="Rectangle 2">
            <a:extLst>
              <a:ext uri="{FF2B5EF4-FFF2-40B4-BE49-F238E27FC236}">
                <a16:creationId xmlns:a16="http://schemas.microsoft.com/office/drawing/2014/main" id="{9B69B243-667F-A342-AE0B-065BF92F12A5}"/>
              </a:ext>
            </a:extLst>
          </p:cNvPr>
          <p:cNvSpPr>
            <a:spLocks noChangeArrowheads="1"/>
          </p:cNvSpPr>
          <p:nvPr/>
        </p:nvSpPr>
        <p:spPr bwMode="auto">
          <a:xfrm flipV="1">
            <a:off x="152475" y="2341570"/>
            <a:ext cx="12320266" cy="49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A"/>
          </a:p>
        </p:txBody>
      </p:sp>
      <p:pic>
        <p:nvPicPr>
          <p:cNvPr id="5121" name="Picture 3">
            <a:extLst>
              <a:ext uri="{FF2B5EF4-FFF2-40B4-BE49-F238E27FC236}">
                <a16:creationId xmlns:a16="http://schemas.microsoft.com/office/drawing/2014/main" id="{9A378671-B949-AD45-AF1D-F80C78A44A7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12036" y="1568529"/>
            <a:ext cx="8825946" cy="5201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259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2B677A-C107-2C4B-BD0F-49B3B8E382E4}"/>
              </a:ext>
            </a:extLst>
          </p:cNvPr>
          <p:cNvSpPr txBox="1"/>
          <p:nvPr/>
        </p:nvSpPr>
        <p:spPr>
          <a:xfrm>
            <a:off x="0" y="193670"/>
            <a:ext cx="9144000" cy="830997"/>
          </a:xfrm>
          <a:prstGeom prst="rect">
            <a:avLst/>
          </a:prstGeom>
          <a:noFill/>
        </p:spPr>
        <p:txBody>
          <a:bodyPr wrap="square">
            <a:spAutoFit/>
          </a:bodyPr>
          <a:lstStyle/>
          <a:p>
            <a:pPr indent="450215" algn="ctr">
              <a:spcBef>
                <a:spcPts val="200"/>
              </a:spcBef>
            </a:pPr>
            <a:r>
              <a:rPr lang="uk-UA" sz="2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Ознайомлення з системою обробітку еродованих ґрунтів господарства</a:t>
            </a:r>
            <a:endParaRPr lang="en-UA" sz="2400" b="1" u="sng"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FC87B34-EBB5-EE4D-9E05-B107EB566528}"/>
              </a:ext>
            </a:extLst>
          </p:cNvPr>
          <p:cNvSpPr txBox="1"/>
          <p:nvPr/>
        </p:nvSpPr>
        <p:spPr>
          <a:xfrm>
            <a:off x="390939" y="1024667"/>
            <a:ext cx="8289235" cy="1323439"/>
          </a:xfrm>
          <a:prstGeom prst="rect">
            <a:avLst/>
          </a:prstGeom>
          <a:noFill/>
        </p:spPr>
        <p:txBody>
          <a:bodyPr wrap="square">
            <a:spAutoFit/>
          </a:bodyPr>
          <a:lstStyle/>
          <a:p>
            <a:pPr indent="450215" algn="just"/>
            <a:r>
              <a:rPr lang="en-UA" sz="2000" dirty="0">
                <a:effectLst/>
                <a:latin typeface="Times New Roman" panose="02020603050405020304" pitchFamily="18" charset="0"/>
                <a:ea typeface="Times New Roman" panose="02020603050405020304" pitchFamily="18" charset="0"/>
              </a:rPr>
              <a:t>Ерозія є однією з основних проблем сільськогосподарських угідь і може призвести до втрати родючого ґрунту та зниження врожайності. Тому важливо ознайомитись з наявними видами ерозії та вжити протиерозійні заходи.</a:t>
            </a:r>
            <a:endParaRPr lang="en-UA" dirty="0">
              <a:effectLst/>
              <a:latin typeface="Times New Roman" panose="02020603050405020304" pitchFamily="18" charset="0"/>
              <a:ea typeface="Times New Roman" panose="02020603050405020304" pitchFamily="18" charset="0"/>
            </a:endParaRPr>
          </a:p>
        </p:txBody>
      </p:sp>
      <p:pic>
        <p:nvPicPr>
          <p:cNvPr id="6146" name="Picture 2" descr="Ерозія Ґрунту - Водна Та Вітрова | Види Ерозії Ґрунтів, Причини Та Захист •  NRV UA">
            <a:extLst>
              <a:ext uri="{FF2B5EF4-FFF2-40B4-BE49-F238E27FC236}">
                <a16:creationId xmlns:a16="http://schemas.microsoft.com/office/drawing/2014/main" id="{C3EBE70B-BC07-4844-A793-DF4114235A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6301" y="2242088"/>
            <a:ext cx="4602410" cy="42912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79FE879-3889-D94A-9812-DAD0B7951DCA}"/>
              </a:ext>
            </a:extLst>
          </p:cNvPr>
          <p:cNvSpPr txBox="1"/>
          <p:nvPr/>
        </p:nvSpPr>
        <p:spPr>
          <a:xfrm>
            <a:off x="152402" y="2348106"/>
            <a:ext cx="4091012" cy="3785652"/>
          </a:xfrm>
          <a:prstGeom prst="rect">
            <a:avLst/>
          </a:prstGeom>
          <a:noFill/>
        </p:spPr>
        <p:txBody>
          <a:bodyPr wrap="square">
            <a:spAutoFit/>
          </a:bodyPr>
          <a:lstStyle/>
          <a:p>
            <a:pPr indent="450215" algn="just"/>
            <a:r>
              <a:rPr lang="en-UA" sz="2000" b="1" u="sng" dirty="0">
                <a:effectLst/>
                <a:latin typeface="Times New Roman" panose="02020603050405020304" pitchFamily="18" charset="0"/>
                <a:ea typeface="Times New Roman" panose="02020603050405020304" pitchFamily="18" charset="0"/>
              </a:rPr>
              <a:t>Види ерозії:</a:t>
            </a:r>
          </a:p>
          <a:p>
            <a:pPr marL="342900" lvl="0" indent="-342900" algn="just">
              <a:buFont typeface="Symbol" pitchFamily="2" charset="2"/>
              <a:buChar char="–"/>
            </a:pPr>
            <a:r>
              <a:rPr lang="en-UA" sz="2000" b="1" dirty="0">
                <a:effectLst/>
                <a:latin typeface="Times New Roman" panose="02020603050405020304" pitchFamily="18" charset="0"/>
                <a:ea typeface="Times New Roman" panose="02020603050405020304" pitchFamily="18" charset="0"/>
              </a:rPr>
              <a:t>Водна ерозія</a:t>
            </a:r>
            <a:r>
              <a:rPr lang="en-UA" sz="2000" dirty="0">
                <a:effectLst/>
                <a:latin typeface="Times New Roman" panose="02020603050405020304" pitchFamily="18" charset="0"/>
                <a:ea typeface="Times New Roman" panose="02020603050405020304" pitchFamily="18" charset="0"/>
              </a:rPr>
              <a:t>: виникає в результаті дії води, що змиває верхній шар ґрунту.</a:t>
            </a:r>
          </a:p>
          <a:p>
            <a:pPr marL="342900" lvl="0" indent="-342900" algn="just">
              <a:buFont typeface="Symbol" pitchFamily="2" charset="2"/>
              <a:buChar char="–"/>
            </a:pPr>
            <a:r>
              <a:rPr lang="en-UA" sz="2000" b="1" dirty="0">
                <a:effectLst/>
                <a:latin typeface="Times New Roman" panose="02020603050405020304" pitchFamily="18" charset="0"/>
                <a:ea typeface="Times New Roman" panose="02020603050405020304" pitchFamily="18" charset="0"/>
              </a:rPr>
              <a:t>Вітрова ерозія: </a:t>
            </a:r>
            <a:r>
              <a:rPr lang="en-UA" sz="2000" dirty="0">
                <a:effectLst/>
                <a:latin typeface="Times New Roman" panose="02020603050405020304" pitchFamily="18" charset="0"/>
                <a:ea typeface="Times New Roman" panose="02020603050405020304" pitchFamily="18" charset="0"/>
              </a:rPr>
              <a:t>виникає в результаті дії вітру, що зміщує пухкий шар ґрунту.</a:t>
            </a:r>
          </a:p>
          <a:p>
            <a:pPr marL="342900" lvl="0" indent="-342900" algn="just">
              <a:buFont typeface="Symbol" pitchFamily="2" charset="2"/>
              <a:buChar char="–"/>
            </a:pPr>
            <a:r>
              <a:rPr lang="en-UA" sz="2000" b="1" dirty="0">
                <a:effectLst/>
                <a:latin typeface="Times New Roman" panose="02020603050405020304" pitchFamily="18" charset="0"/>
                <a:ea typeface="Times New Roman" panose="02020603050405020304" pitchFamily="18" charset="0"/>
              </a:rPr>
              <a:t>Гравітаційна ерозія: </a:t>
            </a:r>
            <a:r>
              <a:rPr lang="en-UA" sz="2000" dirty="0">
                <a:effectLst/>
                <a:latin typeface="Times New Roman" panose="02020603050405020304" pitchFamily="18" charset="0"/>
                <a:ea typeface="Times New Roman" panose="02020603050405020304" pitchFamily="18" charset="0"/>
              </a:rPr>
              <a:t>виникає на схилових ділянках, коли наслідком впливу сили тяжіння та впливу тяжіння ґрунт поступово зсовується вниз.</a:t>
            </a:r>
          </a:p>
        </p:txBody>
      </p:sp>
    </p:spTree>
    <p:extLst>
      <p:ext uri="{BB962C8B-B14F-4D97-AF65-F5344CB8AC3E}">
        <p14:creationId xmlns:p14="http://schemas.microsoft.com/office/powerpoint/2010/main" val="1857365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614BCF0-8069-0E45-870C-2181CCD4AFA5}"/>
              </a:ext>
            </a:extLst>
          </p:cNvPr>
          <p:cNvSpPr txBox="1"/>
          <p:nvPr/>
        </p:nvSpPr>
        <p:spPr>
          <a:xfrm>
            <a:off x="198783" y="444960"/>
            <a:ext cx="8746434" cy="3046988"/>
          </a:xfrm>
          <a:prstGeom prst="rect">
            <a:avLst/>
          </a:prstGeom>
          <a:noFill/>
        </p:spPr>
        <p:txBody>
          <a:bodyPr wrap="square">
            <a:spAutoFit/>
          </a:bodyPr>
          <a:lstStyle/>
          <a:p>
            <a:pPr indent="450215" algn="just"/>
            <a:r>
              <a:rPr lang="en-UA" sz="2400" b="1" u="sng" dirty="0">
                <a:effectLst/>
                <a:latin typeface="Times New Roman" panose="02020603050405020304" pitchFamily="18" charset="0"/>
                <a:ea typeface="Times New Roman" panose="02020603050405020304" pitchFamily="18" charset="0"/>
              </a:rPr>
              <a:t>Протиерозійні заходи:</a:t>
            </a:r>
            <a:endParaRPr lang="en-UA" sz="2000" b="1" u="sng"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b="1" i="1" dirty="0">
                <a:effectLst/>
                <a:latin typeface="Times New Roman" panose="02020603050405020304" pitchFamily="18" charset="0"/>
                <a:ea typeface="Times New Roman" panose="02020603050405020304" pitchFamily="18" charset="0"/>
              </a:rPr>
              <a:t>Водозберігаючі заходи:</a:t>
            </a:r>
            <a:r>
              <a:rPr lang="en-UA" sz="2400" dirty="0">
                <a:effectLst/>
                <a:latin typeface="Times New Roman" panose="02020603050405020304" pitchFamily="18" charset="0"/>
                <a:ea typeface="Times New Roman" panose="02020603050405020304" pitchFamily="18" charset="0"/>
              </a:rPr>
              <a:t> включають в себе будівництво водозбережних джерел, рекультивацію занедбаних водойм та інше.</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b="1" i="1" dirty="0">
                <a:effectLst/>
                <a:latin typeface="Times New Roman" panose="02020603050405020304" pitchFamily="18" charset="0"/>
                <a:ea typeface="Times New Roman" panose="02020603050405020304" pitchFamily="18" charset="0"/>
              </a:rPr>
              <a:t>Відновлення ґрунтового покриву</a:t>
            </a:r>
            <a:r>
              <a:rPr lang="en-UA" sz="2400" dirty="0">
                <a:effectLst/>
                <a:latin typeface="Times New Roman" panose="02020603050405020304" pitchFamily="18" charset="0"/>
                <a:ea typeface="Times New Roman" panose="02020603050405020304" pitchFamily="18" charset="0"/>
              </a:rPr>
              <a:t>: включає в себе відновлення трав'янистого покриву, лісів та збереження водосховищ.</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b="1" i="1" dirty="0">
                <a:effectLst/>
                <a:latin typeface="Times New Roman" panose="02020603050405020304" pitchFamily="18" charset="0"/>
                <a:ea typeface="Times New Roman" panose="02020603050405020304" pitchFamily="18" charset="0"/>
              </a:rPr>
              <a:t>Технічні заходи: </a:t>
            </a:r>
            <a:r>
              <a:rPr lang="en-UA" sz="2400" dirty="0">
                <a:effectLst/>
                <a:latin typeface="Times New Roman" panose="02020603050405020304" pitchFamily="18" charset="0"/>
                <a:ea typeface="Times New Roman" panose="02020603050405020304" pitchFamily="18" charset="0"/>
              </a:rPr>
              <a:t>включають в себе будівництво дренажних систем, терасування схилів та інше.</a:t>
            </a:r>
            <a:endParaRPr lang="en-UA" sz="2000" dirty="0">
              <a:effectLst/>
              <a:latin typeface="Times New Roman" panose="02020603050405020304" pitchFamily="18" charset="0"/>
              <a:ea typeface="Times New Roman" panose="02020603050405020304" pitchFamily="18" charset="0"/>
            </a:endParaRPr>
          </a:p>
        </p:txBody>
      </p:sp>
      <p:pic>
        <p:nvPicPr>
          <p:cNvPr id="7170" name="Picture 2" descr="Водна Ерозія: Причини, Види, Наслідки та Заходи Боротьби">
            <a:extLst>
              <a:ext uri="{FF2B5EF4-FFF2-40B4-BE49-F238E27FC236}">
                <a16:creationId xmlns:a16="http://schemas.microsoft.com/office/drawing/2014/main" id="{27E8365B-09AE-7643-A6F8-3079CEF58D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36711"/>
            <a:ext cx="9144000" cy="28622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4951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4F943B-E3BB-8343-9B91-F68A876238E0}"/>
              </a:ext>
            </a:extLst>
          </p:cNvPr>
          <p:cNvSpPr txBox="1"/>
          <p:nvPr/>
        </p:nvSpPr>
        <p:spPr>
          <a:xfrm>
            <a:off x="2498035" y="133386"/>
            <a:ext cx="4572000" cy="461665"/>
          </a:xfrm>
          <a:prstGeom prst="rect">
            <a:avLst/>
          </a:prstGeom>
          <a:noFill/>
        </p:spPr>
        <p:txBody>
          <a:bodyPr wrap="square">
            <a:spAutoFit/>
          </a:bodyPr>
          <a:lstStyle/>
          <a:p>
            <a:pPr indent="450215" algn="just">
              <a:spcBef>
                <a:spcPts val="200"/>
              </a:spcBef>
            </a:pPr>
            <a:r>
              <a:rPr lang="uk-UA" sz="2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Відбір зразків ґрунту</a:t>
            </a:r>
            <a:endParaRPr lang="en-UA" sz="2400" b="1" u="sng"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26BB1B4A-D66C-EA4F-903D-4CFB4A3D8253}"/>
              </a:ext>
            </a:extLst>
          </p:cNvPr>
          <p:cNvSpPr txBox="1"/>
          <p:nvPr/>
        </p:nvSpPr>
        <p:spPr>
          <a:xfrm>
            <a:off x="278295" y="920621"/>
            <a:ext cx="8587409" cy="5016758"/>
          </a:xfrm>
          <a:prstGeom prst="rect">
            <a:avLst/>
          </a:prstGeom>
          <a:noFill/>
        </p:spPr>
        <p:txBody>
          <a:bodyPr wrap="square">
            <a:spAutoFit/>
          </a:bodyPr>
          <a:lstStyle/>
          <a:p>
            <a:pPr indent="450215" algn="just"/>
            <a:r>
              <a:rPr lang="en-UA" sz="2000" dirty="0">
                <a:effectLst/>
                <a:latin typeface="Times New Roman" panose="02020603050405020304" pitchFamily="18" charset="0"/>
                <a:ea typeface="Times New Roman" panose="02020603050405020304" pitchFamily="18" charset="0"/>
              </a:rPr>
              <a:t>Методика відбору зразків ґрунту включає наступні кроки:</a:t>
            </a:r>
            <a:endParaRPr lang="en-UA" dirty="0">
              <a:effectLst/>
              <a:latin typeface="Times New Roman" panose="02020603050405020304" pitchFamily="18" charset="0"/>
              <a:ea typeface="Times New Roman" panose="02020603050405020304" pitchFamily="18" charset="0"/>
            </a:endParaRPr>
          </a:p>
          <a:p>
            <a:pPr indent="450215" algn="just"/>
            <a:r>
              <a:rPr lang="en-UA" sz="2000" b="1" dirty="0">
                <a:effectLst/>
                <a:latin typeface="Times New Roman" panose="02020603050405020304" pitchFamily="18" charset="0"/>
                <a:ea typeface="Times New Roman" panose="02020603050405020304" pitchFamily="18" charset="0"/>
              </a:rPr>
              <a:t>Визначення розміру зразків</a:t>
            </a:r>
            <a:r>
              <a:rPr lang="en-UA" sz="2000" dirty="0">
                <a:effectLst/>
                <a:latin typeface="Times New Roman" panose="02020603050405020304" pitchFamily="18" charset="0"/>
                <a:ea typeface="Times New Roman" panose="02020603050405020304" pitchFamily="18" charset="0"/>
              </a:rPr>
              <a:t>. Розмір зразків повинен бути достатньо великим, щоб бути репрезентативним для всієї ділянки. Зазвичай він складається з 15-20 проб ґрунту на гектар.</a:t>
            </a:r>
            <a:endParaRPr lang="en-UA" dirty="0">
              <a:effectLst/>
              <a:latin typeface="Times New Roman" panose="02020603050405020304" pitchFamily="18" charset="0"/>
              <a:ea typeface="Times New Roman" panose="02020603050405020304" pitchFamily="18" charset="0"/>
            </a:endParaRPr>
          </a:p>
          <a:p>
            <a:pPr indent="450215" algn="just"/>
            <a:endParaRPr lang="uk-UA" sz="2000" b="1" dirty="0">
              <a:effectLst/>
              <a:latin typeface="Times New Roman" panose="02020603050405020304" pitchFamily="18" charset="0"/>
              <a:ea typeface="Times New Roman" panose="02020603050405020304" pitchFamily="18" charset="0"/>
            </a:endParaRPr>
          </a:p>
          <a:p>
            <a:pPr indent="450215" algn="just"/>
            <a:r>
              <a:rPr lang="en-UA" sz="2000" b="1" dirty="0">
                <a:effectLst/>
                <a:latin typeface="Times New Roman" panose="02020603050405020304" pitchFamily="18" charset="0"/>
                <a:ea typeface="Times New Roman" panose="02020603050405020304" pitchFamily="18" charset="0"/>
              </a:rPr>
              <a:t>Визначення місць відбору зразків</a:t>
            </a:r>
            <a:r>
              <a:rPr lang="en-UA" sz="2000" dirty="0">
                <a:effectLst/>
                <a:latin typeface="Times New Roman" panose="02020603050405020304" pitchFamily="18" charset="0"/>
                <a:ea typeface="Times New Roman" panose="02020603050405020304" pitchFamily="18" charset="0"/>
              </a:rPr>
              <a:t>. Зразки ґрунту повинні відбиратись з однакової глибини (наприклад, 0-20 см, 20-40 см тощо) та з однакової відстані між точками відбору.</a:t>
            </a:r>
            <a:endParaRPr lang="en-UA" dirty="0">
              <a:effectLst/>
              <a:latin typeface="Times New Roman" panose="02020603050405020304" pitchFamily="18" charset="0"/>
              <a:ea typeface="Times New Roman" panose="02020603050405020304" pitchFamily="18" charset="0"/>
            </a:endParaRPr>
          </a:p>
          <a:p>
            <a:pPr indent="450215" algn="just"/>
            <a:endParaRPr lang="uk-UA" sz="2000" b="1" dirty="0">
              <a:effectLst/>
              <a:latin typeface="Times New Roman" panose="02020603050405020304" pitchFamily="18" charset="0"/>
              <a:ea typeface="Times New Roman" panose="02020603050405020304" pitchFamily="18" charset="0"/>
            </a:endParaRPr>
          </a:p>
          <a:p>
            <a:pPr indent="450215" algn="just"/>
            <a:r>
              <a:rPr lang="en-UA" sz="2000" b="1" dirty="0">
                <a:effectLst/>
                <a:latin typeface="Times New Roman" panose="02020603050405020304" pitchFamily="18" charset="0"/>
                <a:ea typeface="Times New Roman" panose="02020603050405020304" pitchFamily="18" charset="0"/>
              </a:rPr>
              <a:t>Відбір зразків ґрунту</a:t>
            </a:r>
            <a:r>
              <a:rPr lang="en-UA" sz="2000" dirty="0">
                <a:effectLst/>
                <a:latin typeface="Times New Roman" panose="02020603050405020304" pitchFamily="18" charset="0"/>
                <a:ea typeface="Times New Roman" panose="02020603050405020304" pitchFamily="18" charset="0"/>
              </a:rPr>
              <a:t>. Для відбору зразків ґрунту використовують спеціальні інструменти, такі як бур, лопата або ніж.</a:t>
            </a:r>
            <a:endParaRPr lang="uk-UA" sz="2000" dirty="0">
              <a:effectLst/>
              <a:latin typeface="Times New Roman" panose="02020603050405020304" pitchFamily="18" charset="0"/>
              <a:ea typeface="Times New Roman" panose="02020603050405020304" pitchFamily="18" charset="0"/>
            </a:endParaRPr>
          </a:p>
          <a:p>
            <a:pPr indent="450215" algn="just"/>
            <a:endParaRPr lang="uk-UA" sz="2000" b="1" dirty="0">
              <a:effectLst/>
              <a:latin typeface="Times New Roman" panose="02020603050405020304" pitchFamily="18" charset="0"/>
              <a:ea typeface="Times New Roman" panose="02020603050405020304" pitchFamily="18" charset="0"/>
            </a:endParaRPr>
          </a:p>
          <a:p>
            <a:pPr indent="450215" algn="just"/>
            <a:r>
              <a:rPr lang="en-UA" sz="2000" b="1" dirty="0">
                <a:effectLst/>
                <a:latin typeface="Times New Roman" panose="02020603050405020304" pitchFamily="18" charset="0"/>
                <a:ea typeface="Times New Roman" panose="02020603050405020304" pitchFamily="18" charset="0"/>
              </a:rPr>
              <a:t>Підготовка зразків до аналізу</a:t>
            </a:r>
            <a:r>
              <a:rPr lang="en-UA" sz="2000" dirty="0">
                <a:effectLst/>
                <a:latin typeface="Times New Roman" panose="02020603050405020304" pitchFamily="18" charset="0"/>
                <a:ea typeface="Times New Roman" panose="02020603050405020304" pitchFamily="18" charset="0"/>
              </a:rPr>
              <a:t>. Після відбору зразків ґрунту, їх потрібно об'єднати у середній зразок, щоб отримати представний зразок для аналізу. </a:t>
            </a:r>
            <a:endParaRPr lang="uk-UA" sz="2000" dirty="0">
              <a:effectLst/>
              <a:latin typeface="Times New Roman" panose="02020603050405020304" pitchFamily="18" charset="0"/>
              <a:ea typeface="Times New Roman" panose="02020603050405020304" pitchFamily="18" charset="0"/>
            </a:endParaRPr>
          </a:p>
          <a:p>
            <a:pPr indent="450215" algn="just"/>
            <a:r>
              <a:rPr lang="en-UA" sz="2000" dirty="0">
                <a:effectLst/>
                <a:latin typeface="Times New Roman" panose="02020603050405020304" pitchFamily="18" charset="0"/>
                <a:ea typeface="Times New Roman" panose="02020603050405020304" pitchFamily="18" charset="0"/>
              </a:rPr>
              <a:t>Після підготовки зразку ґрунту до аналізу, можна проводити різноманітні лабораторні вимірювання</a:t>
            </a:r>
            <a:r>
              <a:rPr lang="uk-UA" sz="2000" dirty="0">
                <a:effectLst/>
                <a:latin typeface="Times New Roman" panose="02020603050405020304" pitchFamily="18" charset="0"/>
                <a:ea typeface="Times New Roman" panose="02020603050405020304" pitchFamily="18" charset="0"/>
              </a:rPr>
              <a:t>.</a:t>
            </a:r>
            <a:endParaRPr lang="en-UA"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761526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56499E4-4A3D-A144-B8C0-963A5DBC52E0}"/>
              </a:ext>
            </a:extLst>
          </p:cNvPr>
          <p:cNvSpPr txBox="1"/>
          <p:nvPr/>
        </p:nvSpPr>
        <p:spPr>
          <a:xfrm>
            <a:off x="311426" y="797510"/>
            <a:ext cx="8521148" cy="5262979"/>
          </a:xfrm>
          <a:prstGeom prst="rect">
            <a:avLst/>
          </a:prstGeom>
          <a:noFill/>
        </p:spPr>
        <p:txBody>
          <a:bodyPr wrap="square">
            <a:spAutoFit/>
          </a:bodyPr>
          <a:lstStyle/>
          <a:p>
            <a:pPr indent="450215" algn="just"/>
            <a:r>
              <a:rPr lang="uk-UA" sz="2400" b="1" dirty="0" err="1">
                <a:latin typeface="Times New Roman" panose="02020603050405020304" pitchFamily="18" charset="0"/>
                <a:ea typeface="Times New Roman" panose="02020603050405020304" pitchFamily="18" charset="0"/>
              </a:rPr>
              <a:t>П</a:t>
            </a:r>
            <a:r>
              <a:rPr lang="en-UA" sz="2400" b="1" dirty="0">
                <a:effectLst/>
                <a:latin typeface="Times New Roman" panose="02020603050405020304" pitchFamily="18" charset="0"/>
                <a:ea typeface="Times New Roman" panose="02020603050405020304" pitchFamily="18" charset="0"/>
              </a:rPr>
              <a:t>равила безпеки, </a:t>
            </a:r>
            <a:r>
              <a:rPr lang="en-UA" sz="2400" dirty="0">
                <a:effectLst/>
                <a:latin typeface="Times New Roman" panose="02020603050405020304" pitchFamily="18" charset="0"/>
                <a:ea typeface="Times New Roman" panose="02020603050405020304" pitchFamily="18" charset="0"/>
              </a:rPr>
              <a:t>під час зберігання і використання добрив, наведені нижче:</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uk-UA" sz="2400" dirty="0" err="1">
                <a:latin typeface="Times New Roman" panose="02020603050405020304" pitchFamily="18" charset="0"/>
                <a:ea typeface="Times New Roman" panose="02020603050405020304" pitchFamily="18" charset="0"/>
              </a:rPr>
              <a:t>Д</a:t>
            </a:r>
            <a:r>
              <a:rPr lang="en-UA" sz="2400" dirty="0">
                <a:effectLst/>
                <a:latin typeface="Times New Roman" panose="02020603050405020304" pitchFamily="18" charset="0"/>
                <a:ea typeface="Times New Roman" panose="02020603050405020304" pitchFamily="18" charset="0"/>
              </a:rPr>
              <a:t>обрива</a:t>
            </a:r>
            <a:r>
              <a:rPr lang="uk-UA" sz="2400" dirty="0">
                <a:effectLst/>
                <a:latin typeface="Times New Roman" panose="02020603050405020304" pitchFamily="18" charset="0"/>
                <a:ea typeface="Times New Roman" panose="02020603050405020304" pitchFamily="18" charset="0"/>
              </a:rPr>
              <a:t> повинні зберігатись</a:t>
            </a:r>
            <a:r>
              <a:rPr lang="en-UA" sz="2400" dirty="0">
                <a:effectLst/>
                <a:latin typeface="Times New Roman" panose="02020603050405020304" pitchFamily="18" charset="0"/>
                <a:ea typeface="Times New Roman" panose="02020603050405020304" pitchFamily="18" charset="0"/>
              </a:rPr>
              <a:t> в міцних контейнерах, забезпечивши їх захист від забруднення і забезпеч</a:t>
            </a:r>
            <a:r>
              <a:rPr lang="uk-UA" sz="2400" dirty="0" err="1">
                <a:effectLst/>
                <a:latin typeface="Times New Roman" panose="02020603050405020304" pitchFamily="18" charset="0"/>
                <a:ea typeface="Times New Roman" panose="02020603050405020304" pitchFamily="18" charset="0"/>
              </a:rPr>
              <a:t>ення</a:t>
            </a:r>
            <a:r>
              <a:rPr lang="en-UA" sz="2400" dirty="0">
                <a:effectLst/>
                <a:latin typeface="Times New Roman" panose="02020603050405020304" pitchFamily="18" charset="0"/>
                <a:ea typeface="Times New Roman" panose="02020603050405020304" pitchFamily="18" charset="0"/>
              </a:rPr>
              <a:t> їх вентиляці</a:t>
            </a:r>
            <a:r>
              <a:rPr lang="uk-UA" sz="2400" dirty="0" err="1">
                <a:effectLst/>
                <a:latin typeface="Times New Roman" panose="02020603050405020304" pitchFamily="18" charset="0"/>
                <a:ea typeface="Times New Roman" panose="02020603050405020304" pitchFamily="18" charset="0"/>
              </a:rPr>
              <a:t>ї</a:t>
            </a:r>
            <a:r>
              <a:rPr lang="en-UA" sz="2400" dirty="0">
                <a:effectLst/>
                <a:latin typeface="Times New Roman" panose="02020603050405020304" pitchFamily="18" charset="0"/>
                <a:ea typeface="Times New Roman" panose="02020603050405020304" pitchFamily="18" charset="0"/>
              </a:rPr>
              <a:t>.</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uk-UA" sz="2400" dirty="0" err="1">
                <a:latin typeface="Times New Roman" panose="02020603050405020304" pitchFamily="18" charset="0"/>
                <a:ea typeface="Times New Roman" panose="02020603050405020304" pitchFamily="18" charset="0"/>
              </a:rPr>
              <a:t>Д</a:t>
            </a:r>
            <a:r>
              <a:rPr lang="en-UA" sz="2400" dirty="0">
                <a:effectLst/>
                <a:latin typeface="Times New Roman" panose="02020603050405020304" pitchFamily="18" charset="0"/>
                <a:ea typeface="Times New Roman" panose="02020603050405020304" pitchFamily="18" charset="0"/>
              </a:rPr>
              <a:t>обрива</a:t>
            </a:r>
            <a:r>
              <a:rPr lang="uk-UA" sz="2400" dirty="0">
                <a:effectLst/>
                <a:latin typeface="Times New Roman" panose="02020603050405020304" pitchFamily="18" charset="0"/>
                <a:ea typeface="Times New Roman" panose="02020603050405020304" pitchFamily="18" charset="0"/>
              </a:rPr>
              <a:t> зберігаються</a:t>
            </a:r>
            <a:r>
              <a:rPr lang="en-UA" sz="2400" dirty="0">
                <a:effectLst/>
                <a:latin typeface="Times New Roman" panose="02020603050405020304" pitchFamily="18" charset="0"/>
                <a:ea typeface="Times New Roman" panose="02020603050405020304" pitchFamily="18" charset="0"/>
              </a:rPr>
              <a:t> у спеціальних складах, які повинні бути віддаленими від будинків, джерел питної води та тварин.</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dirty="0">
                <a:effectLst/>
                <a:latin typeface="Times New Roman" panose="02020603050405020304" pitchFamily="18" charset="0"/>
                <a:ea typeface="Times New Roman" panose="02020603050405020304" pitchFamily="18" charset="0"/>
              </a:rPr>
              <a:t>При використанні добрив </a:t>
            </a:r>
            <a:r>
              <a:rPr lang="uk-UA" sz="2400" dirty="0">
                <a:effectLst/>
                <a:latin typeface="Times New Roman" panose="02020603050405020304" pitchFamily="18" charset="0"/>
                <a:ea typeface="Times New Roman" panose="02020603050405020304" pitchFamily="18" charset="0"/>
              </a:rPr>
              <a:t>обов’язкове </a:t>
            </a:r>
            <a:r>
              <a:rPr lang="en-UA" sz="2400" dirty="0">
                <a:effectLst/>
                <a:latin typeface="Times New Roman" panose="02020603050405020304" pitchFamily="18" charset="0"/>
                <a:ea typeface="Times New Roman" panose="02020603050405020304" pitchFamily="18" charset="0"/>
              </a:rPr>
              <a:t>дотри</a:t>
            </a:r>
            <a:r>
              <a:rPr lang="uk-UA" sz="2400" dirty="0" err="1">
                <a:effectLst/>
                <a:latin typeface="Times New Roman" panose="02020603050405020304" pitchFamily="18" charset="0"/>
                <a:ea typeface="Times New Roman" panose="02020603050405020304" pitchFamily="18" charset="0"/>
              </a:rPr>
              <a:t>мання</a:t>
            </a:r>
            <a:r>
              <a:rPr lang="en-UA" sz="2400" dirty="0">
                <a:effectLst/>
                <a:latin typeface="Times New Roman" panose="02020603050405020304" pitchFamily="18" charset="0"/>
                <a:ea typeface="Times New Roman" panose="02020603050405020304" pitchFamily="18" charset="0"/>
              </a:rPr>
              <a:t> інструкцій на упаковці та правил техніки безпеки.</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uk-UA" sz="2400" dirty="0">
                <a:effectLst/>
                <a:latin typeface="Times New Roman" panose="02020603050405020304" pitchFamily="18" charset="0"/>
                <a:ea typeface="Times New Roman" panose="02020603050405020304" pitchFamily="18" charset="0"/>
              </a:rPr>
              <a:t>Обов’язкове забезпечення </a:t>
            </a:r>
            <a:r>
              <a:rPr lang="en-UA" sz="2400" dirty="0">
                <a:effectLst/>
                <a:latin typeface="Times New Roman" panose="02020603050405020304" pitchFamily="18" charset="0"/>
                <a:ea typeface="Times New Roman" panose="02020603050405020304" pitchFamily="18" charset="0"/>
              </a:rPr>
              <a:t>правильн</a:t>
            </a:r>
            <a:r>
              <a:rPr lang="uk-UA" sz="2400" dirty="0" err="1">
                <a:effectLst/>
                <a:latin typeface="Times New Roman" panose="02020603050405020304" pitchFamily="18" charset="0"/>
                <a:ea typeface="Times New Roman" panose="02020603050405020304" pitchFamily="18" charset="0"/>
              </a:rPr>
              <a:t>ої</a:t>
            </a:r>
            <a:r>
              <a:rPr lang="en-UA" sz="2400" dirty="0">
                <a:effectLst/>
                <a:latin typeface="Times New Roman" panose="02020603050405020304" pitchFamily="18" charset="0"/>
                <a:ea typeface="Times New Roman" panose="02020603050405020304" pitchFamily="18" charset="0"/>
              </a:rPr>
              <a:t> утилізаці</a:t>
            </a:r>
            <a:r>
              <a:rPr lang="uk-UA" sz="2400" dirty="0" err="1">
                <a:effectLst/>
                <a:latin typeface="Times New Roman" panose="02020603050405020304" pitchFamily="18" charset="0"/>
                <a:ea typeface="Times New Roman" panose="02020603050405020304" pitchFamily="18" charset="0"/>
              </a:rPr>
              <a:t>ї</a:t>
            </a:r>
            <a:r>
              <a:rPr lang="en-UA" sz="2400" dirty="0">
                <a:effectLst/>
                <a:latin typeface="Times New Roman" panose="02020603050405020304" pitchFamily="18" charset="0"/>
                <a:ea typeface="Times New Roman" panose="02020603050405020304" pitchFamily="18" charset="0"/>
              </a:rPr>
              <a:t> залишків добрив та іншої хімічної продукції.</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uk-UA" sz="2400" dirty="0">
                <a:effectLst/>
                <a:latin typeface="Times New Roman" panose="02020603050405020304" pitchFamily="18" charset="0"/>
                <a:ea typeface="Times New Roman" panose="02020603050405020304" pitchFamily="18" charset="0"/>
              </a:rPr>
              <a:t>Треба </a:t>
            </a:r>
            <a:r>
              <a:rPr lang="uk-UA" sz="2400" dirty="0">
                <a:latin typeface="Times New Roman" panose="02020603050405020304" pitchFamily="18" charset="0"/>
                <a:ea typeface="Times New Roman" panose="02020603050405020304" pitchFamily="18" charset="0"/>
              </a:rPr>
              <a:t>проводити</a:t>
            </a:r>
            <a:r>
              <a:rPr lang="en-UA" sz="2400" dirty="0">
                <a:effectLst/>
                <a:latin typeface="Times New Roman" panose="02020603050405020304" pitchFamily="18" charset="0"/>
                <a:ea typeface="Times New Roman" panose="02020603050405020304" pitchFamily="18" charset="0"/>
              </a:rPr>
              <a:t> роб</a:t>
            </a:r>
            <a:r>
              <a:rPr lang="uk-UA" sz="2400" dirty="0" err="1">
                <a:latin typeface="Times New Roman" panose="02020603050405020304" pitchFamily="18" charset="0"/>
                <a:ea typeface="Times New Roman" panose="02020603050405020304" pitchFamily="18" charset="0"/>
              </a:rPr>
              <a:t>оти</a:t>
            </a:r>
            <a:r>
              <a:rPr lang="uk-UA" sz="2400" dirty="0">
                <a:latin typeface="Times New Roman" panose="02020603050405020304" pitchFamily="18" charset="0"/>
                <a:ea typeface="Times New Roman" panose="02020603050405020304" pitchFamily="18" charset="0"/>
              </a:rPr>
              <a:t> </a:t>
            </a:r>
            <a:r>
              <a:rPr lang="en-UA" sz="2400" dirty="0">
                <a:effectLst/>
                <a:latin typeface="Times New Roman" panose="02020603050405020304" pitchFamily="18" charset="0"/>
                <a:ea typeface="Times New Roman" panose="02020603050405020304" pitchFamily="18" charset="0"/>
              </a:rPr>
              <a:t>з добривами при невітряній погоді, щоб запобігти непотрібному розкиданню добрив.</a:t>
            </a:r>
            <a:endParaRPr lang="en-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73290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5544B17-EABA-EA45-9C9E-A0581F2D9722}"/>
              </a:ext>
            </a:extLst>
          </p:cNvPr>
          <p:cNvSpPr txBox="1"/>
          <p:nvPr/>
        </p:nvSpPr>
        <p:spPr>
          <a:xfrm>
            <a:off x="278296" y="318917"/>
            <a:ext cx="8719930" cy="461665"/>
          </a:xfrm>
          <a:prstGeom prst="rect">
            <a:avLst/>
          </a:prstGeom>
          <a:noFill/>
        </p:spPr>
        <p:txBody>
          <a:bodyPr wrap="square">
            <a:spAutoFit/>
          </a:bodyPr>
          <a:lstStyle/>
          <a:p>
            <a:pPr algn="ctr"/>
            <a:r>
              <a:rPr lang="uk-UA" sz="2400" b="1" i="1" dirty="0">
                <a:solidFill>
                  <a:srgbClr val="000000"/>
                </a:solidFill>
                <a:effectLst/>
                <a:latin typeface="Times New Roman" panose="02020603050405020304" pitchFamily="18" charset="0"/>
                <a:ea typeface="Times New Roman" panose="02020603050405020304" pitchFamily="18" charset="0"/>
              </a:rPr>
              <a:t>Складання системи удобрення культур</a:t>
            </a:r>
            <a:r>
              <a:rPr lang="en-UA" sz="2400" dirty="0">
                <a:effectLst/>
              </a:rPr>
              <a:t> </a:t>
            </a:r>
            <a:endParaRPr lang="en-UA" sz="2400" dirty="0"/>
          </a:p>
        </p:txBody>
      </p:sp>
      <p:sp>
        <p:nvSpPr>
          <p:cNvPr id="5" name="TextBox 4">
            <a:extLst>
              <a:ext uri="{FF2B5EF4-FFF2-40B4-BE49-F238E27FC236}">
                <a16:creationId xmlns:a16="http://schemas.microsoft.com/office/drawing/2014/main" id="{F5440E67-30D4-7341-BBF0-68C2B2833549}"/>
              </a:ext>
            </a:extLst>
          </p:cNvPr>
          <p:cNvSpPr txBox="1"/>
          <p:nvPr/>
        </p:nvSpPr>
        <p:spPr>
          <a:xfrm>
            <a:off x="0" y="780582"/>
            <a:ext cx="9144000" cy="923330"/>
          </a:xfrm>
          <a:prstGeom prst="rect">
            <a:avLst/>
          </a:prstGeom>
          <a:noFill/>
        </p:spPr>
        <p:txBody>
          <a:bodyPr wrap="square">
            <a:spAutoFit/>
          </a:bodyPr>
          <a:lstStyle/>
          <a:p>
            <a:pPr indent="450215" algn="just"/>
            <a:r>
              <a:rPr lang="en-UA" sz="1800" i="1" dirty="0">
                <a:solidFill>
                  <a:srgbClr val="222222"/>
                </a:solidFill>
                <a:effectLst/>
                <a:latin typeface="Times New Roman" panose="02020603050405020304" pitchFamily="18" charset="0"/>
                <a:ea typeface="Times New Roman" panose="02020603050405020304" pitchFamily="18" charset="0"/>
              </a:rPr>
              <a:t>Система удобрення в сівозміні</a:t>
            </a:r>
            <a:r>
              <a:rPr lang="en-UA" sz="1800" dirty="0">
                <a:solidFill>
                  <a:srgbClr val="222222"/>
                </a:solidFill>
                <a:effectLst/>
                <a:latin typeface="Times New Roman" panose="02020603050405020304" pitchFamily="18" charset="0"/>
                <a:ea typeface="Times New Roman" panose="02020603050405020304" pitchFamily="18" charset="0"/>
              </a:rPr>
              <a:t> – це багаторічний план застосування добрив у сівозміні з урахуванням родючості ґрунту, біологічних особливостей культур, складу і властивостей добрив.</a:t>
            </a:r>
            <a:endParaRPr lang="en-UA" sz="1600" dirty="0">
              <a:effectLst/>
              <a:latin typeface="Times New Roman" panose="02020603050405020304" pitchFamily="18" charset="0"/>
              <a:ea typeface="Times New Roman" panose="02020603050405020304" pitchFamily="18" charset="0"/>
            </a:endParaRPr>
          </a:p>
        </p:txBody>
      </p:sp>
      <p:graphicFrame>
        <p:nvGraphicFramePr>
          <p:cNvPr id="8" name="Table 7">
            <a:extLst>
              <a:ext uri="{FF2B5EF4-FFF2-40B4-BE49-F238E27FC236}">
                <a16:creationId xmlns:a16="http://schemas.microsoft.com/office/drawing/2014/main" id="{48B343D2-4BA5-F749-B6DE-9CD199D7DD28}"/>
              </a:ext>
            </a:extLst>
          </p:cNvPr>
          <p:cNvGraphicFramePr>
            <a:graphicFrameLocks noGrp="1"/>
          </p:cNvGraphicFramePr>
          <p:nvPr>
            <p:extLst>
              <p:ext uri="{D42A27DB-BD31-4B8C-83A1-F6EECF244321}">
                <p14:modId xmlns:p14="http://schemas.microsoft.com/office/powerpoint/2010/main" val="1792889661"/>
              </p:ext>
            </p:extLst>
          </p:nvPr>
        </p:nvGraphicFramePr>
        <p:xfrm>
          <a:off x="251788" y="2082425"/>
          <a:ext cx="8746437" cy="4743452"/>
        </p:xfrm>
        <a:graphic>
          <a:graphicData uri="http://schemas.openxmlformats.org/drawingml/2006/table">
            <a:tbl>
              <a:tblPr firstRow="1" firstCol="1" bandRow="1">
                <a:tableStyleId>{2A488322-F2BA-4B5B-9748-0D474271808F}</a:tableStyleId>
              </a:tblPr>
              <a:tblGrid>
                <a:gridCol w="528105">
                  <a:extLst>
                    <a:ext uri="{9D8B030D-6E8A-4147-A177-3AD203B41FA5}">
                      <a16:colId xmlns:a16="http://schemas.microsoft.com/office/drawing/2014/main" val="2584143324"/>
                    </a:ext>
                  </a:extLst>
                </a:gridCol>
                <a:gridCol w="1123181">
                  <a:extLst>
                    <a:ext uri="{9D8B030D-6E8A-4147-A177-3AD203B41FA5}">
                      <a16:colId xmlns:a16="http://schemas.microsoft.com/office/drawing/2014/main" val="710724746"/>
                    </a:ext>
                  </a:extLst>
                </a:gridCol>
                <a:gridCol w="1123181">
                  <a:extLst>
                    <a:ext uri="{9D8B030D-6E8A-4147-A177-3AD203B41FA5}">
                      <a16:colId xmlns:a16="http://schemas.microsoft.com/office/drawing/2014/main" val="402011946"/>
                    </a:ext>
                  </a:extLst>
                </a:gridCol>
                <a:gridCol w="1123181">
                  <a:extLst>
                    <a:ext uri="{9D8B030D-6E8A-4147-A177-3AD203B41FA5}">
                      <a16:colId xmlns:a16="http://schemas.microsoft.com/office/drawing/2014/main" val="2428362645"/>
                    </a:ext>
                  </a:extLst>
                </a:gridCol>
                <a:gridCol w="1123181">
                  <a:extLst>
                    <a:ext uri="{9D8B030D-6E8A-4147-A177-3AD203B41FA5}">
                      <a16:colId xmlns:a16="http://schemas.microsoft.com/office/drawing/2014/main" val="4016808394"/>
                    </a:ext>
                  </a:extLst>
                </a:gridCol>
                <a:gridCol w="1123181">
                  <a:extLst>
                    <a:ext uri="{9D8B030D-6E8A-4147-A177-3AD203B41FA5}">
                      <a16:colId xmlns:a16="http://schemas.microsoft.com/office/drawing/2014/main" val="1992006575"/>
                    </a:ext>
                  </a:extLst>
                </a:gridCol>
                <a:gridCol w="1123181">
                  <a:extLst>
                    <a:ext uri="{9D8B030D-6E8A-4147-A177-3AD203B41FA5}">
                      <a16:colId xmlns:a16="http://schemas.microsoft.com/office/drawing/2014/main" val="3651156860"/>
                    </a:ext>
                  </a:extLst>
                </a:gridCol>
                <a:gridCol w="1479246">
                  <a:extLst>
                    <a:ext uri="{9D8B030D-6E8A-4147-A177-3AD203B41FA5}">
                      <a16:colId xmlns:a16="http://schemas.microsoft.com/office/drawing/2014/main" val="2669454952"/>
                    </a:ext>
                  </a:extLst>
                </a:gridCol>
              </a:tblGrid>
              <a:tr h="990602">
                <a:tc>
                  <a:txBody>
                    <a:bodyPr/>
                    <a:lstStyle/>
                    <a:p>
                      <a:pPr algn="l"/>
                      <a:r>
                        <a:rPr lang="en-UA" sz="1600" dirty="0">
                          <a:effectLst/>
                          <a:latin typeface="Times New Roman" panose="02020603050405020304" pitchFamily="18" charset="0"/>
                          <a:cs typeface="Times New Roman" panose="02020603050405020304" pitchFamily="18" charset="0"/>
                        </a:rPr>
                        <a:t>№ поля</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Культура</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Площа поля, га</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Норми добрив на 1 га</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Дози добрив на 1 га, кг</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Основне удобрення:</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Припосівне удобрення:</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Підживлення:</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extLst>
                  <a:ext uri="{0D108BD9-81ED-4DB2-BD59-A6C34878D82A}">
                    <a16:rowId xmlns:a16="http://schemas.microsoft.com/office/drawing/2014/main" val="165821009"/>
                  </a:ext>
                </a:extLst>
              </a:tr>
              <a:tr h="749237">
                <a:tc>
                  <a:txBody>
                    <a:bodyPr/>
                    <a:lstStyle/>
                    <a:p>
                      <a:pPr algn="l"/>
                      <a:r>
                        <a:rPr lang="en-UA" sz="1600">
                          <a:effectLst/>
                          <a:latin typeface="Times New Roman" panose="02020603050405020304" pitchFamily="18" charset="0"/>
                          <a:cs typeface="Times New Roman" panose="02020603050405020304" pitchFamily="18" charset="0"/>
                        </a:rPr>
                        <a:t>1</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Пшениця</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5</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20 гній, 40 N, 20 P, 30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1 т, 200 кг N, 100 кг P, 150 кг K</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Гній</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Нічого</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1-й раз: N, 2-й раз: N, P,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extLst>
                  <a:ext uri="{0D108BD9-81ED-4DB2-BD59-A6C34878D82A}">
                    <a16:rowId xmlns:a16="http://schemas.microsoft.com/office/drawing/2014/main" val="852919546"/>
                  </a:ext>
                </a:extLst>
              </a:tr>
              <a:tr h="749237">
                <a:tc>
                  <a:txBody>
                    <a:bodyPr/>
                    <a:lstStyle/>
                    <a:p>
                      <a:pPr algn="l"/>
                      <a:r>
                        <a:rPr lang="en-UA" sz="1600">
                          <a:effectLst/>
                          <a:latin typeface="Times New Roman" panose="02020603050405020304" pitchFamily="18" charset="0"/>
                          <a:cs typeface="Times New Roman" panose="02020603050405020304" pitchFamily="18" charset="0"/>
                        </a:rPr>
                        <a:t>2</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Кукурудза</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3</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30 гній, 60 N, 30 P, 45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0,9 т, 180 кг N, 90 кг P, 135 кг K</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Гній</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60 кг N</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1-й раз: N, 2-й раз: N, P,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extLst>
                  <a:ext uri="{0D108BD9-81ED-4DB2-BD59-A6C34878D82A}">
                    <a16:rowId xmlns:a16="http://schemas.microsoft.com/office/drawing/2014/main" val="196330254"/>
                  </a:ext>
                </a:extLst>
              </a:tr>
              <a:tr h="749237">
                <a:tc>
                  <a:txBody>
                    <a:bodyPr/>
                    <a:lstStyle/>
                    <a:p>
                      <a:pPr algn="l"/>
                      <a:r>
                        <a:rPr lang="en-UA" sz="1600">
                          <a:effectLst/>
                          <a:latin typeface="Times New Roman" panose="02020603050405020304" pitchFamily="18" charset="0"/>
                          <a:cs typeface="Times New Roman" panose="02020603050405020304" pitchFamily="18" charset="0"/>
                        </a:rPr>
                        <a:t>3</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Соя</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4</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10 гній, 20 N, 10 P, 15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0,4 т, 80 кг N, 40 кг P, 60 кг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Гній</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20 кг N</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1-й раз: N, 2-й раз: N, K</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extLst>
                  <a:ext uri="{0D108BD9-81ED-4DB2-BD59-A6C34878D82A}">
                    <a16:rowId xmlns:a16="http://schemas.microsoft.com/office/drawing/2014/main" val="2674076206"/>
                  </a:ext>
                </a:extLst>
              </a:tr>
              <a:tr h="749237">
                <a:tc>
                  <a:txBody>
                    <a:bodyPr/>
                    <a:lstStyle/>
                    <a:p>
                      <a:pPr algn="l"/>
                      <a:r>
                        <a:rPr lang="en-UA" sz="1600">
                          <a:effectLst/>
                          <a:latin typeface="Times New Roman" panose="02020603050405020304" pitchFamily="18" charset="0"/>
                          <a:cs typeface="Times New Roman" panose="02020603050405020304" pitchFamily="18" charset="0"/>
                        </a:rPr>
                        <a:t>4</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Ячмінь</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6</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25 гній, 50 N, 25 P, 37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1,5 т, 300 кг N, 150 кг P, 222 кг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Гній</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Нічого</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1-й раз: N, 2-й раз: N, P, K</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extLst>
                  <a:ext uri="{0D108BD9-81ED-4DB2-BD59-A6C34878D82A}">
                    <a16:rowId xmlns:a16="http://schemas.microsoft.com/office/drawing/2014/main" val="2925087514"/>
                  </a:ext>
                </a:extLst>
              </a:tr>
              <a:tr h="749237">
                <a:tc>
                  <a:txBody>
                    <a:bodyPr/>
                    <a:lstStyle/>
                    <a:p>
                      <a:pPr algn="l"/>
                      <a:r>
                        <a:rPr lang="en-UA" sz="1600">
                          <a:effectLst/>
                          <a:latin typeface="Times New Roman" panose="02020603050405020304" pitchFamily="18" charset="0"/>
                          <a:cs typeface="Times New Roman" panose="02020603050405020304" pitchFamily="18" charset="0"/>
                        </a:rPr>
                        <a:t>5</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Ріпак</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2</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15 гній, 30 N, 15 P, 22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0,3 т, 60 кг N, 30 кг P, 44 кг K</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Гній</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a:effectLst/>
                          <a:latin typeface="Times New Roman" panose="02020603050405020304" pitchFamily="18" charset="0"/>
                          <a:cs typeface="Times New Roman" panose="02020603050405020304" pitchFamily="18" charset="0"/>
                        </a:rPr>
                        <a:t>30 кг N</a:t>
                      </a:r>
                      <a:endParaRPr lang="en-UA"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tc>
                  <a:txBody>
                    <a:bodyPr/>
                    <a:lstStyle/>
                    <a:p>
                      <a:pPr algn="l"/>
                      <a:r>
                        <a:rPr lang="en-UA" sz="1600" dirty="0">
                          <a:effectLst/>
                          <a:latin typeface="Times New Roman" panose="02020603050405020304" pitchFamily="18" charset="0"/>
                          <a:cs typeface="Times New Roman" panose="02020603050405020304" pitchFamily="18" charset="0"/>
                        </a:rPr>
                        <a:t>1-й раз: N, 2-й раз: N, P, K</a:t>
                      </a:r>
                      <a:endParaRPr lang="en-UA"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9525" anchor="b"/>
                </a:tc>
                <a:extLst>
                  <a:ext uri="{0D108BD9-81ED-4DB2-BD59-A6C34878D82A}">
                    <a16:rowId xmlns:a16="http://schemas.microsoft.com/office/drawing/2014/main" val="544632813"/>
                  </a:ext>
                </a:extLst>
              </a:tr>
            </a:tbl>
          </a:graphicData>
        </a:graphic>
      </p:graphicFrame>
      <p:sp>
        <p:nvSpPr>
          <p:cNvPr id="10" name="TextBox 9">
            <a:extLst>
              <a:ext uri="{FF2B5EF4-FFF2-40B4-BE49-F238E27FC236}">
                <a16:creationId xmlns:a16="http://schemas.microsoft.com/office/drawing/2014/main" id="{4C62A08F-7D1F-924F-B321-1D0716E598F5}"/>
              </a:ext>
            </a:extLst>
          </p:cNvPr>
          <p:cNvSpPr txBox="1"/>
          <p:nvPr/>
        </p:nvSpPr>
        <p:spPr>
          <a:xfrm>
            <a:off x="344557" y="1703912"/>
            <a:ext cx="8547654" cy="615553"/>
          </a:xfrm>
          <a:prstGeom prst="rect">
            <a:avLst/>
          </a:prstGeom>
          <a:noFill/>
        </p:spPr>
        <p:txBody>
          <a:bodyPr wrap="square">
            <a:spAutoFit/>
          </a:bodyPr>
          <a:lstStyle/>
          <a:p>
            <a:pPr algn="ctr"/>
            <a:r>
              <a:rPr lang="uk-UA" sz="1800" b="1" i="1" dirty="0">
                <a:effectLst/>
                <a:latin typeface="Times New Roman" panose="02020603050405020304" pitchFamily="18" charset="0"/>
                <a:ea typeface="Times New Roman" panose="02020603050405020304" pitchFamily="18" charset="0"/>
              </a:rPr>
              <a:t>Розроблення річного плану внесення добрив під культури в господарстві</a:t>
            </a:r>
            <a:endParaRPr lang="en-UA" sz="1600" dirty="0">
              <a:effectLst/>
              <a:latin typeface="Times New Roman" panose="02020603050405020304" pitchFamily="18" charset="0"/>
              <a:ea typeface="Times New Roman" panose="02020603050405020304" pitchFamily="18" charset="0"/>
            </a:endParaRPr>
          </a:p>
          <a:p>
            <a:r>
              <a:rPr lang="en-UA" sz="16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376437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C1B71A-487F-F347-966C-F5B67F4A03AF}"/>
              </a:ext>
            </a:extLst>
          </p:cNvPr>
          <p:cNvSpPr txBox="1"/>
          <p:nvPr/>
        </p:nvSpPr>
        <p:spPr>
          <a:xfrm>
            <a:off x="266218" y="304411"/>
            <a:ext cx="8877782" cy="6063198"/>
          </a:xfrm>
          <a:prstGeom prst="rect">
            <a:avLst/>
          </a:prstGeom>
          <a:noFill/>
        </p:spPr>
        <p:txBody>
          <a:bodyPr wrap="square">
            <a:spAutoFit/>
          </a:bodyPr>
          <a:lstStyle/>
          <a:p>
            <a:pPr indent="450215" algn="ctr">
              <a:spcAft>
                <a:spcPts val="0"/>
              </a:spcAft>
            </a:pPr>
            <a:r>
              <a:rPr lang="uk-UA" sz="2400" b="1" i="1" dirty="0">
                <a:effectLst/>
                <a:latin typeface="Times New Roman" panose="02020603050405020304" pitchFamily="18" charset="0"/>
                <a:ea typeface="Times New Roman" panose="02020603050405020304" pitchFamily="18" charset="0"/>
              </a:rPr>
              <a:t>Основний план морфологічного аналізу рослини включає декілька етапів:</a:t>
            </a:r>
            <a:endParaRPr lang="en-UA" sz="2400" b="1" i="1"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sz="2000" b="1" dirty="0">
                <a:effectLst/>
                <a:latin typeface="Times New Roman" panose="02020603050405020304" pitchFamily="18" charset="0"/>
                <a:ea typeface="Times New Roman" panose="02020603050405020304" pitchFamily="18" charset="0"/>
              </a:rPr>
              <a:t>Вивчення зовнішньої будови рослини:</a:t>
            </a:r>
            <a:endParaRPr lang="en-UA" b="1"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Огляд кореневої системи</a:t>
            </a:r>
            <a:endParaRPr lang="en-UA"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Огляд стебла</a:t>
            </a:r>
            <a:endParaRPr lang="en-UA"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Огляд листків</a:t>
            </a:r>
            <a:endParaRPr lang="en-UA"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Огляд квіток та плодів</a:t>
            </a:r>
            <a:endParaRPr lang="en-UA" dirty="0">
              <a:effectLst/>
              <a:latin typeface="Times New Roman" panose="02020603050405020304" pitchFamily="18" charset="0"/>
              <a:ea typeface="Times New Roman" panose="02020603050405020304" pitchFamily="18" charset="0"/>
            </a:endParaRPr>
          </a:p>
          <a:p>
            <a:pPr lvl="0" algn="just">
              <a:spcAft>
                <a:spcPts val="0"/>
              </a:spcAft>
            </a:pPr>
            <a:r>
              <a:rPr lang="uk-UA" sz="2000" b="1" dirty="0">
                <a:effectLst/>
                <a:latin typeface="Times New Roman" panose="02020603050405020304" pitchFamily="18" charset="0"/>
                <a:ea typeface="Times New Roman" panose="02020603050405020304" pitchFamily="18" charset="0"/>
              </a:rPr>
              <a:t>2. Вивчення внутрішньої будови рослини:</a:t>
            </a:r>
            <a:endParaRPr lang="en-UA" b="1"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Препарування кількох представників кожного органу рослини (наприклад, коріння, стебла, листки)</a:t>
            </a:r>
            <a:endParaRPr lang="en-UA"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Огляд під мікроскопом тканин рослини</a:t>
            </a:r>
            <a:endParaRPr lang="en-UA"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Фіксування результатів дослідження:</a:t>
            </a:r>
            <a:endParaRPr lang="en-UA"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Запис отриманих даних</a:t>
            </a:r>
            <a:endParaRPr lang="en-UA"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Створення малюнків та схем зовнішньої та внутрішньої будови рослини</a:t>
            </a:r>
            <a:endParaRPr lang="en-UA"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Підготовка звіту про проведений аналіз</a:t>
            </a:r>
            <a:endParaRPr lang="en-UA" dirty="0">
              <a:effectLst/>
              <a:latin typeface="Times New Roman" panose="02020603050405020304" pitchFamily="18" charset="0"/>
              <a:ea typeface="Times New Roman" panose="02020603050405020304" pitchFamily="18" charset="0"/>
            </a:endParaRPr>
          </a:p>
          <a:p>
            <a:pPr lvl="0" algn="just">
              <a:spcAft>
                <a:spcPts val="0"/>
              </a:spcAft>
            </a:pPr>
            <a:r>
              <a:rPr lang="uk-UA" sz="2000" b="1" dirty="0">
                <a:effectLst/>
                <a:latin typeface="Times New Roman" panose="02020603050405020304" pitchFamily="18" charset="0"/>
                <a:ea typeface="Times New Roman" panose="02020603050405020304" pitchFamily="18" charset="0"/>
              </a:rPr>
              <a:t>3. Аналіз результатів дослідження:</a:t>
            </a:r>
            <a:endParaRPr lang="en-UA" b="1"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Порівняння зі стандартними описами органів та видів рослин</a:t>
            </a:r>
            <a:endParaRPr lang="en-UA"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Symbol" pitchFamily="2" charset="2"/>
              <a:buChar char="–"/>
            </a:pPr>
            <a:r>
              <a:rPr lang="uk-UA" sz="2000" dirty="0">
                <a:effectLst/>
                <a:latin typeface="Times New Roman" panose="02020603050405020304" pitchFamily="18" charset="0"/>
                <a:ea typeface="Times New Roman" panose="02020603050405020304" pitchFamily="18" charset="0"/>
              </a:rPr>
              <a:t>Визначення ознак, які дозволяють класифікувати рослини на різні рівні систематики</a:t>
            </a:r>
            <a:endParaRPr lang="en-UA"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10577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D23246-290D-864E-B1AC-C0FFB5C3AB0E}"/>
              </a:ext>
            </a:extLst>
          </p:cNvPr>
          <p:cNvSpPr txBox="1"/>
          <p:nvPr/>
        </p:nvSpPr>
        <p:spPr>
          <a:xfrm>
            <a:off x="139147" y="167165"/>
            <a:ext cx="8865705" cy="461665"/>
          </a:xfrm>
          <a:prstGeom prst="rect">
            <a:avLst/>
          </a:prstGeom>
          <a:noFill/>
        </p:spPr>
        <p:txBody>
          <a:bodyPr wrap="square">
            <a:spAutoFit/>
          </a:bodyPr>
          <a:lstStyle/>
          <a:p>
            <a:pPr indent="450215" algn="ctr">
              <a:spcBef>
                <a:spcPts val="200"/>
              </a:spcBef>
            </a:pPr>
            <a:r>
              <a:rPr lang="uk-UA" sz="2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Ведення звітної документації використання добрив</a:t>
            </a:r>
            <a:endParaRPr lang="en-UA" sz="2400" b="1" u="sng"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5BA111FF-7D86-574C-B866-AADF482B788C}"/>
              </a:ext>
            </a:extLst>
          </p:cNvPr>
          <p:cNvSpPr txBox="1"/>
          <p:nvPr/>
        </p:nvSpPr>
        <p:spPr>
          <a:xfrm>
            <a:off x="139146" y="780370"/>
            <a:ext cx="8865705" cy="5509200"/>
          </a:xfrm>
          <a:prstGeom prst="rect">
            <a:avLst/>
          </a:prstGeom>
          <a:noFill/>
        </p:spPr>
        <p:txBody>
          <a:bodyPr wrap="square">
            <a:spAutoFit/>
          </a:bodyPr>
          <a:lstStyle/>
          <a:p>
            <a:pPr indent="450215" algn="just"/>
            <a:r>
              <a:rPr lang="en-UA" sz="2400" dirty="0">
                <a:effectLst/>
                <a:latin typeface="Times New Roman" panose="02020603050405020304" pitchFamily="18" charset="0"/>
                <a:ea typeface="Times New Roman" panose="02020603050405020304" pitchFamily="18" charset="0"/>
              </a:rPr>
              <a:t>Документація про застосування добрив:</a:t>
            </a:r>
            <a:endParaRPr lang="uk-UA" sz="2400" dirty="0">
              <a:effectLst/>
              <a:latin typeface="Times New Roman" panose="02020603050405020304" pitchFamily="18" charset="0"/>
              <a:ea typeface="Times New Roman" panose="02020603050405020304" pitchFamily="18" charset="0"/>
            </a:endParaRPr>
          </a:p>
          <a:p>
            <a:pPr indent="450215" algn="just"/>
            <a:endParaRPr lang="en-UA" sz="2000" dirty="0">
              <a:effectLst/>
              <a:latin typeface="Times New Roman" panose="02020603050405020304" pitchFamily="18" charset="0"/>
              <a:ea typeface="Times New Roman" panose="02020603050405020304" pitchFamily="18" charset="0"/>
            </a:endParaRPr>
          </a:p>
          <a:p>
            <a:pPr marL="285750" indent="-285750" algn="just">
              <a:buFont typeface="Wingdings" pitchFamily="2" charset="2"/>
              <a:buChar char="v"/>
            </a:pPr>
            <a:r>
              <a:rPr lang="en-UA" sz="2400" dirty="0">
                <a:effectLst/>
                <a:latin typeface="Times New Roman" panose="02020603050405020304" pitchFamily="18" charset="0"/>
                <a:ea typeface="Times New Roman" panose="02020603050405020304" pitchFamily="18" charset="0"/>
              </a:rPr>
              <a:t>Реєстраційні карти для кожного виду добрива. </a:t>
            </a:r>
            <a:endParaRPr lang="uk-UA" sz="2400" dirty="0">
              <a:effectLst/>
              <a:latin typeface="Times New Roman" panose="02020603050405020304" pitchFamily="18" charset="0"/>
              <a:ea typeface="Times New Roman" panose="02020603050405020304" pitchFamily="18" charset="0"/>
            </a:endParaRPr>
          </a:p>
          <a:p>
            <a:pPr marL="285750" indent="-285750" algn="just">
              <a:buFont typeface="Wingdings" pitchFamily="2" charset="2"/>
              <a:buChar char="v"/>
            </a:pPr>
            <a:endParaRPr lang="uk-UA" sz="2400" dirty="0">
              <a:effectLst/>
              <a:latin typeface="Times New Roman" panose="02020603050405020304" pitchFamily="18" charset="0"/>
              <a:ea typeface="Times New Roman" panose="02020603050405020304" pitchFamily="18" charset="0"/>
            </a:endParaRPr>
          </a:p>
          <a:p>
            <a:pPr marL="285750" indent="-285750" algn="just">
              <a:buFont typeface="Wingdings" pitchFamily="2" charset="2"/>
              <a:buChar char="v"/>
            </a:pPr>
            <a:r>
              <a:rPr lang="en-UA" sz="2400" dirty="0">
                <a:effectLst/>
                <a:latin typeface="Times New Roman" panose="02020603050405020304" pitchFamily="18" charset="0"/>
                <a:ea typeface="Times New Roman" panose="02020603050405020304" pitchFamily="18" charset="0"/>
              </a:rPr>
              <a:t>Журнали обліку використання добрив. </a:t>
            </a:r>
            <a:endParaRPr lang="uk-UA" sz="2400" dirty="0">
              <a:effectLst/>
              <a:latin typeface="Times New Roman" panose="02020603050405020304" pitchFamily="18" charset="0"/>
              <a:ea typeface="Times New Roman" panose="02020603050405020304" pitchFamily="18" charset="0"/>
            </a:endParaRPr>
          </a:p>
          <a:p>
            <a:pPr marL="285750" indent="-285750" algn="just">
              <a:buFont typeface="Wingdings" pitchFamily="2" charset="2"/>
              <a:buChar char="v"/>
            </a:pPr>
            <a:endParaRPr lang="en-UA" sz="2000" dirty="0">
              <a:effectLst/>
              <a:latin typeface="Times New Roman" panose="02020603050405020304" pitchFamily="18" charset="0"/>
              <a:ea typeface="Times New Roman" panose="02020603050405020304" pitchFamily="18" charset="0"/>
            </a:endParaRPr>
          </a:p>
          <a:p>
            <a:pPr marL="285750" indent="-285750" algn="just">
              <a:buFont typeface="Wingdings" pitchFamily="2" charset="2"/>
              <a:buChar char="v"/>
            </a:pPr>
            <a:r>
              <a:rPr lang="en-UA" sz="2400" dirty="0">
                <a:effectLst/>
                <a:latin typeface="Times New Roman" panose="02020603050405020304" pitchFamily="18" charset="0"/>
                <a:ea typeface="Times New Roman" panose="02020603050405020304" pitchFamily="18" charset="0"/>
              </a:rPr>
              <a:t>Аналізи ґрунту та рослин. </a:t>
            </a:r>
            <a:endParaRPr lang="uk-UA" sz="2400" dirty="0">
              <a:effectLst/>
              <a:latin typeface="Times New Roman" panose="02020603050405020304" pitchFamily="18" charset="0"/>
              <a:ea typeface="Times New Roman" panose="02020603050405020304" pitchFamily="18" charset="0"/>
            </a:endParaRPr>
          </a:p>
          <a:p>
            <a:pPr marL="285750" indent="-285750" algn="just">
              <a:buFont typeface="Wingdings" pitchFamily="2" charset="2"/>
              <a:buChar char="v"/>
            </a:pPr>
            <a:endParaRPr lang="uk-UA" sz="2400" dirty="0">
              <a:effectLst/>
              <a:latin typeface="Times New Roman" panose="02020603050405020304" pitchFamily="18" charset="0"/>
              <a:ea typeface="Times New Roman" panose="02020603050405020304" pitchFamily="18" charset="0"/>
            </a:endParaRPr>
          </a:p>
          <a:p>
            <a:pPr marL="285750" indent="-285750" algn="just">
              <a:buFont typeface="Wingdings" pitchFamily="2" charset="2"/>
              <a:buChar char="v"/>
            </a:pPr>
            <a:r>
              <a:rPr lang="en-UA" sz="2400" dirty="0">
                <a:effectLst/>
                <a:latin typeface="Times New Roman" panose="02020603050405020304" pitchFamily="18" charset="0"/>
                <a:ea typeface="Times New Roman" panose="02020603050405020304" pitchFamily="18" charset="0"/>
              </a:rPr>
              <a:t>Звіти про застосування добрив. У звітах можуть міститися дані про загальну кількість внесених добрив, їх види та ефективність застосування.</a:t>
            </a:r>
            <a:endParaRPr lang="en-UA" sz="2000" dirty="0">
              <a:effectLst/>
              <a:latin typeface="Times New Roman" panose="02020603050405020304" pitchFamily="18" charset="0"/>
              <a:ea typeface="Times New Roman" panose="02020603050405020304" pitchFamily="18" charset="0"/>
            </a:endParaRPr>
          </a:p>
          <a:p>
            <a:pPr indent="450215" algn="just"/>
            <a:endParaRPr lang="uk-UA" sz="2400" dirty="0">
              <a:effectLst/>
              <a:latin typeface="Times New Roman" panose="02020603050405020304" pitchFamily="18" charset="0"/>
              <a:ea typeface="Times New Roman" panose="02020603050405020304" pitchFamily="18" charset="0"/>
            </a:endParaRPr>
          </a:p>
          <a:p>
            <a:pPr indent="450215" algn="just"/>
            <a:r>
              <a:rPr lang="en-UA" sz="2400" dirty="0">
                <a:effectLst/>
                <a:latin typeface="Times New Roman" panose="02020603050405020304" pitchFamily="18" charset="0"/>
                <a:ea typeface="Times New Roman" panose="02020603050405020304" pitchFamily="18" charset="0"/>
              </a:rPr>
              <a:t>Документація про застосування добрив повинна зберігатися протягом встановленого законодавством терміну та бути доступною для перевірок. </a:t>
            </a:r>
            <a:endParaRPr lang="en-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70371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9DB2FD-D950-CA4E-A65A-86238489D16B}"/>
              </a:ext>
            </a:extLst>
          </p:cNvPr>
          <p:cNvSpPr txBox="1"/>
          <p:nvPr/>
        </p:nvSpPr>
        <p:spPr>
          <a:xfrm>
            <a:off x="304799" y="884657"/>
            <a:ext cx="8494643" cy="4893647"/>
          </a:xfrm>
          <a:prstGeom prst="rect">
            <a:avLst/>
          </a:prstGeom>
          <a:noFill/>
        </p:spPr>
        <p:txBody>
          <a:bodyPr wrap="square">
            <a:spAutoFit/>
          </a:bodyPr>
          <a:lstStyle/>
          <a:p>
            <a:pPr indent="450215" algn="just"/>
            <a:r>
              <a:rPr lang="en-UA" sz="2400" b="1" i="1" dirty="0">
                <a:effectLst/>
                <a:latin typeface="Times New Roman" panose="02020603050405020304" pitchFamily="18" charset="0"/>
                <a:ea typeface="Times New Roman" panose="02020603050405020304" pitchFamily="18" charset="0"/>
              </a:rPr>
              <a:t>Звітність про застосування органічних та мінеральних добрив у господарстві за рік може бути складена на основі наступних кроків:</a:t>
            </a:r>
            <a:endParaRPr lang="en-UA" sz="2000" b="1" i="1"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dirty="0">
                <a:effectLst/>
                <a:latin typeface="Times New Roman" panose="02020603050405020304" pitchFamily="18" charset="0"/>
                <a:ea typeface="Times New Roman" panose="02020603050405020304" pitchFamily="18" charset="0"/>
              </a:rPr>
              <a:t>Визначення обсягів та видів застосованих добрив. </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dirty="0">
                <a:effectLst/>
                <a:latin typeface="Times New Roman" panose="02020603050405020304" pitchFamily="18" charset="0"/>
                <a:ea typeface="Times New Roman" panose="02020603050405020304" pitchFamily="18" charset="0"/>
              </a:rPr>
              <a:t>Оцінка внес</a:t>
            </a:r>
            <a:r>
              <a:rPr lang="uk-UA" sz="2400" dirty="0" err="1">
                <a:effectLst/>
                <a:latin typeface="Times New Roman" panose="02020603050405020304" pitchFamily="18" charset="0"/>
                <a:ea typeface="Times New Roman" panose="02020603050405020304" pitchFamily="18" charset="0"/>
              </a:rPr>
              <a:t>ення</a:t>
            </a:r>
            <a:r>
              <a:rPr lang="en-UA" sz="2400" dirty="0">
                <a:effectLst/>
                <a:latin typeface="Times New Roman" panose="02020603050405020304" pitchFamily="18" charset="0"/>
                <a:ea typeface="Times New Roman" panose="02020603050405020304" pitchFamily="18" charset="0"/>
              </a:rPr>
              <a:t> кожного виду добрива. </a:t>
            </a:r>
            <a:endParaRPr lang="uk-UA" sz="24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dirty="0">
                <a:effectLst/>
                <a:latin typeface="Times New Roman" panose="02020603050405020304" pitchFamily="18" charset="0"/>
                <a:ea typeface="Times New Roman" panose="02020603050405020304" pitchFamily="18" charset="0"/>
              </a:rPr>
              <a:t>Обчислення загальної кількості поживних речовин, що внесені до ґрунту. Це дозволяє оцінити загальну кількість поживних речовин, що були внесені протягом року та їх внесок у покращення стану ґрунту та збільшення врожайності.</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Symbol" pitchFamily="2" charset="2"/>
              <a:buChar char="–"/>
            </a:pPr>
            <a:r>
              <a:rPr lang="en-UA" sz="2400" dirty="0">
                <a:effectLst/>
                <a:latin typeface="Times New Roman" panose="02020603050405020304" pitchFamily="18" charset="0"/>
                <a:ea typeface="Times New Roman" panose="02020603050405020304" pitchFamily="18" charset="0"/>
              </a:rPr>
              <a:t>Створення звіту. Після збору та обробки всієї необхідної інформації можна створити звіт про застосування добрив у господарстві за рік. </a:t>
            </a:r>
            <a:endParaRPr lang="en-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6702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CBFB0F-4CF6-B24A-AE68-A21632302B28}"/>
              </a:ext>
            </a:extLst>
          </p:cNvPr>
          <p:cNvSpPr txBox="1"/>
          <p:nvPr/>
        </p:nvSpPr>
        <p:spPr>
          <a:xfrm>
            <a:off x="393539" y="0"/>
            <a:ext cx="8461093" cy="669542"/>
          </a:xfrm>
          <a:prstGeom prst="rect">
            <a:avLst/>
          </a:prstGeom>
          <a:noFill/>
        </p:spPr>
        <p:txBody>
          <a:bodyPr wrap="square">
            <a:spAutoFit/>
          </a:bodyPr>
          <a:lstStyle/>
          <a:p>
            <a:pPr lvl="1">
              <a:lnSpc>
                <a:spcPct val="150000"/>
              </a:lnSpc>
              <a:spcBef>
                <a:spcPts val="200"/>
              </a:spcBef>
              <a:spcAft>
                <a:spcPts val="0"/>
              </a:spcAft>
            </a:pPr>
            <a:r>
              <a:rPr lang="uk-UA"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Визначення та </a:t>
            </a:r>
            <a:r>
              <a:rPr lang="uk-UA"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збip</a:t>
            </a:r>
            <a:r>
              <a:rPr lang="uk-UA"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рослин на луках і в лісі</a:t>
            </a:r>
            <a:endParaRPr lang="en-UA" sz="2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3016BC3E-C41E-D643-BA2E-8DF0DEB29F3E}"/>
              </a:ext>
            </a:extLst>
          </p:cNvPr>
          <p:cNvSpPr txBox="1"/>
          <p:nvPr/>
        </p:nvSpPr>
        <p:spPr>
          <a:xfrm>
            <a:off x="104172" y="666344"/>
            <a:ext cx="9039828" cy="3416320"/>
          </a:xfrm>
          <a:prstGeom prst="rect">
            <a:avLst/>
          </a:prstGeom>
          <a:noFill/>
        </p:spPr>
        <p:txBody>
          <a:bodyPr wrap="square">
            <a:spAutoFit/>
          </a:bodyPr>
          <a:lstStyle/>
          <a:p>
            <a:pPr indent="450215" algn="just">
              <a:spcAft>
                <a:spcPts val="0"/>
              </a:spcAft>
            </a:pPr>
            <a:r>
              <a:rPr lang="uk-UA" sz="2400" dirty="0">
                <a:effectLst/>
                <a:latin typeface="Times New Roman" panose="02020603050405020304" pitchFamily="18" charset="0"/>
                <a:ea typeface="Times New Roman" panose="02020603050405020304" pitchFamily="18" charset="0"/>
              </a:rPr>
              <a:t>При зборі рослин на луках важливо враховувати, що деякі види можуть бути рідкісними або знаходитися під загрозою вимирання. Перед збором рослин варто ознайомитися зі списком рослин, які підлягають охороні в даному регіоні, і використовувати відповідні заходи з охорони рослин при їх зборі. Важливо збирати лише ті рослини, які можна впізнати та які не є під загрозою вимирання.</a:t>
            </a:r>
            <a:endParaRPr lang="en-UA" sz="2000" dirty="0">
              <a:effectLst/>
              <a:latin typeface="Times New Roman" panose="02020603050405020304" pitchFamily="18" charset="0"/>
              <a:ea typeface="Times New Roman" panose="02020603050405020304" pitchFamily="18" charset="0"/>
            </a:endParaRPr>
          </a:p>
          <a:p>
            <a:pPr indent="450215" algn="just">
              <a:spcAft>
                <a:spcPts val="0"/>
              </a:spcAft>
            </a:pPr>
            <a:r>
              <a:rPr lang="uk-UA" sz="2400" dirty="0">
                <a:latin typeface="Times New Roman" panose="02020603050405020304" pitchFamily="18" charset="0"/>
                <a:ea typeface="Times New Roman" panose="02020603050405020304" pitchFamily="18" charset="0"/>
              </a:rPr>
              <a:t>В</a:t>
            </a:r>
            <a:r>
              <a:rPr lang="uk-UA" sz="2400" dirty="0">
                <a:effectLst/>
                <a:latin typeface="Times New Roman" panose="02020603050405020304" pitchFamily="18" charset="0"/>
                <a:ea typeface="Times New Roman" panose="02020603050405020304" pitchFamily="18" charset="0"/>
              </a:rPr>
              <a:t>ажливо дотримуватися правил безпеки, оскільки можуть бути присутні небезпечні тварини та рослини. Також варто звернути увагу на етику збору рослин у лісі. </a:t>
            </a:r>
            <a:endParaRPr lang="en-UA" sz="2000" dirty="0">
              <a:effectLst/>
              <a:latin typeface="Times New Roman" panose="02020603050405020304" pitchFamily="18" charset="0"/>
              <a:ea typeface="Times New Roman" panose="02020603050405020304" pitchFamily="18" charset="0"/>
            </a:endParaRPr>
          </a:p>
        </p:txBody>
      </p:sp>
      <p:pic>
        <p:nvPicPr>
          <p:cNvPr id="2056" name="Picture 8" descr="Коли природа заспокоює краще ліків">
            <a:extLst>
              <a:ext uri="{FF2B5EF4-FFF2-40B4-BE49-F238E27FC236}">
                <a16:creationId xmlns:a16="http://schemas.microsoft.com/office/drawing/2014/main" id="{95A81175-5D61-714D-8AD7-6960CEEB2D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43737"/>
            <a:ext cx="9144000" cy="27142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5493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0CE2B0-C033-1742-964B-90EB2041AB18}"/>
              </a:ext>
            </a:extLst>
          </p:cNvPr>
          <p:cNvSpPr txBox="1"/>
          <p:nvPr/>
        </p:nvSpPr>
        <p:spPr>
          <a:xfrm>
            <a:off x="214131" y="0"/>
            <a:ext cx="8715737" cy="2554545"/>
          </a:xfrm>
          <a:prstGeom prst="rect">
            <a:avLst/>
          </a:prstGeom>
          <a:noFill/>
        </p:spPr>
        <p:txBody>
          <a:bodyPr wrap="square">
            <a:spAutoFit/>
          </a:bodyPr>
          <a:lstStyle/>
          <a:p>
            <a:pPr indent="450215" algn="just">
              <a:spcAft>
                <a:spcPts val="0"/>
              </a:spcAft>
            </a:pPr>
            <a:r>
              <a:rPr lang="uk-UA" sz="2000" dirty="0">
                <a:latin typeface="Times New Roman" panose="02020603050405020304" pitchFamily="18" charset="0"/>
                <a:ea typeface="Times New Roman" panose="02020603050405020304" pitchFamily="18" charset="0"/>
              </a:rPr>
              <a:t>Н</a:t>
            </a:r>
            <a:r>
              <a:rPr lang="uk-UA" sz="2000" dirty="0">
                <a:effectLst/>
                <a:latin typeface="Times New Roman" panose="02020603050405020304" pitchFamily="18" charset="0"/>
                <a:ea typeface="Times New Roman" panose="02020603050405020304" pitchFamily="18" charset="0"/>
              </a:rPr>
              <a:t>егативний вплив виробничої діяльності може призвести до знищення біоценозів. Забруднення повітря, водойм та ґрунту відходами промисловості, сільськогосподарського виробництва та інших видів діяльності людини може призвести до виснаження ґрунту та зниження якості ґрунтових вод, що може спричинити гинуть рослин та тварин. </a:t>
            </a:r>
            <a:endParaRPr lang="en-UA" dirty="0">
              <a:effectLst/>
              <a:latin typeface="Times New Roman" panose="02020603050405020304" pitchFamily="18" charset="0"/>
              <a:ea typeface="Times New Roman" panose="02020603050405020304" pitchFamily="18" charset="0"/>
            </a:endParaRPr>
          </a:p>
          <a:p>
            <a:pPr indent="450215" algn="just">
              <a:spcAft>
                <a:spcPts val="0"/>
              </a:spcAft>
            </a:pPr>
            <a:r>
              <a:rPr lang="uk-UA" sz="2000" dirty="0">
                <a:effectLst/>
                <a:latin typeface="Times New Roman" panose="02020603050405020304" pitchFamily="18" charset="0"/>
                <a:ea typeface="Times New Roman" panose="02020603050405020304" pitchFamily="18" charset="0"/>
              </a:rPr>
              <a:t>Для зменшення негативного впливу виробничої діяльності, необхідно розробляти ефективні стратегії охорони природи та забезпечення екологічної безпеки. </a:t>
            </a:r>
            <a:endParaRPr lang="en-UA" dirty="0">
              <a:effectLst/>
              <a:latin typeface="Times New Roman" panose="02020603050405020304" pitchFamily="18" charset="0"/>
              <a:ea typeface="Times New Roman" panose="02020603050405020304" pitchFamily="18" charset="0"/>
            </a:endParaRPr>
          </a:p>
        </p:txBody>
      </p:sp>
      <p:pic>
        <p:nvPicPr>
          <p:cNvPr id="3074" name="Picture 2" descr="Природа та війна: як військове вторгнення Росії впливає на довкілля України  | Екодія">
            <a:extLst>
              <a:ext uri="{FF2B5EF4-FFF2-40B4-BE49-F238E27FC236}">
                <a16:creationId xmlns:a16="http://schemas.microsoft.com/office/drawing/2014/main" id="{C6917309-353F-6841-91C1-AFF7DA34F7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72" y="2554545"/>
            <a:ext cx="4757196" cy="39754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1EAD8D0-43BE-F743-9A5C-34D24AFC07E8}"/>
              </a:ext>
            </a:extLst>
          </p:cNvPr>
          <p:cNvSpPr txBox="1"/>
          <p:nvPr/>
        </p:nvSpPr>
        <p:spPr>
          <a:xfrm>
            <a:off x="5092861" y="2341689"/>
            <a:ext cx="3837007" cy="4401205"/>
          </a:xfrm>
          <a:prstGeom prst="rect">
            <a:avLst/>
          </a:prstGeom>
          <a:noFill/>
        </p:spPr>
        <p:txBody>
          <a:bodyPr wrap="square">
            <a:spAutoFit/>
          </a:bodyPr>
          <a:lstStyle/>
          <a:p>
            <a:pPr algn="just"/>
            <a:r>
              <a:rPr lang="uk-UA" sz="2000" dirty="0">
                <a:effectLst/>
                <a:latin typeface="Times New Roman" panose="02020603050405020304" pitchFamily="18" charset="0"/>
                <a:ea typeface="Times New Roman" panose="02020603050405020304" pitchFamily="18" charset="0"/>
              </a:rPr>
              <a:t>До таких стратегій можна віднести застосування екологічно чистих технологій, раціональне використання природних ресурсів, розвиток відновлюваної енергетики, використання екологічних матеріалів, розроблення ефективних програм охорони </a:t>
            </a:r>
            <a:r>
              <a:rPr lang="uk-UA" sz="2000" dirty="0" err="1">
                <a:effectLst/>
                <a:latin typeface="Times New Roman" panose="02020603050405020304" pitchFamily="18" charset="0"/>
                <a:ea typeface="Times New Roman" panose="02020603050405020304" pitchFamily="18" charset="0"/>
              </a:rPr>
              <a:t>біорізноманіття</a:t>
            </a:r>
            <a:r>
              <a:rPr lang="uk-UA" sz="2000" dirty="0">
                <a:effectLst/>
                <a:latin typeface="Times New Roman" panose="02020603050405020304" pitchFamily="18" charset="0"/>
                <a:ea typeface="Times New Roman" panose="02020603050405020304" pitchFamily="18" charset="0"/>
              </a:rPr>
              <a:t> та розширення природоохоронних територій, контроль за використанням токсичних речовин і забруднювальних викидів.</a:t>
            </a:r>
            <a:endParaRPr lang="en-UA" sz="2000" dirty="0"/>
          </a:p>
        </p:txBody>
      </p:sp>
    </p:spTree>
    <p:extLst>
      <p:ext uri="{BB962C8B-B14F-4D97-AF65-F5344CB8AC3E}">
        <p14:creationId xmlns:p14="http://schemas.microsoft.com/office/powerpoint/2010/main" val="472286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D436F5-FE30-E349-9D25-D2630C758743}"/>
              </a:ext>
            </a:extLst>
          </p:cNvPr>
          <p:cNvSpPr txBox="1"/>
          <p:nvPr/>
        </p:nvSpPr>
        <p:spPr>
          <a:xfrm>
            <a:off x="0" y="107846"/>
            <a:ext cx="9144000" cy="1141146"/>
          </a:xfrm>
          <a:prstGeom prst="rect">
            <a:avLst/>
          </a:prstGeom>
          <a:noFill/>
        </p:spPr>
        <p:txBody>
          <a:bodyPr wrap="square">
            <a:spAutoFit/>
          </a:bodyPr>
          <a:lstStyle/>
          <a:p>
            <a:pPr indent="450215" algn="ctr">
              <a:lnSpc>
                <a:spcPct val="150000"/>
              </a:lnSpc>
              <a:spcBef>
                <a:spcPts val="200"/>
              </a:spcBef>
              <a:spcAft>
                <a:spcPts val="0"/>
              </a:spcAft>
            </a:pPr>
            <a:r>
              <a:rPr lang="uk-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Вивчення i </a:t>
            </a:r>
            <a:r>
              <a:rPr lang="uk-UA"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збip</a:t>
            </a:r>
            <a:r>
              <a:rPr lang="uk-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рослин річкових заплав, боліт та інших елементів рельєфу </a:t>
            </a:r>
            <a:endParaRPr lang="en-UA" sz="2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9E97075C-08F8-7540-A854-3C72CDD61DF1}"/>
              </a:ext>
            </a:extLst>
          </p:cNvPr>
          <p:cNvSpPr txBox="1"/>
          <p:nvPr/>
        </p:nvSpPr>
        <p:spPr>
          <a:xfrm>
            <a:off x="7716" y="1237615"/>
            <a:ext cx="8750461" cy="707886"/>
          </a:xfrm>
          <a:prstGeom prst="rect">
            <a:avLst/>
          </a:prstGeom>
          <a:noFill/>
        </p:spPr>
        <p:txBody>
          <a:bodyPr wrap="square">
            <a:spAutoFit/>
          </a:bodyPr>
          <a:lstStyle/>
          <a:p>
            <a:pPr indent="450215" algn="just">
              <a:spcAft>
                <a:spcPts val="0"/>
              </a:spcAft>
            </a:pPr>
            <a:r>
              <a:rPr lang="uk-UA" sz="2000" dirty="0">
                <a:effectLst/>
                <a:latin typeface="Times New Roman" panose="02020603050405020304" pitchFamily="18" charset="0"/>
                <a:ea typeface="Times New Roman" panose="02020603050405020304" pitchFamily="18" charset="0"/>
              </a:rPr>
              <a:t>Для морфологічного аналізу визначення та збору рослин річкових заплав, боліт та інших елементів рельєфу потрібно провести наступні кроки:</a:t>
            </a:r>
            <a:endParaRPr lang="en-UA" dirty="0">
              <a:effectLst/>
              <a:latin typeface="Times New Roman" panose="02020603050405020304" pitchFamily="18" charset="0"/>
              <a:ea typeface="Times New Roman" panose="02020603050405020304" pitchFamily="18" charset="0"/>
            </a:endParaRPr>
          </a:p>
        </p:txBody>
      </p:sp>
      <p:pic>
        <p:nvPicPr>
          <p:cNvPr id="4098" name="Picture 2" descr="Болота України: Види боліт України">
            <a:extLst>
              <a:ext uri="{FF2B5EF4-FFF2-40B4-BE49-F238E27FC236}">
                <a16:creationId xmlns:a16="http://schemas.microsoft.com/office/drawing/2014/main" id="{AF96F04B-B715-1D49-BA66-DDA80798EA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2947" y="2134635"/>
            <a:ext cx="4761053" cy="41219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8">
            <a:extLst>
              <a:ext uri="{FF2B5EF4-FFF2-40B4-BE49-F238E27FC236}">
                <a16:creationId xmlns:a16="http://schemas.microsoft.com/office/drawing/2014/main" id="{533CA21A-9EBD-F44B-8CB3-B8D2F16E08E7}"/>
              </a:ext>
            </a:extLst>
          </p:cNvPr>
          <p:cNvSpPr txBox="1"/>
          <p:nvPr/>
        </p:nvSpPr>
        <p:spPr>
          <a:xfrm>
            <a:off x="252714" y="2134635"/>
            <a:ext cx="4029919" cy="3785652"/>
          </a:xfrm>
          <a:prstGeom prst="rect">
            <a:avLst/>
          </a:prstGeom>
          <a:noFill/>
        </p:spPr>
        <p:txBody>
          <a:bodyPr wrap="square">
            <a:spAutoFit/>
          </a:bodyPr>
          <a:lstStyle/>
          <a:p>
            <a:pPr marL="342900" lvl="0" indent="-342900" algn="just">
              <a:spcAft>
                <a:spcPts val="0"/>
              </a:spcAft>
              <a:buFont typeface="+mj-lt"/>
              <a:buAutoNum type="arabicPeriod"/>
            </a:pPr>
            <a:r>
              <a:rPr lang="uk-UA" sz="2000" dirty="0">
                <a:effectLst/>
                <a:latin typeface="Times New Roman" panose="02020603050405020304" pitchFamily="18" charset="0"/>
                <a:ea typeface="Times New Roman" panose="02020603050405020304" pitchFamily="18" charset="0"/>
              </a:rPr>
              <a:t>Визначення зони для збору зразків рослин. </a:t>
            </a:r>
          </a:p>
          <a:p>
            <a:pPr marL="342900" lvl="0" indent="-342900" algn="just">
              <a:spcAft>
                <a:spcPts val="0"/>
              </a:spcAft>
              <a:buFont typeface="+mj-lt"/>
              <a:buAutoNum type="arabicPeriod"/>
            </a:pPr>
            <a:r>
              <a:rPr lang="uk-UA" sz="2000" dirty="0">
                <a:effectLst/>
                <a:latin typeface="Times New Roman" panose="02020603050405020304" pitchFamily="18" charset="0"/>
                <a:ea typeface="Times New Roman" panose="02020603050405020304" pitchFamily="18" charset="0"/>
              </a:rPr>
              <a:t>Збір зразків рослин. </a:t>
            </a:r>
          </a:p>
          <a:p>
            <a:pPr marL="342900" lvl="0" indent="-342900" algn="just">
              <a:spcAft>
                <a:spcPts val="0"/>
              </a:spcAft>
              <a:buFont typeface="+mj-lt"/>
              <a:buAutoNum type="arabicPeriod"/>
            </a:pPr>
            <a:r>
              <a:rPr lang="uk-UA" sz="2000" dirty="0">
                <a:effectLst/>
                <a:latin typeface="Times New Roman" panose="02020603050405020304" pitchFamily="18" charset="0"/>
                <a:ea typeface="Times New Roman" panose="02020603050405020304" pitchFamily="18" charset="0"/>
              </a:rPr>
              <a:t>Визначення рослин за допомогою морфологічних ознак, таких як форма листя, квітів, плодів та інших структур. </a:t>
            </a:r>
            <a:endParaRPr lang="en-UA" sz="2000" dirty="0">
              <a:effectLst/>
              <a:latin typeface="Times New Roman" panose="02020603050405020304" pitchFamily="18" charset="0"/>
              <a:ea typeface="Times New Roman" panose="02020603050405020304" pitchFamily="18" charset="0"/>
            </a:endParaRPr>
          </a:p>
          <a:p>
            <a:pPr marL="342900" lvl="0" indent="-342900" algn="just">
              <a:spcAft>
                <a:spcPts val="0"/>
              </a:spcAft>
              <a:buFont typeface="+mj-lt"/>
              <a:buAutoNum type="arabicPeriod"/>
            </a:pPr>
            <a:r>
              <a:rPr lang="uk-UA" sz="2000" dirty="0">
                <a:effectLst/>
                <a:latin typeface="Times New Roman" panose="02020603050405020304" pitchFamily="18" charset="0"/>
                <a:ea typeface="Times New Roman" panose="02020603050405020304" pitchFamily="18" charset="0"/>
              </a:rPr>
              <a:t>Збір інформації про середовище існування рослин. </a:t>
            </a:r>
          </a:p>
          <a:p>
            <a:pPr marL="342900" lvl="0" indent="-342900" algn="just">
              <a:spcAft>
                <a:spcPts val="0"/>
              </a:spcAft>
              <a:buFont typeface="+mj-lt"/>
              <a:buAutoNum type="arabicPeriod"/>
            </a:pPr>
            <a:r>
              <a:rPr lang="uk-UA" sz="2000" dirty="0">
                <a:effectLst/>
                <a:latin typeface="Times New Roman" panose="02020603050405020304" pitchFamily="18" charset="0"/>
                <a:ea typeface="Times New Roman" panose="02020603050405020304" pitchFamily="18" charset="0"/>
              </a:rPr>
              <a:t>Збереження зразків рослин для подальшого аналізу. </a:t>
            </a:r>
            <a:endParaRPr lang="en-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24813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D4B410-584C-5D40-B38B-7BF16248D120}"/>
              </a:ext>
            </a:extLst>
          </p:cNvPr>
          <p:cNvSpPr txBox="1"/>
          <p:nvPr/>
        </p:nvSpPr>
        <p:spPr>
          <a:xfrm>
            <a:off x="227601" y="166568"/>
            <a:ext cx="7928657" cy="3262432"/>
          </a:xfrm>
          <a:prstGeom prst="rect">
            <a:avLst/>
          </a:prstGeom>
          <a:noFill/>
        </p:spPr>
        <p:txBody>
          <a:bodyPr wrap="square">
            <a:spAutoFit/>
          </a:bodyPr>
          <a:lstStyle/>
          <a:p>
            <a:pPr indent="450215" algn="ctr">
              <a:spcAft>
                <a:spcPts val="0"/>
              </a:spcAft>
            </a:pPr>
            <a:r>
              <a:rPr lang="uk-UA" sz="2000" b="1" dirty="0">
                <a:latin typeface="Times New Roman" panose="02020603050405020304" pitchFamily="18" charset="0"/>
                <a:ea typeface="Times New Roman" panose="02020603050405020304" pitchFamily="18" charset="0"/>
              </a:rPr>
              <a:t>М</a:t>
            </a:r>
            <a:r>
              <a:rPr lang="en-UA" sz="2000" b="1" dirty="0">
                <a:effectLst/>
                <a:latin typeface="Times New Roman" panose="02020603050405020304" pitchFamily="18" charset="0"/>
                <a:ea typeface="Times New Roman" panose="02020603050405020304" pitchFamily="18" charset="0"/>
              </a:rPr>
              <a:t>орфологічн</a:t>
            </a:r>
            <a:r>
              <a:rPr lang="uk-UA" sz="2000" b="1" dirty="0">
                <a:effectLst/>
                <a:latin typeface="Times New Roman" panose="02020603050405020304" pitchFamily="18" charset="0"/>
                <a:ea typeface="Times New Roman" panose="02020603050405020304" pitchFamily="18" charset="0"/>
              </a:rPr>
              <a:t>і</a:t>
            </a:r>
            <a:r>
              <a:rPr lang="en-UA" sz="2000" b="1" dirty="0">
                <a:effectLst/>
                <a:latin typeface="Times New Roman" panose="02020603050405020304" pitchFamily="18" charset="0"/>
                <a:ea typeface="Times New Roman" panose="02020603050405020304" pitchFamily="18" charset="0"/>
              </a:rPr>
              <a:t> особливост</a:t>
            </a:r>
            <a:r>
              <a:rPr lang="uk-UA" sz="2000" b="1" dirty="0">
                <a:effectLst/>
                <a:latin typeface="Times New Roman" panose="02020603050405020304" pitchFamily="18" charset="0"/>
                <a:ea typeface="Times New Roman" panose="02020603050405020304" pitchFamily="18" charset="0"/>
              </a:rPr>
              <a:t>і</a:t>
            </a:r>
            <a:r>
              <a:rPr lang="en-UA" sz="2000" b="1" dirty="0">
                <a:effectLst/>
                <a:latin typeface="Times New Roman" panose="02020603050405020304" pitchFamily="18" charset="0"/>
                <a:ea typeface="Times New Roman" panose="02020603050405020304" pitchFamily="18" charset="0"/>
              </a:rPr>
              <a:t> та пристосуван</a:t>
            </a:r>
            <a:r>
              <a:rPr lang="uk-UA" sz="2000" b="1" dirty="0">
                <a:effectLst/>
                <a:latin typeface="Times New Roman" panose="02020603050405020304" pitchFamily="18" charset="0"/>
                <a:ea typeface="Times New Roman" panose="02020603050405020304" pitchFamily="18" charset="0"/>
              </a:rPr>
              <a:t>ня</a:t>
            </a:r>
            <a:r>
              <a:rPr lang="en-UA" sz="2000" b="1" dirty="0">
                <a:effectLst/>
                <a:latin typeface="Times New Roman" panose="02020603050405020304" pitchFamily="18" charset="0"/>
                <a:ea typeface="Times New Roman" panose="02020603050405020304" pitchFamily="18" charset="0"/>
              </a:rPr>
              <a:t> до специфічних умов життя</a:t>
            </a:r>
            <a:endParaRPr lang="uk-UA" sz="2000" b="1"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itchFamily="2" charset="2"/>
              <a:buChar char="ü"/>
            </a:pPr>
            <a:r>
              <a:rPr lang="en-UA" sz="2000" i="1" dirty="0">
                <a:effectLst/>
                <a:latin typeface="Times New Roman" panose="02020603050405020304" pitchFamily="18" charset="0"/>
                <a:ea typeface="Times New Roman" panose="02020603050405020304" pitchFamily="18" charset="0"/>
              </a:rPr>
              <a:t>Пристосування до водного середовища</a:t>
            </a:r>
            <a:r>
              <a:rPr lang="uk-UA" sz="2000" i="1" dirty="0">
                <a:effectLst/>
                <a:latin typeface="Times New Roman" panose="02020603050405020304" pitchFamily="18" charset="0"/>
                <a:ea typeface="Times New Roman" panose="02020603050405020304" pitchFamily="18" charset="0"/>
              </a:rPr>
              <a:t>.</a:t>
            </a:r>
            <a:endParaRPr lang="en-UA" sz="2000" i="1"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itchFamily="2" charset="2"/>
              <a:buChar char="ü"/>
            </a:pPr>
            <a:r>
              <a:rPr lang="en-UA" sz="2000" i="1" dirty="0">
                <a:effectLst/>
                <a:latin typeface="Times New Roman" panose="02020603050405020304" pitchFamily="18" charset="0"/>
                <a:ea typeface="Times New Roman" panose="02020603050405020304" pitchFamily="18" charset="0"/>
              </a:rPr>
              <a:t>Пристосування до низької водності</a:t>
            </a:r>
            <a:r>
              <a:rPr lang="uk-UA" sz="2000" i="1" dirty="0">
                <a:effectLst/>
                <a:latin typeface="Times New Roman" panose="02020603050405020304" pitchFamily="18" charset="0"/>
                <a:ea typeface="Times New Roman" panose="02020603050405020304" pitchFamily="18" charset="0"/>
              </a:rPr>
              <a:t>. </a:t>
            </a:r>
            <a:endParaRPr lang="en-UA" sz="2000" i="1"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itchFamily="2" charset="2"/>
              <a:buChar char="ü"/>
            </a:pPr>
            <a:r>
              <a:rPr lang="en-UA" sz="2000" i="1" dirty="0">
                <a:effectLst/>
                <a:latin typeface="Times New Roman" panose="02020603050405020304" pitchFamily="18" charset="0"/>
                <a:ea typeface="Times New Roman" panose="02020603050405020304" pitchFamily="18" charset="0"/>
              </a:rPr>
              <a:t>Пристосування до заболоченості</a:t>
            </a:r>
            <a:r>
              <a:rPr lang="uk-UA" sz="2000" i="1" dirty="0">
                <a:effectLst/>
                <a:latin typeface="Times New Roman" panose="02020603050405020304" pitchFamily="18" charset="0"/>
                <a:ea typeface="Times New Roman" panose="02020603050405020304" pitchFamily="18" charset="0"/>
              </a:rPr>
              <a:t>. </a:t>
            </a:r>
            <a:endParaRPr lang="en-UA" sz="2000" i="1"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itchFamily="2" charset="2"/>
              <a:buChar char="ü"/>
            </a:pPr>
            <a:r>
              <a:rPr lang="en-UA" sz="2000" i="1" dirty="0">
                <a:effectLst/>
                <a:latin typeface="Times New Roman" panose="02020603050405020304" pitchFamily="18" charset="0"/>
                <a:ea typeface="Times New Roman" panose="02020603050405020304" pitchFamily="18" charset="0"/>
              </a:rPr>
              <a:t>Пристосування до низької освітленості</a:t>
            </a:r>
            <a:r>
              <a:rPr lang="uk-UA" sz="2000" i="1" dirty="0">
                <a:effectLst/>
                <a:latin typeface="Times New Roman" panose="02020603050405020304" pitchFamily="18" charset="0"/>
                <a:ea typeface="Times New Roman" panose="02020603050405020304" pitchFamily="18" charset="0"/>
              </a:rPr>
              <a:t>. </a:t>
            </a:r>
            <a:endParaRPr lang="en-UA" sz="2000" i="1" dirty="0">
              <a:effectLst/>
              <a:latin typeface="Times New Roman" panose="02020603050405020304" pitchFamily="18" charset="0"/>
              <a:ea typeface="Times New Roman" panose="02020603050405020304" pitchFamily="18" charset="0"/>
            </a:endParaRPr>
          </a:p>
          <a:p>
            <a:pPr marL="342900" indent="-342900" algn="just">
              <a:lnSpc>
                <a:spcPct val="150000"/>
              </a:lnSpc>
              <a:spcAft>
                <a:spcPts val="0"/>
              </a:spcAft>
              <a:buFont typeface="Wingdings" pitchFamily="2" charset="2"/>
              <a:buChar char="ü"/>
            </a:pPr>
            <a:r>
              <a:rPr lang="uk-UA" sz="2000" i="1" dirty="0">
                <a:effectLst/>
                <a:latin typeface="Times New Roman" panose="02020603050405020304" pitchFamily="18" charset="0"/>
                <a:ea typeface="Times New Roman" panose="02020603050405020304" pitchFamily="18" charset="0"/>
              </a:rPr>
              <a:t>Пристосування до екстремальних температур. </a:t>
            </a:r>
            <a:endParaRPr lang="en-UA" sz="2000" i="1" dirty="0">
              <a:effectLst/>
              <a:latin typeface="Times New Roman" panose="02020603050405020304" pitchFamily="18" charset="0"/>
              <a:ea typeface="Times New Roman" panose="02020603050405020304" pitchFamily="18" charset="0"/>
            </a:endParaRPr>
          </a:p>
          <a:p>
            <a:pPr indent="450215" algn="just">
              <a:spcAft>
                <a:spcPts val="0"/>
              </a:spcAft>
            </a:pPr>
            <a:endParaRPr lang="en-UA" sz="1600" dirty="0">
              <a:effectLst/>
              <a:latin typeface="Times New Roman" panose="02020603050405020304" pitchFamily="18" charset="0"/>
              <a:ea typeface="Times New Roman" panose="02020603050405020304" pitchFamily="18" charset="0"/>
            </a:endParaRPr>
          </a:p>
        </p:txBody>
      </p:sp>
      <p:pic>
        <p:nvPicPr>
          <p:cNvPr id="1026" name="Picture 2" descr="10 фактов о болотах. 2 февраля — День водно-болотных угодий — #МОСЭКО /  #РОСЭКО / #ЭкоДобровольцыМосквы">
            <a:extLst>
              <a:ext uri="{FF2B5EF4-FFF2-40B4-BE49-F238E27FC236}">
                <a16:creationId xmlns:a16="http://schemas.microsoft.com/office/drawing/2014/main" id="{E12532C9-8995-9644-BB64-BA1255C822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3884" y="3166941"/>
            <a:ext cx="6119218" cy="352449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12030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CE4B2E-AD92-234F-BAFB-A83D5786735B}"/>
              </a:ext>
            </a:extLst>
          </p:cNvPr>
          <p:cNvSpPr txBox="1"/>
          <p:nvPr/>
        </p:nvSpPr>
        <p:spPr>
          <a:xfrm>
            <a:off x="0" y="134263"/>
            <a:ext cx="9144000" cy="1141146"/>
          </a:xfrm>
          <a:prstGeom prst="rect">
            <a:avLst/>
          </a:prstGeom>
          <a:noFill/>
        </p:spPr>
        <p:txBody>
          <a:bodyPr wrap="square">
            <a:spAutoFit/>
          </a:bodyPr>
          <a:lstStyle/>
          <a:p>
            <a:pPr indent="450215" algn="ctr">
              <a:lnSpc>
                <a:spcPct val="150000"/>
              </a:lnSpc>
              <a:spcBef>
                <a:spcPts val="200"/>
              </a:spcBef>
            </a:pPr>
            <a:r>
              <a:rPr lang="uk-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Вивчення, визначення i </a:t>
            </a:r>
            <a:r>
              <a:rPr lang="uk-UA"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збip</a:t>
            </a:r>
            <a:r>
              <a:rPr lang="uk-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рослин саду, городу, придорожніх та інших рослин</a:t>
            </a:r>
            <a:endParaRPr lang="en-UA" sz="2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E82C75C0-C4B3-A648-9C14-59E16B013A5D}"/>
              </a:ext>
            </a:extLst>
          </p:cNvPr>
          <p:cNvSpPr txBox="1"/>
          <p:nvPr/>
        </p:nvSpPr>
        <p:spPr>
          <a:xfrm>
            <a:off x="278295" y="1275409"/>
            <a:ext cx="8587409" cy="4093428"/>
          </a:xfrm>
          <a:prstGeom prst="rect">
            <a:avLst/>
          </a:prstGeom>
          <a:noFill/>
        </p:spPr>
        <p:txBody>
          <a:bodyPr wrap="square">
            <a:spAutoFit/>
          </a:bodyPr>
          <a:lstStyle/>
          <a:p>
            <a:pPr indent="450215" algn="just"/>
            <a:r>
              <a:rPr lang="uk-UA" sz="2000" b="1" u="sng" dirty="0">
                <a:effectLst/>
                <a:latin typeface="Times New Roman" panose="02020603050405020304" pitchFamily="18" charset="0"/>
                <a:ea typeface="Times New Roman" panose="02020603050405020304" pitchFamily="18" charset="0"/>
              </a:rPr>
              <a:t>Життєва форма рослин:</a:t>
            </a:r>
          </a:p>
          <a:p>
            <a:pPr indent="450215" algn="just"/>
            <a:r>
              <a:rPr lang="uk-UA" sz="2000" b="1" i="1" dirty="0">
                <a:effectLst/>
                <a:latin typeface="Times New Roman" panose="02020603050405020304" pitchFamily="18" charset="0"/>
                <a:ea typeface="Times New Roman" panose="02020603050405020304" pitchFamily="18" charset="0"/>
              </a:rPr>
              <a:t>Однорічні рослини </a:t>
            </a:r>
            <a:r>
              <a:rPr lang="uk-UA" sz="2000" dirty="0">
                <a:effectLst/>
                <a:latin typeface="Times New Roman" panose="02020603050405020304" pitchFamily="18" charset="0"/>
                <a:ea typeface="Times New Roman" panose="02020603050405020304" pitchFamily="18" charset="0"/>
              </a:rPr>
              <a:t>– це рослини, які розвиваються протягом одного року, від насіння до плодоношення. </a:t>
            </a:r>
            <a:endParaRPr lang="en-US" sz="2000" dirty="0">
              <a:effectLst/>
              <a:latin typeface="Times New Roman" panose="02020603050405020304" pitchFamily="18" charset="0"/>
              <a:ea typeface="Times New Roman" panose="02020603050405020304" pitchFamily="18" charset="0"/>
            </a:endParaRPr>
          </a:p>
          <a:p>
            <a:pPr indent="450215" algn="just"/>
            <a:r>
              <a:rPr lang="uk-UA" sz="2000" b="1" i="1" dirty="0">
                <a:effectLst/>
                <a:latin typeface="Times New Roman" panose="02020603050405020304" pitchFamily="18" charset="0"/>
                <a:ea typeface="Times New Roman" panose="02020603050405020304" pitchFamily="18" charset="0"/>
              </a:rPr>
              <a:t>Багаторічні трав'яні </a:t>
            </a:r>
            <a:r>
              <a:rPr lang="uk-UA" sz="2000" dirty="0">
                <a:effectLst/>
                <a:latin typeface="Times New Roman" panose="02020603050405020304" pitchFamily="18" charset="0"/>
                <a:ea typeface="Times New Roman" panose="02020603050405020304" pitchFamily="18" charset="0"/>
              </a:rPr>
              <a:t>– це рослини, які розвиваються більше ніж один рік. Вони мають головним чином вертикальний розвиток та відносно повільне зростання. </a:t>
            </a:r>
            <a:endParaRPr lang="en-US" sz="2000" dirty="0">
              <a:effectLst/>
              <a:latin typeface="Times New Roman" panose="02020603050405020304" pitchFamily="18" charset="0"/>
              <a:ea typeface="Times New Roman" panose="02020603050405020304" pitchFamily="18" charset="0"/>
            </a:endParaRPr>
          </a:p>
          <a:p>
            <a:pPr indent="450215" algn="just"/>
            <a:r>
              <a:rPr lang="uk-UA" sz="2000" b="1" i="1" dirty="0">
                <a:effectLst/>
                <a:latin typeface="Times New Roman" panose="02020603050405020304" pitchFamily="18" charset="0"/>
                <a:ea typeface="Times New Roman" panose="02020603050405020304" pitchFamily="18" charset="0"/>
              </a:rPr>
              <a:t>Дерева та кущі </a:t>
            </a:r>
            <a:r>
              <a:rPr lang="uk-UA" sz="2000" dirty="0">
                <a:effectLst/>
                <a:latin typeface="Times New Roman" panose="02020603050405020304" pitchFamily="18" charset="0"/>
                <a:ea typeface="Times New Roman" panose="02020603050405020304" pitchFamily="18" charset="0"/>
              </a:rPr>
              <a:t>– це рослини з високим рівнем горизонтального та вертикального розвитку, що зазвичай мають потужну деревинну частину стебла та глибоку систему коренів. </a:t>
            </a:r>
            <a:endParaRPr lang="en-US" sz="2000" dirty="0">
              <a:effectLst/>
              <a:latin typeface="Times New Roman" panose="02020603050405020304" pitchFamily="18" charset="0"/>
              <a:ea typeface="Times New Roman" panose="02020603050405020304" pitchFamily="18" charset="0"/>
            </a:endParaRPr>
          </a:p>
          <a:p>
            <a:pPr indent="450215" algn="just"/>
            <a:r>
              <a:rPr lang="uk-UA" sz="2000" b="1" i="1" dirty="0">
                <a:effectLst/>
                <a:latin typeface="Times New Roman" panose="02020603050405020304" pitchFamily="18" charset="0"/>
                <a:ea typeface="Times New Roman" panose="02020603050405020304" pitchFamily="18" charset="0"/>
              </a:rPr>
              <a:t>Ліани </a:t>
            </a:r>
            <a:r>
              <a:rPr lang="uk-UA" sz="2000" dirty="0">
                <a:effectLst/>
                <a:latin typeface="Times New Roman" panose="02020603050405020304" pitchFamily="18" charset="0"/>
                <a:ea typeface="Times New Roman" panose="02020603050405020304" pitchFamily="18" charset="0"/>
              </a:rPr>
              <a:t>– це рослини з вертикальним розвитком, які довгими пагонами притягуються до опор, щоб зайняти висотні р</a:t>
            </a:r>
            <a:r>
              <a:rPr lang="uk-UA" sz="2000" dirty="0">
                <a:latin typeface="Times New Roman" panose="02020603050405020304" pitchFamily="18" charset="0"/>
                <a:ea typeface="Times New Roman" panose="02020603050405020304" pitchFamily="18" charset="0"/>
              </a:rPr>
              <a:t>івні</a:t>
            </a:r>
            <a:r>
              <a:rPr lang="uk-UA" sz="2000" dirty="0">
                <a:effectLst/>
                <a:latin typeface="Times New Roman" panose="02020603050405020304" pitchFamily="18" charset="0"/>
                <a:ea typeface="Times New Roman" panose="02020603050405020304" pitchFamily="18" charset="0"/>
              </a:rPr>
              <a:t> в лісі. </a:t>
            </a:r>
            <a:endParaRPr lang="en-US" sz="2000" dirty="0">
              <a:effectLst/>
              <a:latin typeface="Times New Roman" panose="02020603050405020304" pitchFamily="18" charset="0"/>
              <a:ea typeface="Times New Roman" panose="02020603050405020304" pitchFamily="18" charset="0"/>
            </a:endParaRPr>
          </a:p>
          <a:p>
            <a:pPr indent="450215" algn="just"/>
            <a:r>
              <a:rPr lang="uk-UA" sz="2000" b="1" i="1" dirty="0">
                <a:effectLst/>
                <a:latin typeface="Times New Roman" panose="02020603050405020304" pitchFamily="18" charset="0"/>
                <a:ea typeface="Times New Roman" panose="02020603050405020304" pitchFamily="18" charset="0"/>
              </a:rPr>
              <a:t>Кущі</a:t>
            </a:r>
            <a:r>
              <a:rPr lang="uk-UA" sz="2000" dirty="0">
                <a:effectLst/>
                <a:latin typeface="Times New Roman" panose="02020603050405020304" pitchFamily="18" charset="0"/>
                <a:ea typeface="Times New Roman" panose="02020603050405020304" pitchFamily="18" charset="0"/>
              </a:rPr>
              <a:t> – це рослини з розгалуженим стеблом, що зазвичай не досягає великої висоти, але може мати велику ширину. </a:t>
            </a:r>
            <a:endParaRPr lang="en-UA"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45349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Вчені вважають, що рослини спілкуються одне з одним за допомогою коріння.  Як саме">
            <a:extLst>
              <a:ext uri="{FF2B5EF4-FFF2-40B4-BE49-F238E27FC236}">
                <a16:creationId xmlns:a16="http://schemas.microsoft.com/office/drawing/2014/main" id="{0877D239-1892-DB4A-BFB8-67B02B53AE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1927" y="3697355"/>
            <a:ext cx="5210754" cy="32567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AAC192B-65C9-A647-9FD2-93EA7DE001FC}"/>
              </a:ext>
            </a:extLst>
          </p:cNvPr>
          <p:cNvSpPr txBox="1"/>
          <p:nvPr/>
        </p:nvSpPr>
        <p:spPr>
          <a:xfrm>
            <a:off x="142724" y="106017"/>
            <a:ext cx="9011478" cy="4093428"/>
          </a:xfrm>
          <a:prstGeom prst="rect">
            <a:avLst/>
          </a:prstGeom>
          <a:noFill/>
        </p:spPr>
        <p:txBody>
          <a:bodyPr wrap="square">
            <a:spAutoFit/>
          </a:bodyPr>
          <a:lstStyle/>
          <a:p>
            <a:pPr indent="450215" algn="ctr">
              <a:lnSpc>
                <a:spcPct val="150000"/>
              </a:lnSpc>
            </a:pPr>
            <a:r>
              <a:rPr lang="uk-UA" sz="2000" b="1" u="sng" dirty="0">
                <a:effectLst/>
                <a:latin typeface="Times New Roman" panose="02020603050405020304" pitchFamily="18" charset="0"/>
                <a:ea typeface="Times New Roman" panose="02020603050405020304" pitchFamily="18" charset="0"/>
              </a:rPr>
              <a:t>Основні характеристики рослин, за якими можна визначити їхню родину:</a:t>
            </a:r>
            <a:endParaRPr lang="en-UA" b="1" u="sng" dirty="0">
              <a:effectLst/>
              <a:latin typeface="Times New Roman" panose="02020603050405020304" pitchFamily="18" charset="0"/>
              <a:ea typeface="Times New Roman" panose="02020603050405020304" pitchFamily="18" charset="0"/>
            </a:endParaRPr>
          </a:p>
          <a:p>
            <a:pPr lvl="0" algn="just"/>
            <a:r>
              <a:rPr lang="uk-UA" sz="2000" b="1" dirty="0">
                <a:effectLst/>
                <a:latin typeface="Times New Roman" panose="02020603050405020304" pitchFamily="18" charset="0"/>
                <a:ea typeface="Times New Roman" panose="02020603050405020304" pitchFamily="18" charset="0"/>
              </a:rPr>
              <a:t>Тип стебла та листя: </a:t>
            </a:r>
            <a:r>
              <a:rPr lang="uk-UA" sz="2000" dirty="0">
                <a:effectLst/>
                <a:latin typeface="Times New Roman" panose="02020603050405020304" pitchFamily="18" charset="0"/>
                <a:ea typeface="Times New Roman" panose="02020603050405020304" pitchFamily="18" charset="0"/>
              </a:rPr>
              <a:t>Наявність листоподібних виростів на стеблі, тип листя (наприклад, зубчасте, просте, складне) можуть свідчити про приналежність рослини до певної родини.</a:t>
            </a:r>
          </a:p>
          <a:p>
            <a:pPr lvl="0" algn="just"/>
            <a:endParaRPr lang="en-UA" sz="2000" dirty="0">
              <a:effectLst/>
              <a:latin typeface="Times New Roman" panose="02020603050405020304" pitchFamily="18" charset="0"/>
              <a:ea typeface="Times New Roman" panose="02020603050405020304" pitchFamily="18" charset="0"/>
            </a:endParaRPr>
          </a:p>
          <a:p>
            <a:pPr lvl="0" algn="just"/>
            <a:r>
              <a:rPr lang="uk-UA" sz="2000" b="1" dirty="0">
                <a:effectLst/>
                <a:latin typeface="Times New Roman" panose="02020603050405020304" pitchFamily="18" charset="0"/>
                <a:ea typeface="Times New Roman" panose="02020603050405020304" pitchFamily="18" charset="0"/>
              </a:rPr>
              <a:t>Квіти:</a:t>
            </a:r>
            <a:r>
              <a:rPr lang="uk-UA" sz="2000" dirty="0">
                <a:effectLst/>
                <a:latin typeface="Times New Roman" panose="02020603050405020304" pitchFamily="18" charset="0"/>
                <a:ea typeface="Times New Roman" panose="02020603050405020304" pitchFamily="18" charset="0"/>
              </a:rPr>
              <a:t> Розташування квітів на стеблі, їхня форма, кількість </a:t>
            </a:r>
            <a:r>
              <a:rPr lang="uk-UA" sz="2000" dirty="0" err="1">
                <a:effectLst/>
                <a:latin typeface="Times New Roman" panose="02020603050405020304" pitchFamily="18" charset="0"/>
                <a:ea typeface="Times New Roman" panose="02020603050405020304" pitchFamily="18" charset="0"/>
              </a:rPr>
              <a:t>околоцвітників</a:t>
            </a:r>
            <a:r>
              <a:rPr lang="uk-UA" sz="2000" dirty="0">
                <a:effectLst/>
                <a:latin typeface="Times New Roman" panose="02020603050405020304" pitchFamily="18" charset="0"/>
                <a:ea typeface="Times New Roman" panose="02020603050405020304" pitchFamily="18" charset="0"/>
              </a:rPr>
              <a:t>, кольори квітів та деталі їх будови можуть вказувати на родину рослини.</a:t>
            </a:r>
          </a:p>
          <a:p>
            <a:pPr lvl="0" algn="just"/>
            <a:endParaRPr lang="en-UA" sz="2000" dirty="0">
              <a:effectLst/>
              <a:latin typeface="Times New Roman" panose="02020603050405020304" pitchFamily="18" charset="0"/>
              <a:ea typeface="Times New Roman" panose="02020603050405020304" pitchFamily="18" charset="0"/>
            </a:endParaRPr>
          </a:p>
          <a:p>
            <a:pPr lvl="0" algn="just"/>
            <a:r>
              <a:rPr lang="uk-UA" sz="2000" b="1" dirty="0">
                <a:effectLst/>
                <a:latin typeface="Times New Roman" panose="02020603050405020304" pitchFamily="18" charset="0"/>
                <a:ea typeface="Times New Roman" panose="02020603050405020304" pitchFamily="18" charset="0"/>
              </a:rPr>
              <a:t>Фрукти та насіння: </a:t>
            </a:r>
            <a:r>
              <a:rPr lang="uk-UA" sz="2000" dirty="0">
                <a:effectLst/>
                <a:latin typeface="Times New Roman" panose="02020603050405020304" pitchFamily="18" charset="0"/>
                <a:ea typeface="Times New Roman" panose="02020603050405020304" pitchFamily="18" charset="0"/>
              </a:rPr>
              <a:t>Форма та розмір фруктів та насіння, їхня наявність, кількість та розміщення на рослині можуть допомогти визначити приналежність рослини до певної родини.</a:t>
            </a:r>
            <a:endParaRPr lang="en-UA"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75565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B261FA-8A4C-B146-86A0-3F422D5236D5}"/>
              </a:ext>
            </a:extLst>
          </p:cNvPr>
          <p:cNvSpPr txBox="1"/>
          <p:nvPr/>
        </p:nvSpPr>
        <p:spPr>
          <a:xfrm>
            <a:off x="0" y="131364"/>
            <a:ext cx="8988286" cy="1141146"/>
          </a:xfrm>
          <a:prstGeom prst="rect">
            <a:avLst/>
          </a:prstGeom>
          <a:noFill/>
        </p:spPr>
        <p:txBody>
          <a:bodyPr wrap="square">
            <a:spAutoFit/>
          </a:bodyPr>
          <a:lstStyle/>
          <a:p>
            <a:pPr indent="450215" algn="ctr">
              <a:lnSpc>
                <a:spcPct val="150000"/>
              </a:lnSpc>
              <a:spcBef>
                <a:spcPts val="200"/>
              </a:spcBef>
            </a:pPr>
            <a:r>
              <a:rPr lang="uk-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Вивчення та визначення рослин парків, газонів і  квітників. Вивчення рослин на </a:t>
            </a:r>
            <a:r>
              <a:rPr lang="uk-UA" sz="24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колекційно</a:t>
            </a:r>
            <a:r>
              <a:rPr lang="uk-UA"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-дослідному полі</a:t>
            </a:r>
            <a:endParaRPr lang="en-UA" sz="2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5519FE0-72E4-8D47-A394-0785E0CE358A}"/>
              </a:ext>
            </a:extLst>
          </p:cNvPr>
          <p:cNvSpPr txBox="1"/>
          <p:nvPr/>
        </p:nvSpPr>
        <p:spPr>
          <a:xfrm>
            <a:off x="132522" y="1443841"/>
            <a:ext cx="8988286" cy="5262979"/>
          </a:xfrm>
          <a:prstGeom prst="rect">
            <a:avLst/>
          </a:prstGeom>
          <a:noFill/>
        </p:spPr>
        <p:txBody>
          <a:bodyPr wrap="square">
            <a:spAutoFit/>
          </a:bodyPr>
          <a:lstStyle/>
          <a:p>
            <a:pPr indent="450215" algn="just"/>
            <a:r>
              <a:rPr lang="uk-UA" sz="2400" dirty="0">
                <a:effectLst/>
                <a:latin typeface="Times New Roman" panose="02020603050405020304" pitchFamily="18" charset="0"/>
                <a:ea typeface="Times New Roman" panose="02020603050405020304" pitchFamily="18" charset="0"/>
              </a:rPr>
              <a:t> </a:t>
            </a:r>
            <a:r>
              <a:rPr lang="uk-UA" sz="2400" dirty="0">
                <a:latin typeface="Times New Roman" panose="02020603050405020304" pitchFamily="18" charset="0"/>
                <a:ea typeface="Times New Roman" panose="02020603050405020304" pitchFamily="18" charset="0"/>
              </a:rPr>
              <a:t>П</a:t>
            </a:r>
            <a:r>
              <a:rPr lang="uk-UA" sz="2400" dirty="0">
                <a:effectLst/>
                <a:latin typeface="Times New Roman" panose="02020603050405020304" pitchFamily="18" charset="0"/>
                <a:ea typeface="Times New Roman" panose="02020603050405020304" pitchFamily="18" charset="0"/>
              </a:rPr>
              <a:t>роцес вивчення та визначення рослин в парках, газонах та скверах можна розділити на кілька етапів: </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2400" b="1" u="sng" dirty="0">
                <a:effectLst/>
                <a:latin typeface="Times New Roman" panose="02020603050405020304" pitchFamily="18" charset="0"/>
                <a:ea typeface="Times New Roman" panose="02020603050405020304" pitchFamily="18" charset="0"/>
              </a:rPr>
              <a:t>Збір матеріалу</a:t>
            </a:r>
            <a:r>
              <a:rPr lang="uk-UA" sz="2400" dirty="0">
                <a:effectLst/>
                <a:latin typeface="Times New Roman" panose="02020603050405020304" pitchFamily="18" charset="0"/>
                <a:ea typeface="Times New Roman" panose="02020603050405020304" pitchFamily="18" charset="0"/>
              </a:rPr>
              <a:t>: на початку необхідно зібрати зразки рослин, які вам потрібно вивчити та визначити. </a:t>
            </a:r>
          </a:p>
          <a:p>
            <a:pPr marL="342900" lvl="0" indent="-342900" algn="just">
              <a:buFont typeface="+mj-lt"/>
              <a:buAutoNum type="arabicPeriod"/>
            </a:pPr>
            <a:r>
              <a:rPr lang="uk-UA" sz="2400" b="1" u="sng" dirty="0">
                <a:effectLst/>
                <a:latin typeface="Times New Roman" panose="02020603050405020304" pitchFamily="18" charset="0"/>
                <a:ea typeface="Times New Roman" panose="02020603050405020304" pitchFamily="18" charset="0"/>
              </a:rPr>
              <a:t>Опис та фіксація ознак: </a:t>
            </a:r>
            <a:r>
              <a:rPr lang="uk-UA" sz="2400" dirty="0">
                <a:effectLst/>
                <a:latin typeface="Times New Roman" panose="02020603050405020304" pitchFamily="18" charset="0"/>
                <a:ea typeface="Times New Roman" panose="02020603050405020304" pitchFamily="18" charset="0"/>
              </a:rPr>
              <a:t>після збору зразків необхідно провести опис їхніх ознак.</a:t>
            </a:r>
            <a:endParaRPr lang="en-UA" sz="20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2400" b="1" u="sng" dirty="0">
                <a:effectLst/>
                <a:latin typeface="Times New Roman" panose="02020603050405020304" pitchFamily="18" charset="0"/>
                <a:ea typeface="Times New Roman" panose="02020603050405020304" pitchFamily="18" charset="0"/>
              </a:rPr>
              <a:t>Визначення виду та родини</a:t>
            </a:r>
            <a:r>
              <a:rPr lang="uk-UA" sz="2400" dirty="0">
                <a:effectLst/>
                <a:latin typeface="Times New Roman" panose="02020603050405020304" pitchFamily="18" charset="0"/>
                <a:ea typeface="Times New Roman" panose="02020603050405020304" pitchFamily="18" charset="0"/>
              </a:rPr>
              <a:t>: на основі отриманих ознак необхідно визначити, до якого виду та родини належить кожен </a:t>
            </a:r>
            <a:r>
              <a:rPr lang="uk-UA" sz="2400" dirty="0">
                <a:latin typeface="Times New Roman" panose="02020603050405020304" pitchFamily="18" charset="0"/>
                <a:ea typeface="Times New Roman" panose="02020603050405020304" pitchFamily="18" charset="0"/>
              </a:rPr>
              <a:t>із</a:t>
            </a:r>
            <a:r>
              <a:rPr lang="uk-UA" sz="2400" dirty="0">
                <a:effectLst/>
                <a:latin typeface="Times New Roman" panose="02020603050405020304" pitchFamily="18" charset="0"/>
                <a:ea typeface="Times New Roman" panose="02020603050405020304" pitchFamily="18" charset="0"/>
              </a:rPr>
              <a:t> зібраних зразків. </a:t>
            </a:r>
          </a:p>
          <a:p>
            <a:pPr marL="342900" lvl="0" indent="-342900" algn="just">
              <a:buFont typeface="+mj-lt"/>
              <a:buAutoNum type="arabicPeriod"/>
            </a:pPr>
            <a:r>
              <a:rPr lang="uk-UA" sz="2400" b="1" u="sng" dirty="0">
                <a:effectLst/>
                <a:latin typeface="Times New Roman" panose="02020603050405020304" pitchFamily="18" charset="0"/>
                <a:ea typeface="Times New Roman" panose="02020603050405020304" pitchFamily="18" charset="0"/>
              </a:rPr>
              <a:t>Документування результатів</a:t>
            </a:r>
            <a:r>
              <a:rPr lang="uk-UA" sz="2400" dirty="0">
                <a:effectLst/>
                <a:latin typeface="Times New Roman" panose="02020603050405020304" pitchFamily="18" charset="0"/>
                <a:ea typeface="Times New Roman" panose="02020603050405020304" pitchFamily="18" charset="0"/>
              </a:rPr>
              <a:t>: після визначення виду та родини рослини важливо документувати результати дослідження. </a:t>
            </a:r>
            <a:endParaRPr lang="uk-UA" sz="2000" dirty="0">
              <a:latin typeface="Times New Roman" panose="02020603050405020304" pitchFamily="18" charset="0"/>
              <a:ea typeface="Times New Roman" panose="02020603050405020304" pitchFamily="18" charset="0"/>
            </a:endParaRPr>
          </a:p>
          <a:p>
            <a:pPr marL="342900" lvl="0" indent="-342900" algn="just">
              <a:buFont typeface="+mj-lt"/>
              <a:buAutoNum type="arabicPeriod"/>
            </a:pPr>
            <a:r>
              <a:rPr lang="uk-UA" sz="2400" b="1" u="sng" dirty="0">
                <a:effectLst/>
                <a:latin typeface="Times New Roman" panose="02020603050405020304" pitchFamily="18" charset="0"/>
                <a:ea typeface="Times New Roman" panose="02020603050405020304" pitchFamily="18" charset="0"/>
              </a:rPr>
              <a:t>Аналіз результатів</a:t>
            </a:r>
            <a:r>
              <a:rPr lang="uk-UA" sz="2400" dirty="0">
                <a:effectLst/>
                <a:latin typeface="Times New Roman" panose="02020603050405020304" pitchFamily="18" charset="0"/>
                <a:ea typeface="Times New Roman" panose="02020603050405020304" pitchFamily="18" charset="0"/>
              </a:rPr>
              <a:t>: на завершення процесу вивчення та визначення рослин в парках, газонах та скверах необхідно проаналізувати </a:t>
            </a:r>
            <a:endParaRPr lang="en-UA" sz="2400" dirty="0"/>
          </a:p>
        </p:txBody>
      </p:sp>
    </p:spTree>
    <p:extLst>
      <p:ext uri="{BB962C8B-B14F-4D97-AF65-F5344CB8AC3E}">
        <p14:creationId xmlns:p14="http://schemas.microsoft.com/office/powerpoint/2010/main" val="83885946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TotalTime>
  <Words>1973</Words>
  <Application>Microsoft Macintosh PowerPoint</Application>
  <PresentationFormat>On-screen Show (4:3)</PresentationFormat>
  <Paragraphs>176</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Calibri Light</vt:lpstr>
      <vt:lpstr>Symbol</vt:lpstr>
      <vt:lpstr>Times New Roman</vt:lpstr>
      <vt:lpstr>Wingdings</vt:lpstr>
      <vt:lpstr>Тема Office</vt:lpstr>
      <vt:lpstr>Методика морфологічного аналізу рослин на живому матеріалі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Павел</dc:creator>
  <cp:lastModifiedBy>Microsoft Office User</cp:lastModifiedBy>
  <cp:revision>20</cp:revision>
  <dcterms:created xsi:type="dcterms:W3CDTF">2014-11-21T11:00:06Z</dcterms:created>
  <dcterms:modified xsi:type="dcterms:W3CDTF">2023-08-05T13:37:01Z</dcterms:modified>
</cp:coreProperties>
</file>