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2" r:id="rId4"/>
    <p:sldId id="268" r:id="rId5"/>
    <p:sldId id="258" r:id="rId6"/>
    <p:sldId id="261" r:id="rId7"/>
    <p:sldId id="260" r:id="rId8"/>
    <p:sldId id="275" r:id="rId9"/>
    <p:sldId id="259" r:id="rId10"/>
    <p:sldId id="263" r:id="rId11"/>
    <p:sldId id="273" r:id="rId12"/>
    <p:sldId id="272" r:id="rId13"/>
    <p:sldId id="271" r:id="rId14"/>
    <p:sldId id="270" r:id="rId15"/>
    <p:sldId id="269" r:id="rId16"/>
    <p:sldId id="266" r:id="rId17"/>
    <p:sldId id="265" r:id="rId1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C8179A9-BED8-42BA-9B50-E13A056EB685}" type="datetimeFigureOut">
              <a:rPr lang="uk-UA" smtClean="0"/>
              <a:t>02.12.2018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1BE1E0D-B851-4ED9-809D-38469CE718E6}" type="slidenum">
              <a:rPr lang="uk-UA" smtClean="0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24smi.org/celebrity/4801-iisus-khristos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mallbay.ru/artbarocco/rubens_00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1%83%D0%B2%D1%80" TargetMode="External"/><Relationship Id="rId3" Type="http://schemas.openxmlformats.org/officeDocument/2006/relationships/hyperlink" Target="https://ru.wikipedia.org/wiki/%D0%9A%D1%91%D0%BB%D1%8C%D0%BD" TargetMode="External"/><Relationship Id="rId7" Type="http://schemas.openxmlformats.org/officeDocument/2006/relationships/hyperlink" Target="https://ru.wikipedia.org/wiki/%D0%9F%D0%B0%D1%80%D0%B8%D0%B6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s://ru.wikipedia.org/wiki/%D0%9C%D1%83%D0%B7%D0%B5%D0%B9_%D0%92%D0%B0%D0%BB%D1%8C%D1%80%D0%B0%D1%84%D0%B0-%D0%A0%D0%B8%D1%85%D0%B0%D1%80%D1%86%D0%B0" TargetMode="External"/><Relationship Id="rId9" Type="http://schemas.openxmlformats.org/officeDocument/2006/relationships/hyperlink" Target="https://ru.wikipedia.org/wiki/%D0%9C%D0%B0%D0%BD%D1%82%D1%83%D1%8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smallbay.ru/artbarocco/rubens_01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smallbay.ru/artbarocco/rubens_02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smallbay.ru/artbarocco/rubens_03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smallbay.ru/artbarocco/rubens_07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mallbay.ru/artbarocco/rubens_09.html" TargetMode="Externa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mallbay.ru/artbarocco/rubens_06.html" TargetMode="External"/><Relationship Id="rId4" Type="http://schemas.openxmlformats.org/officeDocument/2006/relationships/hyperlink" Target="http://smallbay.ru/artbarocco/rubens_05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 smtClean="0"/>
              <a:t>                      </a:t>
            </a:r>
            <a:r>
              <a:rPr lang="uk-UA" dirty="0" err="1" smtClean="0"/>
              <a:t>Подготовила</a:t>
            </a:r>
            <a:r>
              <a:rPr lang="uk-UA" dirty="0"/>
              <a:t>: учениця 11-Б </a:t>
            </a:r>
            <a:r>
              <a:rPr lang="uk-UA" dirty="0" err="1"/>
              <a:t>класса</a:t>
            </a:r>
            <a:endParaRPr lang="uk-UA" dirty="0"/>
          </a:p>
          <a:p>
            <a:r>
              <a:rPr lang="uk-UA" dirty="0"/>
              <a:t>              </a:t>
            </a:r>
            <a:r>
              <a:rPr lang="uk-UA" dirty="0" smtClean="0"/>
              <a:t>                 </a:t>
            </a:r>
            <a:r>
              <a:rPr lang="uk-UA" dirty="0"/>
              <a:t>Дрозд </a:t>
            </a:r>
            <a:r>
              <a:rPr lang="uk-UA" dirty="0" err="1"/>
              <a:t>Елена</a:t>
            </a:r>
            <a:endParaRPr lang="uk-UA" dirty="0"/>
          </a:p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Рубенс </a:t>
            </a:r>
            <a:r>
              <a:rPr lang="uk-UA" b="1" dirty="0" err="1"/>
              <a:t>Питер</a:t>
            </a:r>
            <a:r>
              <a:rPr lang="uk-UA" b="1" dirty="0"/>
              <a:t> Пауль</a:t>
            </a:r>
            <a:br>
              <a:rPr lang="uk-UA" b="1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6545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 1612-1620 годах складывается зрелый стиль Рубенса.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Обращаясь </a:t>
            </a:r>
            <a:r>
              <a:rPr lang="ru-RU" b="1" dirty="0"/>
              <a:t>к темам, почерпнутым из Библии и античной мифологии, художник трактовал их с исключительной смелостью и свободой. Фигуры людей, античных божеств, животных, изображенные на фоне цветущей и плодоносящей природы или величественной фантастической архитектуры сплетаются в картинах Рубенса в сложные композиции, то гармонически уравновешенные, то пронизанные буйной динамикой.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744228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В 1618 году появился шедевр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800" b="1" dirty="0" smtClean="0">
                <a:solidFill>
                  <a:schemeClr val="tx1"/>
                </a:solidFill>
              </a:rPr>
              <a:t>«</a:t>
            </a:r>
            <a:r>
              <a:rPr lang="ru-RU" sz="2800" b="1" dirty="0">
                <a:solidFill>
                  <a:schemeClr val="tx1"/>
                </a:solidFill>
              </a:rPr>
              <a:t>Союз Земли и Воды</a:t>
            </a:r>
            <a:r>
              <a:rPr lang="ru-RU" sz="2800" b="1" dirty="0" smtClean="0">
                <a:solidFill>
                  <a:schemeClr val="tx1"/>
                </a:solidFill>
              </a:rPr>
              <a:t>».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600" b="1" dirty="0" smtClean="0"/>
              <a:t> </a:t>
            </a:r>
            <a:r>
              <a:rPr lang="ru-RU" sz="1600" b="1" dirty="0"/>
              <a:t>В нем ярко выражено влияние итальянских художников на стиль живописца. Считалось, что главным замыслом полотна являлось единство Антверпена и реки Шельды.</a:t>
            </a:r>
            <a:endParaRPr lang="uk-UA" sz="1600" b="1" dirty="0"/>
          </a:p>
        </p:txBody>
      </p:sp>
      <p:pic>
        <p:nvPicPr>
          <p:cNvPr id="4" name="Объект 3" descr="ÐÐ°ÑÑÐ¸Ð½Ð° ÐÐ¸ÑÐµÑÐ° Ð ÑÐ±ÐµÐ½ÑÐ° Â«Ð¡Ð¾ÑÐ· ÐÐµÐ¼Ð»Ð¸ Ð¸ ÐÐ¾Ð´ÑÂ»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5898976" cy="40463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880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6524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</a:t>
            </a:r>
            <a:r>
              <a:rPr lang="ru-RU" sz="2000" b="1" dirty="0"/>
              <a:t>в 1620 году появляется ещё одно произведение искусства, вершина творчества Рубенса </a:t>
            </a:r>
            <a:r>
              <a:rPr lang="ru-RU" sz="2000" b="1" dirty="0" smtClean="0"/>
              <a:t>– 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600" b="1" dirty="0" smtClean="0">
                <a:solidFill>
                  <a:schemeClr val="tx1"/>
                </a:solidFill>
              </a:rPr>
              <a:t>«</a:t>
            </a:r>
            <a:r>
              <a:rPr lang="ru-RU" sz="3600" b="1" dirty="0">
                <a:solidFill>
                  <a:schemeClr val="tx1"/>
                </a:solidFill>
              </a:rPr>
              <a:t>Персей и Андромеда</a:t>
            </a:r>
            <a:r>
              <a:rPr lang="ru-RU" sz="3600" b="1" dirty="0" smtClean="0">
                <a:solidFill>
                  <a:schemeClr val="tx1"/>
                </a:solidFill>
              </a:rPr>
              <a:t>»,</a:t>
            </a:r>
            <a:br>
              <a:rPr lang="ru-RU" sz="36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сюжет которого связан с античным </a:t>
            </a:r>
            <a:r>
              <a:rPr lang="ru-RU" sz="2000" b="1" dirty="0" smtClean="0">
                <a:solidFill>
                  <a:srgbClr val="0070C0"/>
                </a:solidFill>
              </a:rPr>
              <a:t>мифом</a:t>
            </a:r>
            <a:endParaRPr lang="uk-UA" sz="2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 descr="ÐÐ°ÑÑÐ¸Ð½Ð° ÐÐ¸ÑÐµÑÐ° Ð ÑÐ±ÐµÐ½ÑÐ° Â«ÐÐµÑÑÐµÐ¹ Ð¸ ÐÐ½Ð´ÑÐ¾Ð¼ÐµÐ´Ð°Â»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322912" cy="37808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272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796492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tx1"/>
                </a:solidFill>
              </a:rPr>
              <a:t>«</a:t>
            </a:r>
            <a:r>
              <a:rPr lang="uk-UA" sz="2800" b="1" dirty="0" err="1">
                <a:solidFill>
                  <a:schemeClr val="tx1"/>
                </a:solidFill>
              </a:rPr>
              <a:t>Избиение</a:t>
            </a:r>
            <a:r>
              <a:rPr lang="uk-UA" sz="2800" b="1" dirty="0">
                <a:solidFill>
                  <a:schemeClr val="tx1"/>
                </a:solidFill>
              </a:rPr>
              <a:t> </a:t>
            </a:r>
            <a:r>
              <a:rPr lang="uk-UA" sz="2800" b="1" dirty="0" err="1">
                <a:solidFill>
                  <a:schemeClr val="tx1"/>
                </a:solidFill>
              </a:rPr>
              <a:t>невинных</a:t>
            </a:r>
            <a:r>
              <a:rPr lang="uk-UA" sz="2800" b="1" dirty="0">
                <a:solidFill>
                  <a:schemeClr val="tx1"/>
                </a:solidFill>
              </a:rPr>
              <a:t>» </a:t>
            </a: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err="1" smtClean="0"/>
              <a:t>олицетворяет</a:t>
            </a:r>
            <a:r>
              <a:rPr lang="uk-UA" sz="2000" b="1" dirty="0" smtClean="0"/>
              <a:t> </a:t>
            </a:r>
            <a:r>
              <a:rPr lang="uk-UA" sz="2000" b="1" dirty="0"/>
              <a:t>сцену </a:t>
            </a:r>
            <a:r>
              <a:rPr lang="uk-UA" sz="2000" b="1" dirty="0" err="1"/>
              <a:t>из</a:t>
            </a:r>
            <a:r>
              <a:rPr lang="uk-UA" sz="2000" b="1" dirty="0"/>
              <a:t> </a:t>
            </a:r>
            <a:r>
              <a:rPr lang="uk-UA" sz="2000" b="1" dirty="0" err="1"/>
              <a:t>библии</a:t>
            </a:r>
            <a:r>
              <a:rPr lang="uk-UA" sz="2000" b="1" dirty="0"/>
              <a:t>, </a:t>
            </a:r>
            <a:r>
              <a:rPr lang="uk-UA" sz="2000" b="1" dirty="0" err="1"/>
              <a:t>когда</a:t>
            </a:r>
            <a:r>
              <a:rPr lang="uk-UA" sz="2000" b="1" dirty="0"/>
              <a:t> </a:t>
            </a:r>
            <a:r>
              <a:rPr lang="uk-UA" sz="2000" b="1" dirty="0" err="1"/>
              <a:t>Ирод</a:t>
            </a:r>
            <a:r>
              <a:rPr lang="uk-UA" sz="2000" b="1" dirty="0"/>
              <a:t> </a:t>
            </a:r>
            <a:r>
              <a:rPr lang="uk-UA" sz="2000" b="1" dirty="0" err="1"/>
              <a:t>истреблял</a:t>
            </a:r>
            <a:r>
              <a:rPr lang="uk-UA" sz="2000" b="1" dirty="0"/>
              <a:t> </a:t>
            </a:r>
            <a:r>
              <a:rPr lang="uk-UA" sz="2000" b="1" dirty="0" err="1"/>
              <a:t>младенцев</a:t>
            </a:r>
            <a:r>
              <a:rPr lang="uk-UA" sz="2000" b="1" dirty="0"/>
              <a:t>, </a:t>
            </a:r>
            <a:r>
              <a:rPr lang="uk-UA" sz="2000" b="1" dirty="0" err="1"/>
              <a:t>боясь</a:t>
            </a:r>
            <a:r>
              <a:rPr lang="uk-UA" sz="2000" b="1" dirty="0"/>
              <a:t> </a:t>
            </a:r>
            <a:r>
              <a:rPr lang="uk-UA" sz="2000" b="1" dirty="0" err="1"/>
              <a:t>пришес</a:t>
            </a:r>
            <a:r>
              <a:rPr lang="uk-UA" sz="2000" b="1" dirty="0"/>
              <a:t>твия </a:t>
            </a:r>
            <a:r>
              <a:rPr lang="uk-UA" sz="2000" b="1" dirty="0">
                <a:hlinkClick r:id="rId2"/>
              </a:rPr>
              <a:t>Иисуса</a:t>
            </a:r>
            <a:r>
              <a:rPr lang="uk-UA" sz="2000" b="1" dirty="0"/>
              <a:t>. </a:t>
            </a:r>
            <a:r>
              <a:rPr lang="uk-UA" sz="2000" b="1" dirty="0" err="1"/>
              <a:t>Биографы</a:t>
            </a:r>
            <a:r>
              <a:rPr lang="uk-UA" sz="2000" b="1" dirty="0"/>
              <a:t> </a:t>
            </a:r>
            <a:r>
              <a:rPr lang="uk-UA" sz="2000" b="1" dirty="0" err="1"/>
              <a:t>пишут</a:t>
            </a:r>
            <a:r>
              <a:rPr lang="uk-UA" sz="2000" b="1" dirty="0"/>
              <a:t>, </a:t>
            </a:r>
            <a:r>
              <a:rPr lang="uk-UA" sz="2000" b="1" dirty="0" err="1"/>
              <a:t>что</a:t>
            </a:r>
            <a:r>
              <a:rPr lang="uk-UA" sz="2000" b="1" dirty="0"/>
              <a:t> </a:t>
            </a:r>
            <a:r>
              <a:rPr lang="uk-UA" sz="2000" b="1" dirty="0" err="1"/>
              <a:t>эта</a:t>
            </a:r>
            <a:r>
              <a:rPr lang="uk-UA" sz="2000" b="1" dirty="0"/>
              <a:t> </a:t>
            </a:r>
            <a:r>
              <a:rPr lang="uk-UA" sz="2000" b="1" dirty="0" err="1"/>
              <a:t>работа</a:t>
            </a:r>
            <a:r>
              <a:rPr lang="uk-UA" sz="2000" b="1" dirty="0"/>
              <a:t> полюбилась автору </a:t>
            </a:r>
            <a:r>
              <a:rPr lang="uk-UA" sz="2000" b="1" dirty="0" err="1"/>
              <a:t>больше</a:t>
            </a:r>
            <a:r>
              <a:rPr lang="uk-UA" sz="2000" b="1" dirty="0"/>
              <a:t> </a:t>
            </a:r>
            <a:r>
              <a:rPr lang="uk-UA" sz="2000" b="1" dirty="0" err="1"/>
              <a:t>всех</a:t>
            </a:r>
            <a:r>
              <a:rPr lang="uk-UA" sz="2000" b="1" dirty="0"/>
              <a:t> </a:t>
            </a:r>
            <a:r>
              <a:rPr lang="uk-UA" sz="2000" b="1" dirty="0" err="1"/>
              <a:t>остальных</a:t>
            </a:r>
            <a:r>
              <a:rPr lang="uk-UA" sz="2000" b="1" dirty="0"/>
              <a:t>.</a:t>
            </a:r>
            <a:br>
              <a:rPr lang="uk-UA" sz="2000" b="1" dirty="0"/>
            </a:br>
            <a:endParaRPr lang="uk-UA" sz="2000" b="1" dirty="0"/>
          </a:p>
        </p:txBody>
      </p:sp>
      <p:pic>
        <p:nvPicPr>
          <p:cNvPr id="4" name="Объект 3" descr="ÐÐ°ÑÑÐ¸Ð½Ð° ÐÐ¸ÑÐµÑÐ° Ð ÑÐ±ÐµÐ½ÑÐ° Â«ÐÐ·Ð±Ð¸ÐµÐ½Ð¸Ðµ Ð½ÐµÐ²Ð¸Ð½Ð½ÑÑÂ»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5322912" cy="37808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185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Его творчество долгое время было связано с политикой, в том числе и «Медуза», которую местные жители расценили как знак предупреждения.</a:t>
            </a:r>
            <a:endParaRPr lang="uk-UA" sz="2000" b="1" dirty="0"/>
          </a:p>
        </p:txBody>
      </p:sp>
      <p:pic>
        <p:nvPicPr>
          <p:cNvPr id="4" name="Объект 3" descr="ÐÐ°ÑÑÐ¸Ð½Ð° ÐÐ¸ÑÐµÑÐ° Ð ÑÐ±ÐµÐ½ÑÐ° Â«ÐÐµÐ´ÑÐ·Ð°Â»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114" y="2276872"/>
            <a:ext cx="5029200" cy="33528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195736" y="6093296"/>
            <a:ext cx="4289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Картина </a:t>
            </a:r>
            <a:r>
              <a:rPr lang="uk-UA" dirty="0" err="1"/>
              <a:t>Питера</a:t>
            </a:r>
            <a:r>
              <a:rPr lang="uk-UA" dirty="0"/>
              <a:t> Рубенса «Медуза»</a:t>
            </a:r>
          </a:p>
        </p:txBody>
      </p:sp>
    </p:spTree>
    <p:extLst>
      <p:ext uri="{BB962C8B-B14F-4D97-AF65-F5344CB8AC3E}">
        <p14:creationId xmlns:p14="http://schemas.microsoft.com/office/powerpoint/2010/main" val="29051486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229600" cy="5525691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/>
              <a:t>Питеру Паулю Рубенсу, благодаря картинам и дипломатическим способностям, удалось добиться мира между Мадридом и Лондоном. Художник мечтал повлиять на ход войны в родной стране, но этого сделать ему не удалось. После многочисленных поездок 50-летний Рубенс осел в Антверпене окончательно.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279255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548680"/>
            <a:ext cx="8260672" cy="899119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Личная</a:t>
            </a:r>
            <a:r>
              <a:rPr lang="uk-UA" b="1" dirty="0"/>
              <a:t> </a:t>
            </a:r>
            <a:r>
              <a:rPr lang="uk-UA" b="1" dirty="0" err="1"/>
              <a:t>жизнь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52600"/>
            <a:ext cx="8579296" cy="491676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ru-RU" b="1" dirty="0" smtClean="0"/>
              <a:t>  После </a:t>
            </a:r>
            <a:r>
              <a:rPr lang="ru-RU" b="1" dirty="0"/>
              <a:t>возвращения из Италии Рубенс взял в жены </a:t>
            </a:r>
            <a:r>
              <a:rPr lang="ru-RU" b="1" dirty="0" smtClean="0"/>
              <a:t>  </a:t>
            </a:r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Изабеллу </a:t>
            </a:r>
            <a:r>
              <a:rPr lang="ru-RU" b="1" dirty="0" err="1"/>
              <a:t>Брант</a:t>
            </a:r>
            <a:r>
              <a:rPr lang="ru-RU" b="1" dirty="0"/>
              <a:t>, </a:t>
            </a:r>
            <a:r>
              <a:rPr lang="ru-RU" b="1" dirty="0" smtClean="0"/>
              <a:t> 18-летнюю </a:t>
            </a:r>
            <a:r>
              <a:rPr lang="ru-RU" b="1" dirty="0"/>
              <a:t>дочь </a:t>
            </a:r>
            <a:r>
              <a:rPr lang="ru-RU" b="1" dirty="0" smtClean="0"/>
              <a:t>чиновника</a:t>
            </a:r>
          </a:p>
          <a:p>
            <a:pPr marL="114300" indent="0">
              <a:buNone/>
            </a:pPr>
            <a:r>
              <a:rPr lang="ru-RU" b="1" dirty="0" smtClean="0"/>
              <a:t>  Брак </a:t>
            </a:r>
            <a:r>
              <a:rPr lang="ru-RU" b="1" dirty="0"/>
              <a:t>строился на расчете</a:t>
            </a:r>
            <a:r>
              <a:rPr lang="ru-RU" b="1" dirty="0" smtClean="0"/>
              <a:t>,</a:t>
            </a:r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b="1" dirty="0"/>
              <a:t>хотя молодая девушка </a:t>
            </a:r>
            <a:endParaRPr lang="ru-RU" b="1" dirty="0" smtClean="0"/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окружала </a:t>
            </a:r>
            <a:r>
              <a:rPr lang="ru-RU" b="1" dirty="0"/>
              <a:t>заботой и </a:t>
            </a:r>
            <a:endParaRPr lang="ru-RU" b="1" dirty="0" smtClean="0"/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вниманием </a:t>
            </a:r>
            <a:r>
              <a:rPr lang="ru-RU" b="1" dirty="0"/>
              <a:t>Рубенса 17 </a:t>
            </a:r>
            <a:r>
              <a:rPr lang="ru-RU" b="1" dirty="0" smtClean="0"/>
              <a:t>лет</a:t>
            </a:r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Первая </a:t>
            </a:r>
            <a:r>
              <a:rPr lang="ru-RU" b="1" dirty="0"/>
              <a:t>жена родила </a:t>
            </a:r>
            <a:endParaRPr lang="ru-RU" b="1" dirty="0" smtClean="0"/>
          </a:p>
          <a:p>
            <a:pPr marL="11430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Питеру </a:t>
            </a:r>
            <a:r>
              <a:rPr lang="ru-RU" b="1" dirty="0"/>
              <a:t>Паулю троих </a:t>
            </a:r>
            <a:r>
              <a:rPr lang="ru-RU" b="1" dirty="0" smtClean="0"/>
              <a:t>детей</a:t>
            </a:r>
          </a:p>
          <a:p>
            <a:pPr marL="114300" indent="0">
              <a:buNone/>
            </a:pPr>
            <a:r>
              <a:rPr lang="ru-RU" b="1" dirty="0" smtClean="0"/>
              <a:t>  В </a:t>
            </a:r>
            <a:r>
              <a:rPr lang="ru-RU" b="1" dirty="0"/>
              <a:t>1630 годах она умерла </a:t>
            </a:r>
            <a:endParaRPr lang="ru-RU" b="1" dirty="0" smtClean="0"/>
          </a:p>
          <a:p>
            <a:pPr marL="114300" indent="0">
              <a:buNone/>
            </a:pPr>
            <a:r>
              <a:rPr lang="ru-RU" b="1" dirty="0" smtClean="0"/>
              <a:t>  от </a:t>
            </a:r>
            <a:r>
              <a:rPr lang="ru-RU" b="1" dirty="0"/>
              <a:t>инфаркта</a:t>
            </a:r>
            <a:r>
              <a:rPr lang="ru-RU" b="1" dirty="0" smtClean="0"/>
              <a:t>. </a:t>
            </a:r>
            <a:endParaRPr lang="uk-UA" b="1" dirty="0"/>
          </a:p>
        </p:txBody>
      </p:sp>
      <p:pic>
        <p:nvPicPr>
          <p:cNvPr id="4" name="Рисунок 3" descr="ÐÐ¾ÑÑÑÐµÑ ÐÐ·Ð°Ð±ÐµÐ»Ð»Ñ ÐÑÐ°Ð½Ñ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567" y="2780928"/>
            <a:ext cx="4139952" cy="374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490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8372"/>
            <a:ext cx="8363272" cy="1292436"/>
          </a:xfrm>
        </p:spPr>
        <p:txBody>
          <a:bodyPr>
            <a:noAutofit/>
          </a:bodyPr>
          <a:lstStyle/>
          <a:p>
            <a:r>
              <a:rPr lang="ru-RU" sz="2000" b="1" dirty="0"/>
              <a:t>В 50 лет Питер Рубенс снова женился. 16-летняя Елена </a:t>
            </a:r>
            <a:r>
              <a:rPr lang="ru-RU" sz="2000" b="1" dirty="0" err="1"/>
              <a:t>Фоурмен</a:t>
            </a:r>
            <a:r>
              <a:rPr lang="ru-RU" sz="2000" b="1" dirty="0"/>
              <a:t> – последняя любовь художника, его главная муза, мать пятерых детей.</a:t>
            </a:r>
            <a:endParaRPr lang="uk-UA" sz="2000" b="1" dirty="0"/>
          </a:p>
        </p:txBody>
      </p:sp>
      <p:pic>
        <p:nvPicPr>
          <p:cNvPr id="4" name="Объект 3" descr="ÐÐ¸ÑÐµÑ Ð ÑÐ±ÐµÐ½Ñ Ð¸ ÐÐ»ÐµÐ½Ð° Ð¤Ð¾ÑÑÐ¼ÐµÐ½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5754960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899592" y="5301208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В 1640 году Питер Пауль Рубенс заболел. Из-за возраста оправиться от болезни художник не мог. Фламандский живописец умер 30 мая рядом с детьми и любимой женой Еленой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517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ru-RU" sz="2000" b="1" dirty="0" smtClean="0"/>
              <a:t>                                                 </a:t>
            </a:r>
          </a:p>
          <a:p>
            <a:pPr marL="11430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</a:t>
            </a:r>
            <a:r>
              <a:rPr lang="ru-RU" b="1" i="1" dirty="0" smtClean="0"/>
              <a:t>Питер </a:t>
            </a:r>
            <a:r>
              <a:rPr lang="ru-RU" b="1" i="1" dirty="0"/>
              <a:t>Пауль Рубенс родился в </a:t>
            </a:r>
            <a:endParaRPr lang="ru-RU" b="1" i="1" dirty="0" smtClean="0"/>
          </a:p>
          <a:p>
            <a:pPr marL="114300" indent="0">
              <a:buNone/>
            </a:pPr>
            <a:endParaRPr lang="ru-RU" b="1" i="1" dirty="0" smtClean="0"/>
          </a:p>
          <a:p>
            <a:pPr marL="11430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                                     Германии</a:t>
            </a:r>
            <a:r>
              <a:rPr lang="ru-RU" b="1" i="1" dirty="0"/>
              <a:t>, в 1577 году, в семье </a:t>
            </a:r>
            <a:endParaRPr lang="ru-RU" b="1" i="1" dirty="0" smtClean="0"/>
          </a:p>
          <a:p>
            <a:pPr marL="114300" indent="0">
              <a:buNone/>
            </a:pPr>
            <a:endParaRPr lang="ru-RU" b="1" i="1" dirty="0" smtClean="0"/>
          </a:p>
          <a:p>
            <a:pPr marL="11430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                                    фламандского </a:t>
            </a:r>
            <a:r>
              <a:rPr lang="ru-RU" b="1" i="1" dirty="0"/>
              <a:t>юриста, по </a:t>
            </a:r>
            <a:endParaRPr lang="ru-RU" b="1" i="1" dirty="0" smtClean="0"/>
          </a:p>
          <a:p>
            <a:pPr marL="114300" indent="0">
              <a:buNone/>
            </a:pPr>
            <a:endParaRPr lang="ru-RU" b="1" i="1" dirty="0" smtClean="0"/>
          </a:p>
          <a:p>
            <a:pPr marL="11430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                                    религиозным </a:t>
            </a:r>
            <a:r>
              <a:rPr lang="ru-RU" b="1" i="1" dirty="0"/>
              <a:t>мотивам </a:t>
            </a:r>
            <a:endParaRPr lang="ru-RU" b="1" i="1" dirty="0" smtClean="0"/>
          </a:p>
          <a:p>
            <a:pPr marL="114300" indent="0">
              <a:buNone/>
            </a:pPr>
            <a:endParaRPr lang="ru-RU" b="1" i="1" dirty="0" smtClean="0"/>
          </a:p>
          <a:p>
            <a:pPr marL="114300" indent="0">
              <a:buNone/>
            </a:pPr>
            <a:r>
              <a:rPr lang="ru-RU" b="1" i="1" dirty="0"/>
              <a:t> </a:t>
            </a:r>
            <a:r>
              <a:rPr lang="ru-RU" b="1" i="1" dirty="0" smtClean="0"/>
              <a:t>                                       покинувшего </a:t>
            </a:r>
            <a:r>
              <a:rPr lang="ru-RU" b="1" i="1" dirty="0"/>
              <a:t>родной Антверпен. </a:t>
            </a:r>
            <a:endParaRPr lang="uk-UA" b="1" i="1" dirty="0"/>
          </a:p>
        </p:txBody>
      </p:sp>
      <p:pic>
        <p:nvPicPr>
          <p:cNvPr id="4" name="Рисунок 3" descr="Ð ÑÐ±ÐµÐ½Ñ ÐÐ¾ÑÑÑÐµÑ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3382858" cy="31900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404664"/>
            <a:ext cx="82809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/>
              <a:t>Рубенс</a:t>
            </a:r>
            <a:r>
              <a:rPr lang="uk-UA" sz="2800" b="1" dirty="0" smtClean="0"/>
              <a:t>,</a:t>
            </a:r>
          </a:p>
          <a:p>
            <a:pPr algn="ctr"/>
            <a:r>
              <a:rPr lang="uk-UA" sz="2000" b="1" dirty="0" smtClean="0"/>
              <a:t> </a:t>
            </a:r>
            <a:r>
              <a:rPr lang="uk-UA" sz="2000" b="1" dirty="0" err="1"/>
              <a:t>точнее</a:t>
            </a:r>
            <a:r>
              <a:rPr lang="uk-UA" sz="2000" b="1" dirty="0"/>
              <a:t> </a:t>
            </a:r>
            <a:r>
              <a:rPr lang="uk-UA" sz="2000" b="1" dirty="0" err="1"/>
              <a:t>Рюбенс</a:t>
            </a:r>
            <a:r>
              <a:rPr lang="uk-UA" sz="2000" b="1" dirty="0"/>
              <a:t> (</a:t>
            </a:r>
            <a:r>
              <a:rPr lang="uk-UA" sz="2000" b="1" dirty="0" err="1"/>
              <a:t>Rubens</a:t>
            </a:r>
            <a:r>
              <a:rPr lang="uk-UA" sz="2000" b="1" dirty="0"/>
              <a:t> </a:t>
            </a:r>
            <a:r>
              <a:rPr lang="uk-UA" sz="2000" b="1" dirty="0" err="1"/>
              <a:t>Peter</a:t>
            </a:r>
            <a:r>
              <a:rPr lang="uk-UA" sz="2000" b="1" dirty="0"/>
              <a:t> </a:t>
            </a:r>
            <a:r>
              <a:rPr lang="uk-UA" sz="2000" b="1" dirty="0" err="1"/>
              <a:t>Paul</a:t>
            </a:r>
            <a:r>
              <a:rPr lang="uk-UA" sz="2000" b="1" dirty="0"/>
              <a:t>) </a:t>
            </a:r>
            <a:r>
              <a:rPr lang="uk-UA" sz="2000" b="1" dirty="0" err="1"/>
              <a:t>Питер</a:t>
            </a:r>
            <a:r>
              <a:rPr lang="uk-UA" sz="2000" b="1" dirty="0"/>
              <a:t> Пауль (1577-1640), великий </a:t>
            </a:r>
            <a:r>
              <a:rPr lang="uk-UA" sz="2000" b="1" dirty="0" err="1"/>
              <a:t>фламандский</a:t>
            </a:r>
            <a:r>
              <a:rPr lang="uk-UA" sz="2000" b="1" dirty="0"/>
              <a:t> </a:t>
            </a:r>
            <a:r>
              <a:rPr lang="uk-UA" sz="2000" b="1" dirty="0" err="1"/>
              <a:t>живописец</a:t>
            </a:r>
            <a:r>
              <a:rPr lang="uk-UA" sz="20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1259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algn="just"/>
            <a:r>
              <a:rPr lang="uk-UA" b="1" dirty="0"/>
              <a:t>С 1589 жил в Антверпене, </a:t>
            </a:r>
            <a:r>
              <a:rPr lang="uk-UA" b="1" dirty="0" err="1"/>
              <a:t>где</a:t>
            </a:r>
            <a:r>
              <a:rPr lang="uk-UA" b="1" dirty="0"/>
              <a:t> </a:t>
            </a:r>
            <a:r>
              <a:rPr lang="uk-UA" b="1" dirty="0" err="1"/>
              <a:t>получил</a:t>
            </a:r>
            <a:r>
              <a:rPr lang="uk-UA" b="1" dirty="0"/>
              <a:t> </a:t>
            </a:r>
            <a:r>
              <a:rPr lang="uk-UA" b="1" dirty="0" err="1"/>
              <a:t>всестороннее</a:t>
            </a:r>
            <a:r>
              <a:rPr lang="uk-UA" b="1" dirty="0"/>
              <a:t> </a:t>
            </a:r>
            <a:r>
              <a:rPr lang="uk-UA" b="1" dirty="0" err="1"/>
              <a:t>гуманитарное</a:t>
            </a:r>
            <a:r>
              <a:rPr lang="uk-UA" b="1" dirty="0"/>
              <a:t> </a:t>
            </a:r>
            <a:r>
              <a:rPr lang="uk-UA" b="1" dirty="0" err="1"/>
              <a:t>образование</a:t>
            </a:r>
            <a:r>
              <a:rPr lang="uk-UA" b="1" dirty="0"/>
              <a:t>. Рано </a:t>
            </a:r>
            <a:r>
              <a:rPr lang="uk-UA" b="1" dirty="0" err="1"/>
              <a:t>посвятил</a:t>
            </a:r>
            <a:r>
              <a:rPr lang="uk-UA" b="1" dirty="0"/>
              <a:t> </a:t>
            </a:r>
            <a:r>
              <a:rPr lang="uk-UA" b="1" dirty="0" err="1"/>
              <a:t>себя</a:t>
            </a:r>
            <a:r>
              <a:rPr lang="uk-UA" b="1" dirty="0"/>
              <a:t> живописи, </a:t>
            </a:r>
            <a:r>
              <a:rPr lang="uk-UA" b="1" dirty="0" err="1"/>
              <a:t>учился</a:t>
            </a:r>
            <a:r>
              <a:rPr lang="uk-UA" b="1" dirty="0"/>
              <a:t> (с 1591) у </a:t>
            </a:r>
            <a:r>
              <a:rPr lang="uk-UA" b="1" dirty="0" err="1"/>
              <a:t>Тобиаса</a:t>
            </a:r>
            <a:r>
              <a:rPr lang="uk-UA" b="1" dirty="0"/>
              <a:t> </a:t>
            </a:r>
            <a:r>
              <a:rPr lang="uk-UA" b="1" dirty="0" err="1"/>
              <a:t>Верхахта</a:t>
            </a:r>
            <a:r>
              <a:rPr lang="uk-UA" b="1" dirty="0"/>
              <a:t>, Адама </a:t>
            </a:r>
            <a:r>
              <a:rPr lang="uk-UA" b="1" dirty="0" err="1"/>
              <a:t>ван</a:t>
            </a:r>
            <a:r>
              <a:rPr lang="uk-UA" b="1" dirty="0"/>
              <a:t> </a:t>
            </a:r>
            <a:r>
              <a:rPr lang="uk-UA" b="1" dirty="0" err="1"/>
              <a:t>Ноорта</a:t>
            </a:r>
            <a:r>
              <a:rPr lang="uk-UA" b="1" dirty="0"/>
              <a:t>, Отто </a:t>
            </a:r>
            <a:r>
              <a:rPr lang="uk-UA" b="1" dirty="0" err="1"/>
              <a:t>ван</a:t>
            </a:r>
            <a:r>
              <a:rPr lang="uk-UA" b="1" dirty="0"/>
              <a:t> </a:t>
            </a:r>
            <a:r>
              <a:rPr lang="uk-UA" b="1" dirty="0" err="1"/>
              <a:t>Веениуса</a:t>
            </a:r>
            <a:r>
              <a:rPr lang="uk-UA" b="1" dirty="0"/>
              <a:t>. </a:t>
            </a:r>
          </a:p>
          <a:p>
            <a:pPr algn="just"/>
            <a:r>
              <a:rPr lang="uk-UA" b="1" dirty="0"/>
              <a:t>В 1600-1608 </a:t>
            </a:r>
            <a:r>
              <a:rPr lang="uk-UA" b="1" dirty="0" err="1"/>
              <a:t>годах</a:t>
            </a:r>
            <a:r>
              <a:rPr lang="uk-UA" b="1" dirty="0"/>
              <a:t> </a:t>
            </a:r>
            <a:r>
              <a:rPr lang="uk-UA" b="1" dirty="0" err="1"/>
              <a:t>молодой</a:t>
            </a:r>
            <a:r>
              <a:rPr lang="uk-UA" b="1" dirty="0"/>
              <a:t> художник </a:t>
            </a:r>
            <a:r>
              <a:rPr lang="uk-UA" b="1" dirty="0" err="1"/>
              <a:t>побывал</a:t>
            </a:r>
            <a:r>
              <a:rPr lang="uk-UA" b="1" dirty="0"/>
              <a:t> в </a:t>
            </a:r>
            <a:r>
              <a:rPr lang="uk-UA" b="1" dirty="0" err="1"/>
              <a:t>Италии</a:t>
            </a:r>
            <a:r>
              <a:rPr lang="uk-UA" b="1" dirty="0"/>
              <a:t>, </a:t>
            </a:r>
            <a:r>
              <a:rPr lang="uk-UA" b="1" dirty="0" err="1"/>
              <a:t>где</a:t>
            </a:r>
            <a:r>
              <a:rPr lang="uk-UA" b="1" dirty="0"/>
              <a:t> </a:t>
            </a:r>
            <a:r>
              <a:rPr lang="uk-UA" b="1" dirty="0" err="1"/>
              <a:t>изучал</a:t>
            </a:r>
            <a:r>
              <a:rPr lang="uk-UA" b="1" dirty="0"/>
              <a:t> </a:t>
            </a:r>
            <a:r>
              <a:rPr lang="uk-UA" b="1" dirty="0" err="1"/>
              <a:t>произведения</a:t>
            </a:r>
            <a:r>
              <a:rPr lang="uk-UA" b="1" dirty="0"/>
              <a:t> </a:t>
            </a:r>
            <a:r>
              <a:rPr lang="uk-UA" b="1" dirty="0" err="1"/>
              <a:t>Микеланджело</a:t>
            </a:r>
            <a:r>
              <a:rPr lang="uk-UA" b="1" dirty="0"/>
              <a:t>, </a:t>
            </a:r>
            <a:r>
              <a:rPr lang="uk-UA" b="1" dirty="0" err="1"/>
              <a:t>живописцев</a:t>
            </a:r>
            <a:r>
              <a:rPr lang="uk-UA" b="1" dirty="0"/>
              <a:t> </a:t>
            </a:r>
            <a:r>
              <a:rPr lang="uk-UA" b="1" dirty="0" err="1"/>
              <a:t>венецианской</a:t>
            </a:r>
            <a:r>
              <a:rPr lang="uk-UA" b="1" dirty="0"/>
              <a:t> </a:t>
            </a:r>
            <a:r>
              <a:rPr lang="uk-UA" b="1" dirty="0" err="1"/>
              <a:t>школы</a:t>
            </a:r>
            <a:r>
              <a:rPr lang="uk-UA" b="1" dirty="0"/>
              <a:t>, </a:t>
            </a:r>
            <a:r>
              <a:rPr lang="uk-UA" b="1" dirty="0" err="1"/>
              <a:t>Караваджо</a:t>
            </a:r>
            <a:r>
              <a:rPr lang="uk-UA" b="1" dirty="0" smtClean="0"/>
              <a:t>.</a:t>
            </a:r>
            <a:endParaRPr lang="uk-UA" b="1" dirty="0"/>
          </a:p>
          <a:p>
            <a:pPr algn="just"/>
            <a:r>
              <a:rPr lang="uk-UA" b="1" dirty="0"/>
              <a:t> Вернувшись в Антверпен,</a:t>
            </a:r>
            <a:r>
              <a:rPr lang="uk-UA" b="1" dirty="0" err="1"/>
              <a:t> </a:t>
            </a:r>
            <a:r>
              <a:rPr lang="uk-UA" b="1" dirty="0" err="1">
                <a:hlinkClick r:id="rId2" tooltip="Автопортрет Питера Пауля Рубенса"/>
              </a:rPr>
              <a:t>Рубе</a:t>
            </a:r>
            <a:r>
              <a:rPr lang="uk-UA" b="1" dirty="0">
                <a:hlinkClick r:id="rId2" tooltip="Автопортрет Питера Пауля Рубенса"/>
              </a:rPr>
              <a:t>нс</a:t>
            </a:r>
            <a:r>
              <a:rPr lang="uk-UA" b="1" dirty="0"/>
              <a:t> занял место главного придворного живописца правительницы Фландрии инфанты Изабеллы Австрийской. </a:t>
            </a:r>
          </a:p>
        </p:txBody>
      </p:sp>
    </p:spTree>
    <p:extLst>
      <p:ext uri="{BB962C8B-B14F-4D97-AF65-F5344CB8AC3E}">
        <p14:creationId xmlns:p14="http://schemas.microsoft.com/office/powerpoint/2010/main" val="3290202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/>
              <a:t>Ранние</a:t>
            </a:r>
            <a:r>
              <a:rPr lang="uk-UA" b="1" dirty="0"/>
              <a:t> </a:t>
            </a:r>
            <a:r>
              <a:rPr lang="uk-UA" b="1" dirty="0" err="1"/>
              <a:t>работы</a:t>
            </a:r>
            <a:r>
              <a:rPr lang="uk-UA" b="1" dirty="0"/>
              <a:t> Рубенса</a:t>
            </a:r>
            <a:endParaRPr lang="uk-UA" dirty="0"/>
          </a:p>
        </p:txBody>
      </p:sp>
      <p:pic>
        <p:nvPicPr>
          <p:cNvPr id="4" name="Объект 3" descr="https://upload.wikimedia.org/wikipedia/commons/thumb/9/9f/Peter_Paul_Rubens_-_Self-Portrait_in_a_Circle_of_Friends_from_Mantua_-_WGA20355.jpg/170px-Peter_Paul_Rubens_-_Self-Portrait_in_a_Circle_of_Friends_from_Mantua_-_WGA2035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318360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84917" y="3573016"/>
            <a:ext cx="28469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/>
              <a:t>Автопортрет с кругом </a:t>
            </a:r>
            <a:r>
              <a:rPr lang="uk-UA" sz="1600" b="1" dirty="0" err="1"/>
              <a:t>друзей</a:t>
            </a:r>
            <a:r>
              <a:rPr lang="uk-UA" sz="1600" b="1" dirty="0"/>
              <a:t> </a:t>
            </a:r>
            <a:r>
              <a:rPr lang="uk-UA" sz="1600" b="1" dirty="0" err="1"/>
              <a:t>из</a:t>
            </a:r>
            <a:r>
              <a:rPr lang="uk-UA" sz="1600" b="1" dirty="0"/>
              <a:t> </a:t>
            </a:r>
            <a:r>
              <a:rPr lang="uk-UA" sz="1600" b="1" dirty="0" err="1"/>
              <a:t>Вероны</a:t>
            </a:r>
            <a:r>
              <a:rPr lang="uk-UA" sz="1600" b="1" dirty="0"/>
              <a:t>. </a:t>
            </a:r>
            <a:endParaRPr lang="uk-UA" sz="1600" b="1" i="1" dirty="0"/>
          </a:p>
          <a:p>
            <a:r>
              <a:rPr lang="uk-UA" sz="1600" b="1" i="1" dirty="0"/>
              <a:t> </a:t>
            </a:r>
            <a:r>
              <a:rPr lang="uk-UA" sz="1600" b="1" i="1" dirty="0">
                <a:hlinkClick r:id="rId3" tooltip="Кёльн"/>
              </a:rPr>
              <a:t>Кёльн</a:t>
            </a:r>
            <a:r>
              <a:rPr lang="uk-UA" sz="1600" b="1" i="1" dirty="0"/>
              <a:t>, </a:t>
            </a:r>
            <a:r>
              <a:rPr lang="uk-UA" sz="1600" b="1" i="1" dirty="0">
                <a:hlinkClick r:id="rId4" tooltip="Музей Вальрафа-Рихарца"/>
              </a:rPr>
              <a:t>Музей </a:t>
            </a:r>
            <a:r>
              <a:rPr lang="uk-UA" sz="1600" b="1" i="1" dirty="0" err="1">
                <a:hlinkClick r:id="rId4" tooltip="Музей Вальрафа-Рихарца"/>
              </a:rPr>
              <a:t>Вальрафа-Рихарца</a:t>
            </a:r>
            <a:r>
              <a:rPr lang="uk-UA" sz="1600" b="1" dirty="0"/>
              <a:t> </a:t>
            </a:r>
            <a:r>
              <a:rPr lang="uk-UA" dirty="0"/>
              <a:t> </a:t>
            </a:r>
          </a:p>
        </p:txBody>
      </p:sp>
      <p:pic>
        <p:nvPicPr>
          <p:cNvPr id="6" name="Рисунок 5" descr="https://upload.wikimedia.org/wikipedia/commons/thumb/4/46/Rubens%2C_Peter_Paul_-_Hercules_and_Omphale_-_1602-1605.jpg/147px-Rubens%2C_Peter_Paul_-_Hercules_and_Omphale_-_1602-1605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815" y="3645024"/>
            <a:ext cx="2614176" cy="2905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upload.wikimedia.org/wikipedia/commons/thumb/8/81/Peter_Paul_Rubens_-_The_Gonzaga_Family_Worshipping_the_Holy_Trinity_-_WGA20179.jpg/170px-Peter_Paul_Rubens_-_The_Gonzaga_Family_Worshipping_the_Holy_Trinity_-_WGA2017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2226109" cy="17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5655027"/>
            <a:ext cx="3474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Геркулес и </a:t>
            </a:r>
            <a:r>
              <a:rPr lang="ru-RU" b="1" dirty="0" err="1"/>
              <a:t>Омфала</a:t>
            </a:r>
            <a:r>
              <a:rPr lang="ru-RU" b="1" dirty="0"/>
              <a:t>. </a:t>
            </a:r>
            <a:endParaRPr lang="ru-RU" b="1" i="1" dirty="0"/>
          </a:p>
          <a:p>
            <a:r>
              <a:rPr lang="ru-RU" b="1" i="1" dirty="0"/>
              <a:t> </a:t>
            </a:r>
            <a:r>
              <a:rPr lang="ru-RU" b="1" i="1" dirty="0">
                <a:hlinkClick r:id="rId7" tooltip="Париж"/>
              </a:rPr>
              <a:t>Париж</a:t>
            </a:r>
            <a:r>
              <a:rPr lang="ru-RU" b="1" i="1" dirty="0"/>
              <a:t>, </a:t>
            </a:r>
            <a:r>
              <a:rPr lang="ru-RU" b="1" i="1" dirty="0">
                <a:hlinkClick r:id="rId8" tooltip="Лувр"/>
              </a:rPr>
              <a:t>Лувр</a:t>
            </a:r>
            <a:r>
              <a:rPr lang="ru-RU" dirty="0"/>
              <a:t>  </a:t>
            </a:r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8407" y="1700808"/>
            <a:ext cx="37298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Гильермо</a:t>
            </a:r>
            <a:r>
              <a:rPr lang="ru-RU" b="1" dirty="0"/>
              <a:t> и </a:t>
            </a:r>
            <a:r>
              <a:rPr lang="ru-RU" b="1" dirty="0" err="1"/>
              <a:t>Винченцо</a:t>
            </a:r>
            <a:r>
              <a:rPr lang="ru-RU" b="1" dirty="0"/>
              <a:t> </a:t>
            </a:r>
            <a:r>
              <a:rPr lang="ru-RU" b="1" dirty="0" err="1"/>
              <a:t>Гонзага</a:t>
            </a:r>
            <a:r>
              <a:rPr lang="ru-RU" b="1" dirty="0"/>
              <a:t> с семейством поклоняются Святой Троице. </a:t>
            </a:r>
            <a:r>
              <a:rPr lang="ru-RU" b="1" i="1" dirty="0" err="1" smtClean="0">
                <a:hlinkClick r:id="rId9" tooltip="Мантуя"/>
              </a:rPr>
              <a:t>Мантуя</a:t>
            </a:r>
            <a:r>
              <a:rPr lang="ru-RU" b="1" i="1" dirty="0"/>
              <a:t>, Музей герцогского дворца</a:t>
            </a:r>
            <a:r>
              <a:rPr lang="ru-RU" dirty="0"/>
              <a:t>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27736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980728"/>
            <a:ext cx="8260672" cy="467071"/>
          </a:xfrm>
        </p:spPr>
        <p:txBody>
          <a:bodyPr>
            <a:normAutofit fontScale="90000"/>
          </a:bodyPr>
          <a:lstStyle/>
          <a:p>
            <a:r>
              <a:rPr lang="ru-RU" dirty="0">
                <a:hlinkClick r:id="rId2" tooltip="Герцог Лерма"/>
              </a:rPr>
              <a:t>Герцог </a:t>
            </a:r>
            <a:r>
              <a:rPr lang="ru-RU" dirty="0" err="1">
                <a:hlinkClick r:id="rId2" tooltip="Герцог Лерма"/>
              </a:rPr>
              <a:t>Лерма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1603, Музей Прадо, Мадрид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endParaRPr lang="uk-UA" dirty="0"/>
          </a:p>
        </p:txBody>
      </p:sp>
      <p:pic>
        <p:nvPicPr>
          <p:cNvPr id="1026" name="Picture 2" descr="Ð ÑÐ±ÐµÐ½Ñ ÐÐ¾ÑÑÑÐµÑ ÐÐµÑÐ¼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91178"/>
            <a:ext cx="4752528" cy="441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573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1340768"/>
            <a:ext cx="8260672" cy="107031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hlinkClick r:id="rId2" tooltip="Маркиза Бригитта Спинола Дориа"/>
              </a:rPr>
              <a:t>Маркиза Бригитта </a:t>
            </a:r>
            <a:r>
              <a:rPr lang="ru-RU" sz="3100" b="1" dirty="0" err="1">
                <a:hlinkClick r:id="rId2" tooltip="Маркиза Бригитта Спинола Дориа"/>
              </a:rPr>
              <a:t>Спинола</a:t>
            </a:r>
            <a:r>
              <a:rPr lang="ru-RU" sz="3100" b="1" dirty="0">
                <a:hlinkClick r:id="rId2" tooltip="Маркиза Бригитта Спинола Дориа"/>
              </a:rPr>
              <a:t> </a:t>
            </a:r>
            <a:r>
              <a:rPr lang="ru-RU" sz="3100" b="1" dirty="0" err="1">
                <a:hlinkClick r:id="rId2" tooltip="Маркиза Бригитта Спинола Дориа"/>
              </a:rPr>
              <a:t>Дориа</a:t>
            </a:r>
            <a:r>
              <a:rPr lang="ru-RU" sz="3100" b="1" dirty="0"/>
              <a:t>,</a:t>
            </a:r>
            <a:br>
              <a:rPr lang="ru-RU" sz="3100" b="1" dirty="0"/>
            </a:br>
            <a:r>
              <a:rPr lang="ru-RU" sz="3100" b="1" dirty="0"/>
              <a:t>1606, Галерея искусства, Вашингтон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Объект 3" descr="Ð ÑÐ±ÐµÐ½Ñ ÐÐ°ÑÐºÐ¸Ð·Ð° Ð¡Ð¿Ð¸Ð½Ð¾Ð»Ð° ÐÐ¾ÑÐ¸Ð°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44824"/>
            <a:ext cx="4536504" cy="4320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978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hlinkClick r:id="rId2" tooltip="Святой Георгий и дракон"/>
              </a:rPr>
              <a:t>Святой Георгий и дракон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1606-1607, Музей Прадо, Мадрид</a:t>
            </a:r>
            <a:endParaRPr lang="uk-UA" dirty="0"/>
          </a:p>
        </p:txBody>
      </p:sp>
      <p:pic>
        <p:nvPicPr>
          <p:cNvPr id="4" name="Объект 3" descr="http://smallbay.ru/images/rubens_03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037" y="1752600"/>
            <a:ext cx="3651925" cy="4373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13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Ð ÑÐ±ÐµÐ½Ñ Ð¡ÑÐ´ ÐÐ°ÑÐ¸ÑÐ°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41844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5229200"/>
            <a:ext cx="22605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 tooltip="Суд Париса"/>
              </a:rPr>
              <a:t>Суд Париса</a:t>
            </a:r>
            <a:r>
              <a:rPr lang="uk-UA" dirty="0"/>
              <a:t>, 1605</a:t>
            </a:r>
          </a:p>
        </p:txBody>
      </p:sp>
      <p:pic>
        <p:nvPicPr>
          <p:cNvPr id="6" name="Рисунок 5" descr="Ð ÑÐ±ÐµÐ½Ñ Ð¤Ð¸Ð»Ð¾Ð¿ÐµÐ¼ÐµÐ½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20688"/>
            <a:ext cx="3558971" cy="43924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427984" y="5214286"/>
            <a:ext cx="4238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hlinkClick r:id="rId5" tooltip="Филопемен и старая рабыня"/>
              </a:rPr>
              <a:t>Филопемен</a:t>
            </a:r>
            <a:r>
              <a:rPr lang="ru-RU" dirty="0">
                <a:hlinkClick r:id="rId5" tooltip="Филопемен и старая рабыня"/>
              </a:rPr>
              <a:t> и старая рабыня</a:t>
            </a:r>
            <a:r>
              <a:rPr lang="ru-RU" dirty="0"/>
              <a:t>, 1610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8761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В  </a:t>
            </a:r>
            <a:r>
              <a:rPr lang="ru-RU" sz="1800" b="1" dirty="0"/>
              <a:t>картинах проявилось стремление к переработке итальянских впечатлений в духе национальных художественных традиций.</a:t>
            </a:r>
            <a:endParaRPr lang="uk-UA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6186" y="1847199"/>
            <a:ext cx="8229600" cy="4373563"/>
          </a:xfrm>
        </p:spPr>
        <p:txBody>
          <a:bodyPr/>
          <a:lstStyle/>
          <a:p>
            <a:pPr marL="114300" indent="0" algn="just">
              <a:buNone/>
            </a:pPr>
            <a:r>
              <a:rPr lang="ru-RU" b="1" dirty="0" smtClean="0"/>
              <a:t>В </a:t>
            </a:r>
            <a:r>
              <a:rPr lang="ru-RU" b="1" dirty="0"/>
              <a:t>картинах Питера Пауля Рубенса </a:t>
            </a:r>
            <a:r>
              <a:rPr lang="ru-RU" b="1" dirty="0" smtClean="0"/>
              <a:t> </a:t>
            </a:r>
            <a:r>
              <a:rPr lang="ru-RU" b="1" dirty="0"/>
              <a:t>угадываются черты жизнеутверждающего, полнокровного реализма, полностью раскрывшегося в последующем творчестве художника</a:t>
            </a:r>
            <a:r>
              <a:rPr lang="ru-RU" b="1" dirty="0" smtClean="0"/>
              <a:t>.</a:t>
            </a:r>
            <a:endParaRPr lang="uk-UA" b="1" dirty="0"/>
          </a:p>
        </p:txBody>
      </p:sp>
      <p:pic>
        <p:nvPicPr>
          <p:cNvPr id="4" name="Рисунок 3" descr="Ð ÑÐ±ÐµÐ½Ñ Ð Ð¾Ð¼ÑÐ» Ð¸ Ð ÐµÐ¼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2304256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 ÑÐ±ÐµÐ½Ñ Ð¡Ð¾ÑÐ· ÐÐµÐ¼Ð»Ð¸ Ð¸ ÐÐ¾Ð´Ñ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2384120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683568" y="5761570"/>
            <a:ext cx="2881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hlinkClick r:id="rId4" tooltip="Ромул и Рем с волчицей"/>
              </a:rPr>
              <a:t>Ромул и Рем с волчицей</a:t>
            </a:r>
            <a:r>
              <a:rPr lang="ru-RU" sz="1600" b="1" dirty="0"/>
              <a:t>,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>1616, Капитолийская пинакотека, Рим</a:t>
            </a:r>
            <a:endParaRPr lang="uk-UA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64088" y="5805264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hlinkClick r:id="rId5" tooltip="Союз Земли и Воды"/>
              </a:rPr>
              <a:t>Союз Земли и Воды</a:t>
            </a:r>
            <a:r>
              <a:rPr lang="ru-RU" sz="1600" b="1" dirty="0"/>
              <a:t>,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>1618, Эрмитаж, Санкт-Петербург</a:t>
            </a:r>
            <a:endParaRPr lang="uk-UA" sz="1600" b="1" dirty="0"/>
          </a:p>
        </p:txBody>
      </p:sp>
    </p:spTree>
    <p:extLst>
      <p:ext uri="{BB962C8B-B14F-4D97-AF65-F5344CB8AC3E}">
        <p14:creationId xmlns:p14="http://schemas.microsoft.com/office/powerpoint/2010/main" val="13661840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210</TotalTime>
  <Words>481</Words>
  <Application>Microsoft Office PowerPoint</Application>
  <PresentationFormat>Экран (4:3)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Аптека</vt:lpstr>
      <vt:lpstr>Рубенс Питер Пауль </vt:lpstr>
      <vt:lpstr>Презентация PowerPoint</vt:lpstr>
      <vt:lpstr>Презентация PowerPoint</vt:lpstr>
      <vt:lpstr>Ранние работы Рубенса</vt:lpstr>
      <vt:lpstr>Герцог Лерма, 1603, Музей Прадо, Мадрид </vt:lpstr>
      <vt:lpstr>Маркиза Бригитта Спинола Дориа, 1606, Галерея искусства, Вашингтон </vt:lpstr>
      <vt:lpstr>Святой Георгий и дракон, 1606-1607, Музей Прадо, Мадрид</vt:lpstr>
      <vt:lpstr>Презентация PowerPoint</vt:lpstr>
      <vt:lpstr>В  картинах проявилось стремление к переработке итальянских впечатлений в духе национальных художественных традиций.</vt:lpstr>
      <vt:lpstr>В 1612-1620 годах складывается зрелый стиль Рубенса.</vt:lpstr>
      <vt:lpstr>В 1618 году появился шедевр  «Союз Земли и Воды».  В нем ярко выражено влияние итальянских художников на стиль живописца. Считалось, что главным замыслом полотна являлось единство Антверпена и реки Шельды.</vt:lpstr>
      <vt:lpstr> в 1620 году появляется ещё одно произведение искусства, вершина творчества Рубенса –  «Персей и Андромеда»,  сюжет которого связан с античным мифом</vt:lpstr>
      <vt:lpstr>«Избиение невинных»  олицетворяет сцену из библии, когда Ирод истреблял младенцев, боясь пришествия Иисуса. Биографы пишут, что эта работа полюбилась автору больше всех остальных. </vt:lpstr>
      <vt:lpstr>Его творчество долгое время было связано с политикой, в том числе и «Медуза», которую местные жители расценили как знак предупреждения.</vt:lpstr>
      <vt:lpstr>Презентация PowerPoint</vt:lpstr>
      <vt:lpstr>Личная жизнь </vt:lpstr>
      <vt:lpstr>В 50 лет Питер Рубенс снова женился. 16-летняя Елена Фоурмен – последняя любовь художника, его главная муза, мать пятерых детей.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</dc:creator>
  <cp:lastModifiedBy>Andrey</cp:lastModifiedBy>
  <cp:revision>11</cp:revision>
  <dcterms:created xsi:type="dcterms:W3CDTF">2018-11-30T15:07:56Z</dcterms:created>
  <dcterms:modified xsi:type="dcterms:W3CDTF">2018-12-02T15:07:32Z</dcterms:modified>
</cp:coreProperties>
</file>