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3F"/>
    <a:srgbClr val="DE3500"/>
    <a:srgbClr val="292929"/>
    <a:srgbClr val="D0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7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3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4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2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3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3E0A-A16F-4513-B2AE-C33AD4EEF7B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C3D7-F718-4DF9-A23D-18A50DAC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7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327635"/>
            <a:ext cx="7772400" cy="1470025"/>
          </a:xfrm>
        </p:spPr>
        <p:txBody>
          <a:bodyPr>
            <a:normAutofit/>
          </a:bodyPr>
          <a:lstStyle/>
          <a:p>
            <a:r>
              <a:rPr lang="uk-UA" sz="5000" b="1" dirty="0" smtClean="0">
                <a:solidFill>
                  <a:srgbClr val="1F5F3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ЯПОНСЬКА</a:t>
            </a:r>
            <a:r>
              <a:rPr lang="uk-UA" dirty="0" smtClean="0">
                <a:solidFill>
                  <a:srgbClr val="1F5F3F"/>
                </a:solidFill>
              </a:rPr>
              <a:t/>
            </a:r>
            <a:br>
              <a:rPr lang="uk-UA" dirty="0" smtClean="0">
                <a:solidFill>
                  <a:srgbClr val="1F5F3F"/>
                </a:solidFill>
              </a:rPr>
            </a:br>
            <a:r>
              <a:rPr lang="uk-UA" sz="2900" dirty="0" smtClean="0">
                <a:solidFill>
                  <a:srgbClr val="D03200"/>
                </a:solidFill>
                <a:latin typeface="Bookman Old Style" panose="02050604050505020204" pitchFamily="18" charset="0"/>
              </a:rPr>
              <a:t>модель змішаної економіки</a:t>
            </a:r>
            <a:endParaRPr lang="ru-RU" sz="2900" dirty="0">
              <a:solidFill>
                <a:srgbClr val="D032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3884" y="332656"/>
            <a:ext cx="3465004" cy="3465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36712" y="737320"/>
            <a:ext cx="6044171" cy="612068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994964" y="2564904"/>
            <a:ext cx="1281863" cy="76591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80312" y="5877272"/>
            <a:ext cx="1281863" cy="765913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380312" y="1312303"/>
            <a:ext cx="1281863" cy="76591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07459" y="3933056"/>
            <a:ext cx="4685021" cy="648072"/>
          </a:xfrm>
          <a:prstGeom prst="roundRect">
            <a:avLst/>
          </a:prstGeom>
          <a:solidFill>
            <a:srgbClr val="DE3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76827" y="4026259"/>
            <a:ext cx="468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rgbClr val="292929"/>
                </a:solidFill>
                <a:latin typeface="Bookman Old Style" panose="02050604050505020204" pitchFamily="18" charset="0"/>
              </a:rPr>
              <a:t>Алєксєєнко</a:t>
            </a:r>
            <a:r>
              <a:rPr lang="uk-UA" sz="2400" dirty="0" smtClean="0">
                <a:solidFill>
                  <a:srgbClr val="292929"/>
                </a:solidFill>
                <a:latin typeface="Bookman Old Style" panose="02050604050505020204" pitchFamily="18" charset="0"/>
              </a:rPr>
              <a:t> Анастасія УЕ-22</a:t>
            </a:r>
            <a:endParaRPr lang="ru-RU" sz="2400" dirty="0">
              <a:solidFill>
                <a:srgbClr val="29292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046" y="45866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1F5F3F"/>
                </a:solidFill>
                <a:latin typeface="Arial Black" panose="020B0A04020102020204" pitchFamily="34" charset="0"/>
              </a:rPr>
              <a:t>Унікальна</a:t>
            </a:r>
            <a:r>
              <a:rPr lang="ru-RU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1F5F3F"/>
                </a:solidFill>
                <a:latin typeface="Arial Black" panose="020B0A04020102020204" pitchFamily="34" charset="0"/>
              </a:rPr>
              <a:t>японська</a:t>
            </a:r>
            <a:r>
              <a:rPr lang="ru-RU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 модель </a:t>
            </a:r>
            <a:r>
              <a:rPr lang="ru-RU" sz="2800" dirty="0" err="1" smtClean="0">
                <a:solidFill>
                  <a:srgbClr val="1F5F3F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1F5F3F"/>
                </a:solidFill>
                <a:latin typeface="Arial Black" panose="020B0A04020102020204" pitchFamily="34" charset="0"/>
              </a:rPr>
              <a:t>виробництва</a:t>
            </a:r>
            <a:r>
              <a:rPr lang="ru-RU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err="1" smtClean="0">
                <a:solidFill>
                  <a:srgbClr val="1F5F3F"/>
                </a:solidFill>
                <a:latin typeface="Arial Black" panose="020B0A04020102020204" pitchFamily="34" charset="0"/>
              </a:rPr>
              <a:t>управління</a:t>
            </a:r>
            <a:r>
              <a:rPr lang="ru-RU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rgbClr val="1F5F3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-10486" y="0"/>
            <a:ext cx="9291961" cy="648072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flipH="1" flipV="1">
            <a:off x="-108520" y="1340768"/>
            <a:ext cx="9291961" cy="576064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12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Така</a:t>
            </a:r>
            <a:r>
              <a:rPr lang="ru-RU" sz="2000" dirty="0" smtClean="0">
                <a:latin typeface="Bookman Old Style" panose="02050604050505020204" pitchFamily="18" charset="0"/>
              </a:rPr>
              <a:t> модель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поєднує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передовий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зарубіжний</a:t>
            </a:r>
            <a:r>
              <a:rPr lang="ru-RU" sz="2000" dirty="0" smtClean="0">
                <a:latin typeface="Bookman Old Style" panose="02050604050505020204" pitchFamily="18" charset="0"/>
              </a:rPr>
              <a:t> (перш за все </a:t>
            </a:r>
            <a:r>
              <a:rPr lang="ru-RU" sz="2000" dirty="0" err="1" smtClean="0">
                <a:latin typeface="Bookman Old Style" panose="02050604050505020204" pitchFamily="18" charset="0"/>
              </a:rPr>
              <a:t>американський</a:t>
            </a:r>
            <a:r>
              <a:rPr lang="ru-RU" sz="2000" dirty="0" smtClean="0">
                <a:latin typeface="Bookman Old Style" panose="02050604050505020204" pitchFamily="18" charset="0"/>
              </a:rPr>
              <a:t>) </a:t>
            </a:r>
            <a:r>
              <a:rPr lang="ru-RU" sz="2000" dirty="0" err="1" smtClean="0">
                <a:latin typeface="Bookman Old Style" panose="02050604050505020204" pitchFamily="18" charset="0"/>
              </a:rPr>
              <a:t>досвід</a:t>
            </a:r>
            <a:r>
              <a:rPr lang="ru-RU" sz="2000" dirty="0" smtClean="0">
                <a:latin typeface="Bookman Old Style" panose="02050604050505020204" pitchFamily="18" charset="0"/>
              </a:rPr>
              <a:t> і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традиційні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національні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особливості</a:t>
            </a:r>
            <a:r>
              <a:rPr lang="ru-RU" sz="2000" dirty="0" smtClean="0">
                <a:latin typeface="Bookman Old Style" panose="02050604050505020204" pitchFamily="18" charset="0"/>
              </a:rPr>
              <a:t>. </a:t>
            </a:r>
            <a:r>
              <a:rPr lang="ru-RU" sz="2000" dirty="0" err="1" smtClean="0">
                <a:latin typeface="Bookman Old Style" panose="02050604050505020204" pitchFamily="18" charset="0"/>
              </a:rPr>
              <a:t>Цей</a:t>
            </a:r>
            <a:r>
              <a:rPr lang="ru-RU" sz="2000" dirty="0" smtClean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 smtClean="0">
                <a:latin typeface="Bookman Old Style" panose="02050604050505020204" pitchFamily="18" charset="0"/>
              </a:rPr>
              <a:t>управління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характеризується</a:t>
            </a:r>
            <a:r>
              <a:rPr lang="ru-RU" sz="2000" dirty="0" smtClean="0">
                <a:latin typeface="Bookman Old Style" panose="02050604050505020204" pitchFamily="18" charset="0"/>
              </a:rPr>
              <a:t> такими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особливостями</a:t>
            </a:r>
            <a:r>
              <a:rPr lang="ru-RU" sz="2000" dirty="0" smtClean="0">
                <a:latin typeface="Bookman Old Style" panose="020506040505050202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система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пожиттєвого</a:t>
            </a:r>
            <a:r>
              <a:rPr lang="ru-RU" sz="2000" dirty="0" smtClean="0">
                <a:latin typeface="Bookman Old Style" panose="02050604050505020204" pitchFamily="18" charset="0"/>
              </a:rPr>
              <a:t> найму;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визначення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рівня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заробітної</a:t>
            </a:r>
            <a:r>
              <a:rPr lang="ru-RU" sz="2000" dirty="0" smtClean="0">
                <a:latin typeface="Bookman Old Style" panose="02050604050505020204" pitchFamily="18" charset="0"/>
              </a:rPr>
              <a:t> плати та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службового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просування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залежно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від</a:t>
            </a:r>
            <a:r>
              <a:rPr lang="ru-RU" sz="2000" dirty="0" smtClean="0">
                <a:latin typeface="Bookman Old Style" panose="02050604050505020204" pitchFamily="18" charset="0"/>
              </a:rPr>
              <a:t> стажу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роботи</a:t>
            </a:r>
            <a:r>
              <a:rPr lang="ru-RU" sz="2000" dirty="0" smtClean="0">
                <a:latin typeface="Bookman Old Style" panose="02050604050505020204" pitchFamily="18" charset="0"/>
              </a:rPr>
              <a:t> 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даному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підприємстві</a:t>
            </a:r>
            <a:r>
              <a:rPr lang="ru-RU" sz="2000" dirty="0" smtClean="0"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віку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створення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профспілок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безпосередньо</a:t>
            </a:r>
            <a:r>
              <a:rPr lang="ru-RU" sz="2000" dirty="0" smtClean="0">
                <a:latin typeface="Bookman Old Style" panose="02050604050505020204" pitchFamily="18" charset="0"/>
              </a:rPr>
              <a:t> в орган</a:t>
            </a:r>
            <a:r>
              <a:rPr lang="uk-UA" sz="2000" dirty="0" err="1" smtClean="0">
                <a:latin typeface="Bookman Old Style" panose="02050604050505020204" pitchFamily="18" charset="0"/>
              </a:rPr>
              <a:t>ізаціях</a:t>
            </a:r>
            <a:r>
              <a:rPr lang="ru-RU" sz="2000" dirty="0" smtClean="0">
                <a:latin typeface="Bookman Old Style" panose="02050604050505020204" pitchFamily="18" charset="0"/>
              </a:rPr>
              <a:t>, а не 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рівні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галузі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8151" y="4509120"/>
            <a:ext cx="42583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Bookman Old Style" panose="02050604050505020204" pitchFamily="18" charset="0"/>
              </a:rPr>
              <a:t>Ще</a:t>
            </a:r>
            <a:r>
              <a:rPr lang="ru-RU" sz="2000" dirty="0" smtClean="0">
                <a:latin typeface="Bookman Old Style" panose="02050604050505020204" pitchFamily="18" charset="0"/>
              </a:rPr>
              <a:t> одна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особливість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японської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системи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управління</a:t>
            </a:r>
            <a:r>
              <a:rPr lang="ru-RU" sz="2000" dirty="0" smtClean="0">
                <a:latin typeface="Bookman Old Style" panose="02050604050505020204" pitchFamily="18" charset="0"/>
              </a:rPr>
              <a:t> - </a:t>
            </a:r>
            <a:r>
              <a:rPr lang="ru-RU" sz="2000" dirty="0" err="1" smtClean="0">
                <a:latin typeface="Bookman Old Style" panose="02050604050505020204" pitchFamily="18" charset="0"/>
              </a:rPr>
              <a:t>групове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прийняття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рішень</a:t>
            </a:r>
            <a:r>
              <a:rPr lang="ru-RU" sz="2000" dirty="0" smtClean="0">
                <a:latin typeface="Bookman Old Style" panose="02050604050505020204" pitchFamily="18" charset="0"/>
              </a:rPr>
              <a:t> (система «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рингисей</a:t>
            </a:r>
            <a:r>
              <a:rPr lang="ru-RU" sz="2000" dirty="0" smtClean="0">
                <a:latin typeface="Bookman Old Style" panose="02050604050505020204" pitchFamily="18" charset="0"/>
              </a:rPr>
              <a:t>»). 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цей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процес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залучається</a:t>
            </a:r>
            <a:r>
              <a:rPr lang="ru-RU" sz="2000" dirty="0" smtClean="0">
                <a:latin typeface="Bookman Old Style" panose="02050604050505020204" pitchFamily="18" charset="0"/>
              </a:rPr>
              <a:t> увесь персонал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компанії</a:t>
            </a:r>
            <a:r>
              <a:rPr lang="ru-RU" sz="2000" dirty="0" smtClean="0">
                <a:latin typeface="Bookman Old Style" panose="02050604050505020204" pitchFamily="18" charset="0"/>
              </a:rPr>
              <a:t>.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Прийняття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рішень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іде</a:t>
            </a:r>
            <a:r>
              <a:rPr lang="ru-RU" sz="2000" dirty="0" smtClean="0">
                <a:latin typeface="Bookman Old Style" panose="02050604050505020204" pitchFamily="18" charset="0"/>
              </a:rPr>
              <a:t> «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знизу</a:t>
            </a:r>
            <a:r>
              <a:rPr lang="ru-RU" sz="2000" dirty="0" smtClean="0">
                <a:latin typeface="Bookman Old Style" panose="02050604050505020204" pitchFamily="18" charset="0"/>
              </a:rPr>
              <a:t> наверх».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Недостаток рабочей силы в Японии ведет к росту числа постоянных рабочих м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61" y="1916832"/>
            <a:ext cx="4129039" cy="25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08" y="304611"/>
            <a:ext cx="3203848" cy="6439896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5105931" y="6155430"/>
            <a:ext cx="615888" cy="617174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184920" y="4589342"/>
            <a:ext cx="615888" cy="617174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2846022" y="3478072"/>
            <a:ext cx="615888" cy="617174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8493351" y="5906162"/>
            <a:ext cx="615888" cy="617174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8450747" y="2239685"/>
            <a:ext cx="615888" cy="617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328880"/>
            <a:ext cx="5328592" cy="1015663"/>
          </a:xfrm>
          <a:prstGeom prst="rect">
            <a:avLst/>
          </a:prstGeom>
          <a:noFill/>
          <a:ln w="38100">
            <a:solidFill>
              <a:srgbClr val="1F5F3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rgbClr val="DE3500"/>
                </a:solidFill>
                <a:latin typeface="Arial Black" panose="020B0A04020102020204" pitchFamily="34" charset="0"/>
              </a:rPr>
              <a:t>Сучасна економіка Японії</a:t>
            </a:r>
            <a:endParaRPr lang="ru-RU" sz="3000" dirty="0">
              <a:solidFill>
                <a:srgbClr val="DE35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586057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ВВП країни дорівнює </a:t>
            </a:r>
            <a:r>
              <a:rPr lang="ru-RU" dirty="0" smtClean="0">
                <a:latin typeface="Bookman Old Style" panose="02050604050505020204" pitchFamily="18" charset="0"/>
              </a:rPr>
              <a:t>4,941 триллиона USD (2021 г.).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ВВП на 1 особу - 35794 $ 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ru-RU" dirty="0"/>
              <a:t> </a:t>
            </a:r>
            <a:r>
              <a:rPr lang="ru-RU" dirty="0">
                <a:latin typeface="Bookman Old Style" panose="02050604050505020204" pitchFamily="18" charset="0"/>
              </a:rPr>
              <a:t>З початку 90-х </a:t>
            </a:r>
            <a:r>
              <a:rPr lang="ru-RU" dirty="0" err="1">
                <a:latin typeface="Bookman Old Style" panose="02050604050505020204" pitchFamily="18" charset="0"/>
              </a:rPr>
              <a:t>рр</a:t>
            </a:r>
            <a:r>
              <a:rPr lang="ru-RU" dirty="0">
                <a:latin typeface="Bookman Old Style" panose="02050604050505020204" pitchFamily="18" charset="0"/>
              </a:rPr>
              <a:t>. ХХ ст. </a:t>
            </a:r>
            <a:r>
              <a:rPr lang="ru-RU" dirty="0" err="1">
                <a:latin typeface="Bookman Old Style" panose="02050604050505020204" pitchFamily="18" charset="0"/>
              </a:rPr>
              <a:t>Японія</a:t>
            </a:r>
            <a:r>
              <a:rPr lang="ru-RU" dirty="0">
                <a:latin typeface="Bookman Old Style" panose="02050604050505020204" pitchFamily="18" charset="0"/>
              </a:rPr>
              <a:t> проводить </a:t>
            </a:r>
            <a:r>
              <a:rPr lang="ru-RU" dirty="0" err="1">
                <a:latin typeface="Bookman Old Style" panose="02050604050505020204" pitchFamily="18" charset="0"/>
              </a:rPr>
              <a:t>структурну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перебудову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економіки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спрямовану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розширення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внутрішнього</a:t>
            </a:r>
            <a:r>
              <a:rPr lang="ru-RU" dirty="0">
                <a:latin typeface="Bookman Old Style" panose="02050604050505020204" pitchFamily="18" charset="0"/>
              </a:rPr>
              <a:t> ринку, </a:t>
            </a:r>
            <a:r>
              <a:rPr lang="ru-RU" dirty="0" err="1">
                <a:latin typeface="Bookman Old Style" panose="02050604050505020204" pitchFamily="18" charset="0"/>
              </a:rPr>
              <a:t>зростання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сфери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послуг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розвиток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власного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науково-технічного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потенціалу</a:t>
            </a:r>
            <a:r>
              <a:rPr lang="ru-RU" dirty="0">
                <a:latin typeface="Bookman Old Style" panose="02050604050505020204" pitchFamily="18" charset="0"/>
              </a:rPr>
              <a:t>. У </a:t>
            </a:r>
            <a:r>
              <a:rPr lang="ru-RU" dirty="0" err="1">
                <a:latin typeface="Bookman Old Style" panose="02050604050505020204" pitchFamily="18" charset="0"/>
              </a:rPr>
              <a:t>структурі</a:t>
            </a:r>
            <a:r>
              <a:rPr lang="ru-RU" dirty="0">
                <a:latin typeface="Bookman Old Style" panose="02050604050505020204" pitchFamily="18" charset="0"/>
              </a:rPr>
              <a:t> ВВП </a:t>
            </a:r>
            <a:r>
              <a:rPr lang="ru-RU" dirty="0" err="1">
                <a:latin typeface="Bookman Old Style" panose="02050604050505020204" pitchFamily="18" charset="0"/>
              </a:rPr>
              <a:t>Японії</a:t>
            </a:r>
            <a:r>
              <a:rPr lang="ru-RU" dirty="0">
                <a:latin typeface="Bookman Old Style" panose="02050604050505020204" pitchFamily="18" charset="0"/>
              </a:rPr>
              <a:t> на сферу </a:t>
            </a:r>
            <a:r>
              <a:rPr lang="ru-RU" dirty="0" err="1">
                <a:latin typeface="Bookman Old Style" panose="02050604050505020204" pitchFamily="18" charset="0"/>
              </a:rPr>
              <a:t>послуг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припадає</a:t>
            </a:r>
            <a:r>
              <a:rPr lang="ru-RU" dirty="0">
                <a:latin typeface="Bookman Old Style" panose="02050604050505020204" pitchFamily="18" charset="0"/>
              </a:rPr>
              <a:t> 68 %, на </a:t>
            </a:r>
            <a:r>
              <a:rPr lang="ru-RU" dirty="0" err="1">
                <a:latin typeface="Bookman Old Style" panose="02050604050505020204" pitchFamily="18" charset="0"/>
              </a:rPr>
              <a:t>переробну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промисловість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будівництво</a:t>
            </a:r>
            <a:r>
              <a:rPr lang="ru-RU" dirty="0">
                <a:latin typeface="Bookman Old Style" panose="02050604050505020204" pitchFamily="18" charset="0"/>
              </a:rPr>
              <a:t> – 30,7 %, на </a:t>
            </a:r>
            <a:r>
              <a:rPr lang="ru-RU" dirty="0" err="1">
                <a:latin typeface="Bookman Old Style" panose="02050604050505020204" pitchFamily="18" charset="0"/>
              </a:rPr>
              <a:t>сільське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лісове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рибне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господарство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лише</a:t>
            </a:r>
            <a:r>
              <a:rPr lang="ru-RU" dirty="0">
                <a:latin typeface="Bookman Old Style" panose="02050604050505020204" pitchFamily="18" charset="0"/>
              </a:rPr>
              <a:t> 1,3 %.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  В </a:t>
            </a:r>
            <a:r>
              <a:rPr lang="ru-RU" dirty="0" err="1">
                <a:latin typeface="Bookman Old Style" panose="02050604050505020204" pitchFamily="18" charset="0"/>
              </a:rPr>
              <a:t>японській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промисловості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невпинно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  <a:r>
              <a:rPr lang="ru-RU" dirty="0" err="1">
                <a:latin typeface="Bookman Old Style" panose="02050604050505020204" pitchFamily="18" charset="0"/>
              </a:rPr>
              <a:t>збільшується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частка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новітніх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наукомістких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виробництв</a:t>
            </a:r>
            <a:r>
              <a:rPr lang="ru-RU" dirty="0">
                <a:latin typeface="Bookman Old Style" panose="02050604050505020204" pitchFamily="18" charset="0"/>
              </a:rPr>
              <a:t>, особливо </a:t>
            </a:r>
            <a:r>
              <a:rPr lang="ru-RU" dirty="0" err="1">
                <a:latin typeface="Bookman Old Style" panose="02050604050505020204" pitchFamily="18" charset="0"/>
              </a:rPr>
              <a:t>електроніки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програмового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забезпечення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інформатики</a:t>
            </a:r>
            <a:r>
              <a:rPr lang="ru-RU" dirty="0">
                <a:latin typeface="Bookman Old Style" panose="02050604050505020204" pitchFamily="18" charset="0"/>
              </a:rPr>
              <a:t>, фармацевтики, </a:t>
            </a:r>
            <a:r>
              <a:rPr lang="ru-RU" dirty="0" err="1">
                <a:latin typeface="Bookman Old Style" panose="02050604050505020204" pitchFamily="18" charset="0"/>
              </a:rPr>
              <a:t>біотехнології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промислових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роботів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інформаційних</a:t>
            </a:r>
            <a:r>
              <a:rPr lang="ru-RU" dirty="0">
                <a:latin typeface="Bookman Old Style" panose="02050604050505020204" pitchFamily="18" charset="0"/>
              </a:rPr>
              <a:t> систем</a:t>
            </a:r>
            <a:r>
              <a:rPr lang="ru-RU" i="1" dirty="0">
                <a:latin typeface="Bookman Old Style" panose="02050604050505020204" pitchFamily="18" charset="0"/>
              </a:rPr>
              <a:t>. 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6764" y="332656"/>
            <a:ext cx="7920880" cy="1234868"/>
          </a:xfrm>
          <a:prstGeom prst="roundRect">
            <a:avLst/>
          </a:prstGeom>
          <a:solidFill>
            <a:srgbClr val="DE35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Домінуючі складники економіки </a:t>
            </a:r>
            <a:r>
              <a:rPr lang="uk-UA" sz="2800" dirty="0">
                <a:solidFill>
                  <a:srgbClr val="1F5F3F"/>
                </a:solidFill>
                <a:latin typeface="Arial Black" panose="020B0A04020102020204" pitchFamily="34" charset="0"/>
              </a:rPr>
              <a:t>Я</a:t>
            </a:r>
            <a:r>
              <a:rPr lang="uk-UA" sz="2800" dirty="0" smtClean="0">
                <a:solidFill>
                  <a:srgbClr val="1F5F3F"/>
                </a:solidFill>
                <a:latin typeface="Arial Black" panose="020B0A04020102020204" pitchFamily="34" charset="0"/>
              </a:rPr>
              <a:t>понії</a:t>
            </a:r>
            <a:endParaRPr lang="ru-RU" sz="2800" dirty="0">
              <a:solidFill>
                <a:srgbClr val="1F5F3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27984" y="1510924"/>
            <a:ext cx="0" cy="565332"/>
          </a:xfrm>
          <a:prstGeom prst="line">
            <a:avLst/>
          </a:prstGeom>
          <a:ln w="38100">
            <a:solidFill>
              <a:srgbClr val="DE3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884368" y="1510924"/>
            <a:ext cx="0" cy="565332"/>
          </a:xfrm>
          <a:prstGeom prst="line">
            <a:avLst/>
          </a:prstGeom>
          <a:ln w="38100">
            <a:solidFill>
              <a:srgbClr val="DE3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15616" y="1510924"/>
            <a:ext cx="0" cy="565332"/>
          </a:xfrm>
          <a:prstGeom prst="line">
            <a:avLst/>
          </a:prstGeom>
          <a:ln w="38100">
            <a:solidFill>
              <a:srgbClr val="DE3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07504" y="2076256"/>
            <a:ext cx="2689092" cy="4233064"/>
          </a:xfrm>
          <a:prstGeom prst="roundRect">
            <a:avLst/>
          </a:prstGeom>
          <a:solidFill>
            <a:srgbClr val="1F5F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Третинний сектор:</a:t>
            </a:r>
          </a:p>
          <a:p>
            <a:pPr algn="ctr"/>
            <a:r>
              <a:rPr lang="uk-UA" dirty="0" smtClean="0">
                <a:latin typeface="Bookman Old Style" panose="02050604050505020204" pitchFamily="18" charset="0"/>
              </a:rPr>
              <a:t>Освіта</a:t>
            </a:r>
          </a:p>
          <a:p>
            <a:pPr algn="ctr"/>
            <a:r>
              <a:rPr lang="uk-UA" dirty="0" smtClean="0">
                <a:latin typeface="Bookman Old Style" panose="02050604050505020204" pitchFamily="18" charset="0"/>
              </a:rPr>
              <a:t>Наука</a:t>
            </a:r>
          </a:p>
          <a:p>
            <a:pPr algn="ctr"/>
            <a:r>
              <a:rPr lang="uk-UA" dirty="0" smtClean="0">
                <a:latin typeface="Bookman Old Style" panose="02050604050505020204" pitchFamily="18" charset="0"/>
              </a:rPr>
              <a:t>Фінансова діяльність</a:t>
            </a:r>
          </a:p>
          <a:p>
            <a:pPr algn="ctr"/>
            <a:r>
              <a:rPr lang="uk-UA" dirty="0" smtClean="0">
                <a:latin typeface="Bookman Old Style" panose="02050604050505020204" pitchFamily="18" charset="0"/>
              </a:rPr>
              <a:t>Транспорт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076256"/>
            <a:ext cx="2833108" cy="4233064"/>
          </a:xfrm>
          <a:prstGeom prst="roundRect">
            <a:avLst/>
          </a:prstGeom>
          <a:solidFill>
            <a:srgbClr val="1F5F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Первинний сектор: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Рослинництво(рис, овочі, фрукти)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Тваринництво(свинарство, птахівництво, молочне скотарство, шовківництво)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Рибальство та аквакультура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076256"/>
            <a:ext cx="2952328" cy="4233064"/>
          </a:xfrm>
          <a:prstGeom prst="roundRect">
            <a:avLst/>
          </a:prstGeom>
          <a:solidFill>
            <a:srgbClr val="1F5F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Вторинний сектор: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Багатопрофільне машинобудування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Хімічні виробництва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Металургійні виробництва</a:t>
            </a: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4160514" y="1299496"/>
            <a:ext cx="534939" cy="536055"/>
          </a:xfrm>
          <a:prstGeom prst="rect">
            <a:avLst/>
          </a:prstGeom>
        </p:spPr>
      </p:pic>
      <p:pic>
        <p:nvPicPr>
          <p:cNvPr id="11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4160513" y="80297"/>
            <a:ext cx="534939" cy="536055"/>
          </a:xfrm>
          <a:prstGeom prst="rect">
            <a:avLst/>
          </a:prstGeom>
        </p:spPr>
      </p:pic>
      <p:pic>
        <p:nvPicPr>
          <p:cNvPr id="12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517217" y="1206303"/>
            <a:ext cx="534939" cy="536055"/>
          </a:xfrm>
          <a:prstGeom prst="rect">
            <a:avLst/>
          </a:prstGeom>
        </p:spPr>
      </p:pic>
      <p:pic>
        <p:nvPicPr>
          <p:cNvPr id="13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498855" y="177476"/>
            <a:ext cx="534939" cy="536055"/>
          </a:xfrm>
          <a:prstGeom prst="rect">
            <a:avLst/>
          </a:prstGeom>
        </p:spPr>
      </p:pic>
      <p:pic>
        <p:nvPicPr>
          <p:cNvPr id="14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8082619" y="177476"/>
            <a:ext cx="534939" cy="536055"/>
          </a:xfrm>
          <a:prstGeom prst="rect">
            <a:avLst/>
          </a:prstGeom>
        </p:spPr>
      </p:pic>
      <p:pic>
        <p:nvPicPr>
          <p:cNvPr id="15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9322">
            <a:off x="8028344" y="1194764"/>
            <a:ext cx="534939" cy="5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Японія</a:t>
            </a:r>
            <a:r>
              <a:rPr lang="ru-RU" sz="20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є 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одним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зі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світових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лідерів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з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виробництва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автомобілів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Країна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випускає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близько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10 %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автомобілів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світу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поступаючись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лише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Китаю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¾ з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усіх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складених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автомобілів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легкові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решта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вантажні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Крім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того,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виробляються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мотоцикли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скутери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велосипеди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В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Японії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автомобільний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сегмент ринку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поділений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між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11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компаніями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Найвідоміші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серед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них </a:t>
            </a:r>
            <a:r>
              <a:rPr lang="en-US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Toyota, Mitsubishi, Nissan, Honda, Mazda 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та </a:t>
            </a:r>
            <a:r>
              <a:rPr lang="en-US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Suzuki</a:t>
            </a:r>
            <a:r>
              <a:rPr lang="en-US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Робота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цих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компаній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чітко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налагоджений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механізм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взаємодії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між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базовими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підприємствами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субпідрядниками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Японія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випускає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найбільш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екологічно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чисті</a:t>
            </a:r>
            <a:r>
              <a:rPr lang="ru-RU" sz="2000" i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автомобілі</a:t>
            </a:r>
            <a:r>
              <a:rPr lang="ru-RU" sz="2000" dirty="0">
                <a:solidFill>
                  <a:srgbClr val="1F5F3F"/>
                </a:solidFill>
                <a:latin typeface="Bookman Old Style" panose="02050604050505020204" pitchFamily="18" charset="0"/>
              </a:rPr>
              <a:t>. 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-10486" y="44624"/>
            <a:ext cx="9291961" cy="648072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flipH="1" flipV="1">
            <a:off x="-81345" y="6233255"/>
            <a:ext cx="9291961" cy="576064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СТО Нісан. Ремонт Nissan (Нісан) в Києві. Автосервіс Nissan (Нісан) Киї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692696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itsubishi ASX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6951"/>
            <a:ext cx="3823991" cy="27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249383"/>
            <a:ext cx="3851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Починаючи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з 2020 року,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основні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зусилля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японського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уряду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були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спрямовані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на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відновлення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економіки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яка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постраждала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від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пандемії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коронавірусної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інфекції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через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світове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скорочення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споживання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автомобільної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продукції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вимушене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призупинення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підприємств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важкої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промисловості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порушення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логістичних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ланцюжків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і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скорочення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постачання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сировини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з КНР та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інших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країн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</a:t>
            </a:r>
            <a:r>
              <a:rPr lang="uk-UA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18175"/>
            <a:ext cx="1971303" cy="187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В Японии обнаружили еще один вариант коронавируса | Украинская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5036"/>
            <a:ext cx="4304506" cy="24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126539" y="-292237"/>
            <a:ext cx="4429482" cy="302865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73258" flipH="1" flipV="1">
            <a:off x="6190300" y="4325147"/>
            <a:ext cx="4755271" cy="3251417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391862" y="4157294"/>
            <a:ext cx="615888" cy="617174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8447659" y="4157294"/>
            <a:ext cx="615888" cy="617174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3931694" y="268862"/>
            <a:ext cx="615888" cy="617174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7244741" y="522883"/>
            <a:ext cx="615888" cy="617174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1412092" y="6160603"/>
            <a:ext cx="615888" cy="6171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2881">
            <a:off x="4019675" y="5555224"/>
            <a:ext cx="615888" cy="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163091"/>
            <a:ext cx="6624736" cy="6480720"/>
          </a:xfrm>
          <a:prstGeom prst="ellipse">
            <a:avLst/>
          </a:prstGeom>
          <a:solidFill>
            <a:srgbClr val="DE3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 smtClean="0">
                <a:latin typeface="Bookman Old Style" panose="02050604050505020204" pitchFamily="18" charset="0"/>
              </a:rPr>
              <a:t>На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даний</a:t>
            </a:r>
            <a:r>
              <a:rPr lang="ru-RU" sz="1700" b="1" dirty="0" smtClean="0">
                <a:latin typeface="Bookman Old Style" panose="02050604050505020204" pitchFamily="18" charset="0"/>
              </a:rPr>
              <a:t> момент,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Японія</a:t>
            </a:r>
            <a:r>
              <a:rPr lang="ru-RU" sz="1700" b="1" dirty="0" smtClean="0">
                <a:latin typeface="Bookman Old Style" panose="02050604050505020204" pitchFamily="18" charset="0"/>
              </a:rPr>
              <a:t> – одна з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провідних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країн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світової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економіки</a:t>
            </a:r>
            <a:r>
              <a:rPr lang="ru-RU" sz="1700" b="1" dirty="0" smtClean="0">
                <a:latin typeface="Bookman Old Style" panose="02050604050505020204" pitchFamily="18" charset="0"/>
              </a:rPr>
              <a:t>.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Завдяки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колективній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праці</a:t>
            </a:r>
            <a:r>
              <a:rPr lang="ru-RU" sz="1700" b="1" dirty="0" smtClean="0">
                <a:latin typeface="Bookman Old Style" panose="02050604050505020204" pitchFamily="18" charset="0"/>
              </a:rPr>
              <a:t> та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невпинному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бажанню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розвитку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країна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змогла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відновитись</a:t>
            </a:r>
            <a:r>
              <a:rPr lang="ru-RU" sz="1700" b="1" dirty="0" smtClean="0">
                <a:latin typeface="Bookman Old Style" panose="02050604050505020204" pitchFamily="18" charset="0"/>
              </a:rPr>
              <a:t> та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значно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розвинутись</a:t>
            </a:r>
            <a:r>
              <a:rPr lang="ru-RU" sz="1700" b="1" dirty="0" smtClean="0">
                <a:latin typeface="Bookman Old Style" panose="02050604050505020204" pitchFamily="18" charset="0"/>
              </a:rPr>
              <a:t> в час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післявоєнної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відбудови</a:t>
            </a:r>
            <a:r>
              <a:rPr lang="ru-RU" sz="1700" b="1" dirty="0" smtClean="0">
                <a:latin typeface="Bookman Old Style" panose="02050604050505020204" pitchFamily="18" charset="0"/>
              </a:rPr>
              <a:t>,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що</a:t>
            </a:r>
            <a:r>
              <a:rPr lang="ru-RU" sz="1700" b="1" dirty="0" smtClean="0">
                <a:latin typeface="Bookman Old Style" panose="02050604050505020204" pitchFamily="18" charset="0"/>
              </a:rPr>
              <a:t> в наш час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зробило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її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розвиненою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країною</a:t>
            </a:r>
            <a:r>
              <a:rPr lang="ru-RU" sz="1700" b="1" dirty="0" smtClean="0">
                <a:latin typeface="Bookman Old Style" panose="02050604050505020204" pitchFamily="18" charset="0"/>
              </a:rPr>
              <a:t> з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міцною</a:t>
            </a:r>
            <a:r>
              <a:rPr lang="ru-RU" sz="1700" b="1" dirty="0" smtClean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економікою</a:t>
            </a:r>
            <a:r>
              <a:rPr lang="en-US" sz="1700" b="1" dirty="0" smtClean="0">
                <a:latin typeface="Bookman Old Style" panose="02050604050505020204" pitchFamily="18" charset="0"/>
              </a:rPr>
              <a:t>.</a:t>
            </a:r>
            <a:endParaRPr lang="uk-UA" sz="17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1700" b="1" dirty="0" smtClean="0">
                <a:latin typeface="Bookman Old Style" panose="02050604050505020204" pitchFamily="18" charset="0"/>
              </a:rPr>
              <a:t>Основним рушієм економіки є японське населення: саме завдяки їх працездатності та витривалості можливий такий розвиток підприємств. Основним принципом японської економіки є групове прийняття рішень та  перевага інтересів нації над інтересами </a:t>
            </a:r>
            <a:r>
              <a:rPr lang="uk-UA" sz="1700" b="1" dirty="0" err="1" smtClean="0">
                <a:latin typeface="Bookman Old Style" panose="02050604050505020204" pitchFamily="18" charset="0"/>
              </a:rPr>
              <a:t>первної</a:t>
            </a:r>
            <a:r>
              <a:rPr lang="uk-UA" sz="1700" b="1" dirty="0" smtClean="0">
                <a:latin typeface="Bookman Old Style" panose="02050604050505020204" pitchFamily="18" charset="0"/>
              </a:rPr>
              <a:t> людини.</a:t>
            </a:r>
            <a:endParaRPr lang="ru-RU" sz="17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37627"/>
            <a:ext cx="2736304" cy="5539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 smtClean="0">
                <a:ln w="11430">
                  <a:solidFill>
                    <a:schemeClr val="bg1"/>
                  </a:solidFill>
                </a:ln>
                <a:solidFill>
                  <a:srgbClr val="1F5F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ВИСНОВОК</a:t>
            </a:r>
            <a:endParaRPr lang="ru-RU" sz="3000" b="1" spc="50" dirty="0">
              <a:ln w="11430">
                <a:solidFill>
                  <a:schemeClr val="bg1"/>
                </a:solidFill>
              </a:ln>
              <a:solidFill>
                <a:srgbClr val="1F5F3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267863">
            <a:off x="6313877" y="4360146"/>
            <a:ext cx="2685626" cy="27890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332137" flipH="1">
            <a:off x="68267" y="4360146"/>
            <a:ext cx="2685626" cy="278905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332137" flipV="1">
            <a:off x="6313878" y="-362147"/>
            <a:ext cx="2685626" cy="278905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267863" flipH="1" flipV="1">
            <a:off x="41689" y="-362147"/>
            <a:ext cx="2685626" cy="2789054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780259" y="4271075"/>
            <a:ext cx="615888" cy="6171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78851" y="3379677"/>
            <a:ext cx="615888" cy="617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714738" y="2287614"/>
            <a:ext cx="615888" cy="61717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7737143" y="4256119"/>
            <a:ext cx="615888" cy="61717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8539561" y="3379677"/>
            <a:ext cx="615888" cy="617174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2881">
            <a:off x="7751468" y="2287613"/>
            <a:ext cx="615888" cy="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12540" y="288148"/>
            <a:ext cx="6508240" cy="6758882"/>
          </a:xfrm>
          <a:prstGeom prst="rect">
            <a:avLst/>
          </a:prstGeom>
        </p:spPr>
      </p:pic>
      <p:pic>
        <p:nvPicPr>
          <p:cNvPr id="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926642">
            <a:off x="4284734" y="1413268"/>
            <a:ext cx="383334" cy="384135"/>
          </a:xfrm>
          <a:prstGeom prst="rect">
            <a:avLst/>
          </a:prstGeom>
        </p:spPr>
      </p:pic>
      <p:pic>
        <p:nvPicPr>
          <p:cNvPr id="8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3614076" y="3907186"/>
            <a:ext cx="534939" cy="536055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3577962" y="6339018"/>
            <a:ext cx="383334" cy="384135"/>
          </a:xfrm>
          <a:prstGeom prst="rect">
            <a:avLst/>
          </a:prstGeom>
        </p:spPr>
      </p:pic>
      <p:pic>
        <p:nvPicPr>
          <p:cNvPr id="10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4623155" y="5677420"/>
            <a:ext cx="383334" cy="384135"/>
          </a:xfrm>
          <a:prstGeom prst="rect">
            <a:avLst/>
          </a:prstGeom>
        </p:spPr>
      </p:pic>
      <p:pic>
        <p:nvPicPr>
          <p:cNvPr id="11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1729797" y="68824"/>
            <a:ext cx="383334" cy="384135"/>
          </a:xfrm>
          <a:prstGeom prst="rect">
            <a:avLst/>
          </a:prstGeom>
        </p:spPr>
      </p:pic>
      <p:pic>
        <p:nvPicPr>
          <p:cNvPr id="12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386471" y="701549"/>
            <a:ext cx="534939" cy="53605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396552" y="854585"/>
            <a:ext cx="3730948" cy="6192445"/>
          </a:xfrm>
          <a:prstGeom prst="rect">
            <a:avLst/>
          </a:prstGeom>
        </p:spPr>
      </p:pic>
      <p:pic>
        <p:nvPicPr>
          <p:cNvPr id="15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926642">
            <a:off x="5084615" y="96080"/>
            <a:ext cx="383334" cy="384135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926642">
            <a:off x="8124471" y="397950"/>
            <a:ext cx="383334" cy="384135"/>
          </a:xfrm>
          <a:prstGeom prst="rect">
            <a:avLst/>
          </a:prstGeom>
        </p:spPr>
      </p:pic>
      <p:pic>
        <p:nvPicPr>
          <p:cNvPr id="17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6146786" y="6130813"/>
            <a:ext cx="534939" cy="536055"/>
          </a:xfrm>
          <a:prstGeom prst="rect">
            <a:avLst/>
          </a:prstGeom>
        </p:spPr>
      </p:pic>
      <p:pic>
        <p:nvPicPr>
          <p:cNvPr id="18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6435142" y="434946"/>
            <a:ext cx="534939" cy="536055"/>
          </a:xfrm>
          <a:prstGeom prst="rect">
            <a:avLst/>
          </a:prstGeom>
        </p:spPr>
      </p:pic>
      <p:pic>
        <p:nvPicPr>
          <p:cNvPr id="19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7550202" y="5274489"/>
            <a:ext cx="383334" cy="384135"/>
          </a:xfrm>
          <a:prstGeom prst="rect">
            <a:avLst/>
          </a:prstGeom>
        </p:spPr>
      </p:pic>
      <p:pic>
        <p:nvPicPr>
          <p:cNvPr id="20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8529555" y="6064503"/>
            <a:ext cx="534939" cy="536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4822" y="1113018"/>
            <a:ext cx="42936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200" b="1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Японська</a:t>
            </a:r>
            <a:r>
              <a:rPr lang="ru-RU" sz="2200" b="1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>
                <a:solidFill>
                  <a:srgbClr val="1F5F3F"/>
                </a:solidFill>
                <a:latin typeface="Bookman Old Style" panose="02050604050505020204" pitchFamily="18" charset="0"/>
              </a:rPr>
              <a:t>модель </a:t>
            </a:r>
            <a:r>
              <a:rPr lang="ru-RU" sz="2200" b="1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змішаної</a:t>
            </a:r>
            <a:r>
              <a:rPr lang="ru-RU" sz="2200" b="1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економіки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  <a:cs typeface="Times New Roman"/>
              </a:rPr>
              <a:t>‒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це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модель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регульованого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корпоративного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капіталізму,для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якої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характерний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дуже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високий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рівень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національної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самосвідомості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переважання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інтересів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нації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над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інтересами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1F5F3F"/>
                </a:solidFill>
                <a:latin typeface="Bookman Old Style" panose="02050604050505020204" pitchFamily="18" charset="0"/>
              </a:rPr>
              <a:t>конкретної</a:t>
            </a:r>
            <a:r>
              <a:rPr lang="ru-RU" sz="2200" dirty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людини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</a:t>
            </a:r>
            <a:endParaRPr lang="ru-RU" sz="2200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-7929" y="-107233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39441" y="599176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7928" y="3838020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-32901" y="4623860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-39441" y="530120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1832" y="220253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27175" y="3013352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-39441" y="607503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-58588" y="1368847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68250" y="714375"/>
            <a:ext cx="3240740" cy="550125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587952"/>
            <a:ext cx="4776515" cy="36724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95343"/>
            <a:ext cx="43204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Корпоративні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принципи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ідеї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і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символи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панують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як на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мікроекономічному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так і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макроекономічному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рівнях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 Держава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визначає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і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створює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сприятливі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умови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господарської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діяльності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найбільш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перспективних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галузей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економіки</a:t>
            </a:r>
            <a:r>
              <a:rPr lang="ru-RU" sz="22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endParaRPr lang="ru-RU" sz="2200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5608"/>
              </p:ext>
            </p:extLst>
          </p:nvPr>
        </p:nvGraphicFramePr>
        <p:xfrm>
          <a:off x="1115616" y="764704"/>
          <a:ext cx="6948264" cy="5608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01500"/>
                <a:gridCol w="6346764"/>
              </a:tblGrid>
              <a:tr h="1108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5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000" dirty="0" smtClean="0">
                          <a:latin typeface="Arial Black" panose="020B0A04020102020204" pitchFamily="34" charset="0"/>
                        </a:rPr>
                        <a:t>Для японської моделі змішаної економіки характерними рисами є:</a:t>
                      </a:r>
                      <a:endParaRPr lang="ru-RU" sz="3000" dirty="0" smtClean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5F3F"/>
                    </a:solidFill>
                  </a:tcPr>
                </a:tc>
              </a:tr>
              <a:tr h="577238"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Розвинене планування та координація діяльності уряду та приватного сектору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38"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Економічне планування держави має рекомендаційний характер.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38"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Винятково високий розвиток національної самосвідомості.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23"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Готовність населення країни йти на певні матеріальні жертви задля процвітання держави.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38"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5</a:t>
                      </a:r>
                      <a:endParaRPr lang="ru-RU" sz="2200" dirty="0">
                        <a:solidFill>
                          <a:srgbClr val="1F5F3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1F5F3F"/>
                          </a:solidFill>
                          <a:latin typeface="Bookman Old Style" panose="02050604050505020204" pitchFamily="18" charset="0"/>
                        </a:rPr>
                        <a:t>Пріоритет інтересів нації над інтересами конкретної людини.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28066">
            <a:off x="6677770" y="286898"/>
            <a:ext cx="3543434" cy="2422823"/>
          </a:xfrm>
          <a:prstGeom prst="rect">
            <a:avLst/>
          </a:prstGeom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549432" y="899484"/>
            <a:ext cx="534939" cy="536055"/>
          </a:xfrm>
          <a:prstGeom prst="rect">
            <a:avLst/>
          </a:prstGeom>
        </p:spPr>
      </p:pic>
      <p:pic>
        <p:nvPicPr>
          <p:cNvPr id="6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52666" y="4389060"/>
            <a:ext cx="383334" cy="384135"/>
          </a:xfrm>
          <a:prstGeom prst="rect">
            <a:avLst/>
          </a:prstGeom>
        </p:spPr>
      </p:pic>
      <p:pic>
        <p:nvPicPr>
          <p:cNvPr id="7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18003" y="6379328"/>
            <a:ext cx="383334" cy="384135"/>
          </a:xfrm>
          <a:prstGeom prst="rect">
            <a:avLst/>
          </a:prstGeom>
        </p:spPr>
      </p:pic>
      <p:pic>
        <p:nvPicPr>
          <p:cNvPr id="8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52664" y="83634"/>
            <a:ext cx="383334" cy="384135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6501" y="2320151"/>
            <a:ext cx="383334" cy="384135"/>
          </a:xfrm>
          <a:prstGeom prst="rect">
            <a:avLst/>
          </a:prstGeom>
        </p:spPr>
      </p:pic>
      <p:pic>
        <p:nvPicPr>
          <p:cNvPr id="10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576626" y="5363979"/>
            <a:ext cx="534939" cy="536055"/>
          </a:xfrm>
          <a:prstGeom prst="rect">
            <a:avLst/>
          </a:prstGeom>
        </p:spPr>
      </p:pic>
      <p:pic>
        <p:nvPicPr>
          <p:cNvPr id="11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602497" y="3347754"/>
            <a:ext cx="534939" cy="536055"/>
          </a:xfrm>
          <a:prstGeom prst="rect">
            <a:avLst/>
          </a:prstGeom>
        </p:spPr>
      </p:pic>
      <p:pic>
        <p:nvPicPr>
          <p:cNvPr id="12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8091329" y="3275747"/>
            <a:ext cx="534939" cy="536055"/>
          </a:xfrm>
          <a:prstGeom prst="rect">
            <a:avLst/>
          </a:prstGeom>
        </p:spPr>
      </p:pic>
      <p:pic>
        <p:nvPicPr>
          <p:cNvPr id="1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9322">
            <a:off x="8091329" y="5363979"/>
            <a:ext cx="534939" cy="536055"/>
          </a:xfrm>
          <a:prstGeom prst="rect">
            <a:avLst/>
          </a:prstGeom>
        </p:spPr>
      </p:pic>
      <p:pic>
        <p:nvPicPr>
          <p:cNvPr id="14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8745687" y="4398187"/>
            <a:ext cx="383334" cy="384135"/>
          </a:xfrm>
          <a:prstGeom prst="rect">
            <a:avLst/>
          </a:prstGeom>
        </p:spPr>
      </p:pic>
      <p:pic>
        <p:nvPicPr>
          <p:cNvPr id="15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8418">
            <a:off x="8745687" y="6379327"/>
            <a:ext cx="383334" cy="3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Причини </a:t>
            </a:r>
            <a:r>
              <a:rPr lang="ru-RU" sz="2800" dirty="0" err="1" smtClean="0">
                <a:latin typeface="Arial Black" panose="020B0A04020102020204" pitchFamily="34" charset="0"/>
              </a:rPr>
              <a:t>прискорення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економічного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зростання</a:t>
            </a:r>
            <a:r>
              <a:rPr lang="ru-RU" sz="2800" dirty="0" smtClean="0">
                <a:latin typeface="Arial Black" panose="020B0A04020102020204" pitchFamily="34" charset="0"/>
              </a:rPr>
              <a:t> у </a:t>
            </a:r>
            <a:r>
              <a:rPr lang="ru-RU" sz="2800" dirty="0" err="1" smtClean="0">
                <a:latin typeface="Arial Black" panose="020B0A04020102020204" pitchFamily="34" charset="0"/>
              </a:rPr>
              <a:t>Японії</a:t>
            </a:r>
            <a:r>
              <a:rPr lang="ru-RU" sz="2800" dirty="0" smtClean="0">
                <a:latin typeface="Arial Black" panose="020B0A04020102020204" pitchFamily="34" charset="0"/>
              </a:rPr>
              <a:t>: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1484784"/>
            <a:ext cx="4104456" cy="2448272"/>
          </a:xfrm>
          <a:prstGeom prst="roundRect">
            <a:avLst/>
          </a:prstGeom>
          <a:solidFill>
            <a:srgbClr val="DE35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По-друге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одним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із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вирішальних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факторів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стала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жорстока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експлуатація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робітничого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класу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293096"/>
            <a:ext cx="4104456" cy="2448272"/>
          </a:xfrm>
          <a:prstGeom prst="roundRect">
            <a:avLst/>
          </a:prstGeom>
          <a:solidFill>
            <a:srgbClr val="DE35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По-четверте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коли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витрати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армію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були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малі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держава мала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можливість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вкладати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гроші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в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промисловість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але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під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тиском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реакційних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сил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Японії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довелося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відроджувати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військово-промисловий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комплекс,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що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призвело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відтоку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коштів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із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господарства</a:t>
            </a:r>
            <a:r>
              <a:rPr lang="ru-RU" sz="17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</a:t>
            </a:r>
            <a:endParaRPr lang="ru-RU" sz="1700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7208" y="4266844"/>
            <a:ext cx="4108768" cy="2448272"/>
          </a:xfrm>
          <a:prstGeom prst="roundRect">
            <a:avLst/>
          </a:prstGeom>
          <a:solidFill>
            <a:srgbClr val="DE35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По-третє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державно-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монополістичний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капіталізм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всіляко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сприяв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розбудові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японської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промисловості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: держава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прийняла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на себе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значну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частину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витрат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реконструкцію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нове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будівництво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підприємств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надала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монополіям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податкові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пільги</a:t>
            </a:r>
            <a:r>
              <a:rPr lang="ru-RU" sz="1600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та широкий кредит.</a:t>
            </a:r>
            <a:endParaRPr lang="ru-RU" sz="1600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208" y="1484784"/>
            <a:ext cx="4108768" cy="2448272"/>
          </a:xfrm>
          <a:prstGeom prst="roundRect">
            <a:avLst/>
          </a:prstGeom>
          <a:solidFill>
            <a:srgbClr val="DE35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По-перше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широке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оновлення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зношеного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та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застарілого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заводського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обладнання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Тепер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у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Японії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2/3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устаткування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-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нове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досягнення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НТП(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науково-технічного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прогресу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).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Країна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розширює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власні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науково-технічні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1F5F3F"/>
                </a:solidFill>
                <a:latin typeface="Bookman Old Style" panose="02050604050505020204" pitchFamily="18" charset="0"/>
              </a:rPr>
              <a:t>дослідження</a:t>
            </a:r>
            <a:r>
              <a:rPr lang="ru-RU" dirty="0" smtClean="0">
                <a:solidFill>
                  <a:srgbClr val="1F5F3F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1F5F3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260648"/>
            <a:ext cx="7776864" cy="954107"/>
          </a:xfrm>
          <a:prstGeom prst="roundRect">
            <a:avLst/>
          </a:prstGeom>
          <a:noFill/>
          <a:ln w="38100">
            <a:solidFill>
              <a:srgbClr val="1F5F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99992" y="1484784"/>
            <a:ext cx="0" cy="5230332"/>
          </a:xfrm>
          <a:prstGeom prst="line">
            <a:avLst/>
          </a:prstGeom>
          <a:ln w="38100">
            <a:solidFill>
              <a:srgbClr val="1F5F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47208" y="4099950"/>
            <a:ext cx="8573264" cy="0"/>
          </a:xfrm>
          <a:prstGeom prst="line">
            <a:avLst/>
          </a:prstGeom>
          <a:ln w="38100">
            <a:solidFill>
              <a:srgbClr val="1F5F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36" y="-99392"/>
            <a:ext cx="9144000" cy="6984776"/>
          </a:xfrm>
          <a:prstGeom prst="rect">
            <a:avLst/>
          </a:prstGeom>
          <a:solidFill>
            <a:srgbClr val="1F5F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6584" y="4186823"/>
            <a:ext cx="8640960" cy="2554545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Bookman Old Style" panose="02050604050505020204" pitchFamily="18" charset="0"/>
              </a:rPr>
              <a:t>Особливістю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японської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економічної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моделі</a:t>
            </a:r>
            <a:r>
              <a:rPr lang="ru-RU" sz="2000" dirty="0" smtClean="0">
                <a:latin typeface="Bookman Old Style" panose="02050604050505020204" pitchFamily="18" charset="0"/>
              </a:rPr>
              <a:t> є </a:t>
            </a:r>
            <a:r>
              <a:rPr lang="ru-RU" sz="2000" dirty="0" err="1" smtClean="0">
                <a:latin typeface="Bookman Old Style" panose="02050604050505020204" pitchFamily="18" charset="0"/>
              </a:rPr>
              <a:t>широке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використання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традицій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колективної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праці</a:t>
            </a:r>
            <a:r>
              <a:rPr lang="ru-RU" sz="2000" dirty="0" smtClean="0">
                <a:latin typeface="Bookman Old Style" panose="02050604050505020204" pitchFamily="18" charset="0"/>
              </a:rPr>
              <a:t> в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сільських</a:t>
            </a:r>
            <a:r>
              <a:rPr lang="ru-RU" sz="2000" dirty="0" smtClean="0">
                <a:latin typeface="Bookman Old Style" panose="02050604050505020204" pitchFamily="18" charset="0"/>
              </a:rPr>
              <a:t> общинах.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Сьогодні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ця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традиція</a:t>
            </a:r>
            <a:r>
              <a:rPr lang="ru-RU" sz="2000" dirty="0" smtClean="0">
                <a:latin typeface="Bookman Old Style" panose="02050604050505020204" pitchFamily="18" charset="0"/>
              </a:rPr>
              <a:t> з </a:t>
            </a:r>
            <a:r>
              <a:rPr lang="ru-RU" sz="2000" dirty="0" err="1" smtClean="0">
                <a:latin typeface="Bookman Old Style" panose="02050604050505020204" pitchFamily="18" charset="0"/>
              </a:rPr>
              <a:t>успіхом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використовується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найбільшими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корпораціями</a:t>
            </a:r>
            <a:r>
              <a:rPr lang="ru-RU" sz="2000" dirty="0" smtClean="0">
                <a:latin typeface="Bookman Old Style" panose="02050604050505020204" pitchFamily="18" charset="0"/>
              </a:rPr>
              <a:t> 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вигляді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системи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пожиттєвого</a:t>
            </a:r>
            <a:r>
              <a:rPr lang="ru-RU" sz="2000" dirty="0" smtClean="0">
                <a:latin typeface="Bookman Old Style" panose="02050604050505020204" pitchFamily="18" charset="0"/>
              </a:rPr>
              <a:t> найму.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відміну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від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американської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мобільності</a:t>
            </a:r>
            <a:r>
              <a:rPr lang="ru-RU" sz="2000" dirty="0" smtClean="0">
                <a:latin typeface="Bookman Old Style" panose="02050604050505020204" pitchFamily="18" charset="0"/>
              </a:rPr>
              <a:t> в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пошуках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кращого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місця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більшого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заробітку</a:t>
            </a:r>
            <a:r>
              <a:rPr lang="ru-RU" sz="2000" dirty="0" smtClean="0"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latin typeface="Bookman Old Style" panose="02050604050505020204" pitchFamily="18" charset="0"/>
              </a:rPr>
              <a:t>японський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робітник</a:t>
            </a:r>
            <a:r>
              <a:rPr lang="ru-RU" sz="2000" dirty="0" smtClean="0"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прийшовши</a:t>
            </a:r>
            <a:r>
              <a:rPr lang="ru-RU" sz="2000" dirty="0" smtClean="0">
                <a:latin typeface="Bookman Old Style" panose="02050604050505020204" pitchFamily="18" charset="0"/>
              </a:rPr>
              <a:t> 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велику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корпорацію</a:t>
            </a:r>
            <a:r>
              <a:rPr lang="ru-RU" sz="2000" dirty="0" smtClean="0"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рідко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пориває</a:t>
            </a:r>
            <a:r>
              <a:rPr lang="ru-RU" sz="2000" dirty="0" smtClean="0">
                <a:latin typeface="Bookman Old Style" panose="02050604050505020204" pitchFamily="18" charset="0"/>
              </a:rPr>
              <a:t> з нею,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стаючи</a:t>
            </a:r>
            <a:r>
              <a:rPr lang="ru-RU" sz="2000" dirty="0" smtClean="0">
                <a:latin typeface="Bookman Old Style" panose="02050604050505020204" pitchFamily="18" charset="0"/>
              </a:rPr>
              <a:t> "членом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однієї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великої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сім'ї</a:t>
            </a:r>
            <a:r>
              <a:rPr lang="ru-RU" sz="2000" dirty="0" smtClean="0">
                <a:latin typeface="Bookman Old Style" panose="02050604050505020204" pitchFamily="18" charset="0"/>
              </a:rPr>
              <a:t>".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078630" y="188640"/>
            <a:ext cx="5184576" cy="181875"/>
          </a:xfrm>
          <a:custGeom>
            <a:avLst/>
            <a:gdLst>
              <a:gd name="connsiteX0" fmla="*/ 0 w 7024914"/>
              <a:gd name="connsiteY0" fmla="*/ 682221 h 727500"/>
              <a:gd name="connsiteX1" fmla="*/ 928914 w 7024914"/>
              <a:gd name="connsiteY1" fmla="*/ 261306 h 727500"/>
              <a:gd name="connsiteX2" fmla="*/ 1799772 w 7024914"/>
              <a:gd name="connsiteY2" fmla="*/ 711249 h 727500"/>
              <a:gd name="connsiteX3" fmla="*/ 2554514 w 7024914"/>
              <a:gd name="connsiteY3" fmla="*/ 217764 h 727500"/>
              <a:gd name="connsiteX4" fmla="*/ 3338286 w 7024914"/>
              <a:gd name="connsiteY4" fmla="*/ 725764 h 727500"/>
              <a:gd name="connsiteX5" fmla="*/ 4223657 w 7024914"/>
              <a:gd name="connsiteY5" fmla="*/ 217764 h 727500"/>
              <a:gd name="connsiteX6" fmla="*/ 5225143 w 7024914"/>
              <a:gd name="connsiteY6" fmla="*/ 725764 h 727500"/>
              <a:gd name="connsiteX7" fmla="*/ 6255657 w 7024914"/>
              <a:gd name="connsiteY7" fmla="*/ 49 h 727500"/>
              <a:gd name="connsiteX8" fmla="*/ 7024914 w 7024914"/>
              <a:gd name="connsiteY8" fmla="*/ 696735 h 7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4914" h="727500">
                <a:moveTo>
                  <a:pt x="0" y="682221"/>
                </a:moveTo>
                <a:cubicBezTo>
                  <a:pt x="314476" y="469344"/>
                  <a:pt x="628952" y="256468"/>
                  <a:pt x="928914" y="261306"/>
                </a:cubicBezTo>
                <a:cubicBezTo>
                  <a:pt x="1228876" y="266144"/>
                  <a:pt x="1528839" y="718506"/>
                  <a:pt x="1799772" y="711249"/>
                </a:cubicBezTo>
                <a:cubicBezTo>
                  <a:pt x="2070705" y="703992"/>
                  <a:pt x="2298095" y="215345"/>
                  <a:pt x="2554514" y="217764"/>
                </a:cubicBezTo>
                <a:cubicBezTo>
                  <a:pt x="2810933" y="220183"/>
                  <a:pt x="3060096" y="725764"/>
                  <a:pt x="3338286" y="725764"/>
                </a:cubicBezTo>
                <a:cubicBezTo>
                  <a:pt x="3616476" y="725764"/>
                  <a:pt x="3909181" y="217764"/>
                  <a:pt x="4223657" y="217764"/>
                </a:cubicBezTo>
                <a:cubicBezTo>
                  <a:pt x="4538133" y="217764"/>
                  <a:pt x="4886476" y="762050"/>
                  <a:pt x="5225143" y="725764"/>
                </a:cubicBezTo>
                <a:cubicBezTo>
                  <a:pt x="5563810" y="689478"/>
                  <a:pt x="5955695" y="4887"/>
                  <a:pt x="6255657" y="49"/>
                </a:cubicBezTo>
                <a:cubicBezTo>
                  <a:pt x="6555619" y="-4789"/>
                  <a:pt x="6790266" y="345973"/>
                  <a:pt x="7024914" y="69673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5400000" flipH="1" flipV="1">
            <a:off x="230827" y="2009533"/>
            <a:ext cx="3486822" cy="208788"/>
          </a:xfrm>
          <a:custGeom>
            <a:avLst/>
            <a:gdLst>
              <a:gd name="connsiteX0" fmla="*/ 0 w 7024914"/>
              <a:gd name="connsiteY0" fmla="*/ 682221 h 727500"/>
              <a:gd name="connsiteX1" fmla="*/ 928914 w 7024914"/>
              <a:gd name="connsiteY1" fmla="*/ 261306 h 727500"/>
              <a:gd name="connsiteX2" fmla="*/ 1799772 w 7024914"/>
              <a:gd name="connsiteY2" fmla="*/ 711249 h 727500"/>
              <a:gd name="connsiteX3" fmla="*/ 2554514 w 7024914"/>
              <a:gd name="connsiteY3" fmla="*/ 217764 h 727500"/>
              <a:gd name="connsiteX4" fmla="*/ 3338286 w 7024914"/>
              <a:gd name="connsiteY4" fmla="*/ 725764 h 727500"/>
              <a:gd name="connsiteX5" fmla="*/ 4223657 w 7024914"/>
              <a:gd name="connsiteY5" fmla="*/ 217764 h 727500"/>
              <a:gd name="connsiteX6" fmla="*/ 5225143 w 7024914"/>
              <a:gd name="connsiteY6" fmla="*/ 725764 h 727500"/>
              <a:gd name="connsiteX7" fmla="*/ 6255657 w 7024914"/>
              <a:gd name="connsiteY7" fmla="*/ 49 h 727500"/>
              <a:gd name="connsiteX8" fmla="*/ 7024914 w 7024914"/>
              <a:gd name="connsiteY8" fmla="*/ 696735 h 7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4914" h="727500">
                <a:moveTo>
                  <a:pt x="0" y="682221"/>
                </a:moveTo>
                <a:cubicBezTo>
                  <a:pt x="314476" y="469344"/>
                  <a:pt x="628952" y="256468"/>
                  <a:pt x="928914" y="261306"/>
                </a:cubicBezTo>
                <a:cubicBezTo>
                  <a:pt x="1228876" y="266144"/>
                  <a:pt x="1528839" y="718506"/>
                  <a:pt x="1799772" y="711249"/>
                </a:cubicBezTo>
                <a:cubicBezTo>
                  <a:pt x="2070705" y="703992"/>
                  <a:pt x="2298095" y="215345"/>
                  <a:pt x="2554514" y="217764"/>
                </a:cubicBezTo>
                <a:cubicBezTo>
                  <a:pt x="2810933" y="220183"/>
                  <a:pt x="3060096" y="725764"/>
                  <a:pt x="3338286" y="725764"/>
                </a:cubicBezTo>
                <a:cubicBezTo>
                  <a:pt x="3616476" y="725764"/>
                  <a:pt x="3909181" y="217764"/>
                  <a:pt x="4223657" y="217764"/>
                </a:cubicBezTo>
                <a:cubicBezTo>
                  <a:pt x="4538133" y="217764"/>
                  <a:pt x="4886476" y="762050"/>
                  <a:pt x="5225143" y="725764"/>
                </a:cubicBezTo>
                <a:cubicBezTo>
                  <a:pt x="5563810" y="689478"/>
                  <a:pt x="5955695" y="4887"/>
                  <a:pt x="6255657" y="49"/>
                </a:cubicBezTo>
                <a:cubicBezTo>
                  <a:pt x="6555619" y="-4789"/>
                  <a:pt x="6790266" y="345973"/>
                  <a:pt x="7024914" y="69673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 flipV="1">
            <a:off x="2051720" y="3857338"/>
            <a:ext cx="5184576" cy="181875"/>
          </a:xfrm>
          <a:custGeom>
            <a:avLst/>
            <a:gdLst>
              <a:gd name="connsiteX0" fmla="*/ 0 w 7024914"/>
              <a:gd name="connsiteY0" fmla="*/ 682221 h 727500"/>
              <a:gd name="connsiteX1" fmla="*/ 928914 w 7024914"/>
              <a:gd name="connsiteY1" fmla="*/ 261306 h 727500"/>
              <a:gd name="connsiteX2" fmla="*/ 1799772 w 7024914"/>
              <a:gd name="connsiteY2" fmla="*/ 711249 h 727500"/>
              <a:gd name="connsiteX3" fmla="*/ 2554514 w 7024914"/>
              <a:gd name="connsiteY3" fmla="*/ 217764 h 727500"/>
              <a:gd name="connsiteX4" fmla="*/ 3338286 w 7024914"/>
              <a:gd name="connsiteY4" fmla="*/ 725764 h 727500"/>
              <a:gd name="connsiteX5" fmla="*/ 4223657 w 7024914"/>
              <a:gd name="connsiteY5" fmla="*/ 217764 h 727500"/>
              <a:gd name="connsiteX6" fmla="*/ 5225143 w 7024914"/>
              <a:gd name="connsiteY6" fmla="*/ 725764 h 727500"/>
              <a:gd name="connsiteX7" fmla="*/ 6255657 w 7024914"/>
              <a:gd name="connsiteY7" fmla="*/ 49 h 727500"/>
              <a:gd name="connsiteX8" fmla="*/ 7024914 w 7024914"/>
              <a:gd name="connsiteY8" fmla="*/ 696735 h 7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4914" h="727500">
                <a:moveTo>
                  <a:pt x="0" y="682221"/>
                </a:moveTo>
                <a:cubicBezTo>
                  <a:pt x="314476" y="469344"/>
                  <a:pt x="628952" y="256468"/>
                  <a:pt x="928914" y="261306"/>
                </a:cubicBezTo>
                <a:cubicBezTo>
                  <a:pt x="1228876" y="266144"/>
                  <a:pt x="1528839" y="718506"/>
                  <a:pt x="1799772" y="711249"/>
                </a:cubicBezTo>
                <a:cubicBezTo>
                  <a:pt x="2070705" y="703992"/>
                  <a:pt x="2298095" y="215345"/>
                  <a:pt x="2554514" y="217764"/>
                </a:cubicBezTo>
                <a:cubicBezTo>
                  <a:pt x="2810933" y="220183"/>
                  <a:pt x="3060096" y="725764"/>
                  <a:pt x="3338286" y="725764"/>
                </a:cubicBezTo>
                <a:cubicBezTo>
                  <a:pt x="3616476" y="725764"/>
                  <a:pt x="3909181" y="217764"/>
                  <a:pt x="4223657" y="217764"/>
                </a:cubicBezTo>
                <a:cubicBezTo>
                  <a:pt x="4538133" y="217764"/>
                  <a:pt x="4886476" y="762050"/>
                  <a:pt x="5225143" y="725764"/>
                </a:cubicBezTo>
                <a:cubicBezTo>
                  <a:pt x="5563810" y="689478"/>
                  <a:pt x="5955695" y="4887"/>
                  <a:pt x="6255657" y="49"/>
                </a:cubicBezTo>
                <a:cubicBezTo>
                  <a:pt x="6555619" y="-4789"/>
                  <a:pt x="6790266" y="345973"/>
                  <a:pt x="7024914" y="69673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6200000" flipV="1">
            <a:off x="5604665" y="1967167"/>
            <a:ext cx="3521801" cy="258540"/>
          </a:xfrm>
          <a:custGeom>
            <a:avLst/>
            <a:gdLst>
              <a:gd name="connsiteX0" fmla="*/ 0 w 7024914"/>
              <a:gd name="connsiteY0" fmla="*/ 682221 h 727500"/>
              <a:gd name="connsiteX1" fmla="*/ 928914 w 7024914"/>
              <a:gd name="connsiteY1" fmla="*/ 261306 h 727500"/>
              <a:gd name="connsiteX2" fmla="*/ 1799772 w 7024914"/>
              <a:gd name="connsiteY2" fmla="*/ 711249 h 727500"/>
              <a:gd name="connsiteX3" fmla="*/ 2554514 w 7024914"/>
              <a:gd name="connsiteY3" fmla="*/ 217764 h 727500"/>
              <a:gd name="connsiteX4" fmla="*/ 3338286 w 7024914"/>
              <a:gd name="connsiteY4" fmla="*/ 725764 h 727500"/>
              <a:gd name="connsiteX5" fmla="*/ 4223657 w 7024914"/>
              <a:gd name="connsiteY5" fmla="*/ 217764 h 727500"/>
              <a:gd name="connsiteX6" fmla="*/ 5225143 w 7024914"/>
              <a:gd name="connsiteY6" fmla="*/ 725764 h 727500"/>
              <a:gd name="connsiteX7" fmla="*/ 6255657 w 7024914"/>
              <a:gd name="connsiteY7" fmla="*/ 49 h 727500"/>
              <a:gd name="connsiteX8" fmla="*/ 7024914 w 7024914"/>
              <a:gd name="connsiteY8" fmla="*/ 696735 h 7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4914" h="727500">
                <a:moveTo>
                  <a:pt x="0" y="682221"/>
                </a:moveTo>
                <a:cubicBezTo>
                  <a:pt x="314476" y="469344"/>
                  <a:pt x="628952" y="256468"/>
                  <a:pt x="928914" y="261306"/>
                </a:cubicBezTo>
                <a:cubicBezTo>
                  <a:pt x="1228876" y="266144"/>
                  <a:pt x="1528839" y="718506"/>
                  <a:pt x="1799772" y="711249"/>
                </a:cubicBezTo>
                <a:cubicBezTo>
                  <a:pt x="2070705" y="703992"/>
                  <a:pt x="2298095" y="215345"/>
                  <a:pt x="2554514" y="217764"/>
                </a:cubicBezTo>
                <a:cubicBezTo>
                  <a:pt x="2810933" y="220183"/>
                  <a:pt x="3060096" y="725764"/>
                  <a:pt x="3338286" y="725764"/>
                </a:cubicBezTo>
                <a:cubicBezTo>
                  <a:pt x="3616476" y="725764"/>
                  <a:pt x="3909181" y="217764"/>
                  <a:pt x="4223657" y="217764"/>
                </a:cubicBezTo>
                <a:cubicBezTo>
                  <a:pt x="4538133" y="217764"/>
                  <a:pt x="4886476" y="762050"/>
                  <a:pt x="5225143" y="725764"/>
                </a:cubicBezTo>
                <a:cubicBezTo>
                  <a:pt x="5563810" y="689478"/>
                  <a:pt x="5955695" y="4887"/>
                  <a:pt x="6255657" y="49"/>
                </a:cubicBezTo>
                <a:cubicBezTo>
                  <a:pt x="6555619" y="-4789"/>
                  <a:pt x="6790266" y="345973"/>
                  <a:pt x="7024914" y="69673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866142" cy="33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66308">
            <a:off x="6045064" y="552910"/>
            <a:ext cx="3763596" cy="257335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33692" flipH="1">
            <a:off x="-579670" y="577318"/>
            <a:ext cx="3763596" cy="25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-7929" y="-107233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-39441" y="607503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58588" y="1368847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1832" y="220253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27175" y="3013352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32901" y="4623860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39441" y="599176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39441" y="5301208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-7928" y="3838020"/>
            <a:ext cx="9291961" cy="821608"/>
          </a:xfrm>
          <a:custGeom>
            <a:avLst/>
            <a:gdLst>
              <a:gd name="connsiteX0" fmla="*/ 0 w 9291961"/>
              <a:gd name="connsiteY0" fmla="*/ 1026900 h 1026900"/>
              <a:gd name="connsiteX1" fmla="*/ 1607127 w 9291961"/>
              <a:gd name="connsiteY1" fmla="*/ 140209 h 1026900"/>
              <a:gd name="connsiteX2" fmla="*/ 2729345 w 9291961"/>
              <a:gd name="connsiteY2" fmla="*/ 819082 h 1026900"/>
              <a:gd name="connsiteX3" fmla="*/ 4350327 w 9291961"/>
              <a:gd name="connsiteY3" fmla="*/ 126355 h 1026900"/>
              <a:gd name="connsiteX4" fmla="*/ 5444836 w 9291961"/>
              <a:gd name="connsiteY4" fmla="*/ 777519 h 1026900"/>
              <a:gd name="connsiteX5" fmla="*/ 6470073 w 9291961"/>
              <a:gd name="connsiteY5" fmla="*/ 84791 h 1026900"/>
              <a:gd name="connsiteX6" fmla="*/ 8091055 w 9291961"/>
              <a:gd name="connsiteY6" fmla="*/ 874500 h 1026900"/>
              <a:gd name="connsiteX7" fmla="*/ 9157855 w 9291961"/>
              <a:gd name="connsiteY7" fmla="*/ 15519 h 1026900"/>
              <a:gd name="connsiteX8" fmla="*/ 9240982 w 9291961"/>
              <a:gd name="connsiteY8" fmla="*/ 403446 h 10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1961" h="1026900">
                <a:moveTo>
                  <a:pt x="0" y="1026900"/>
                </a:moveTo>
                <a:cubicBezTo>
                  <a:pt x="576118" y="600872"/>
                  <a:pt x="1152236" y="174845"/>
                  <a:pt x="1607127" y="140209"/>
                </a:cubicBezTo>
                <a:cubicBezTo>
                  <a:pt x="2062018" y="105573"/>
                  <a:pt x="2272145" y="821391"/>
                  <a:pt x="2729345" y="819082"/>
                </a:cubicBezTo>
                <a:cubicBezTo>
                  <a:pt x="3186545" y="816773"/>
                  <a:pt x="3897745" y="133282"/>
                  <a:pt x="4350327" y="126355"/>
                </a:cubicBezTo>
                <a:cubicBezTo>
                  <a:pt x="4802909" y="119428"/>
                  <a:pt x="5091545" y="784446"/>
                  <a:pt x="5444836" y="777519"/>
                </a:cubicBezTo>
                <a:cubicBezTo>
                  <a:pt x="5798127" y="770592"/>
                  <a:pt x="6029037" y="68628"/>
                  <a:pt x="6470073" y="84791"/>
                </a:cubicBezTo>
                <a:cubicBezTo>
                  <a:pt x="6911109" y="100954"/>
                  <a:pt x="7643091" y="886045"/>
                  <a:pt x="8091055" y="874500"/>
                </a:cubicBezTo>
                <a:cubicBezTo>
                  <a:pt x="8539019" y="862955"/>
                  <a:pt x="8966201" y="94028"/>
                  <a:pt x="9157855" y="15519"/>
                </a:cubicBezTo>
                <a:cubicBezTo>
                  <a:pt x="9349509" y="-62990"/>
                  <a:pt x="9295245" y="170228"/>
                  <a:pt x="9240982" y="403446"/>
                </a:cubicBezTo>
              </a:path>
            </a:pathLst>
          </a:custGeom>
          <a:noFill/>
          <a:ln>
            <a:solidFill>
              <a:srgbClr val="DE3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404664"/>
            <a:ext cx="5142309" cy="60486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1690" y="677158"/>
            <a:ext cx="499253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latin typeface="Bookman Old Style" panose="02050604050505020204" pitchFamily="18" charset="0"/>
              </a:rPr>
              <a:t>Він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віддає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корпорації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свій</a:t>
            </a:r>
            <a:r>
              <a:rPr lang="ru-RU" sz="1900" dirty="0" smtClean="0">
                <a:latin typeface="Bookman Old Style" panose="02050604050505020204" pitchFamily="18" charset="0"/>
              </a:rPr>
              <a:t> талант,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свої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знання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фактично</a:t>
            </a:r>
            <a:r>
              <a:rPr lang="ru-RU" sz="1900" dirty="0" smtClean="0">
                <a:latin typeface="Bookman Old Style" panose="02050604050505020204" pitchFamily="18" charset="0"/>
              </a:rPr>
              <a:t> все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своє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життя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оскільки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вважається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наприклад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непатріотичним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відносно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корпорації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використовувати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повністю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навіть</a:t>
            </a:r>
            <a:r>
              <a:rPr lang="ru-RU" sz="1900" dirty="0" smtClean="0">
                <a:latin typeface="Bookman Old Style" panose="02050604050505020204" pitchFamily="18" charset="0"/>
              </a:rPr>
              <a:t> свою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відпустку</a:t>
            </a:r>
            <a:r>
              <a:rPr lang="ru-RU" sz="1900" dirty="0" smtClean="0">
                <a:latin typeface="Bookman Old Style" panose="02050604050505020204" pitchFamily="18" charset="0"/>
              </a:rPr>
              <a:t>.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Корпорація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гарантує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робітнику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робоче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місце</a:t>
            </a:r>
            <a:r>
              <a:rPr lang="ru-RU" sz="1900" dirty="0" smtClean="0">
                <a:latin typeface="Bookman Old Style" panose="02050604050505020204" pitchFamily="18" charset="0"/>
              </a:rPr>
              <a:t> до </a:t>
            </a:r>
            <a:r>
              <a:rPr lang="ru-RU" sz="1900" dirty="0" err="1" smtClean="0">
                <a:latin typeface="Bookman Old Style" panose="02050604050505020204" pitchFamily="18" charset="0"/>
              </a:rPr>
              <a:t>пенсії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житло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медичне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обслуговування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допомогу</a:t>
            </a:r>
            <a:r>
              <a:rPr lang="ru-RU" sz="1900" dirty="0" smtClean="0">
                <a:latin typeface="Bookman Old Style" panose="02050604050505020204" pitchFamily="18" charset="0"/>
              </a:rPr>
              <a:t> в </a:t>
            </a:r>
            <a:r>
              <a:rPr lang="ru-RU" sz="1900" dirty="0" err="1" smtClean="0">
                <a:latin typeface="Bookman Old Style" panose="02050604050505020204" pitchFamily="18" charset="0"/>
              </a:rPr>
              <a:t>освіті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дітей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навіть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врешті-решт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місце</a:t>
            </a:r>
            <a:r>
              <a:rPr lang="ru-RU" sz="1900" dirty="0" smtClean="0">
                <a:latin typeface="Bookman Old Style" panose="02050604050505020204" pitchFamily="18" charset="0"/>
              </a:rPr>
              <a:t> на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відомчому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кладовищі</a:t>
            </a:r>
            <a:r>
              <a:rPr lang="ru-RU" sz="1900" dirty="0" smtClean="0">
                <a:latin typeface="Bookman Old Style" panose="02050604050505020204" pitchFamily="18" charset="0"/>
              </a:rPr>
              <a:t>. Тому </a:t>
            </a:r>
            <a:r>
              <a:rPr lang="ru-RU" sz="1900" dirty="0" err="1" smtClean="0">
                <a:latin typeface="Bookman Old Style" panose="02050604050505020204" pitchFamily="18" charset="0"/>
              </a:rPr>
              <a:t>довгий</a:t>
            </a:r>
            <a:r>
              <a:rPr lang="ru-RU" sz="1900" dirty="0" smtClean="0">
                <a:latin typeface="Bookman Old Style" panose="02050604050505020204" pitchFamily="18" charset="0"/>
              </a:rPr>
              <a:t> час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корпорації</a:t>
            </a:r>
            <a:r>
              <a:rPr lang="ru-RU" sz="1900" dirty="0" smtClean="0">
                <a:latin typeface="Bookman Old Style" panose="02050604050505020204" pitchFamily="18" charset="0"/>
              </a:rPr>
              <a:t> могли </a:t>
            </a:r>
            <a:r>
              <a:rPr lang="ru-RU" sz="1900" dirty="0" err="1" smtClean="0">
                <a:latin typeface="Bookman Old Style" panose="02050604050505020204" pitchFamily="18" charset="0"/>
              </a:rPr>
              <a:t>дозволити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собі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скорочувати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витрати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виробництва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отже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створювати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більш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конкурентний</a:t>
            </a:r>
            <a:r>
              <a:rPr lang="ru-RU" sz="1900" dirty="0" smtClean="0">
                <a:latin typeface="Bookman Old Style" panose="02050604050505020204" pitchFamily="18" charset="0"/>
              </a:rPr>
              <a:t> продукт за </a:t>
            </a:r>
            <a:r>
              <a:rPr lang="ru-RU" sz="1900" dirty="0" err="1" smtClean="0">
                <a:latin typeface="Bookman Old Style" panose="02050604050505020204" pitchFamily="18" charset="0"/>
              </a:rPr>
              <a:t>рахунок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відносно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низької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заробітної</a:t>
            </a:r>
            <a:r>
              <a:rPr lang="ru-RU" sz="1900" dirty="0" smtClean="0">
                <a:latin typeface="Bookman Old Style" panose="02050604050505020204" pitchFamily="18" charset="0"/>
              </a:rPr>
              <a:t> плати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своїх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співробітників</a:t>
            </a:r>
            <a:r>
              <a:rPr lang="ru-RU" sz="1900" dirty="0" smtClean="0">
                <a:latin typeface="Bookman Old Style" panose="02050604050505020204" pitchFamily="18" charset="0"/>
              </a:rPr>
              <a:t>, за </a:t>
            </a:r>
            <a:r>
              <a:rPr lang="ru-RU" sz="1900" dirty="0" err="1" smtClean="0">
                <a:latin typeface="Bookman Old Style" panose="02050604050505020204" pitchFamily="18" charset="0"/>
              </a:rPr>
              <a:t>рахунок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фактично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безкоштовного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масового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раціоналізаторства</a:t>
            </a:r>
            <a:r>
              <a:rPr lang="ru-RU" sz="1900" dirty="0" smtClean="0">
                <a:latin typeface="Bookman Old Style" panose="02050604050505020204" pitchFamily="18" charset="0"/>
              </a:rPr>
              <a:t> та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винахідництва</a:t>
            </a:r>
            <a:r>
              <a:rPr lang="ru-RU" sz="1900" dirty="0" smtClean="0">
                <a:latin typeface="Bookman Old Style" panose="02050604050505020204" pitchFamily="18" charset="0"/>
              </a:rPr>
              <a:t>.</a:t>
            </a:r>
            <a:endParaRPr lang="ru-RU" sz="1900" dirty="0">
              <a:latin typeface="Bookman Old Style" panose="02050604050505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667">
                        <a14:foregroundMark x1="63000" y1="56889" x2="63000" y2="56889"/>
                        <a14:foregroundMark x1="55333" y1="58667" x2="55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24" y="226772"/>
            <a:ext cx="4420819" cy="663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641" y="866577"/>
            <a:ext cx="8424936" cy="1384995"/>
          </a:xfrm>
          <a:prstGeom prst="rect">
            <a:avLst/>
          </a:prstGeom>
          <a:ln w="38100">
            <a:solidFill>
              <a:srgbClr val="1F5F3F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Оскільки японська модель є досить результативною, то у ній можна виокремити такі переваги(+):</a:t>
            </a:r>
            <a:endParaRPr lang="x-none" sz="2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14" y1="6000" x2="45994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8884974" cy="39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17116"/>
              </p:ext>
            </p:extLst>
          </p:nvPr>
        </p:nvGraphicFramePr>
        <p:xfrm>
          <a:off x="179512" y="2634608"/>
          <a:ext cx="5040560" cy="3383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056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Приватна власність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Свобода вибору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Прагнення до розвитку та застосування нових технологій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4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Швидкий економічний розвиток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Єдність громадян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9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люсы и минусы домашнего обучения | Smap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721" y1="13333" x2="92582" y2="81333"/>
                        <a14:foregroundMark x1="91988" y1="14000" x2="67656" y2="90000"/>
                        <a14:foregroundMark x1="50742" y1="7333" x2="51335" y2="96000"/>
                        <a14:foregroundMark x1="75668" y1="90000" x2="86053" y2="87333"/>
                        <a14:backgroundMark x1="6528" y1="14000" x2="37685" y2="84000"/>
                        <a14:backgroundMark x1="8309" y1="90000" x2="32344" y2="90667"/>
                        <a14:backgroundMark x1="15134" y1="50000" x2="15134" y2="50000"/>
                        <a14:backgroundMark x1="13056" y1="51333" x2="13056" y2="51333"/>
                        <a14:backgroundMark x1="12463" y1="42667" x2="14837" y2="84667"/>
                        <a14:backgroundMark x1="6528" y1="4667" x2="41246" y2="6667"/>
                        <a14:backgroundMark x1="4451" y1="94000" x2="37982" y2="94667"/>
                        <a14:backgroundMark x1="45994" y1="20000" x2="46291" y2="78667"/>
                        <a14:backgroundMark x1="47478" y1="8667" x2="48071" y2="75333"/>
                        <a14:backgroundMark x1="43620" y1="90000" x2="46588" y2="92667"/>
                        <a14:backgroundMark x1="49555" y1="8000" x2="49555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4911" y="2060848"/>
            <a:ext cx="938312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476672"/>
            <a:ext cx="8064896" cy="1384995"/>
          </a:xfrm>
          <a:prstGeom prst="rect">
            <a:avLst/>
          </a:prstGeom>
          <a:ln w="38100">
            <a:solidFill>
              <a:srgbClr val="1F5F3F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Але незважаючи на те , що ця модель має багато переваг, вона  має і недоліки(-):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24465"/>
              </p:ext>
            </p:extLst>
          </p:nvPr>
        </p:nvGraphicFramePr>
        <p:xfrm>
          <a:off x="4138212" y="2457440"/>
          <a:ext cx="4826276" cy="265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82628"/>
                <a:gridCol w="4343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Неупередженість ринку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Нерівномірність розподілу доходів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Нестабільність ринку </a:t>
                      </a:r>
                      <a:endParaRPr lang="uk-UA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4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Циклічність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dirty="0" smtClean="0">
                          <a:latin typeface="Bookman Old Style" panose="02050604050505020204" pitchFamily="18" charset="0"/>
                        </a:rPr>
                        <a:t>Інфляція та безробіття </a:t>
                      </a:r>
                      <a:endParaRPr lang="uk-UA" sz="2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736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ЯПОНСЬКА модель змішаної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22</cp:revision>
  <dcterms:created xsi:type="dcterms:W3CDTF">2023-02-15T21:41:10Z</dcterms:created>
  <dcterms:modified xsi:type="dcterms:W3CDTF">2023-02-16T01:43:37Z</dcterms:modified>
</cp:coreProperties>
</file>