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68" autoAdjust="0"/>
    <p:restoredTop sz="94660"/>
  </p:normalViewPr>
  <p:slideViewPr>
    <p:cSldViewPr snapToGrid="0">
      <p:cViewPr varScale="1">
        <p:scale>
          <a:sx n="91" d="100"/>
          <a:sy n="91" d="100"/>
        </p:scale>
        <p:origin x="54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МАРКЕТИНГОВА СТРАТЕГІЯ «</a:t>
            </a:r>
            <a:r>
              <a:rPr lang="en-US" dirty="0" smtClean="0"/>
              <a:t>Apple</a:t>
            </a:r>
            <a:r>
              <a:rPr lang="uk-UA" dirty="0" smtClean="0"/>
              <a:t>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26014" y="4471286"/>
            <a:ext cx="3625786" cy="1086237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40293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6081" y="289034"/>
            <a:ext cx="11240815" cy="3581400"/>
          </a:xfrm>
        </p:spPr>
        <p:txBody>
          <a:bodyPr/>
          <a:lstStyle/>
          <a:p>
            <a:pPr algn="just"/>
            <a:r>
              <a:rPr lang="ru-RU" dirty="0"/>
              <a:t>В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компанії</a:t>
            </a:r>
            <a:r>
              <a:rPr lang="ru-RU" dirty="0"/>
              <a:t> </a:t>
            </a:r>
            <a:r>
              <a:rPr lang="en-US" dirty="0"/>
              <a:t>Apple </a:t>
            </a:r>
            <a:r>
              <a:rPr lang="ru-RU" dirty="0" err="1"/>
              <a:t>рівних</a:t>
            </a:r>
            <a:r>
              <a:rPr lang="ru-RU" dirty="0"/>
              <a:t> </a:t>
            </a:r>
            <a:r>
              <a:rPr lang="ru-RU" dirty="0" err="1"/>
              <a:t>немає</a:t>
            </a:r>
            <a:r>
              <a:rPr lang="ru-RU" dirty="0"/>
              <a:t>. Так </a:t>
            </a:r>
            <a:r>
              <a:rPr lang="ru-RU" dirty="0" err="1"/>
              <a:t>яскраво</a:t>
            </a:r>
            <a:r>
              <a:rPr lang="ru-RU" dirty="0"/>
              <a:t>, </a:t>
            </a:r>
            <a:r>
              <a:rPr lang="ru-RU" dirty="0" err="1"/>
              <a:t>голосно</a:t>
            </a:r>
            <a:r>
              <a:rPr lang="ru-RU" dirty="0"/>
              <a:t> і </a:t>
            </a:r>
            <a:r>
              <a:rPr lang="ru-RU" dirty="0" err="1"/>
              <a:t>ефективно</a:t>
            </a:r>
            <a:r>
              <a:rPr lang="ru-RU" dirty="0"/>
              <a:t> не </a:t>
            </a:r>
            <a:r>
              <a:rPr lang="ru-RU" dirty="0" err="1"/>
              <a:t>рекламується</a:t>
            </a:r>
            <a:r>
              <a:rPr lang="ru-RU" dirty="0"/>
              <a:t> </a:t>
            </a:r>
            <a:r>
              <a:rPr lang="ru-RU" dirty="0" err="1"/>
              <a:t>жоден</a:t>
            </a:r>
            <a:r>
              <a:rPr lang="ru-RU" dirty="0"/>
              <a:t> </a:t>
            </a:r>
            <a:r>
              <a:rPr lang="ru-RU" dirty="0" err="1"/>
              <a:t>виробник</a:t>
            </a:r>
            <a:r>
              <a:rPr lang="ru-RU" dirty="0"/>
              <a:t> </a:t>
            </a:r>
            <a:r>
              <a:rPr lang="ru-RU" dirty="0" err="1"/>
              <a:t>комп'ютерної</a:t>
            </a:r>
            <a:r>
              <a:rPr lang="ru-RU" dirty="0"/>
              <a:t> </a:t>
            </a:r>
            <a:r>
              <a:rPr lang="ru-RU" dirty="0" err="1"/>
              <a:t>техніки</a:t>
            </a:r>
            <a:r>
              <a:rPr lang="ru-RU" dirty="0"/>
              <a:t>. </a:t>
            </a:r>
            <a:r>
              <a:rPr lang="ru-RU" dirty="0" err="1"/>
              <a:t>Рекламні</a:t>
            </a:r>
            <a:r>
              <a:rPr lang="ru-RU" dirty="0"/>
              <a:t> </a:t>
            </a:r>
            <a:r>
              <a:rPr lang="ru-RU" dirty="0" err="1"/>
              <a:t>ініціативи</a:t>
            </a:r>
            <a:r>
              <a:rPr lang="ru-RU" dirty="0"/>
              <a:t> та </a:t>
            </a:r>
            <a:r>
              <a:rPr lang="en-US" dirty="0"/>
              <a:t>PR-</a:t>
            </a:r>
            <a:r>
              <a:rPr lang="ru-RU" dirty="0"/>
              <a:t>ходи з </a:t>
            </a:r>
            <a:r>
              <a:rPr lang="ru-RU" dirty="0" err="1"/>
              <a:t>Купертіно</a:t>
            </a:r>
            <a:r>
              <a:rPr lang="ru-RU" dirty="0"/>
              <a:t> </a:t>
            </a:r>
            <a:r>
              <a:rPr lang="ru-RU" dirty="0" err="1"/>
              <a:t>стають</a:t>
            </a:r>
            <a:r>
              <a:rPr lang="ru-RU" dirty="0"/>
              <a:t> </a:t>
            </a:r>
            <a:r>
              <a:rPr lang="ru-RU" dirty="0" err="1"/>
              <a:t>легендарними</a:t>
            </a:r>
            <a:r>
              <a:rPr lang="ru-RU" dirty="0"/>
              <a:t> і </a:t>
            </a:r>
            <a:r>
              <a:rPr lang="ru-RU" dirty="0" err="1"/>
              <a:t>входять</a:t>
            </a:r>
            <a:r>
              <a:rPr lang="ru-RU" dirty="0"/>
              <a:t> до </a:t>
            </a:r>
            <a:r>
              <a:rPr lang="ru-RU" dirty="0" err="1"/>
              <a:t>підручників</a:t>
            </a:r>
            <a:r>
              <a:rPr lang="ru-RU" dirty="0" smtClean="0"/>
              <a:t>.</a:t>
            </a:r>
          </a:p>
          <a:p>
            <a:pPr algn="just"/>
            <a:r>
              <a:rPr lang="ru-RU" dirty="0" err="1"/>
              <a:t>Канонічним</a:t>
            </a:r>
            <a:r>
              <a:rPr lang="ru-RU" dirty="0"/>
              <a:t> став </a:t>
            </a:r>
            <a:r>
              <a:rPr lang="ru-RU" dirty="0" err="1"/>
              <a:t>рекламний</a:t>
            </a:r>
            <a:r>
              <a:rPr lang="ru-RU" dirty="0"/>
              <a:t> ролик </a:t>
            </a: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першого</a:t>
            </a:r>
            <a:r>
              <a:rPr lang="ru-RU" dirty="0"/>
              <a:t> </a:t>
            </a:r>
            <a:r>
              <a:rPr lang="en-US" dirty="0"/>
              <a:t>Macintosh, </a:t>
            </a:r>
            <a:r>
              <a:rPr lang="ru-RU" dirty="0" err="1"/>
              <a:t>знятий</a:t>
            </a:r>
            <a:r>
              <a:rPr lang="ru-RU" dirty="0"/>
              <a:t> </a:t>
            </a:r>
            <a:r>
              <a:rPr lang="ru-RU" dirty="0" err="1"/>
              <a:t>знаменитим</a:t>
            </a:r>
            <a:r>
              <a:rPr lang="ru-RU" dirty="0"/>
              <a:t> </a:t>
            </a:r>
            <a:r>
              <a:rPr lang="ru-RU" dirty="0" err="1"/>
              <a:t>режисером</a:t>
            </a:r>
            <a:r>
              <a:rPr lang="ru-RU" dirty="0"/>
              <a:t> </a:t>
            </a:r>
            <a:r>
              <a:rPr lang="ru-RU" dirty="0" err="1"/>
              <a:t>Рідлі</a:t>
            </a:r>
            <a:r>
              <a:rPr lang="ru-RU" dirty="0"/>
              <a:t> Скоттом. Показаний </a:t>
            </a:r>
            <a:r>
              <a:rPr lang="ru-RU" dirty="0" err="1"/>
              <a:t>всього</a:t>
            </a:r>
            <a:r>
              <a:rPr lang="ru-RU" dirty="0"/>
              <a:t> один раз -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трансляції</a:t>
            </a:r>
            <a:r>
              <a:rPr lang="ru-RU" dirty="0"/>
              <a:t> </a:t>
            </a:r>
            <a:r>
              <a:rPr lang="ru-RU" dirty="0" err="1"/>
              <a:t>фіналу</a:t>
            </a:r>
            <a:r>
              <a:rPr lang="ru-RU" dirty="0"/>
              <a:t> </a:t>
            </a:r>
            <a:r>
              <a:rPr lang="ru-RU" dirty="0" err="1"/>
              <a:t>чемпіонату</a:t>
            </a:r>
            <a:r>
              <a:rPr lang="ru-RU" dirty="0"/>
              <a:t> США з бейсболу -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підірвав</a:t>
            </a:r>
            <a:r>
              <a:rPr lang="ru-RU" dirty="0"/>
              <a:t> </a:t>
            </a:r>
            <a:r>
              <a:rPr lang="ru-RU" dirty="0" err="1"/>
              <a:t>аудиторію</a:t>
            </a:r>
            <a:r>
              <a:rPr lang="ru-RU" dirty="0"/>
              <a:t> і </a:t>
            </a:r>
            <a:r>
              <a:rPr lang="ru-RU" dirty="0" err="1"/>
              <a:t>забезпечив</a:t>
            </a:r>
            <a:r>
              <a:rPr lang="ru-RU" dirty="0"/>
              <a:t> </a:t>
            </a:r>
            <a:r>
              <a:rPr lang="ru-RU" dirty="0" err="1"/>
              <a:t>комп'ютеру</a:t>
            </a:r>
            <a:r>
              <a:rPr lang="ru-RU" dirty="0"/>
              <a:t> просто </a:t>
            </a:r>
            <a:r>
              <a:rPr lang="ru-RU" dirty="0" err="1"/>
              <a:t>феноменальні</a:t>
            </a:r>
            <a:r>
              <a:rPr lang="ru-RU" dirty="0"/>
              <a:t> продажу. </a:t>
            </a:r>
            <a:r>
              <a:rPr lang="ru-RU" dirty="0" err="1"/>
              <a:t>Знятий</a:t>
            </a:r>
            <a:r>
              <a:rPr lang="ru-RU" dirty="0"/>
              <a:t> за мотивами книги </a:t>
            </a:r>
            <a:r>
              <a:rPr lang="ru-RU" dirty="0" err="1"/>
              <a:t>Оруелла</a:t>
            </a:r>
            <a:r>
              <a:rPr lang="ru-RU" dirty="0"/>
              <a:t> «1984», </a:t>
            </a:r>
            <a:r>
              <a:rPr lang="ru-RU" dirty="0" err="1"/>
              <a:t>кліп</a:t>
            </a:r>
            <a:r>
              <a:rPr lang="ru-RU" dirty="0"/>
              <a:t> </a:t>
            </a:r>
            <a:r>
              <a:rPr lang="ru-RU" dirty="0" err="1"/>
              <a:t>чітко</a:t>
            </a:r>
            <a:r>
              <a:rPr lang="ru-RU" dirty="0"/>
              <a:t> </a:t>
            </a:r>
            <a:r>
              <a:rPr lang="ru-RU" dirty="0" err="1"/>
              <a:t>протиставив</a:t>
            </a:r>
            <a:r>
              <a:rPr lang="ru-RU" dirty="0"/>
              <a:t> </a:t>
            </a:r>
            <a:r>
              <a:rPr lang="en-US" dirty="0"/>
              <a:t>Apple </a:t>
            </a:r>
            <a:r>
              <a:rPr lang="ru-RU" dirty="0" err="1"/>
              <a:t>її</a:t>
            </a:r>
            <a:r>
              <a:rPr lang="ru-RU" dirty="0"/>
              <a:t> конкурентам, а </a:t>
            </a:r>
            <a:r>
              <a:rPr lang="en-US" dirty="0"/>
              <a:t>Mac - </a:t>
            </a:r>
            <a:r>
              <a:rPr lang="ru-RU" dirty="0" err="1"/>
              <a:t>іншим</a:t>
            </a:r>
            <a:r>
              <a:rPr lang="ru-RU" dirty="0"/>
              <a:t> ПК.</a:t>
            </a:r>
          </a:p>
        </p:txBody>
      </p:sp>
      <p:pic>
        <p:nvPicPr>
          <p:cNvPr id="614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098" y="3271344"/>
            <a:ext cx="9104039" cy="3010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07396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9656" y="194442"/>
            <a:ext cx="11104178" cy="3581400"/>
          </a:xfrm>
        </p:spPr>
        <p:txBody>
          <a:bodyPr/>
          <a:lstStyle/>
          <a:p>
            <a:pPr algn="just"/>
            <a:r>
              <a:rPr lang="ru-RU" dirty="0"/>
              <a:t>Остаточно </a:t>
            </a:r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концепція</a:t>
            </a:r>
            <a:r>
              <a:rPr lang="ru-RU" dirty="0"/>
              <a:t> </a:t>
            </a:r>
            <a:r>
              <a:rPr lang="ru-RU" dirty="0" err="1"/>
              <a:t>оформилася</a:t>
            </a:r>
            <a:r>
              <a:rPr lang="ru-RU" dirty="0"/>
              <a:t> 14 </a:t>
            </a:r>
            <a:r>
              <a:rPr lang="ru-RU" dirty="0" err="1"/>
              <a:t>років</a:t>
            </a:r>
            <a:r>
              <a:rPr lang="ru-RU" dirty="0"/>
              <a:t> по тому. </a:t>
            </a:r>
            <a:r>
              <a:rPr lang="ru-RU" dirty="0" err="1"/>
              <a:t>Рекламна</a:t>
            </a:r>
            <a:r>
              <a:rPr lang="ru-RU" dirty="0"/>
              <a:t> </a:t>
            </a:r>
            <a:r>
              <a:rPr lang="ru-RU" dirty="0" err="1"/>
              <a:t>кампанія</a:t>
            </a:r>
            <a:r>
              <a:rPr lang="ru-RU" dirty="0"/>
              <a:t> «</a:t>
            </a:r>
            <a:r>
              <a:rPr lang="en-US" dirty="0" err="1"/>
              <a:t>ThinkDifferent</a:t>
            </a:r>
            <a:r>
              <a:rPr lang="en-US" dirty="0"/>
              <a:t>» («</a:t>
            </a:r>
            <a:r>
              <a:rPr lang="ru-RU" dirty="0"/>
              <a:t>Думай </a:t>
            </a:r>
            <a:r>
              <a:rPr lang="ru-RU" dirty="0" err="1"/>
              <a:t>інакше</a:t>
            </a:r>
            <a:r>
              <a:rPr lang="ru-RU" dirty="0"/>
              <a:t>»), яка </a:t>
            </a:r>
            <a:r>
              <a:rPr lang="ru-RU" dirty="0" err="1"/>
              <a:t>почалася</a:t>
            </a:r>
            <a:r>
              <a:rPr lang="ru-RU" dirty="0"/>
              <a:t> разом </a:t>
            </a:r>
            <a:r>
              <a:rPr lang="ru-RU" dirty="0" err="1"/>
              <a:t>із</a:t>
            </a:r>
            <a:r>
              <a:rPr lang="ru-RU" dirty="0"/>
              <a:t> запуском в продаж </a:t>
            </a:r>
            <a:r>
              <a:rPr lang="ru-RU" dirty="0" err="1"/>
              <a:t>першого</a:t>
            </a:r>
            <a:r>
              <a:rPr lang="ru-RU" dirty="0"/>
              <a:t> </a:t>
            </a:r>
            <a:r>
              <a:rPr lang="en-US" dirty="0"/>
              <a:t>iMac, </a:t>
            </a:r>
            <a:r>
              <a:rPr lang="ru-RU" dirty="0" err="1"/>
              <a:t>влучно</a:t>
            </a:r>
            <a:r>
              <a:rPr lang="ru-RU" dirty="0"/>
              <a:t> і </a:t>
            </a:r>
            <a:r>
              <a:rPr lang="ru-RU" dirty="0" err="1"/>
              <a:t>лаконічно</a:t>
            </a:r>
            <a:r>
              <a:rPr lang="ru-RU" dirty="0"/>
              <a:t> </a:t>
            </a:r>
            <a:r>
              <a:rPr lang="ru-RU" dirty="0" err="1"/>
              <a:t>висловила</a:t>
            </a:r>
            <a:r>
              <a:rPr lang="ru-RU" dirty="0"/>
              <a:t> </a:t>
            </a:r>
            <a:r>
              <a:rPr lang="ru-RU" dirty="0" err="1"/>
              <a:t>ідею</a:t>
            </a:r>
            <a:r>
              <a:rPr lang="ru-RU" dirty="0"/>
              <a:t> </a:t>
            </a:r>
            <a:r>
              <a:rPr lang="en-US" dirty="0"/>
              <a:t>Macintosh Way.</a:t>
            </a:r>
          </a:p>
          <a:p>
            <a:pPr algn="just"/>
            <a:r>
              <a:rPr lang="ru-RU" dirty="0" err="1"/>
              <a:t>Зовсім</a:t>
            </a:r>
            <a:r>
              <a:rPr lang="ru-RU" dirty="0"/>
              <a:t> недавно </a:t>
            </a:r>
            <a:r>
              <a:rPr lang="en-US" dirty="0"/>
              <a:t>Apple </a:t>
            </a:r>
            <a:r>
              <a:rPr lang="ru-RU" dirty="0"/>
              <a:t>запустила </a:t>
            </a:r>
            <a:r>
              <a:rPr lang="ru-RU" dirty="0" err="1"/>
              <a:t>серію</a:t>
            </a:r>
            <a:r>
              <a:rPr lang="ru-RU" dirty="0"/>
              <a:t> </a:t>
            </a:r>
            <a:r>
              <a:rPr lang="ru-RU" dirty="0" err="1"/>
              <a:t>роликів</a:t>
            </a:r>
            <a:r>
              <a:rPr lang="ru-RU" dirty="0"/>
              <a:t> «</a:t>
            </a:r>
            <a:r>
              <a:rPr lang="en-US" dirty="0" err="1"/>
              <a:t>GetaMac</a:t>
            </a:r>
            <a:r>
              <a:rPr lang="en-US" dirty="0"/>
              <a:t>». </a:t>
            </a:r>
            <a:r>
              <a:rPr lang="ru-RU" dirty="0"/>
              <a:t>Кадрами з них і оформлений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матеріал</a:t>
            </a:r>
            <a:r>
              <a:rPr lang="ru-RU" dirty="0"/>
              <a:t>. </a:t>
            </a:r>
            <a:r>
              <a:rPr lang="ru-RU" dirty="0" err="1"/>
              <a:t>Технічно</a:t>
            </a:r>
            <a:r>
              <a:rPr lang="ru-RU" dirty="0"/>
              <a:t> реклама </a:t>
            </a:r>
            <a:r>
              <a:rPr lang="ru-RU" dirty="0" err="1"/>
              <a:t>дуже</a:t>
            </a:r>
            <a:r>
              <a:rPr lang="ru-RU" dirty="0"/>
              <a:t> проста: два </a:t>
            </a:r>
            <a:r>
              <a:rPr lang="ru-RU" dirty="0" err="1"/>
              <a:t>персонажі</a:t>
            </a:r>
            <a:r>
              <a:rPr lang="ru-RU" dirty="0"/>
              <a:t>, </a:t>
            </a:r>
            <a:r>
              <a:rPr lang="en-US" dirty="0"/>
              <a:t>Mac (</a:t>
            </a:r>
            <a:r>
              <a:rPr lang="ru-RU" dirty="0" err="1"/>
              <a:t>Джастін</a:t>
            </a:r>
            <a:r>
              <a:rPr lang="ru-RU" dirty="0"/>
              <a:t> Лонг) і </a:t>
            </a:r>
            <a:r>
              <a:rPr lang="en-US" dirty="0"/>
              <a:t>PC (</a:t>
            </a:r>
            <a:r>
              <a:rPr lang="ru-RU" dirty="0"/>
              <a:t>Джон </a:t>
            </a:r>
            <a:r>
              <a:rPr lang="ru-RU" dirty="0" err="1"/>
              <a:t>Ходжман</a:t>
            </a:r>
            <a:r>
              <a:rPr lang="ru-RU" dirty="0"/>
              <a:t>) </a:t>
            </a:r>
            <a:r>
              <a:rPr lang="ru-RU" dirty="0" err="1"/>
              <a:t>обіграють</a:t>
            </a:r>
            <a:r>
              <a:rPr lang="ru-RU" dirty="0"/>
              <a:t> </a:t>
            </a:r>
            <a:r>
              <a:rPr lang="ru-RU" dirty="0" err="1"/>
              <a:t>різні</a:t>
            </a:r>
            <a:r>
              <a:rPr lang="ru-RU" dirty="0"/>
              <a:t> </a:t>
            </a:r>
            <a:r>
              <a:rPr lang="ru-RU" dirty="0" err="1"/>
              <a:t>навколо</a:t>
            </a:r>
            <a:r>
              <a:rPr lang="ru-RU" dirty="0"/>
              <a:t> </a:t>
            </a:r>
            <a:r>
              <a:rPr lang="ru-RU" dirty="0" err="1"/>
              <a:t>комп'ютерні</a:t>
            </a:r>
            <a:r>
              <a:rPr lang="ru-RU" dirty="0"/>
              <a:t> теми. </a:t>
            </a:r>
            <a:r>
              <a:rPr lang="ru-RU" dirty="0" err="1"/>
              <a:t>Інформаційна</a:t>
            </a:r>
            <a:r>
              <a:rPr lang="ru-RU" dirty="0"/>
              <a:t> </a:t>
            </a:r>
            <a:r>
              <a:rPr lang="ru-RU" dirty="0" err="1"/>
              <a:t>безпека</a:t>
            </a:r>
            <a:r>
              <a:rPr lang="ru-RU" dirty="0"/>
              <a:t>, апгрейд, </a:t>
            </a:r>
            <a:r>
              <a:rPr lang="ru-RU" dirty="0" err="1"/>
              <a:t>технічна</a:t>
            </a:r>
            <a:r>
              <a:rPr lang="ru-RU" dirty="0"/>
              <a:t> </a:t>
            </a:r>
            <a:r>
              <a:rPr lang="ru-RU" dirty="0" err="1"/>
              <a:t>підтримка</a:t>
            </a:r>
            <a:r>
              <a:rPr lang="ru-RU" dirty="0"/>
              <a:t> - і, </a:t>
            </a:r>
            <a:r>
              <a:rPr lang="ru-RU" dirty="0" err="1"/>
              <a:t>природно</a:t>
            </a:r>
            <a:r>
              <a:rPr lang="ru-RU" dirty="0"/>
              <a:t>, </a:t>
            </a:r>
            <a:r>
              <a:rPr lang="en-US" dirty="0"/>
              <a:t>Macintosh </a:t>
            </a:r>
            <a:r>
              <a:rPr lang="ru-RU" dirty="0" err="1"/>
              <a:t>перевершує</a:t>
            </a:r>
            <a:r>
              <a:rPr lang="ru-RU" dirty="0"/>
              <a:t> </a:t>
            </a:r>
            <a:r>
              <a:rPr lang="en-US" dirty="0"/>
              <a:t>PC </a:t>
            </a:r>
            <a:r>
              <a:rPr lang="ru-RU" dirty="0"/>
              <a:t>у </a:t>
            </a:r>
            <a:r>
              <a:rPr lang="ru-RU" dirty="0" err="1"/>
              <a:t>всьому</a:t>
            </a:r>
            <a:r>
              <a:rPr lang="ru-RU" dirty="0"/>
              <a:t>.</a:t>
            </a:r>
          </a:p>
          <a:p>
            <a:pPr algn="just"/>
            <a:endParaRPr lang="ru-RU" dirty="0"/>
          </a:p>
        </p:txBody>
      </p:sp>
      <p:pic>
        <p:nvPicPr>
          <p:cNvPr id="4" name="Picture 2" descr="ÐÐ°ÑÑÐ¸Ð½ÐºÐ¸ Ð¿Ð¾ Ð·Ð°Ð¿ÑÐ¾ÑÑ Ð¼Ð°ÑÐºÐµÑÐ¸Ð½Ð³Ð¾Ð²Ð° ÑÑÑÐ°ÑÐµÐ³ÑÑ app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559" y="2548812"/>
            <a:ext cx="6931572" cy="4149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2784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1696" y="341586"/>
            <a:ext cx="10936013" cy="3581400"/>
          </a:xfrm>
        </p:spPr>
        <p:txBody>
          <a:bodyPr/>
          <a:lstStyle/>
          <a:p>
            <a:pPr algn="just"/>
            <a:r>
              <a:rPr lang="ru-RU" dirty="0" err="1"/>
              <a:t>Галас</a:t>
            </a:r>
            <a:r>
              <a:rPr lang="ru-RU" dirty="0"/>
              <a:t> </a:t>
            </a:r>
            <a:r>
              <a:rPr lang="ru-RU" dirty="0" err="1"/>
              <a:t>навколо</a:t>
            </a:r>
            <a:r>
              <a:rPr lang="ru-RU" dirty="0"/>
              <a:t> </a:t>
            </a:r>
            <a:r>
              <a:rPr lang="en-US" dirty="0"/>
              <a:t>iPhone - </a:t>
            </a:r>
            <a:r>
              <a:rPr lang="ru-RU" dirty="0" err="1"/>
              <a:t>довгоочікуваного</a:t>
            </a:r>
            <a:r>
              <a:rPr lang="ru-RU" dirty="0"/>
              <a:t> телефону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en-US" dirty="0"/>
              <a:t>Apple - </a:t>
            </a:r>
            <a:r>
              <a:rPr lang="ru-RU" dirty="0" err="1"/>
              <a:t>теж</a:t>
            </a:r>
            <a:r>
              <a:rPr lang="ru-RU" dirty="0"/>
              <a:t> </a:t>
            </a:r>
            <a:r>
              <a:rPr lang="ru-RU" dirty="0" err="1"/>
              <a:t>свого</a:t>
            </a:r>
            <a:r>
              <a:rPr lang="ru-RU" dirty="0"/>
              <a:t> роду феномен. 10 </a:t>
            </a:r>
            <a:r>
              <a:rPr lang="ru-RU" dirty="0" err="1"/>
              <a:t>січня</a:t>
            </a:r>
            <a:r>
              <a:rPr lang="ru-RU" dirty="0"/>
              <a:t> 2007 </a:t>
            </a:r>
            <a:r>
              <a:rPr lang="ru-RU" dirty="0" err="1"/>
              <a:t>звістку</a:t>
            </a:r>
            <a:r>
              <a:rPr lang="ru-RU" dirty="0"/>
              <a:t> про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презентації</a:t>
            </a:r>
            <a:r>
              <a:rPr lang="ru-RU" dirty="0"/>
              <a:t> </a:t>
            </a:r>
            <a:r>
              <a:rPr lang="ru-RU" dirty="0" err="1"/>
              <a:t>пройшло</a:t>
            </a:r>
            <a:r>
              <a:rPr lang="ru-RU" dirty="0"/>
              <a:t> по </a:t>
            </a:r>
            <a:r>
              <a:rPr lang="ru-RU" dirty="0" err="1"/>
              <a:t>всіх</a:t>
            </a:r>
            <a:r>
              <a:rPr lang="ru-RU" dirty="0"/>
              <a:t> каналах ЗМІ. </a:t>
            </a:r>
            <a:r>
              <a:rPr lang="en-US" dirty="0"/>
              <a:t>iPhone </a:t>
            </a:r>
            <a:r>
              <a:rPr lang="ru-RU" dirty="0" err="1"/>
              <a:t>опинився</a:t>
            </a:r>
            <a:r>
              <a:rPr lang="ru-RU" dirty="0"/>
              <a:t> на </a:t>
            </a:r>
            <a:r>
              <a:rPr lang="ru-RU" dirty="0" err="1"/>
              <a:t>першій</a:t>
            </a:r>
            <a:r>
              <a:rPr lang="ru-RU" dirty="0"/>
              <a:t> </a:t>
            </a:r>
            <a:r>
              <a:rPr lang="ru-RU" dirty="0" err="1"/>
              <a:t>смузі</a:t>
            </a:r>
            <a:r>
              <a:rPr lang="ru-RU" dirty="0"/>
              <a:t> </a:t>
            </a:r>
            <a:r>
              <a:rPr lang="en-US" dirty="0" smtClean="0"/>
              <a:t>Times</a:t>
            </a:r>
            <a:r>
              <a:rPr lang="uk-UA" dirty="0" smtClean="0"/>
              <a:t>. </a:t>
            </a:r>
            <a:r>
              <a:rPr lang="ru-RU" dirty="0" smtClean="0"/>
              <a:t>Бурю</a:t>
            </a:r>
            <a:r>
              <a:rPr lang="ru-RU" dirty="0"/>
              <a:t>, яку </a:t>
            </a:r>
            <a:r>
              <a:rPr lang="ru-RU" dirty="0" err="1"/>
              <a:t>підняв</a:t>
            </a:r>
            <a:r>
              <a:rPr lang="ru-RU" dirty="0"/>
              <a:t> </a:t>
            </a:r>
            <a:r>
              <a:rPr lang="en-US" dirty="0"/>
              <a:t>iPhone </a:t>
            </a:r>
            <a:r>
              <a:rPr lang="ru-RU" dirty="0"/>
              <a:t>в </a:t>
            </a:r>
            <a:r>
              <a:rPr lang="ru-RU" dirty="0" err="1"/>
              <a:t>Мережі</a:t>
            </a:r>
            <a:r>
              <a:rPr lang="ru-RU" dirty="0"/>
              <a:t>, складно </a:t>
            </a:r>
            <a:r>
              <a:rPr lang="ru-RU" dirty="0" err="1"/>
              <a:t>навіть</a:t>
            </a:r>
            <a:r>
              <a:rPr lang="ru-RU" dirty="0"/>
              <a:t> </a:t>
            </a:r>
            <a:r>
              <a:rPr lang="ru-RU" dirty="0" err="1"/>
              <a:t>описати</a:t>
            </a:r>
            <a:r>
              <a:rPr lang="ru-RU" dirty="0"/>
              <a:t>. У </a:t>
            </a:r>
            <a:r>
              <a:rPr lang="ru-RU" dirty="0" err="1"/>
              <a:t>результаті</a:t>
            </a:r>
            <a:r>
              <a:rPr lang="ru-RU" dirty="0"/>
              <a:t> </a:t>
            </a:r>
            <a:r>
              <a:rPr lang="ru-RU" dirty="0" err="1"/>
              <a:t>мобільний</a:t>
            </a:r>
            <a:r>
              <a:rPr lang="ru-RU" dirty="0"/>
              <a:t> телефон, </a:t>
            </a:r>
            <a:r>
              <a:rPr lang="ru-RU" dirty="0" err="1"/>
              <a:t>вихід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ще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анонсований</a:t>
            </a:r>
            <a:r>
              <a:rPr lang="ru-RU" dirty="0"/>
              <a:t>, за два </a:t>
            </a:r>
            <a:r>
              <a:rPr lang="ru-RU" dirty="0" err="1"/>
              <a:t>місяці</a:t>
            </a:r>
            <a:r>
              <a:rPr lang="ru-RU" dirty="0"/>
              <a:t> </a:t>
            </a:r>
            <a:r>
              <a:rPr lang="ru-RU" dirty="0" err="1"/>
              <a:t>отримав</a:t>
            </a:r>
            <a:r>
              <a:rPr lang="ru-RU" dirty="0"/>
              <a:t> </a:t>
            </a:r>
            <a:r>
              <a:rPr lang="ru-RU" dirty="0" err="1"/>
              <a:t>безкоштовної</a:t>
            </a:r>
            <a:r>
              <a:rPr lang="ru-RU" dirty="0"/>
              <a:t> </a:t>
            </a:r>
            <a:r>
              <a:rPr lang="ru-RU" dirty="0" err="1"/>
              <a:t>реклами</a:t>
            </a:r>
            <a:r>
              <a:rPr lang="ru-RU" dirty="0"/>
              <a:t> на $ 400 млн.</a:t>
            </a:r>
          </a:p>
        </p:txBody>
      </p:sp>
      <p:pic>
        <p:nvPicPr>
          <p:cNvPr id="9218" name="Picture 2" descr="ÐÐ°ÑÑÐ¸Ð½ÐºÐ¸ Ð¿Ð¾ Ð·Ð°Ð¿ÑÐ¾ÑÑ Ð¼Ð°ÑÐºÐµÑÐ¸Ð½Ð³Ð¾Ð²Ð° ÑÑÑÐ°ÑÐµÐ³ÑÑ app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507" y="2132285"/>
            <a:ext cx="7758714" cy="4319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78826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ВИСНОВОК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err="1"/>
              <a:t>Отже</a:t>
            </a:r>
            <a:r>
              <a:rPr lang="ru-RU" dirty="0"/>
              <a:t>, </a:t>
            </a:r>
            <a:r>
              <a:rPr lang="ru-RU" dirty="0" err="1"/>
              <a:t>компанія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сильні</a:t>
            </a:r>
            <a:r>
              <a:rPr lang="ru-RU" dirty="0"/>
              <a:t> </a:t>
            </a:r>
            <a:r>
              <a:rPr lang="ru-RU" dirty="0" err="1"/>
              <a:t>позиції</a:t>
            </a:r>
            <a:r>
              <a:rPr lang="ru-RU" dirty="0"/>
              <a:t> на ринках і, на </a:t>
            </a:r>
            <a:r>
              <a:rPr lang="ru-RU" dirty="0" err="1"/>
              <a:t>даний</a:t>
            </a:r>
            <a:r>
              <a:rPr lang="ru-RU" dirty="0"/>
              <a:t> час є </a:t>
            </a:r>
            <a:r>
              <a:rPr lang="ru-RU" dirty="0" err="1"/>
              <a:t>стабільною</a:t>
            </a:r>
            <a:r>
              <a:rPr lang="ru-RU" dirty="0"/>
              <a:t>. </a:t>
            </a:r>
            <a:r>
              <a:rPr lang="ru-RU" dirty="0" err="1"/>
              <a:t>Аналізуючи</a:t>
            </a:r>
            <a:r>
              <a:rPr lang="ru-RU" dirty="0"/>
              <a:t> стан </a:t>
            </a:r>
            <a:r>
              <a:rPr lang="ru-RU" dirty="0" err="1"/>
              <a:t>компанії</a:t>
            </a:r>
            <a:r>
              <a:rPr lang="ru-RU" dirty="0"/>
              <a:t> ми </a:t>
            </a:r>
            <a:r>
              <a:rPr lang="ru-RU" dirty="0" err="1"/>
              <a:t>бачимо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фактори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негативний</a:t>
            </a:r>
            <a:r>
              <a:rPr lang="ru-RU" dirty="0"/>
              <a:t> </a:t>
            </a:r>
            <a:r>
              <a:rPr lang="ru-RU" dirty="0" err="1"/>
              <a:t>вплив</a:t>
            </a:r>
            <a:r>
              <a:rPr lang="ru-RU" dirty="0"/>
              <a:t> не </a:t>
            </a:r>
            <a:r>
              <a:rPr lang="ru-RU" dirty="0" err="1"/>
              <a:t>загрожують</a:t>
            </a:r>
            <a:r>
              <a:rPr lang="ru-RU" dirty="0"/>
              <a:t> </a:t>
            </a:r>
            <a:r>
              <a:rPr lang="ru-RU" dirty="0" err="1"/>
              <a:t>існуванню</a:t>
            </a:r>
            <a:r>
              <a:rPr lang="ru-RU" dirty="0"/>
              <a:t> і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компанії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просто </a:t>
            </a:r>
            <a:r>
              <a:rPr lang="ru-RU" dirty="0" err="1"/>
              <a:t>поточні</a:t>
            </a:r>
            <a:r>
              <a:rPr lang="ru-RU" dirty="0"/>
              <a:t> </a:t>
            </a:r>
            <a:r>
              <a:rPr lang="ru-RU" dirty="0" err="1"/>
              <a:t>проблеми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треба </a:t>
            </a:r>
            <a:r>
              <a:rPr lang="ru-RU" dirty="0" err="1"/>
              <a:t>вирішувати</a:t>
            </a:r>
            <a:r>
              <a:rPr lang="ru-RU" dirty="0"/>
              <a:t>. </a:t>
            </a:r>
            <a:r>
              <a:rPr lang="en-US" dirty="0"/>
              <a:t>Apple </a:t>
            </a:r>
            <a:r>
              <a:rPr lang="ru-RU" dirty="0" err="1"/>
              <a:t>завдяки</a:t>
            </a:r>
            <a:r>
              <a:rPr lang="ru-RU" dirty="0"/>
              <a:t> </a:t>
            </a:r>
            <a:r>
              <a:rPr lang="ru-RU" dirty="0" err="1"/>
              <a:t>своїй</a:t>
            </a:r>
            <a:r>
              <a:rPr lang="ru-RU" dirty="0"/>
              <a:t> </a:t>
            </a:r>
            <a:r>
              <a:rPr lang="ru-RU" dirty="0" err="1"/>
              <a:t>вдалій</a:t>
            </a:r>
            <a:r>
              <a:rPr lang="ru-RU" dirty="0"/>
              <a:t> </a:t>
            </a:r>
            <a:r>
              <a:rPr lang="ru-RU" dirty="0" err="1"/>
              <a:t>маркетинговій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, </a:t>
            </a:r>
            <a:r>
              <a:rPr lang="ru-RU" dirty="0" err="1"/>
              <a:t>бездоганній</a:t>
            </a:r>
            <a:r>
              <a:rPr lang="ru-RU" dirty="0"/>
              <a:t> </a:t>
            </a:r>
            <a:r>
              <a:rPr lang="ru-RU" dirty="0" err="1"/>
              <a:t>репутації</a:t>
            </a:r>
            <a:r>
              <a:rPr lang="ru-RU" dirty="0"/>
              <a:t> і </a:t>
            </a:r>
            <a:r>
              <a:rPr lang="ru-RU" dirty="0" err="1"/>
              <a:t>відданими</a:t>
            </a:r>
            <a:r>
              <a:rPr lang="ru-RU" dirty="0"/>
              <a:t> </a:t>
            </a:r>
            <a:r>
              <a:rPr lang="ru-RU" dirty="0" err="1"/>
              <a:t>споживачами</a:t>
            </a:r>
            <a:r>
              <a:rPr lang="ru-RU" dirty="0"/>
              <a:t> </a:t>
            </a:r>
            <a:r>
              <a:rPr lang="ru-RU" dirty="0" err="1"/>
              <a:t>тримає</a:t>
            </a:r>
            <a:r>
              <a:rPr lang="ru-RU" dirty="0"/>
              <a:t> та </a:t>
            </a:r>
            <a:r>
              <a:rPr lang="ru-RU" dirty="0" err="1"/>
              <a:t>ще</a:t>
            </a:r>
            <a:r>
              <a:rPr lang="ru-RU" dirty="0"/>
              <a:t> й </a:t>
            </a:r>
            <a:r>
              <a:rPr lang="ru-RU" dirty="0" err="1"/>
              <a:t>зміцнює</a:t>
            </a:r>
            <a:r>
              <a:rPr lang="ru-RU" dirty="0"/>
              <a:t>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позиції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1906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5572" y="246993"/>
            <a:ext cx="11051627" cy="3581400"/>
          </a:xfrm>
        </p:spPr>
        <p:txBody>
          <a:bodyPr/>
          <a:lstStyle/>
          <a:p>
            <a:pPr algn="just"/>
            <a:r>
              <a:rPr lang="en-US" dirty="0"/>
              <a:t>Apple Inc. - </a:t>
            </a:r>
            <a:r>
              <a:rPr lang="ru-RU" dirty="0" err="1"/>
              <a:t>найдорожча</a:t>
            </a:r>
            <a:r>
              <a:rPr lang="ru-RU" dirty="0"/>
              <a:t> </a:t>
            </a:r>
            <a:r>
              <a:rPr lang="ru-RU" dirty="0" err="1"/>
              <a:t>американська</a:t>
            </a:r>
            <a:r>
              <a:rPr lang="ru-RU" dirty="0"/>
              <a:t> </a:t>
            </a:r>
            <a:r>
              <a:rPr lang="ru-RU" dirty="0" err="1"/>
              <a:t>корпорація</a:t>
            </a:r>
            <a:r>
              <a:rPr lang="ru-RU" dirty="0"/>
              <a:t> у </a:t>
            </a:r>
            <a:r>
              <a:rPr lang="ru-RU" dirty="0" err="1"/>
              <a:t>світі</a:t>
            </a:r>
            <a:r>
              <a:rPr lang="ru-RU" dirty="0"/>
              <a:t>, яка </a:t>
            </a:r>
            <a:r>
              <a:rPr lang="ru-RU" dirty="0" err="1"/>
              <a:t>проектує</a:t>
            </a:r>
            <a:r>
              <a:rPr lang="ru-RU" dirty="0"/>
              <a:t> та </a:t>
            </a:r>
            <a:r>
              <a:rPr lang="ru-RU" dirty="0" err="1"/>
              <a:t>виробляє</a:t>
            </a:r>
            <a:r>
              <a:rPr lang="ru-RU" dirty="0"/>
              <a:t> </a:t>
            </a:r>
            <a:r>
              <a:rPr lang="ru-RU" dirty="0" err="1" smtClean="0"/>
              <a:t>електроніку</a:t>
            </a:r>
            <a:r>
              <a:rPr lang="ru-RU" dirty="0"/>
              <a:t>, </a:t>
            </a:r>
            <a:r>
              <a:rPr lang="ru-RU" dirty="0" err="1"/>
              <a:t>програмне</a:t>
            </a:r>
            <a:r>
              <a:rPr lang="ru-RU" dirty="0"/>
              <a:t> </a:t>
            </a:r>
            <a:r>
              <a:rPr lang="ru-RU" dirty="0" err="1"/>
              <a:t>забезпечення</a:t>
            </a:r>
            <a:r>
              <a:rPr lang="ru-RU" dirty="0"/>
              <a:t> та </a:t>
            </a:r>
            <a:r>
              <a:rPr lang="ru-RU" dirty="0" err="1"/>
              <a:t>комерційні</a:t>
            </a:r>
            <a:r>
              <a:rPr lang="ru-RU" dirty="0"/>
              <a:t> </a:t>
            </a:r>
            <a:r>
              <a:rPr lang="ru-RU" dirty="0" err="1"/>
              <a:t>сервери</a:t>
            </a:r>
            <a:r>
              <a:rPr lang="ru-RU" dirty="0"/>
              <a:t>. </a:t>
            </a:r>
            <a:r>
              <a:rPr lang="ru-RU" dirty="0" err="1"/>
              <a:t>Завдяки</a:t>
            </a:r>
            <a:r>
              <a:rPr lang="ru-RU" dirty="0"/>
              <a:t> </a:t>
            </a:r>
            <a:r>
              <a:rPr lang="ru-RU" dirty="0" err="1"/>
              <a:t>інноваційним</a:t>
            </a:r>
            <a:r>
              <a:rPr lang="ru-RU" dirty="0"/>
              <a:t> </a:t>
            </a:r>
            <a:r>
              <a:rPr lang="ru-RU" dirty="0" err="1"/>
              <a:t>технологіям</a:t>
            </a:r>
            <a:r>
              <a:rPr lang="ru-RU" dirty="0"/>
              <a:t> та </a:t>
            </a:r>
            <a:r>
              <a:rPr lang="ru-RU" dirty="0" err="1"/>
              <a:t>естетичному</a:t>
            </a:r>
            <a:r>
              <a:rPr lang="ru-RU" dirty="0"/>
              <a:t> дизайну, </a:t>
            </a:r>
            <a:r>
              <a:rPr lang="ru-RU" dirty="0" err="1"/>
              <a:t>корпорація</a:t>
            </a:r>
            <a:r>
              <a:rPr lang="ru-RU" dirty="0"/>
              <a:t> створила </a:t>
            </a:r>
            <a:r>
              <a:rPr lang="ru-RU" dirty="0" err="1"/>
              <a:t>унікальну</a:t>
            </a:r>
            <a:r>
              <a:rPr lang="ru-RU" dirty="0"/>
              <a:t> </a:t>
            </a:r>
            <a:r>
              <a:rPr lang="ru-RU" dirty="0" err="1"/>
              <a:t>репутацію</a:t>
            </a:r>
            <a:r>
              <a:rPr lang="ru-RU" dirty="0"/>
              <a:t>, </a:t>
            </a:r>
            <a:r>
              <a:rPr lang="ru-RU" dirty="0" err="1"/>
              <a:t>порівнянну</a:t>
            </a:r>
            <a:r>
              <a:rPr lang="ru-RU" dirty="0"/>
              <a:t> з культом, в </a:t>
            </a:r>
            <a:r>
              <a:rPr lang="ru-RU" dirty="0" err="1"/>
              <a:t>індустрії</a:t>
            </a:r>
            <a:r>
              <a:rPr lang="ru-RU" dirty="0"/>
              <a:t> </a:t>
            </a:r>
            <a:r>
              <a:rPr lang="ru-RU" dirty="0" err="1"/>
              <a:t>споживчої</a:t>
            </a:r>
            <a:r>
              <a:rPr lang="ru-RU" dirty="0"/>
              <a:t> </a:t>
            </a:r>
            <a:r>
              <a:rPr lang="ru-RU" dirty="0" err="1"/>
              <a:t>електроніки</a:t>
            </a:r>
            <a:r>
              <a:rPr lang="ru-RU" dirty="0"/>
              <a:t>.</a:t>
            </a:r>
          </a:p>
        </p:txBody>
      </p:sp>
      <p:pic>
        <p:nvPicPr>
          <p:cNvPr id="1028" name="Picture 4" descr="Apple Ð¼Ð°ÑÐºÐµÑÐ¸Ð½Ð³ ÑÐ¾Ð·Ð´Ð°Ð» ÑÑÐµÐ´Ñ Ð¾Ð±Ð¸ÑÐ°Ð½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444" y="1585748"/>
            <a:ext cx="9692618" cy="390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1726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5061" y="268014"/>
            <a:ext cx="11209283" cy="3581400"/>
          </a:xfrm>
        </p:spPr>
        <p:txBody>
          <a:bodyPr/>
          <a:lstStyle/>
          <a:p>
            <a:pPr algn="just"/>
            <a:r>
              <a:rPr lang="ru-RU" dirty="0" err="1"/>
              <a:t>Офіційно</a:t>
            </a:r>
            <a:r>
              <a:rPr lang="ru-RU" dirty="0"/>
              <a:t> </a:t>
            </a:r>
            <a:r>
              <a:rPr lang="ru-RU" dirty="0" err="1"/>
              <a:t>корпорація</a:t>
            </a:r>
            <a:r>
              <a:rPr lang="ru-RU" dirty="0"/>
              <a:t> </a:t>
            </a:r>
            <a:r>
              <a:rPr lang="ru-RU" dirty="0" err="1"/>
              <a:t>була</a:t>
            </a:r>
            <a:r>
              <a:rPr lang="ru-RU" dirty="0"/>
              <a:t> заснована 1 </a:t>
            </a:r>
            <a:r>
              <a:rPr lang="ru-RU" dirty="0" err="1"/>
              <a:t>квітня</a:t>
            </a:r>
            <a:r>
              <a:rPr lang="ru-RU" dirty="0"/>
              <a:t> 1976 року,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засновниками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Стів</a:t>
            </a:r>
            <a:r>
              <a:rPr lang="ru-RU" dirty="0"/>
              <a:t> Джобс та </a:t>
            </a:r>
            <a:r>
              <a:rPr lang="ru-RU" dirty="0" err="1"/>
              <a:t>Стів</a:t>
            </a:r>
            <a:r>
              <a:rPr lang="ru-RU" dirty="0"/>
              <a:t> Возняк. На </a:t>
            </a:r>
            <a:r>
              <a:rPr lang="ru-RU" dirty="0" err="1"/>
              <a:t>сьогодні</a:t>
            </a:r>
            <a:r>
              <a:rPr lang="ru-RU" dirty="0"/>
              <a:t>, </a:t>
            </a:r>
            <a:r>
              <a:rPr lang="ru-RU" dirty="0" err="1"/>
              <a:t>генеральним</a:t>
            </a:r>
            <a:r>
              <a:rPr lang="ru-RU" dirty="0"/>
              <a:t> директором є </a:t>
            </a:r>
            <a:r>
              <a:rPr lang="ru-RU" dirty="0" err="1"/>
              <a:t>Тім</a:t>
            </a:r>
            <a:r>
              <a:rPr lang="ru-RU" dirty="0"/>
              <a:t> Кук, штаб-квартира </a:t>
            </a:r>
            <a:r>
              <a:rPr lang="ru-RU" dirty="0" err="1"/>
              <a:t>компанії</a:t>
            </a:r>
            <a:r>
              <a:rPr lang="ru-RU" dirty="0"/>
              <a:t> </a:t>
            </a:r>
            <a:r>
              <a:rPr lang="ru-RU" dirty="0" err="1"/>
              <a:t>знаходиться</a:t>
            </a:r>
            <a:r>
              <a:rPr lang="ru-RU" dirty="0"/>
              <a:t> в США, </a:t>
            </a:r>
            <a:r>
              <a:rPr lang="ru-RU" dirty="0" err="1"/>
              <a:t>місто</a:t>
            </a:r>
            <a:r>
              <a:rPr lang="ru-RU" dirty="0"/>
              <a:t> </a:t>
            </a:r>
            <a:r>
              <a:rPr lang="ru-RU" dirty="0" err="1"/>
              <a:t>Купертіно</a:t>
            </a:r>
            <a:r>
              <a:rPr lang="ru-RU" dirty="0"/>
              <a:t>, штат </a:t>
            </a:r>
            <a:r>
              <a:rPr lang="ru-RU" dirty="0" err="1"/>
              <a:t>Каліфорнія</a:t>
            </a:r>
            <a:r>
              <a:rPr lang="ru-RU" dirty="0"/>
              <a:t>. </a:t>
            </a:r>
            <a:r>
              <a:rPr lang="en-US" dirty="0"/>
              <a:t>Apple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ніж</a:t>
            </a:r>
            <a:r>
              <a:rPr lang="ru-RU" dirty="0"/>
              <a:t> 400 </a:t>
            </a:r>
            <a:r>
              <a:rPr lang="ru-RU" dirty="0" err="1"/>
              <a:t>роздрібних</a:t>
            </a:r>
            <a:r>
              <a:rPr lang="ru-RU" dirty="0"/>
              <a:t> </a:t>
            </a:r>
            <a:r>
              <a:rPr lang="ru-RU" dirty="0" err="1"/>
              <a:t>магазинів</a:t>
            </a:r>
            <a:r>
              <a:rPr lang="ru-RU" dirty="0"/>
              <a:t> (</a:t>
            </a:r>
            <a:r>
              <a:rPr lang="en-US" dirty="0"/>
              <a:t>Apple Store) </a:t>
            </a:r>
            <a:r>
              <a:rPr lang="ru-RU" dirty="0"/>
              <a:t>по </a:t>
            </a:r>
            <a:r>
              <a:rPr lang="ru-RU" dirty="0" err="1"/>
              <a:t>всьому</a:t>
            </a:r>
            <a:r>
              <a:rPr lang="ru-RU" dirty="0"/>
              <a:t> </a:t>
            </a:r>
            <a:r>
              <a:rPr lang="ru-RU" dirty="0" err="1"/>
              <a:t>світу</a:t>
            </a:r>
            <a:r>
              <a:rPr lang="ru-RU" dirty="0"/>
              <a:t>, </a:t>
            </a:r>
            <a:r>
              <a:rPr lang="ru-RU" dirty="0" err="1"/>
              <a:t>найбільша</a:t>
            </a:r>
            <a:r>
              <a:rPr lang="ru-RU" dirty="0"/>
              <a:t> </a:t>
            </a:r>
            <a:r>
              <a:rPr lang="ru-RU" dirty="0" err="1"/>
              <a:t>частина</a:t>
            </a:r>
            <a:r>
              <a:rPr lang="ru-RU" dirty="0"/>
              <a:t> з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знаходиться</a:t>
            </a:r>
            <a:r>
              <a:rPr lang="ru-RU" dirty="0"/>
              <a:t> на </a:t>
            </a:r>
            <a:r>
              <a:rPr lang="ru-RU" dirty="0" err="1"/>
              <a:t>території</a:t>
            </a:r>
            <a:r>
              <a:rPr lang="ru-RU" dirty="0"/>
              <a:t> США, </a:t>
            </a:r>
            <a:r>
              <a:rPr lang="ru-RU" dirty="0" err="1"/>
              <a:t>Канади</a:t>
            </a:r>
            <a:r>
              <a:rPr lang="ru-RU" dirty="0"/>
              <a:t>, </a:t>
            </a:r>
            <a:r>
              <a:rPr lang="ru-RU" dirty="0" err="1"/>
              <a:t>Росії</a:t>
            </a:r>
            <a:r>
              <a:rPr lang="ru-RU" dirty="0"/>
              <a:t>, </a:t>
            </a:r>
            <a:r>
              <a:rPr lang="ru-RU" dirty="0" err="1"/>
              <a:t>Японії</a:t>
            </a:r>
            <a:r>
              <a:rPr lang="ru-RU" dirty="0"/>
              <a:t> та </a:t>
            </a:r>
            <a:r>
              <a:rPr lang="ru-RU" dirty="0" err="1"/>
              <a:t>Великобританії</a:t>
            </a:r>
            <a:r>
              <a:rPr lang="ru-RU" dirty="0"/>
              <a:t>.</a:t>
            </a:r>
          </a:p>
        </p:txBody>
      </p:sp>
      <p:pic>
        <p:nvPicPr>
          <p:cNvPr id="4098" name="Picture 2" descr="Apple Ð¼Ð°ÑÐºÐµÑÐ¸Ð½Ð³ ÑÐ¾Ð·Ð´Ð°Ð» Ð½Ð¾Ð²ÑÐ¹ ÑÐ¸Ð¿ Ð»ÑÐ´ÐµÐ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892" y="2058713"/>
            <a:ext cx="11048451" cy="4455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6415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0676" y="141890"/>
            <a:ext cx="10946524" cy="3581400"/>
          </a:xfrm>
        </p:spPr>
        <p:txBody>
          <a:bodyPr/>
          <a:lstStyle/>
          <a:p>
            <a:pPr marL="0" indent="0" algn="just">
              <a:buNone/>
            </a:pPr>
            <a:r>
              <a:rPr lang="uk-UA" dirty="0" smtClean="0"/>
              <a:t>	</a:t>
            </a:r>
            <a:r>
              <a:rPr lang="en-US" dirty="0" smtClean="0"/>
              <a:t>Apple </a:t>
            </a:r>
            <a:r>
              <a:rPr lang="en-US" dirty="0"/>
              <a:t>- </a:t>
            </a:r>
            <a:r>
              <a:rPr lang="ru-RU" dirty="0" err="1"/>
              <a:t>це</a:t>
            </a:r>
            <a:r>
              <a:rPr lang="ru-RU" dirty="0"/>
              <a:t> дух, </a:t>
            </a:r>
            <a:r>
              <a:rPr lang="ru-RU" dirty="0" err="1"/>
              <a:t>ідеологія</a:t>
            </a:r>
            <a:r>
              <a:rPr lang="ru-RU" dirty="0"/>
              <a:t>, стиль </a:t>
            </a:r>
            <a:r>
              <a:rPr lang="ru-RU" dirty="0" err="1"/>
              <a:t>життя</a:t>
            </a:r>
            <a:r>
              <a:rPr lang="ru-RU" dirty="0"/>
              <a:t>. До </a:t>
            </a:r>
            <a:r>
              <a:rPr lang="ru-RU" dirty="0" err="1"/>
              <a:t>шаленої</a:t>
            </a:r>
            <a:r>
              <a:rPr lang="ru-RU" dirty="0"/>
              <a:t> </a:t>
            </a:r>
            <a:r>
              <a:rPr lang="ru-RU" dirty="0" err="1"/>
              <a:t>популярності</a:t>
            </a:r>
            <a:r>
              <a:rPr lang="ru-RU" dirty="0"/>
              <a:t> </a:t>
            </a:r>
            <a:r>
              <a:rPr lang="ru-RU" dirty="0" err="1"/>
              <a:t>корпорацію</a:t>
            </a:r>
            <a:r>
              <a:rPr lang="ru-RU" dirty="0"/>
              <a:t> </a:t>
            </a:r>
            <a:r>
              <a:rPr lang="ru-RU" dirty="0" err="1"/>
              <a:t>привів</a:t>
            </a:r>
            <a:r>
              <a:rPr lang="ru-RU" dirty="0"/>
              <a:t> </a:t>
            </a:r>
            <a:r>
              <a:rPr lang="ru-RU" dirty="0" err="1"/>
              <a:t>зовнішній</a:t>
            </a:r>
            <a:r>
              <a:rPr lang="ru-RU" dirty="0"/>
              <a:t> </a:t>
            </a:r>
            <a:r>
              <a:rPr lang="ru-RU" dirty="0" err="1"/>
              <a:t>вигляд</a:t>
            </a:r>
            <a:r>
              <a:rPr lang="ru-RU" dirty="0"/>
              <a:t> </a:t>
            </a:r>
            <a:r>
              <a:rPr lang="ru-RU" dirty="0" err="1"/>
              <a:t>продуктів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зараз є </a:t>
            </a: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копійованим</a:t>
            </a:r>
            <a:r>
              <a:rPr lang="ru-RU" dirty="0"/>
              <a:t> на ринку. За </a:t>
            </a:r>
            <a:r>
              <a:rPr lang="ru-RU" dirty="0" err="1"/>
              <a:t>цим</a:t>
            </a:r>
            <a:r>
              <a:rPr lang="ru-RU" dirty="0"/>
              <a:t> стояли </a:t>
            </a:r>
            <a:r>
              <a:rPr lang="ru-RU" dirty="0" err="1"/>
              <a:t>дві</a:t>
            </a:r>
            <a:r>
              <a:rPr lang="ru-RU" dirty="0"/>
              <a:t> особи: </a:t>
            </a:r>
            <a:endParaRPr lang="ru-RU" dirty="0" smtClean="0"/>
          </a:p>
          <a:p>
            <a:pPr algn="just"/>
            <a:r>
              <a:rPr lang="ru-RU" dirty="0" err="1" smtClean="0"/>
              <a:t>Стів</a:t>
            </a:r>
            <a:r>
              <a:rPr lang="ru-RU" dirty="0" smtClean="0"/>
              <a:t> </a:t>
            </a:r>
            <a:r>
              <a:rPr lang="ru-RU" dirty="0"/>
              <a:t>Джобс, </a:t>
            </a:r>
            <a:r>
              <a:rPr lang="ru-RU" dirty="0" err="1"/>
              <a:t>засновник</a:t>
            </a:r>
            <a:r>
              <a:rPr lang="ru-RU" dirty="0"/>
              <a:t> </a:t>
            </a:r>
            <a:r>
              <a:rPr lang="ru-RU" dirty="0" err="1"/>
              <a:t>компанії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зрозумів</a:t>
            </a:r>
            <a:r>
              <a:rPr lang="ru-RU" dirty="0"/>
              <a:t> в 1984 </a:t>
            </a:r>
            <a:r>
              <a:rPr lang="ru-RU" dirty="0" err="1"/>
              <a:t>році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комп'ютер</a:t>
            </a:r>
            <a:r>
              <a:rPr lang="ru-RU" dirty="0"/>
              <a:t>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виглядає</a:t>
            </a:r>
            <a:r>
              <a:rPr lang="ru-RU" dirty="0"/>
              <a:t> </a:t>
            </a:r>
            <a:r>
              <a:rPr lang="ru-RU" dirty="0" err="1"/>
              <a:t>краще</a:t>
            </a:r>
            <a:r>
              <a:rPr lang="ru-RU" dirty="0"/>
              <a:t>, </a:t>
            </a:r>
            <a:r>
              <a:rPr lang="ru-RU" dirty="0" err="1"/>
              <a:t>будуть</a:t>
            </a:r>
            <a:r>
              <a:rPr lang="ru-RU" dirty="0"/>
              <a:t> </a:t>
            </a:r>
            <a:r>
              <a:rPr lang="ru-RU" dirty="0" err="1"/>
              <a:t>краще</a:t>
            </a:r>
            <a:r>
              <a:rPr lang="ru-RU" dirty="0"/>
              <a:t> і </a:t>
            </a:r>
            <a:r>
              <a:rPr lang="ru-RU" dirty="0" err="1"/>
              <a:t>купувати</a:t>
            </a:r>
            <a:r>
              <a:rPr lang="ru-RU" dirty="0"/>
              <a:t>; </a:t>
            </a:r>
            <a:endParaRPr lang="ru-RU" dirty="0" smtClean="0"/>
          </a:p>
          <a:p>
            <a:pPr algn="just"/>
            <a:r>
              <a:rPr lang="ru-RU" dirty="0" smtClean="0"/>
              <a:t>та </a:t>
            </a:r>
            <a:r>
              <a:rPr lang="ru-RU" dirty="0"/>
              <a:t>Джонатан </a:t>
            </a:r>
            <a:r>
              <a:rPr lang="ru-RU" dirty="0" err="1"/>
              <a:t>Айв</a:t>
            </a:r>
            <a:r>
              <a:rPr lang="ru-RU" dirty="0"/>
              <a:t>, </a:t>
            </a:r>
            <a:r>
              <a:rPr lang="ru-RU" dirty="0" err="1"/>
              <a:t>геній</a:t>
            </a:r>
            <a:r>
              <a:rPr lang="ru-RU" dirty="0"/>
              <a:t> дизайну, </a:t>
            </a:r>
            <a:r>
              <a:rPr lang="ru-RU" dirty="0" err="1"/>
              <a:t>який</a:t>
            </a:r>
            <a:r>
              <a:rPr lang="ru-RU" dirty="0"/>
              <a:t> в 1992 </a:t>
            </a:r>
            <a:r>
              <a:rPr lang="ru-RU" dirty="0" err="1"/>
              <a:t>році</a:t>
            </a:r>
            <a:r>
              <a:rPr lang="ru-RU" dirty="0"/>
              <a:t> сворив </a:t>
            </a:r>
            <a:r>
              <a:rPr lang="ru-RU" dirty="0" err="1"/>
              <a:t>неповторний</a:t>
            </a:r>
            <a:r>
              <a:rPr lang="ru-RU" dirty="0"/>
              <a:t> стиль </a:t>
            </a:r>
            <a:r>
              <a:rPr lang="en-US" dirty="0"/>
              <a:t>Apple.</a:t>
            </a:r>
            <a:endParaRPr lang="ru-RU" dirty="0"/>
          </a:p>
        </p:txBody>
      </p:sp>
      <p:pic>
        <p:nvPicPr>
          <p:cNvPr id="512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676" y="2470552"/>
            <a:ext cx="8325069" cy="4066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0915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1186" y="236483"/>
            <a:ext cx="11051628" cy="3581400"/>
          </a:xfrm>
        </p:spPr>
        <p:txBody>
          <a:bodyPr/>
          <a:lstStyle/>
          <a:p>
            <a:pPr algn="just"/>
            <a:r>
              <a:rPr lang="ru-RU" dirty="0"/>
              <a:t>Мета </a:t>
            </a:r>
            <a:r>
              <a:rPr lang="ru-RU" dirty="0" err="1"/>
              <a:t>компанії</a:t>
            </a:r>
            <a:r>
              <a:rPr lang="ru-RU" dirty="0"/>
              <a:t> </a:t>
            </a:r>
            <a:r>
              <a:rPr lang="en-US" dirty="0"/>
              <a:t>Apple -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комп'ютерних</a:t>
            </a:r>
            <a:r>
              <a:rPr lang="ru-RU" dirty="0"/>
              <a:t> та моб</a:t>
            </a:r>
            <a:r>
              <a:rPr lang="en-US" dirty="0" err="1"/>
              <a:t>i</a:t>
            </a:r>
            <a:r>
              <a:rPr lang="ru-RU" dirty="0" err="1"/>
              <a:t>льних</a:t>
            </a:r>
            <a:r>
              <a:rPr lang="ru-RU" dirty="0"/>
              <a:t> технолог</a:t>
            </a:r>
            <a:r>
              <a:rPr lang="en-US" dirty="0" err="1"/>
              <a:t>i</a:t>
            </a:r>
            <a:r>
              <a:rPr lang="ru-RU" dirty="0"/>
              <a:t>й </a:t>
            </a:r>
            <a:r>
              <a:rPr lang="ru-RU" dirty="0" err="1"/>
              <a:t>кожн</a:t>
            </a:r>
            <a:r>
              <a:rPr lang="en-US" dirty="0" err="1"/>
              <a:t>i</a:t>
            </a:r>
            <a:r>
              <a:rPr lang="ru-RU" dirty="0"/>
              <a:t>й </a:t>
            </a:r>
            <a:r>
              <a:rPr lang="ru-RU" dirty="0" err="1"/>
              <a:t>людин</a:t>
            </a:r>
            <a:r>
              <a:rPr lang="en-US" dirty="0" err="1"/>
              <a:t>i</a:t>
            </a:r>
            <a:r>
              <a:rPr lang="en-US" dirty="0"/>
              <a:t>. </a:t>
            </a:r>
            <a:r>
              <a:rPr lang="ru-RU" dirty="0"/>
              <a:t>На </a:t>
            </a:r>
            <a:r>
              <a:rPr lang="ru-RU" dirty="0" err="1"/>
              <a:t>виконання</a:t>
            </a:r>
            <a:r>
              <a:rPr lang="ru-RU" dirty="0"/>
              <a:t> мети </a:t>
            </a:r>
            <a:r>
              <a:rPr lang="ru-RU" dirty="0" err="1"/>
              <a:t>компанії</a:t>
            </a:r>
            <a:r>
              <a:rPr lang="ru-RU" dirty="0"/>
              <a:t> </a:t>
            </a:r>
            <a:r>
              <a:rPr lang="ru-RU" dirty="0" err="1"/>
              <a:t>впливає</a:t>
            </a:r>
            <a:r>
              <a:rPr lang="ru-RU" dirty="0"/>
              <a:t> низка </a:t>
            </a:r>
            <a:r>
              <a:rPr lang="ru-RU" dirty="0" err="1"/>
              <a:t>політичних</a:t>
            </a:r>
            <a:r>
              <a:rPr lang="ru-RU" dirty="0"/>
              <a:t>, </a:t>
            </a:r>
            <a:r>
              <a:rPr lang="ru-RU" dirty="0" err="1"/>
              <a:t>економічних</a:t>
            </a:r>
            <a:r>
              <a:rPr lang="ru-RU" dirty="0"/>
              <a:t> та </a:t>
            </a:r>
            <a:r>
              <a:rPr lang="ru-RU" dirty="0" err="1"/>
              <a:t>соціокультурних</a:t>
            </a:r>
            <a:r>
              <a:rPr lang="ru-RU" dirty="0"/>
              <a:t> умов</a:t>
            </a:r>
            <a:r>
              <a:rPr lang="ru-RU" dirty="0" smtClean="0"/>
              <a:t>.</a:t>
            </a:r>
          </a:p>
          <a:p>
            <a:pPr algn="just"/>
            <a:r>
              <a:rPr lang="ru-RU" dirty="0"/>
              <a:t>Секрет </a:t>
            </a:r>
            <a:r>
              <a:rPr lang="ru-RU" dirty="0" err="1"/>
              <a:t>дикої</a:t>
            </a:r>
            <a:r>
              <a:rPr lang="ru-RU" dirty="0"/>
              <a:t> </a:t>
            </a:r>
            <a:r>
              <a:rPr lang="ru-RU" dirty="0" err="1"/>
              <a:t>рентабельності</a:t>
            </a:r>
            <a:r>
              <a:rPr lang="ru-RU" dirty="0"/>
              <a:t> </a:t>
            </a:r>
            <a:r>
              <a:rPr lang="ru-RU" dirty="0" err="1"/>
              <a:t>компанії</a:t>
            </a:r>
            <a:r>
              <a:rPr lang="ru-RU" dirty="0"/>
              <a:t> </a:t>
            </a:r>
            <a:r>
              <a:rPr lang="ru-RU" dirty="0" err="1"/>
              <a:t>Apple</a:t>
            </a:r>
            <a:r>
              <a:rPr lang="ru-RU" dirty="0"/>
              <a:t> в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країнах</a:t>
            </a:r>
            <a:r>
              <a:rPr lang="ru-RU" dirty="0"/>
              <a:t> - </a:t>
            </a:r>
            <a:r>
              <a:rPr lang="ru-RU" dirty="0" err="1"/>
              <a:t>це</a:t>
            </a:r>
            <a:r>
              <a:rPr lang="ru-RU" dirty="0"/>
              <a:t> не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елегантні</a:t>
            </a:r>
            <a:r>
              <a:rPr lang="ru-RU" dirty="0"/>
              <a:t> </a:t>
            </a:r>
            <a:r>
              <a:rPr lang="ru-RU" dirty="0" err="1"/>
              <a:t>пристрої</a:t>
            </a:r>
            <a:r>
              <a:rPr lang="ru-RU" dirty="0"/>
              <a:t>, але </a:t>
            </a:r>
            <a:r>
              <a:rPr lang="ru-RU" dirty="0" err="1"/>
              <a:t>програми</a:t>
            </a:r>
            <a:r>
              <a:rPr lang="ru-RU" dirty="0"/>
              <a:t> і </a:t>
            </a:r>
            <a:r>
              <a:rPr lang="ru-RU" dirty="0" err="1"/>
              <a:t>додатки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дозволяють</a:t>
            </a:r>
            <a:r>
              <a:rPr lang="ru-RU" dirty="0"/>
              <a:t> </a:t>
            </a:r>
            <a:r>
              <a:rPr lang="ru-RU" dirty="0" err="1"/>
              <a:t>клієнтам</a:t>
            </a:r>
            <a:r>
              <a:rPr lang="ru-RU" dirty="0"/>
              <a:t> </a:t>
            </a:r>
            <a:r>
              <a:rPr lang="ru-RU" dirty="0" err="1"/>
              <a:t>качати</a:t>
            </a:r>
            <a:r>
              <a:rPr lang="ru-RU" dirty="0"/>
              <a:t> </a:t>
            </a:r>
            <a:r>
              <a:rPr lang="ru-RU" dirty="0" err="1"/>
              <a:t>музику</a:t>
            </a:r>
            <a:r>
              <a:rPr lang="ru-RU" dirty="0"/>
              <a:t> і </a:t>
            </a:r>
            <a:r>
              <a:rPr lang="ru-RU" dirty="0" err="1"/>
              <a:t>фільми</a:t>
            </a:r>
            <a:r>
              <a:rPr lang="ru-RU" dirty="0"/>
              <a:t> на них.</a:t>
            </a:r>
          </a:p>
        </p:txBody>
      </p:sp>
      <p:pic>
        <p:nvPicPr>
          <p:cNvPr id="7170" name="Picture 2" descr="ÐÐ°ÑÑÐ¸Ð½ÐºÐ¸ Ð¿Ð¾ Ð·Ð°Ð¿ÑÐ¾ÑÑ Ð¼Ð°ÑÐºÐµÑÐ¸Ð½Ð³Ð¾Ð²Ð° ÑÑÑÐ°ÑÐµÐ³ÑÑ app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820" y="1880284"/>
            <a:ext cx="5841672" cy="4381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3056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0675" y="246994"/>
            <a:ext cx="11167241" cy="3581400"/>
          </a:xfrm>
        </p:spPr>
        <p:txBody>
          <a:bodyPr/>
          <a:lstStyle/>
          <a:p>
            <a:pPr algn="just"/>
            <a:r>
              <a:rPr lang="ru-RU" dirty="0"/>
              <a:t>Як і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компанії</a:t>
            </a:r>
            <a:r>
              <a:rPr lang="ru-RU" dirty="0"/>
              <a:t>, </a:t>
            </a:r>
            <a:r>
              <a:rPr lang="en-US" dirty="0"/>
              <a:t>Apple </a:t>
            </a:r>
            <a:r>
              <a:rPr lang="ru-RU" dirty="0"/>
              <a:t>мала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невдачі</a:t>
            </a:r>
            <a:r>
              <a:rPr lang="ru-RU" dirty="0"/>
              <a:t> і промахи. Нова модель </a:t>
            </a:r>
            <a:r>
              <a:rPr lang="en-US" dirty="0" err="1"/>
              <a:t>AppleIII</a:t>
            </a:r>
            <a:r>
              <a:rPr lang="en-US" dirty="0"/>
              <a:t> </a:t>
            </a:r>
            <a:r>
              <a:rPr lang="ru-RU" dirty="0"/>
              <a:t>стала </a:t>
            </a:r>
            <a:r>
              <a:rPr lang="ru-RU" dirty="0" err="1"/>
              <a:t>повністю</a:t>
            </a:r>
            <a:r>
              <a:rPr lang="ru-RU" dirty="0"/>
              <a:t> провальною, </a:t>
            </a:r>
            <a:r>
              <a:rPr lang="ru-RU" dirty="0" err="1"/>
              <a:t>оскільки</a:t>
            </a:r>
            <a:r>
              <a:rPr lang="ru-RU" dirty="0"/>
              <a:t> з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виходом</a:t>
            </a:r>
            <a:r>
              <a:rPr lang="ru-RU" dirty="0"/>
              <a:t> </a:t>
            </a:r>
            <a:r>
              <a:rPr lang="ru-RU" dirty="0" err="1"/>
              <a:t>поспішили</a:t>
            </a:r>
            <a:r>
              <a:rPr lang="ru-RU" dirty="0"/>
              <a:t> і не </a:t>
            </a:r>
            <a:r>
              <a:rPr lang="ru-RU" dirty="0" err="1"/>
              <a:t>допрацювали</a:t>
            </a:r>
            <a:r>
              <a:rPr lang="ru-RU" dirty="0"/>
              <a:t> </a:t>
            </a:r>
            <a:r>
              <a:rPr lang="ru-RU" dirty="0" err="1"/>
              <a:t>багато</a:t>
            </a:r>
            <a:r>
              <a:rPr lang="ru-RU" dirty="0"/>
              <a:t> деталей. </a:t>
            </a:r>
            <a:r>
              <a:rPr lang="ru-RU" dirty="0" err="1"/>
              <a:t>Незабаром</a:t>
            </a:r>
            <a:r>
              <a:rPr lang="ru-RU" dirty="0"/>
              <a:t> </a:t>
            </a:r>
            <a:r>
              <a:rPr lang="ru-RU" dirty="0" err="1"/>
              <a:t>ця</a:t>
            </a:r>
            <a:r>
              <a:rPr lang="ru-RU" dirty="0"/>
              <a:t> модель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повністю</a:t>
            </a:r>
            <a:r>
              <a:rPr lang="ru-RU" dirty="0"/>
              <a:t> </a:t>
            </a:r>
            <a:r>
              <a:rPr lang="ru-RU" dirty="0" err="1"/>
              <a:t>вилучена</a:t>
            </a:r>
            <a:r>
              <a:rPr lang="ru-RU" dirty="0"/>
              <a:t> з продажу. </a:t>
            </a:r>
            <a:endParaRPr lang="ru-RU" dirty="0" smtClean="0"/>
          </a:p>
          <a:p>
            <a:pPr algn="just"/>
            <a:r>
              <a:rPr lang="ru-RU" dirty="0" err="1" smtClean="0"/>
              <a:t>Відразу</a:t>
            </a:r>
            <a:r>
              <a:rPr lang="ru-RU" dirty="0" smtClean="0"/>
              <a:t> </a:t>
            </a:r>
            <a:r>
              <a:rPr lang="ru-RU" dirty="0"/>
              <a:t>ж </a:t>
            </a:r>
            <a:r>
              <a:rPr lang="ru-RU" dirty="0" err="1"/>
              <a:t>компанія</a:t>
            </a:r>
            <a:r>
              <a:rPr lang="ru-RU" dirty="0"/>
              <a:t> почала роботу над такими моделями як </a:t>
            </a:r>
            <a:r>
              <a:rPr lang="en-US" dirty="0"/>
              <a:t>Liza, </a:t>
            </a:r>
            <a:r>
              <a:rPr lang="ru-RU" dirty="0"/>
              <a:t>а </a:t>
            </a:r>
            <a:r>
              <a:rPr lang="ru-RU" dirty="0" err="1"/>
              <a:t>трохи</a:t>
            </a:r>
            <a:r>
              <a:rPr lang="ru-RU" dirty="0"/>
              <a:t> </a:t>
            </a:r>
            <a:r>
              <a:rPr lang="ru-RU" dirty="0" err="1"/>
              <a:t>пізніше</a:t>
            </a:r>
            <a:r>
              <a:rPr lang="ru-RU" dirty="0"/>
              <a:t> </a:t>
            </a:r>
            <a:r>
              <a:rPr lang="en-US" dirty="0"/>
              <a:t>Macintosh,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дуже</a:t>
            </a:r>
            <a:r>
              <a:rPr lang="ru-RU" dirty="0"/>
              <a:t> </a:t>
            </a:r>
            <a:r>
              <a:rPr lang="ru-RU" dirty="0" err="1"/>
              <a:t>тривалий</a:t>
            </a:r>
            <a:r>
              <a:rPr lang="ru-RU" dirty="0"/>
              <a:t> час </a:t>
            </a:r>
            <a:r>
              <a:rPr lang="ru-RU" dirty="0" err="1"/>
              <a:t>трималися</a:t>
            </a:r>
            <a:r>
              <a:rPr lang="ru-RU" dirty="0"/>
              <a:t> на ринку. На </a:t>
            </a:r>
            <a:r>
              <a:rPr lang="ru-RU" dirty="0" err="1"/>
              <a:t>зміну</a:t>
            </a:r>
            <a:r>
              <a:rPr lang="ru-RU" dirty="0"/>
              <a:t> </a:t>
            </a:r>
            <a:r>
              <a:rPr lang="ru-RU" dirty="0" err="1"/>
              <a:t>їм</a:t>
            </a:r>
            <a:r>
              <a:rPr lang="ru-RU" dirty="0"/>
              <a:t> </a:t>
            </a:r>
            <a:r>
              <a:rPr lang="ru-RU" dirty="0" err="1"/>
              <a:t>прийшли</a:t>
            </a:r>
            <a:r>
              <a:rPr lang="ru-RU" dirty="0"/>
              <a:t> </a:t>
            </a:r>
            <a:r>
              <a:rPr lang="ru-RU" dirty="0" err="1"/>
              <a:t>вдосконалені</a:t>
            </a:r>
            <a:r>
              <a:rPr lang="ru-RU" dirty="0"/>
              <a:t> </a:t>
            </a:r>
            <a:r>
              <a:rPr lang="ru-RU" dirty="0" err="1"/>
              <a:t>моделі</a:t>
            </a:r>
            <a:r>
              <a:rPr lang="ru-RU" dirty="0"/>
              <a:t>, а </a:t>
            </a:r>
            <a:r>
              <a:rPr lang="ru-RU" dirty="0" err="1"/>
              <a:t>потім</a:t>
            </a:r>
            <a:r>
              <a:rPr lang="ru-RU" dirty="0"/>
              <a:t> і </a:t>
            </a:r>
            <a:r>
              <a:rPr lang="ru-RU" dirty="0" err="1"/>
              <a:t>машини</a:t>
            </a:r>
            <a:r>
              <a:rPr lang="ru-RU" dirty="0"/>
              <a:t> нового </a:t>
            </a:r>
            <a:r>
              <a:rPr lang="ru-RU" dirty="0" err="1"/>
              <a:t>класу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за </a:t>
            </a:r>
            <a:r>
              <a:rPr lang="ru-RU" dirty="0" err="1"/>
              <a:t>цей</a:t>
            </a:r>
            <a:r>
              <a:rPr lang="ru-RU" dirty="0"/>
              <a:t> час </a:t>
            </a:r>
            <a:r>
              <a:rPr lang="ru-RU" dirty="0" err="1"/>
              <a:t>користуються</a:t>
            </a:r>
            <a:r>
              <a:rPr lang="ru-RU" dirty="0"/>
              <a:t> </a:t>
            </a:r>
            <a:r>
              <a:rPr lang="ru-RU" dirty="0" err="1"/>
              <a:t>популярністю</a:t>
            </a:r>
            <a:r>
              <a:rPr lang="ru-RU" dirty="0"/>
              <a:t> і </a:t>
            </a:r>
            <a:r>
              <a:rPr lang="ru-RU" dirty="0" err="1"/>
              <a:t>затребуваністю</a:t>
            </a:r>
            <a:r>
              <a:rPr lang="ru-RU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0376" t="22424" r="43623" b="26878"/>
          <a:stretch/>
        </p:blipFill>
        <p:spPr>
          <a:xfrm>
            <a:off x="940675" y="2389310"/>
            <a:ext cx="5486400" cy="4346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713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5572" y="236483"/>
            <a:ext cx="11177751" cy="3581400"/>
          </a:xfrm>
        </p:spPr>
        <p:txBody>
          <a:bodyPr/>
          <a:lstStyle/>
          <a:p>
            <a:pPr algn="just"/>
            <a:r>
              <a:rPr lang="ru-RU" dirty="0"/>
              <a:t>У 2007 </a:t>
            </a:r>
            <a:r>
              <a:rPr lang="ru-RU" dirty="0" err="1"/>
              <a:t>році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побиті</a:t>
            </a:r>
            <a:r>
              <a:rPr lang="ru-RU" dirty="0"/>
              <a:t>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рекорди</a:t>
            </a:r>
            <a:r>
              <a:rPr lang="ru-RU" dirty="0"/>
              <a:t> по </a:t>
            </a:r>
            <a:r>
              <a:rPr lang="ru-RU" dirty="0" err="1"/>
              <a:t>динаміки</a:t>
            </a:r>
            <a:r>
              <a:rPr lang="ru-RU" dirty="0"/>
              <a:t> </a:t>
            </a:r>
            <a:r>
              <a:rPr lang="ru-RU" dirty="0" err="1"/>
              <a:t>вартості</a:t>
            </a:r>
            <a:r>
              <a:rPr lang="ru-RU" dirty="0"/>
              <a:t> </a:t>
            </a:r>
            <a:r>
              <a:rPr lang="ru-RU" dirty="0" err="1"/>
              <a:t>акцій</a:t>
            </a:r>
            <a:r>
              <a:rPr lang="ru-RU" dirty="0"/>
              <a:t> </a:t>
            </a:r>
            <a:r>
              <a:rPr lang="ru-RU" dirty="0" err="1"/>
              <a:t>корпорації</a:t>
            </a:r>
            <a:r>
              <a:rPr lang="ru-RU" dirty="0"/>
              <a:t> </a:t>
            </a:r>
            <a:r>
              <a:rPr lang="en-US" dirty="0"/>
              <a:t>Apple,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зросли</a:t>
            </a:r>
            <a:r>
              <a:rPr lang="ru-RU" dirty="0"/>
              <a:t> на 125%. </a:t>
            </a:r>
            <a:r>
              <a:rPr lang="ru-RU" dirty="0" err="1"/>
              <a:t>Останньою</a:t>
            </a:r>
            <a:r>
              <a:rPr lang="ru-RU" dirty="0"/>
              <a:t> </a:t>
            </a:r>
            <a:r>
              <a:rPr lang="ru-RU" dirty="0" err="1"/>
              <a:t>розробкою</a:t>
            </a:r>
            <a:r>
              <a:rPr lang="ru-RU" dirty="0"/>
              <a:t> </a:t>
            </a:r>
            <a:r>
              <a:rPr lang="ru-RU" dirty="0" err="1"/>
              <a:t>корпорації</a:t>
            </a:r>
            <a:r>
              <a:rPr lang="ru-RU" dirty="0"/>
              <a:t> є </a:t>
            </a:r>
            <a:r>
              <a:rPr lang="ru-RU" dirty="0" err="1"/>
              <a:t>виробництво</a:t>
            </a:r>
            <a:r>
              <a:rPr lang="ru-RU" dirty="0"/>
              <a:t> </a:t>
            </a:r>
            <a:r>
              <a:rPr lang="en-US" dirty="0"/>
              <a:t>iPhone, iPod touch, </a:t>
            </a:r>
            <a:r>
              <a:rPr lang="ru-RU" dirty="0" err="1"/>
              <a:t>ноутбуків</a:t>
            </a:r>
            <a:r>
              <a:rPr lang="ru-RU" dirty="0"/>
              <a:t> </a:t>
            </a:r>
            <a:r>
              <a:rPr lang="en-US" dirty="0"/>
              <a:t>MacBook Pro, MacBook Air, </a:t>
            </a:r>
            <a:r>
              <a:rPr lang="ru-RU" dirty="0" err="1"/>
              <a:t>настільних</a:t>
            </a:r>
            <a:r>
              <a:rPr lang="ru-RU" dirty="0"/>
              <a:t> </a:t>
            </a:r>
            <a:r>
              <a:rPr lang="ru-RU" dirty="0" err="1"/>
              <a:t>комп'ютерів</a:t>
            </a:r>
            <a:r>
              <a:rPr lang="ru-RU" dirty="0"/>
              <a:t> </a:t>
            </a:r>
            <a:r>
              <a:rPr lang="en-US" dirty="0"/>
              <a:t>Mac </a:t>
            </a:r>
            <a:r>
              <a:rPr lang="ru-RU" dirty="0"/>
              <a:t>і </a:t>
            </a:r>
            <a:r>
              <a:rPr lang="ru-RU" dirty="0" err="1"/>
              <a:t>планшетів</a:t>
            </a:r>
            <a:r>
              <a:rPr lang="ru-RU" dirty="0"/>
              <a:t> </a:t>
            </a:r>
            <a:r>
              <a:rPr lang="en-US" dirty="0"/>
              <a:t>iPad,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користуються</a:t>
            </a:r>
            <a:r>
              <a:rPr lang="ru-RU" dirty="0"/>
              <a:t> </a:t>
            </a:r>
            <a:r>
              <a:rPr lang="ru-RU" dirty="0" err="1"/>
              <a:t>надзвичайною</a:t>
            </a:r>
            <a:r>
              <a:rPr lang="ru-RU" dirty="0"/>
              <a:t> </a:t>
            </a:r>
            <a:r>
              <a:rPr lang="ru-RU" dirty="0" err="1"/>
              <a:t>затребуваністю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На </a:t>
            </a:r>
            <a:r>
              <a:rPr lang="ru-RU" dirty="0" err="1"/>
              <a:t>даний</a:t>
            </a:r>
            <a:r>
              <a:rPr lang="ru-RU" dirty="0"/>
              <a:t> момент </a:t>
            </a:r>
            <a:r>
              <a:rPr lang="ru-RU" dirty="0" err="1"/>
              <a:t>копання</a:t>
            </a:r>
            <a:r>
              <a:rPr lang="ru-RU" dirty="0"/>
              <a:t> </a:t>
            </a:r>
            <a:r>
              <a:rPr lang="en-US" dirty="0" err="1"/>
              <a:t>Appl</a:t>
            </a:r>
            <a:r>
              <a:rPr lang="ru-RU" dirty="0"/>
              <a:t>е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стійке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 на ринку, </a:t>
            </a:r>
            <a:r>
              <a:rPr lang="ru-RU" dirty="0" err="1"/>
              <a:t>маючи</a:t>
            </a:r>
            <a:r>
              <a:rPr lang="ru-RU" dirty="0"/>
              <a:t> </a:t>
            </a:r>
            <a:r>
              <a:rPr lang="ru-RU" dirty="0" err="1"/>
              <a:t>безліч</a:t>
            </a:r>
            <a:r>
              <a:rPr lang="ru-RU" dirty="0"/>
              <a:t> </a:t>
            </a:r>
            <a:r>
              <a:rPr lang="ru-RU" dirty="0" err="1"/>
              <a:t>конкурентів</a:t>
            </a:r>
            <a:r>
              <a:rPr lang="ru-RU" dirty="0"/>
              <a:t>, як і </a:t>
            </a:r>
            <a:r>
              <a:rPr lang="ru-RU" dirty="0" err="1"/>
              <a:t>раніше</a:t>
            </a:r>
            <a:r>
              <a:rPr lang="ru-RU" dirty="0"/>
              <a:t> </a:t>
            </a:r>
            <a:r>
              <a:rPr lang="ru-RU" dirty="0" err="1"/>
              <a:t>займає</a:t>
            </a:r>
            <a:r>
              <a:rPr lang="ru-RU" dirty="0"/>
              <a:t> </a:t>
            </a:r>
            <a:r>
              <a:rPr lang="ru-RU" dirty="0" err="1"/>
              <a:t>лідируюче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і є </a:t>
            </a:r>
            <a:r>
              <a:rPr lang="ru-RU" dirty="0" err="1"/>
              <a:t>найвпливовішим</a:t>
            </a:r>
            <a:r>
              <a:rPr lang="ru-RU" dirty="0"/>
              <a:t> брендом </a:t>
            </a:r>
            <a:r>
              <a:rPr lang="ru-RU" dirty="0" err="1"/>
              <a:t>сучасності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2050" name="Picture 2" descr="ÐÐ°ÑÑÐ¸Ð½ÐºÐ¸ Ð¿Ð¾ Ð·Ð°Ð¿ÑÐ¾ÑÑ Ð¼Ð°ÑÐºÐµÑÐ¸Ð½Ð³Ð¾Ð²Ð° ÑÑÑÐ°ÑÐµÐ³ÑÑ app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079" y="2325358"/>
            <a:ext cx="6819900" cy="3829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6624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3531" y="246993"/>
            <a:ext cx="11251324" cy="3581400"/>
          </a:xfrm>
        </p:spPr>
        <p:txBody>
          <a:bodyPr/>
          <a:lstStyle/>
          <a:p>
            <a:pPr algn="just"/>
            <a:r>
              <a:rPr lang="en-US" dirty="0"/>
              <a:t>Apple - </a:t>
            </a:r>
            <a:r>
              <a:rPr lang="ru-RU" dirty="0" err="1"/>
              <a:t>публічна</a:t>
            </a:r>
            <a:r>
              <a:rPr lang="ru-RU" dirty="0"/>
              <a:t> </a:t>
            </a:r>
            <a:r>
              <a:rPr lang="ru-RU" dirty="0" err="1"/>
              <a:t>компанія</a:t>
            </a:r>
            <a:r>
              <a:rPr lang="ru-RU" dirty="0"/>
              <a:t>, </a:t>
            </a:r>
            <a:r>
              <a:rPr lang="ru-RU" dirty="0" err="1"/>
              <a:t>акції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торгуються</a:t>
            </a:r>
            <a:r>
              <a:rPr lang="ru-RU" dirty="0"/>
              <a:t> на </a:t>
            </a:r>
            <a:r>
              <a:rPr lang="ru-RU" dirty="0" err="1"/>
              <a:t>біржі</a:t>
            </a:r>
            <a:r>
              <a:rPr lang="ru-RU" dirty="0"/>
              <a:t> </a:t>
            </a:r>
            <a:r>
              <a:rPr lang="en-US" dirty="0"/>
              <a:t>NASDAQ (</a:t>
            </a:r>
            <a:r>
              <a:rPr lang="ru-RU" dirty="0" err="1"/>
              <a:t>Тікер</a:t>
            </a:r>
            <a:r>
              <a:rPr lang="ru-RU" dirty="0"/>
              <a:t> </a:t>
            </a:r>
            <a:r>
              <a:rPr lang="en-US" dirty="0"/>
              <a:t>AAPL) </a:t>
            </a:r>
            <a:r>
              <a:rPr lang="ru-RU" dirty="0"/>
              <a:t>І </a:t>
            </a:r>
            <a:r>
              <a:rPr lang="ru-RU" dirty="0" err="1"/>
              <a:t>Лондонській</a:t>
            </a:r>
            <a:r>
              <a:rPr lang="ru-RU" dirty="0"/>
              <a:t> </a:t>
            </a:r>
            <a:r>
              <a:rPr lang="ru-RU" dirty="0" err="1"/>
              <a:t>фондовій</a:t>
            </a:r>
            <a:r>
              <a:rPr lang="ru-RU" dirty="0"/>
              <a:t> </a:t>
            </a:r>
            <a:r>
              <a:rPr lang="ru-RU" dirty="0" err="1"/>
              <a:t>біржі</a:t>
            </a:r>
            <a:r>
              <a:rPr lang="ru-RU" dirty="0"/>
              <a:t> (</a:t>
            </a:r>
            <a:r>
              <a:rPr lang="ru-RU" dirty="0" err="1"/>
              <a:t>Тікер</a:t>
            </a:r>
            <a:r>
              <a:rPr lang="ru-RU" dirty="0"/>
              <a:t> </a:t>
            </a:r>
            <a:r>
              <a:rPr lang="en-US" dirty="0"/>
              <a:t>ACP). </a:t>
            </a:r>
            <a:r>
              <a:rPr lang="ru-RU" dirty="0" err="1"/>
              <a:t>Маркетингова</a:t>
            </a:r>
            <a:r>
              <a:rPr lang="ru-RU" dirty="0"/>
              <a:t> </a:t>
            </a:r>
            <a:r>
              <a:rPr lang="ru-RU" dirty="0" err="1"/>
              <a:t>політика</a:t>
            </a:r>
            <a:r>
              <a:rPr lang="ru-RU" dirty="0"/>
              <a:t> </a:t>
            </a:r>
            <a:r>
              <a:rPr lang="en-US" dirty="0"/>
              <a:t>Apple </a:t>
            </a:r>
            <a:r>
              <a:rPr lang="ru-RU" dirty="0" err="1"/>
              <a:t>досить</a:t>
            </a:r>
            <a:r>
              <a:rPr lang="ru-RU" dirty="0"/>
              <a:t> </a:t>
            </a:r>
            <a:r>
              <a:rPr lang="ru-RU" dirty="0" err="1" smtClean="0"/>
              <a:t>агресивна</a:t>
            </a:r>
            <a:r>
              <a:rPr lang="ru-RU" dirty="0" smtClean="0"/>
              <a:t>.</a:t>
            </a:r>
          </a:p>
          <a:p>
            <a:pPr algn="just"/>
            <a:r>
              <a:rPr lang="ru-RU" dirty="0" err="1"/>
              <a:t>Налагоджена</a:t>
            </a:r>
            <a:r>
              <a:rPr lang="ru-RU" dirty="0"/>
              <a:t> система </a:t>
            </a:r>
            <a:r>
              <a:rPr lang="ru-RU" dirty="0" err="1"/>
              <a:t>постачань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en-US" dirty="0"/>
              <a:t>SCM-</a:t>
            </a:r>
            <a:r>
              <a:rPr lang="ru-RU" dirty="0"/>
              <a:t>система,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допомагає</a:t>
            </a:r>
            <a:r>
              <a:rPr lang="ru-RU" dirty="0"/>
              <a:t> </a:t>
            </a:r>
            <a:r>
              <a:rPr lang="ru-RU" dirty="0" err="1"/>
              <a:t>вдосконалювати</a:t>
            </a:r>
            <a:r>
              <a:rPr lang="ru-RU" dirty="0"/>
              <a:t> систему </a:t>
            </a:r>
            <a:r>
              <a:rPr lang="ru-RU" dirty="0" err="1"/>
              <a:t>планування</a:t>
            </a:r>
            <a:r>
              <a:rPr lang="ru-RU" dirty="0"/>
              <a:t>, </a:t>
            </a:r>
            <a:r>
              <a:rPr lang="ru-RU" dirty="0" err="1"/>
              <a:t>оптимізувати</a:t>
            </a:r>
            <a:r>
              <a:rPr lang="ru-RU" dirty="0"/>
              <a:t> </a:t>
            </a:r>
            <a:r>
              <a:rPr lang="ru-RU" dirty="0" err="1"/>
              <a:t>складські</a:t>
            </a:r>
            <a:r>
              <a:rPr lang="ru-RU" dirty="0"/>
              <a:t> запаси,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своєчасні</a:t>
            </a:r>
            <a:r>
              <a:rPr lang="ru-RU" dirty="0"/>
              <a:t> поставки, </a:t>
            </a:r>
            <a:r>
              <a:rPr lang="ru-RU" dirty="0" err="1"/>
              <a:t>забезпечувати</a:t>
            </a:r>
            <a:r>
              <a:rPr lang="ru-RU" dirty="0"/>
              <a:t> </a:t>
            </a:r>
            <a:r>
              <a:rPr lang="ru-RU" dirty="0" err="1"/>
              <a:t>відповідність</a:t>
            </a:r>
            <a:r>
              <a:rPr lang="ru-RU" dirty="0"/>
              <a:t> </a:t>
            </a:r>
            <a:r>
              <a:rPr lang="ru-RU" dirty="0" err="1"/>
              <a:t>пропозиції</a:t>
            </a:r>
            <a:r>
              <a:rPr lang="ru-RU" dirty="0"/>
              <a:t> </a:t>
            </a:r>
            <a:r>
              <a:rPr lang="ru-RU" dirty="0" err="1"/>
              <a:t>попиту</a:t>
            </a:r>
            <a:r>
              <a:rPr lang="ru-RU" dirty="0"/>
              <a:t>, </a:t>
            </a:r>
            <a:r>
              <a:rPr lang="ru-RU" dirty="0" err="1"/>
              <a:t>знижувати</a:t>
            </a:r>
            <a:r>
              <a:rPr lang="ru-RU" dirty="0"/>
              <a:t> </a:t>
            </a:r>
            <a:r>
              <a:rPr lang="ru-RU" dirty="0" err="1"/>
              <a:t>витрати</a:t>
            </a:r>
            <a:r>
              <a:rPr lang="ru-RU" dirty="0"/>
              <a:t> і, як </a:t>
            </a:r>
            <a:r>
              <a:rPr lang="ru-RU" dirty="0" err="1"/>
              <a:t>наслідок</a:t>
            </a:r>
            <a:r>
              <a:rPr lang="ru-RU" dirty="0"/>
              <a:t>, </a:t>
            </a:r>
            <a:r>
              <a:rPr lang="ru-RU" dirty="0" err="1"/>
              <a:t>збільшувати</a:t>
            </a:r>
            <a:r>
              <a:rPr lang="ru-RU" dirty="0"/>
              <a:t> </a:t>
            </a:r>
            <a:r>
              <a:rPr lang="ru-RU" dirty="0" err="1"/>
              <a:t>ринкову</a:t>
            </a:r>
            <a:r>
              <a:rPr lang="ru-RU" dirty="0"/>
              <a:t> </a:t>
            </a:r>
            <a:r>
              <a:rPr lang="ru-RU" dirty="0" err="1"/>
              <a:t>вартість</a:t>
            </a:r>
            <a:r>
              <a:rPr lang="ru-RU" dirty="0"/>
              <a:t> </a:t>
            </a:r>
            <a:r>
              <a:rPr lang="ru-RU" dirty="0" err="1"/>
              <a:t>компанії</a:t>
            </a:r>
            <a:r>
              <a:rPr lang="ru-RU" dirty="0"/>
              <a:t>.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0447" t="22675" r="40870" b="27380"/>
          <a:stretch/>
        </p:blipFill>
        <p:spPr>
          <a:xfrm>
            <a:off x="1203249" y="2305722"/>
            <a:ext cx="5895190" cy="4281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148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0165" y="246993"/>
            <a:ext cx="11041118" cy="3581400"/>
          </a:xfrm>
        </p:spPr>
        <p:txBody>
          <a:bodyPr/>
          <a:lstStyle/>
          <a:p>
            <a:pPr algn="just"/>
            <a:r>
              <a:rPr lang="ru-RU" dirty="0"/>
              <a:t>Не секрет,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успішність</a:t>
            </a:r>
            <a:r>
              <a:rPr lang="ru-RU" dirty="0"/>
              <a:t> </a:t>
            </a:r>
            <a:r>
              <a:rPr lang="ru-RU" dirty="0" err="1"/>
              <a:t>бізнесу</a:t>
            </a:r>
            <a:r>
              <a:rPr lang="ru-RU" dirty="0"/>
              <a:t> </a:t>
            </a:r>
            <a:r>
              <a:rPr lang="en-US" dirty="0"/>
              <a:t>Apple </a:t>
            </a:r>
            <a:r>
              <a:rPr lang="ru-RU" dirty="0" err="1"/>
              <a:t>багато</a:t>
            </a:r>
            <a:r>
              <a:rPr lang="ru-RU" dirty="0"/>
              <a:t> в </a:t>
            </a:r>
            <a:r>
              <a:rPr lang="ru-RU" dirty="0" err="1"/>
              <a:t>чому</a:t>
            </a:r>
            <a:r>
              <a:rPr lang="ru-RU" dirty="0"/>
              <a:t> </a:t>
            </a:r>
            <a:r>
              <a:rPr lang="ru-RU" dirty="0" err="1"/>
              <a:t>пояснюється</a:t>
            </a:r>
            <a:r>
              <a:rPr lang="ru-RU" dirty="0"/>
              <a:t> </a:t>
            </a:r>
            <a:r>
              <a:rPr lang="ru-RU" dirty="0" err="1"/>
              <a:t>професійним</a:t>
            </a:r>
            <a:r>
              <a:rPr lang="ru-RU" dirty="0"/>
              <a:t> </a:t>
            </a:r>
            <a:r>
              <a:rPr lang="ru-RU" dirty="0" err="1"/>
              <a:t>управлінням</a:t>
            </a:r>
            <a:r>
              <a:rPr lang="ru-RU" dirty="0"/>
              <a:t> </a:t>
            </a:r>
            <a:r>
              <a:rPr lang="ru-RU" dirty="0" err="1"/>
              <a:t>ланцюгами</a:t>
            </a:r>
            <a:r>
              <a:rPr lang="ru-RU" dirty="0"/>
              <a:t> </a:t>
            </a:r>
            <a:r>
              <a:rPr lang="ru-RU" dirty="0" err="1"/>
              <a:t>постачання</a:t>
            </a:r>
            <a:r>
              <a:rPr lang="ru-RU" dirty="0"/>
              <a:t> й </a:t>
            </a:r>
            <a:r>
              <a:rPr lang="ru-RU" dirty="0" err="1"/>
              <a:t>постійними</a:t>
            </a:r>
            <a:r>
              <a:rPr lang="ru-RU" dirty="0"/>
              <a:t> заходами, </a:t>
            </a:r>
            <a:r>
              <a:rPr lang="ru-RU" dirty="0" err="1"/>
              <a:t>націленими</a:t>
            </a:r>
            <a:r>
              <a:rPr lang="ru-RU" dirty="0"/>
              <a:t> на </a:t>
            </a:r>
            <a:r>
              <a:rPr lang="ru-RU" dirty="0" err="1"/>
              <a:t>оцінку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. За </a:t>
            </a:r>
            <a:r>
              <a:rPr lang="ru-RU" dirty="0" err="1"/>
              <a:t>даними</a:t>
            </a:r>
            <a:r>
              <a:rPr lang="ru-RU" dirty="0"/>
              <a:t> </a:t>
            </a:r>
            <a:r>
              <a:rPr lang="en-US" dirty="0"/>
              <a:t>AMR Research </a:t>
            </a:r>
            <a:r>
              <a:rPr lang="ru-RU" dirty="0"/>
              <a:t>в рейтинг 25 </a:t>
            </a:r>
            <a:r>
              <a:rPr lang="ru-RU" dirty="0" err="1"/>
              <a:t>кращих</a:t>
            </a:r>
            <a:r>
              <a:rPr lang="ru-RU" dirty="0"/>
              <a:t> </a:t>
            </a:r>
            <a:r>
              <a:rPr lang="ru-RU" dirty="0" err="1"/>
              <a:t>компаній</a:t>
            </a:r>
            <a:r>
              <a:rPr lang="ru-RU" dirty="0"/>
              <a:t> з </a:t>
            </a:r>
            <a:r>
              <a:rPr lang="ru-RU" dirty="0" err="1"/>
              <a:t>найбільш</a:t>
            </a:r>
            <a:r>
              <a:rPr lang="ru-RU" dirty="0"/>
              <a:t> результативною і </a:t>
            </a:r>
            <a:r>
              <a:rPr lang="ru-RU" dirty="0" err="1"/>
              <a:t>продуктивної</a:t>
            </a:r>
            <a:r>
              <a:rPr lang="ru-RU" dirty="0"/>
              <a:t> системою </a:t>
            </a:r>
            <a:r>
              <a:rPr lang="en-US" dirty="0"/>
              <a:t>supply chain </a:t>
            </a:r>
            <a:r>
              <a:rPr lang="ru-RU" dirty="0" err="1"/>
              <a:t>увійшло</a:t>
            </a:r>
            <a:r>
              <a:rPr lang="ru-RU" dirty="0"/>
              <a:t> 10 </a:t>
            </a:r>
            <a:r>
              <a:rPr lang="ru-RU" dirty="0" err="1"/>
              <a:t>найбільших</a:t>
            </a:r>
            <a:r>
              <a:rPr lang="ru-RU" dirty="0"/>
              <a:t> ІТ-</a:t>
            </a:r>
            <a:r>
              <a:rPr lang="ru-RU" dirty="0" err="1"/>
              <a:t>компаній</a:t>
            </a:r>
            <a:r>
              <a:rPr lang="ru-RU" dirty="0"/>
              <a:t>, а </a:t>
            </a:r>
            <a:r>
              <a:rPr lang="ru-RU" dirty="0" err="1"/>
              <a:t>лідируючу</a:t>
            </a:r>
            <a:r>
              <a:rPr lang="ru-RU" dirty="0"/>
              <a:t> </a:t>
            </a:r>
            <a:r>
              <a:rPr lang="ru-RU" dirty="0" err="1"/>
              <a:t>позицію</a:t>
            </a:r>
            <a:r>
              <a:rPr lang="ru-RU" dirty="0"/>
              <a:t> </a:t>
            </a:r>
            <a:r>
              <a:rPr lang="ru-RU" dirty="0" err="1"/>
              <a:t>зайняла</a:t>
            </a:r>
            <a:r>
              <a:rPr lang="ru-RU" dirty="0"/>
              <a:t> </a:t>
            </a:r>
            <a:r>
              <a:rPr lang="en-US" dirty="0"/>
              <a:t>Apple.</a:t>
            </a:r>
            <a:endParaRPr lang="ru-RU" dirty="0"/>
          </a:p>
        </p:txBody>
      </p:sp>
      <p:pic>
        <p:nvPicPr>
          <p:cNvPr id="819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610" y="1828964"/>
            <a:ext cx="6076950" cy="456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8368640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Урожай</Template>
  <TotalTime>35</TotalTime>
  <Words>756</Words>
  <Application>Microsoft Office PowerPoint</Application>
  <PresentationFormat>Широкоэкранный</PresentationFormat>
  <Paragraphs>22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Franklin Gothic Book</vt:lpstr>
      <vt:lpstr>Crop</vt:lpstr>
      <vt:lpstr>МАРКЕТИНГОВА СТРАТЕГІЯ «Apple»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ВИСНОВОК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111</dc:creator>
  <cp:lastModifiedBy>111</cp:lastModifiedBy>
  <cp:revision>5</cp:revision>
  <dcterms:created xsi:type="dcterms:W3CDTF">2019-05-28T13:46:11Z</dcterms:created>
  <dcterms:modified xsi:type="dcterms:W3CDTF">2020-03-14T12:34:14Z</dcterms:modified>
</cp:coreProperties>
</file>