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5" r:id="rId1"/>
  </p:sldMasterIdLst>
  <p:sldIdLst>
    <p:sldId id="259" r:id="rId2"/>
    <p:sldId id="260" r:id="rId3"/>
    <p:sldId id="262" r:id="rId4"/>
    <p:sldId id="264" r:id="rId5"/>
    <p:sldId id="265" r:id="rId6"/>
    <p:sldId id="266" r:id="rId7"/>
    <p:sldId id="263" r:id="rId8"/>
    <p:sldId id="268" r:id="rId9"/>
    <p:sldId id="267" r:id="rId10"/>
    <p:sldId id="269" r:id="rId11"/>
    <p:sldId id="27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0D0D0D"/>
    <a:srgbClr val="FF9900"/>
    <a:srgbClr val="DDA147"/>
    <a:srgbClr val="B54C2D"/>
    <a:srgbClr val="B66952"/>
    <a:srgbClr val="B56D45"/>
    <a:srgbClr val="DF9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77348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8747-4367-4BD2-8D51-C97E202738E2}" type="datetime1">
              <a:rPr lang="en-US" smtClean="0"/>
              <a:t>4/6/2023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525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>
            <a:extLst>
              <a:ext uri="{FF2B5EF4-FFF2-40B4-BE49-F238E27FC236}">
                <a16:creationId xmlns:a16="http://schemas.microsoft.com/office/drawing/2014/main" id="{CE39118B-B3AD-4BD4-BA22-DEFF4E76C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247728"/>
            <a:ext cx="10353762" cy="543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1B079-7EF0-44EE-B798-BCC497C9F3B2}" type="datetime1">
              <a:rPr lang="en-US" smtClean="0"/>
              <a:t>4/6/2023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665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70A8-1D13-4657-95F0-A9EA54967B8D}" type="datetime1">
              <a:rPr lang="en-US" smtClean="0"/>
              <a:t>4/6/2023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2055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B90AC-71BD-4C7F-8ACA-7B3F18292E63}" type="datetime1">
              <a:rPr lang="en-US" smtClean="0"/>
              <a:t>4/6/2023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3F0D53-0705-41B7-8554-09D21E7807F9}"/>
              </a:ext>
            </a:extLst>
          </p:cNvPr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F647CD-0F1A-4BB3-89E0-A74F1E1B098D}"/>
              </a:ext>
            </a:extLst>
          </p:cNvPr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805943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EFC2C-8905-46F0-B443-CE905B76BA01}" type="datetime1">
              <a:rPr lang="en-US" smtClean="0"/>
              <a:t>4/6/2023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88362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76478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768112"/>
            <a:ext cx="3300984" cy="3023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49"/>
            <a:ext cx="3300984" cy="764783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768112"/>
            <a:ext cx="3300984" cy="3023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76478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768110"/>
            <a:ext cx="3300984" cy="302308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79DC3-C9B5-499E-9140-0DC28B7074E2}" type="datetime1">
              <a:rPr lang="en-US" smtClean="0"/>
              <a:t>4/6/2023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4069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>
            <a:extLst>
              <a:ext uri="{FF2B5EF4-FFF2-40B4-BE49-F238E27FC236}">
                <a16:creationId xmlns:a16="http://schemas.microsoft.com/office/drawing/2014/main" id="{7E87C569-D426-4615-ADA7-B370EA9834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>
            <a:extLst>
              <a:ext uri="{FF2B5EF4-FFF2-40B4-BE49-F238E27FC236}">
                <a16:creationId xmlns:a16="http://schemas.microsoft.com/office/drawing/2014/main" id="{7B353ED4-7AD0-46C9-88ED-1A16B1433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>
            <a:extLst>
              <a:ext uri="{FF2B5EF4-FFF2-40B4-BE49-F238E27FC236}">
                <a16:creationId xmlns:a16="http://schemas.microsoft.com/office/drawing/2014/main" id="{F561D985-AD57-459A-B3A6-EBF296039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572443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572442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572442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B33EA-E472-4D22-9C03-A9C14AA21CED}" type="datetime1">
              <a:rPr lang="en-US" smtClean="0"/>
              <a:t>4/6/2023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3026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E833E-1B6D-415F-AD29-75AE8C43BD0D}" type="datetime1">
              <a:rPr lang="en-US" smtClean="0"/>
              <a:t>4/6/2023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1586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2596F-08A7-4B70-989A-F2B1CF31E66B}" type="datetime1">
              <a:rPr lang="en-US" smtClean="0"/>
              <a:t>4/6/2023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527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A3C-5767-4844-A0A3-83778C2E5409}" type="datetime1">
              <a:rPr lang="en-US" smtClean="0"/>
              <a:t>4/6/2023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865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763439"/>
            <a:ext cx="9590550" cy="133349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07A8-A5CF-4D38-AB86-7EDDA87A85D4}" type="datetime1">
              <a:rPr lang="en-US" smtClean="0"/>
              <a:t>4/6/2023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486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6187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76450"/>
            <a:ext cx="4856841" cy="3622671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0716" y="2076451"/>
            <a:ext cx="4856841" cy="3622672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D27C-8599-43EF-BA1D-14DDC1946E06}" type="datetime1">
              <a:rPr lang="en-US" smtClean="0"/>
              <a:t>4/6/2023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175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>
            <a:extLst>
              <a:ext uri="{FF2B5EF4-FFF2-40B4-BE49-F238E27FC236}">
                <a16:creationId xmlns:a16="http://schemas.microsoft.com/office/drawing/2014/main" id="{37B721FF-D609-4D98-9D19-CF75AA8A5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29200" cy="4099959"/>
          </a:xfrm>
          <a:prstGeom prst="rect">
            <a:avLst/>
          </a:prstGeom>
        </p:spPr>
      </p:pic>
      <p:pic>
        <p:nvPicPr>
          <p:cNvPr id="21" name="Picture 20" descr="Slate-V2-HD-compPhotoInset.png">
            <a:extLst>
              <a:ext uri="{FF2B5EF4-FFF2-40B4-BE49-F238E27FC236}">
                <a16:creationId xmlns:a16="http://schemas.microsoft.com/office/drawing/2014/main" id="{073936BD-C868-433F-8E84-D6DD8E640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357" y="1734506"/>
            <a:ext cx="5029200" cy="40999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6013" y="1855153"/>
            <a:ext cx="4764764" cy="6924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6013" y="2702103"/>
            <a:ext cx="4764764" cy="304353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3166" y="1855152"/>
            <a:ext cx="4779582" cy="6924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3167" y="2702103"/>
            <a:ext cx="4779581" cy="304353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43D99-809A-49C0-96E5-4250D0B498EE}" type="datetime1">
              <a:rPr lang="en-US" smtClean="0"/>
              <a:t>4/6/2023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887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3DE9B-B678-4EFB-BB7D-A4370204A0B0}" type="datetime1">
              <a:rPr lang="en-US" smtClean="0"/>
              <a:t>4/6/2023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888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812DA-F765-4142-A6A3-A8ED7235E082}" type="datetime1">
              <a:rPr lang="en-US" smtClean="0"/>
              <a:t>4/6/2023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916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080001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673351"/>
            <a:ext cx="3706889" cy="301625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277FD-7DE6-41D4-930D-AC99F5AFE54E}" type="datetime1">
              <a:rPr lang="en-US" smtClean="0"/>
              <a:t>4/6/2023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479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>
            <a:extLst>
              <a:ext uri="{FF2B5EF4-FFF2-40B4-BE49-F238E27FC236}">
                <a16:creationId xmlns:a16="http://schemas.microsoft.com/office/drawing/2014/main" id="{4D06E496-ACBA-4063-B4A1-C5C484EE5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763701"/>
            <a:ext cx="5707899" cy="1675559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3698" y="2679699"/>
            <a:ext cx="4588094" cy="3135695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15526-7079-4B7B-987C-1B5FAE11A0FF}" type="datetime1">
              <a:rPr lang="en-US" smtClean="0"/>
              <a:t>4/6/2023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378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76450"/>
            <a:ext cx="10353762" cy="371474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073ED0CC-082F-4160-86E5-0D6041F12778}" type="datetime1">
              <a:rPr lang="en-US" smtClean="0"/>
              <a:t>4/6/2023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8027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3" r:id="rId1"/>
    <p:sldLayoutId id="2147483715" r:id="rId2"/>
    <p:sldLayoutId id="2147483716" r:id="rId3"/>
    <p:sldLayoutId id="2147483714" r:id="rId4"/>
    <p:sldLayoutId id="2147483710" r:id="rId5"/>
    <p:sldLayoutId id="2147483694" r:id="rId6"/>
    <p:sldLayoutId id="2147483695" r:id="rId7"/>
    <p:sldLayoutId id="2147483696" r:id="rId8"/>
    <p:sldLayoutId id="2147483697" r:id="rId9"/>
    <p:sldLayoutId id="2147483699" r:id="rId10"/>
    <p:sldLayoutId id="2147483693" r:id="rId11"/>
    <p:sldLayoutId id="2147483700" r:id="rId12"/>
    <p:sldLayoutId id="2147483701" r:id="rId13"/>
    <p:sldLayoutId id="2147483703" r:id="rId14"/>
    <p:sldLayoutId id="2147483704" r:id="rId15"/>
    <p:sldLayoutId id="2147483702" r:id="rId16"/>
    <p:sldLayoutId id="2147483698" r:id="rId17"/>
  </p:sldLayoutIdLst>
  <p:hf sldNum="0" hdr="0" ftr="0" dt="0"/>
  <p:txStyles>
    <p:titleStyle>
      <a:lvl1pPr algn="ctr" defTabSz="457200" rtl="0" eaLnBrk="1" latinLnBrk="0" hangingPunct="1">
        <a:lnSpc>
          <a:spcPct val="90000"/>
        </a:lnSpc>
        <a:spcBef>
          <a:spcPct val="0"/>
        </a:spcBef>
        <a:buNone/>
        <a:defRPr sz="4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3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21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cup, coffee, food, beverage&#10;&#10;Description automatically generated">
            <a:extLst>
              <a:ext uri="{FF2B5EF4-FFF2-40B4-BE49-F238E27FC236}">
                <a16:creationId xmlns:a16="http://schemas.microsoft.com/office/drawing/2014/main" id="{91BC5572-FC33-4C1C-8DEE-C2CF75A7564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D1F047C-C727-42A7-85C5-68C5AA1B1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0693" y="1087120"/>
            <a:ext cx="9440034" cy="2648381"/>
          </a:xfrm>
        </p:spPr>
        <p:txBody>
          <a:bodyPr>
            <a:normAutofit/>
          </a:bodyPr>
          <a:lstStyle/>
          <a:p>
            <a:r>
              <a:rPr lang="uk-UA" sz="4800" dirty="0"/>
              <a:t>Гуманістичний напрям у психології особистості</a:t>
            </a:r>
            <a:endParaRPr lang="en-US" sz="4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93FB3F-A8D4-46D3-A1C6-C79C645637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0693" y="3910649"/>
            <a:ext cx="9440034" cy="1397951"/>
          </a:xfrm>
        </p:spPr>
        <p:txBody>
          <a:bodyPr>
            <a:normAutofit/>
          </a:bodyPr>
          <a:lstStyle/>
          <a:p>
            <a:r>
              <a:rPr lang="uk-UA" sz="2800" dirty="0"/>
              <a:t>БАМП-1-21 Робота студентів:</a:t>
            </a:r>
          </a:p>
          <a:p>
            <a:r>
              <a:rPr lang="uk-UA" sz="2800" dirty="0" err="1"/>
              <a:t>Сапон</a:t>
            </a:r>
            <a:r>
              <a:rPr lang="uk-UA" sz="2800" dirty="0"/>
              <a:t> Юлії, </a:t>
            </a:r>
            <a:r>
              <a:rPr lang="uk-UA" sz="2800" dirty="0" err="1"/>
              <a:t>Нікачало</a:t>
            </a:r>
            <a:r>
              <a:rPr lang="uk-UA" sz="2800" dirty="0"/>
              <a:t> </a:t>
            </a:r>
            <a:r>
              <a:rPr lang="uk-UA" sz="2800" dirty="0" err="1"/>
              <a:t>Крістіни</a:t>
            </a:r>
            <a:r>
              <a:rPr lang="uk-UA" sz="2800" dirty="0"/>
              <a:t>, Цабекало Дарії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33738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ECEDF8B-504E-6E86-E4C5-F3B9425E15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3345" y="950015"/>
            <a:ext cx="10353762" cy="3714749"/>
          </a:xfrm>
          <a:ln w="38100">
            <a:solidFill>
              <a:schemeClr val="tx1"/>
            </a:solidFill>
          </a:ln>
        </p:spPr>
        <p:txBody>
          <a:bodyPr/>
          <a:lstStyle/>
          <a:p>
            <a:pPr marL="36900" indent="0" algn="ctr">
              <a:buNone/>
            </a:pPr>
            <a:r>
              <a:rPr lang="uk-UA" dirty="0"/>
              <a:t>В </a:t>
            </a:r>
            <a:r>
              <a:rPr lang="uk-UA" dirty="0" err="1"/>
              <a:t>підсомку</a:t>
            </a:r>
            <a:r>
              <a:rPr lang="uk-UA" dirty="0"/>
              <a:t> можна сказати тільки одне. Що ми –це люди. Кожен з нас це особистість. Ми всі маємо розвиватися, та жити, саме за власними принципами, та ідеями. Звісно що самотужки нам буде важкувато, проте життя і має бути таким. Ми всі маємо бути </a:t>
            </a:r>
            <a:r>
              <a:rPr lang="uk-UA" dirty="0" err="1"/>
              <a:t>самоактуалізованими</a:t>
            </a:r>
            <a:r>
              <a:rPr lang="uk-UA" dirty="0"/>
              <a:t>, та йти до саморозвитку, дотримуючись піраміди та просто будучи собою.</a:t>
            </a:r>
            <a:endParaRPr lang="LID4096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30299CF-9E38-DFAC-5F92-443CF876BA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8712" y="3429000"/>
            <a:ext cx="5383028" cy="3024577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76416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4900BE-2C36-B69D-9DF5-601F4F253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2800350"/>
            <a:ext cx="10353762" cy="1257300"/>
          </a:xfrm>
        </p:spPr>
        <p:txBody>
          <a:bodyPr/>
          <a:lstStyle/>
          <a:p>
            <a:r>
              <a:rPr lang="uk-UA" dirty="0"/>
              <a:t>Дякую за увагу!!!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55422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8000"/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F360658-5298-C362-FD68-B04DAB910D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16" y="476676"/>
            <a:ext cx="10353762" cy="3714749"/>
          </a:xfrm>
          <a:noFill/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6900" indent="0">
              <a:buNone/>
            </a:pPr>
            <a:r>
              <a:rPr lang="ru-RU" sz="24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Гуманістичний</a:t>
            </a: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напрям</a:t>
            </a: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ru-RU" sz="24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психології</a:t>
            </a: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особистості</a:t>
            </a: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ru-RU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це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теорія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стверджує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люди </a:t>
            </a:r>
            <a:r>
              <a:rPr lang="ru-RU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можуть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вирости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розвиватися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якщо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отримають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достатньої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уваги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поваги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любові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від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свого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оточення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заснована на </a:t>
            </a:r>
            <a:r>
              <a:rPr lang="ru-RU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ідеї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людина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має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необмежені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можливості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для </a:t>
            </a:r>
            <a:r>
              <a:rPr lang="ru-RU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саморозвитку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Ця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психологія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надає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перевагу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індивідуальному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підходу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до </a:t>
            </a:r>
            <a:r>
              <a:rPr lang="ru-RU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кожної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людини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оскільки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кожна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людина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унікальна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має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свої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потреби та </a:t>
            </a:r>
            <a:r>
              <a:rPr lang="ru-RU" sz="24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цілі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40F44C5-FBD4-EE1E-330E-DA8FB3586A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134" y="3428999"/>
            <a:ext cx="3414092" cy="2682501"/>
          </a:xfrm>
          <a:prstGeom prst="rect">
            <a:avLst/>
          </a:prstGeom>
          <a:ln w="19050">
            <a:solidFill>
              <a:schemeClr val="accent2">
                <a:lumMod val="50000"/>
              </a:schemeClr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AB6A368-D2CB-00A2-A975-04B531A642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9255" y="3428999"/>
            <a:ext cx="4020611" cy="2682501"/>
          </a:xfrm>
          <a:prstGeom prst="rect">
            <a:avLst/>
          </a:prstGeom>
          <a:ln w="28575">
            <a:solidFill>
              <a:schemeClr val="accent2">
                <a:lumMod val="75000"/>
              </a:schemeClr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47771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  <a:lum/>
          </a:blip>
          <a:srcRect/>
          <a:stretch>
            <a:fillRect l="-17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ABF136A-B734-EFB3-8B5C-16F59A46F5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2699" y="730770"/>
            <a:ext cx="4766873" cy="5396459"/>
          </a:xfrm>
          <a:ln w="38100">
            <a:solidFill>
              <a:srgbClr val="FF0000"/>
            </a:solidFill>
          </a:ln>
        </p:spPr>
        <p:txBody>
          <a:bodyPr>
            <a:normAutofit fontScale="92500" lnSpcReduction="10000"/>
          </a:bodyPr>
          <a:lstStyle/>
          <a:p>
            <a:pPr marL="36900" indent="0" algn="ctr">
              <a:buNone/>
            </a:pPr>
            <a:r>
              <a:rPr lang="ru-RU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У </a:t>
            </a:r>
            <a:r>
              <a:rPr lang="en-US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XX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столітті</a:t>
            </a:r>
            <a:r>
              <a:rPr lang="ru-RU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панували</a:t>
            </a:r>
            <a:r>
              <a:rPr lang="ru-RU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ідеї</a:t>
            </a:r>
            <a:r>
              <a:rPr lang="ru-RU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біхевіоризму</a:t>
            </a:r>
            <a:r>
              <a:rPr lang="ru-RU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Вони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розглядали</a:t>
            </a:r>
            <a:r>
              <a:rPr lang="ru-RU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індивіда</a:t>
            </a:r>
            <a:r>
              <a:rPr lang="ru-RU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з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погляду</a:t>
            </a:r>
            <a:r>
              <a:rPr lang="ru-RU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залежності</a:t>
            </a:r>
            <a:r>
              <a:rPr lang="ru-RU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від</a:t>
            </a:r>
            <a:r>
              <a:rPr lang="ru-RU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зовнішніх</a:t>
            </a:r>
            <a:r>
              <a:rPr lang="ru-RU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стимулів</a:t>
            </a:r>
            <a:r>
              <a:rPr lang="ru-RU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Фахівці</a:t>
            </a:r>
            <a:r>
              <a:rPr lang="ru-RU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напряму</a:t>
            </a:r>
            <a:r>
              <a:rPr lang="ru-RU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вважали</a:t>
            </a:r>
            <a:r>
              <a:rPr lang="ru-RU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що</a:t>
            </a:r>
            <a:r>
              <a:rPr lang="ru-RU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поведінка</a:t>
            </a:r>
            <a:r>
              <a:rPr lang="ru-RU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людини</a:t>
            </a:r>
            <a:r>
              <a:rPr lang="ru-RU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мало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чим</a:t>
            </a:r>
            <a:r>
              <a:rPr lang="ru-RU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відрізняється</a:t>
            </a:r>
            <a:r>
              <a:rPr lang="ru-RU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від</a:t>
            </a:r>
            <a:r>
              <a:rPr lang="ru-RU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поведінки</a:t>
            </a:r>
            <a:r>
              <a:rPr lang="ru-RU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тварин.</a:t>
            </a:r>
          </a:p>
          <a:p>
            <a:pPr marL="36900" indent="0" algn="ctr">
              <a:buNone/>
            </a:pPr>
            <a:r>
              <a:rPr lang="ru-RU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Гуманістичний</a:t>
            </a:r>
            <a:r>
              <a:rPr lang="ru-RU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підхід</a:t>
            </a:r>
            <a:r>
              <a:rPr lang="ru-RU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психології</a:t>
            </a:r>
            <a:r>
              <a:rPr lang="ru-RU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протиставляється</a:t>
            </a:r>
            <a:r>
              <a:rPr lang="ru-RU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природничо-науковому</a:t>
            </a:r>
            <a:r>
              <a:rPr lang="ru-RU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У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ньому</a:t>
            </a:r>
            <a:r>
              <a:rPr lang="ru-RU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немає</a:t>
            </a:r>
            <a:r>
              <a:rPr lang="ru-RU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чітких</a:t>
            </a:r>
            <a:r>
              <a:rPr lang="ru-RU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формулювань</a:t>
            </a:r>
            <a:r>
              <a:rPr lang="ru-RU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він</a:t>
            </a:r>
            <a:r>
              <a:rPr lang="ru-RU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ґрунтується</a:t>
            </a:r>
            <a:r>
              <a:rPr lang="ru-RU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на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філософських</a:t>
            </a:r>
            <a:r>
              <a:rPr lang="ru-RU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міркуваннях</a:t>
            </a:r>
            <a:r>
              <a:rPr lang="ru-RU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Праці</a:t>
            </a:r>
            <a:r>
              <a:rPr lang="ru-RU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вчених</a:t>
            </a:r>
            <a:r>
              <a:rPr lang="ru-RU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епохи</a:t>
            </a:r>
            <a:r>
              <a:rPr lang="ru-RU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Просвітництва</a:t>
            </a:r>
            <a:r>
              <a:rPr lang="ru-RU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східні</a:t>
            </a:r>
            <a:r>
              <a:rPr lang="ru-RU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та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релігійні</a:t>
            </a:r>
            <a:r>
              <a:rPr lang="ru-RU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системи</a:t>
            </a:r>
            <a:r>
              <a:rPr lang="ru-RU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екзистенційні</a:t>
            </a:r>
            <a:r>
              <a:rPr lang="ru-RU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роботи</a:t>
            </a:r>
            <a:r>
              <a:rPr lang="ru-RU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філософів</a:t>
            </a:r>
            <a:r>
              <a:rPr lang="ru-RU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дозволили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підійти</a:t>
            </a:r>
            <a:r>
              <a:rPr lang="ru-RU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до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розгляду</a:t>
            </a:r>
            <a:r>
              <a:rPr lang="ru-RU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психіки</a:t>
            </a:r>
            <a:r>
              <a:rPr lang="ru-RU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людини</a:t>
            </a:r>
            <a:r>
              <a:rPr lang="ru-RU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з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іншого</a:t>
            </a:r>
            <a:r>
              <a:rPr lang="ru-RU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боку.</a:t>
            </a:r>
          </a:p>
          <a:p>
            <a:pPr marL="36900" indent="0" algn="ctr">
              <a:buNone/>
            </a:pPr>
            <a:endParaRPr lang="LID4096" dirty="0">
              <a:solidFill>
                <a:schemeClr val="tx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6A1A1BD-CBDD-A9AB-7661-0CE5837A0E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461" y="2000810"/>
            <a:ext cx="3184969" cy="26508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123E879-3081-2C48-CF3C-D553C87010A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476" t="748"/>
          <a:stretch/>
        </p:blipFill>
        <p:spPr>
          <a:xfrm>
            <a:off x="8424472" y="2000810"/>
            <a:ext cx="3352426" cy="2583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B42BC42-F46F-FE7D-1123-208F4E3F9A08}"/>
              </a:ext>
            </a:extLst>
          </p:cNvPr>
          <p:cNvSpPr/>
          <p:nvPr/>
        </p:nvSpPr>
        <p:spPr>
          <a:xfrm>
            <a:off x="6076135" y="0"/>
            <a:ext cx="174763" cy="73077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658296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6009647-1DFA-0404-5CAB-D177330A7A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1147" y="2901836"/>
            <a:ext cx="4545496" cy="2821056"/>
          </a:xfrm>
        </p:spPr>
        <p:txBody>
          <a:bodyPr>
            <a:normAutofit/>
          </a:bodyPr>
          <a:lstStyle/>
          <a:p>
            <a:pPr marL="36900" indent="0" algn="ctr">
              <a:buNone/>
            </a:pPr>
            <a:r>
              <a:rPr lang="ru-RU" sz="2000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Гуманістичний</a:t>
            </a:r>
            <a:r>
              <a:rPr lang="ru-RU" sz="2000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напрям</a:t>
            </a:r>
            <a:r>
              <a:rPr lang="ru-RU" sz="2000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ru-RU" sz="2000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психології</a:t>
            </a:r>
            <a:r>
              <a:rPr lang="ru-RU" sz="2000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особистості</a:t>
            </a:r>
            <a:r>
              <a:rPr lang="ru-RU" sz="2000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може</a:t>
            </a:r>
            <a:r>
              <a:rPr lang="ru-RU" sz="2000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бути </a:t>
            </a:r>
            <a:r>
              <a:rPr lang="ru-RU" sz="2000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поділений</a:t>
            </a:r>
            <a:r>
              <a:rPr lang="ru-RU" sz="2000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на </a:t>
            </a:r>
            <a:r>
              <a:rPr lang="ru-RU" sz="2000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кілька</a:t>
            </a:r>
            <a:r>
              <a:rPr lang="ru-RU" sz="2000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різних</a:t>
            </a:r>
            <a:r>
              <a:rPr lang="ru-RU" sz="2000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піднапрямів</a:t>
            </a:r>
            <a:r>
              <a:rPr lang="ru-RU" sz="2000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таких як:</a:t>
            </a:r>
            <a:endParaRPr lang="LID4096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2D67A63-F7E1-01E4-6BC3-741D9104E9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406" y="2063773"/>
            <a:ext cx="2457450" cy="18669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A5C4C74-8DE9-EFCA-4246-8F984504A2A9}"/>
              </a:ext>
            </a:extLst>
          </p:cNvPr>
          <p:cNvSpPr txBox="1"/>
          <p:nvPr/>
        </p:nvSpPr>
        <p:spPr>
          <a:xfrm>
            <a:off x="890383" y="393067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клієнт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-центрована</a:t>
            </a:r>
            <a:r>
              <a:rPr lang="ru-RU" dirty="0"/>
              <a:t> </a:t>
            </a:r>
            <a:r>
              <a:rPr lang="ru-RU" dirty="0" err="1"/>
              <a:t>терапія</a:t>
            </a:r>
            <a:endParaRPr lang="LID4096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5945EAB-A853-C0DD-17F3-DC13D70624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6727"/>
          <a:stretch/>
        </p:blipFill>
        <p:spPr>
          <a:xfrm>
            <a:off x="8636992" y="2015015"/>
            <a:ext cx="2368412" cy="199031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BA3763E-7576-D9CF-9DB4-72AC35E7AC2C}"/>
              </a:ext>
            </a:extLst>
          </p:cNvPr>
          <p:cNvSpPr txBox="1"/>
          <p:nvPr/>
        </p:nvSpPr>
        <p:spPr>
          <a:xfrm>
            <a:off x="8864659" y="3953693"/>
            <a:ext cx="45454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гештальт-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терапія</a:t>
            </a:r>
            <a:endParaRPr lang="LID4096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C5C8DE0-D783-82B3-5335-180961CED4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4376" y="469964"/>
            <a:ext cx="2619375" cy="174307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D5F77DF-B086-0CDC-ED24-C36DE829D0B5}"/>
              </a:ext>
            </a:extLst>
          </p:cNvPr>
          <p:cNvSpPr txBox="1"/>
          <p:nvPr/>
        </p:nvSpPr>
        <p:spPr>
          <a:xfrm>
            <a:off x="4430259" y="2137920"/>
            <a:ext cx="68911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/>
              <a:t>трансперсональна</a:t>
            </a:r>
            <a:r>
              <a:rPr lang="ru-RU" dirty="0"/>
              <a:t> </a:t>
            </a:r>
            <a:r>
              <a:rPr lang="ru-RU" dirty="0" err="1"/>
              <a:t>психологія</a:t>
            </a:r>
            <a:r>
              <a:rPr lang="ru-RU" dirty="0"/>
              <a:t> </a:t>
            </a:r>
            <a:endParaRPr lang="LID4096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082874C-7749-FC33-4A79-E0A8AD3515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7678" y="4283377"/>
            <a:ext cx="2619375" cy="174307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9278628-9B58-3D07-4AAD-9235E4106C7A}"/>
              </a:ext>
            </a:extLst>
          </p:cNvPr>
          <p:cNvSpPr txBox="1"/>
          <p:nvPr/>
        </p:nvSpPr>
        <p:spPr>
          <a:xfrm>
            <a:off x="4598090" y="6138798"/>
            <a:ext cx="67254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Екзистенційна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психотерапія</a:t>
            </a:r>
            <a:endParaRPr lang="LID4096" dirty="0"/>
          </a:p>
        </p:txBody>
      </p: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10ADC321-5A65-75AA-E2C7-7F07EF69FFA4}"/>
              </a:ext>
            </a:extLst>
          </p:cNvPr>
          <p:cNvCxnSpPr>
            <a:cxnSpLocks/>
          </p:cNvCxnSpPr>
          <p:nvPr/>
        </p:nvCxnSpPr>
        <p:spPr>
          <a:xfrm flipH="1">
            <a:off x="3326296" y="3429000"/>
            <a:ext cx="646446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57663C8E-7346-A9F6-18EB-902F967D3717}"/>
              </a:ext>
            </a:extLst>
          </p:cNvPr>
          <p:cNvCxnSpPr>
            <a:cxnSpLocks/>
          </p:cNvCxnSpPr>
          <p:nvPr/>
        </p:nvCxnSpPr>
        <p:spPr>
          <a:xfrm>
            <a:off x="8136835" y="3429000"/>
            <a:ext cx="727824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066D0FAD-D20B-C049-5B7C-4A4BC74E22E9}"/>
              </a:ext>
            </a:extLst>
          </p:cNvPr>
          <p:cNvCxnSpPr>
            <a:cxnSpLocks/>
          </p:cNvCxnSpPr>
          <p:nvPr/>
        </p:nvCxnSpPr>
        <p:spPr>
          <a:xfrm flipV="1">
            <a:off x="6028589" y="2447855"/>
            <a:ext cx="0" cy="56231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D216CE9A-F804-FE34-DB9F-0C1142B6AF47}"/>
              </a:ext>
            </a:extLst>
          </p:cNvPr>
          <p:cNvCxnSpPr>
            <a:cxnSpLocks/>
          </p:cNvCxnSpPr>
          <p:nvPr/>
        </p:nvCxnSpPr>
        <p:spPr>
          <a:xfrm>
            <a:off x="6035215" y="3953693"/>
            <a:ext cx="0" cy="49221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8455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9" grpId="0"/>
      <p:bldP spid="12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32CA579-0F7E-F588-D9D0-F3EF9BB842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934" y="1042781"/>
            <a:ext cx="6268884" cy="4456871"/>
          </a:xfrm>
          <a:ln w="38100">
            <a:solidFill>
              <a:schemeClr val="bg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36900" indent="0">
              <a:buNone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Одним з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найвідоміших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представників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гуманістичної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психології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є Абрахам Маслоу.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Теорія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самоактуалізації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Абрахама Маслоу є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однією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з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найвідоміших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теорій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гуманістичної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психології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. Вона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була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розроблена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у 1954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році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та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базується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на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припущенні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що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кожна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людина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має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потребу в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самореалізації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та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досягненні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свого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потенціалу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Він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розробив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концепцію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ієрархії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потреб, де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основними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є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фізіологічні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потреби,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безпека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любов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та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належність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повага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та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самореалізація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Ця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ієрархія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показує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що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людина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має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багато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потреб,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які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потрібно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задовольняти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для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досягнення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щастя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та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саморозвитку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LID4096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0A3E34E-E7BE-05BC-0657-0F0459D435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6818" y="1917424"/>
            <a:ext cx="5398486" cy="3023152"/>
          </a:xfrm>
          <a:prstGeom prst="rect">
            <a:avLst/>
          </a:prstGeom>
          <a:ln w="38100">
            <a:solidFill>
              <a:schemeClr val="bg2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</p:spTree>
    <p:extLst>
      <p:ext uri="{BB962C8B-B14F-4D97-AF65-F5344CB8AC3E}">
        <p14:creationId xmlns:p14="http://schemas.microsoft.com/office/powerpoint/2010/main" val="360103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DF7B796-57A4-1130-A933-BD5665F183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304" y="225288"/>
            <a:ext cx="10853531" cy="2597425"/>
          </a:xfrm>
        </p:spPr>
        <p:txBody>
          <a:bodyPr>
            <a:normAutofit fontScale="92500" lnSpcReduction="10000"/>
          </a:bodyPr>
          <a:lstStyle/>
          <a:p>
            <a:pPr marL="36900" indent="0" algn="ctr">
              <a:buNone/>
            </a:pPr>
            <a:r>
              <a:rPr lang="ru-RU" dirty="0" err="1"/>
              <a:t>Знаючи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прагнення</a:t>
            </a:r>
            <a:r>
              <a:rPr lang="ru-RU" dirty="0"/>
              <a:t> до </a:t>
            </a:r>
            <a:r>
              <a:rPr lang="ru-RU" dirty="0" err="1"/>
              <a:t>самоактуалізації</a:t>
            </a:r>
            <a:r>
              <a:rPr lang="ru-RU" dirty="0"/>
              <a:t>, </a:t>
            </a:r>
            <a:r>
              <a:rPr lang="ru-RU" dirty="0" err="1"/>
              <a:t>особистість</a:t>
            </a:r>
            <a:r>
              <a:rPr lang="ru-RU" dirty="0"/>
              <a:t> </a:t>
            </a:r>
            <a:r>
              <a:rPr lang="ru-RU" dirty="0" err="1"/>
              <a:t>завжди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чітко</a:t>
            </a:r>
            <a:r>
              <a:rPr lang="ru-RU" dirty="0"/>
              <a:t> </a:t>
            </a:r>
            <a:r>
              <a:rPr lang="ru-RU" dirty="0" err="1"/>
              <a:t>визначити</a:t>
            </a:r>
            <a:r>
              <a:rPr lang="ru-RU" dirty="0"/>
              <a:t> </a:t>
            </a:r>
            <a:r>
              <a:rPr lang="ru-RU" dirty="0" err="1"/>
              <a:t>стратегію</a:t>
            </a:r>
            <a:r>
              <a:rPr lang="ru-RU" dirty="0"/>
              <a:t> </a:t>
            </a:r>
            <a:r>
              <a:rPr lang="ru-RU" dirty="0" err="1"/>
              <a:t>життєвого</a:t>
            </a:r>
            <a:r>
              <a:rPr lang="ru-RU" dirty="0"/>
              <a:t> шляху і </a:t>
            </a:r>
            <a:r>
              <a:rPr lang="ru-RU" dirty="0" err="1"/>
              <a:t>оцінити</a:t>
            </a:r>
            <a:r>
              <a:rPr lang="ru-RU" dirty="0"/>
              <a:t> </a:t>
            </a:r>
            <a:r>
              <a:rPr lang="ru-RU" dirty="0" err="1"/>
              <a:t>успіхи</a:t>
            </a:r>
            <a:r>
              <a:rPr lang="ru-RU" dirty="0"/>
              <a:t>, </a:t>
            </a:r>
            <a:r>
              <a:rPr lang="ru-RU" dirty="0" err="1"/>
              <a:t>міра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, як </a:t>
            </a:r>
            <a:r>
              <a:rPr lang="ru-RU" dirty="0" err="1"/>
              <a:t>вважає</a:t>
            </a:r>
            <a:r>
              <a:rPr lang="ru-RU" dirty="0"/>
              <a:t> Абрахам Маслоу, не </a:t>
            </a:r>
            <a:r>
              <a:rPr lang="ru-RU" dirty="0" err="1"/>
              <a:t>стільки</a:t>
            </a:r>
            <a:r>
              <a:rPr lang="ru-RU" dirty="0"/>
              <a:t> </a:t>
            </a:r>
            <a:r>
              <a:rPr lang="ru-RU" dirty="0" err="1"/>
              <a:t>відстань</a:t>
            </a:r>
            <a:r>
              <a:rPr lang="ru-RU" dirty="0"/>
              <a:t> до </a:t>
            </a:r>
            <a:r>
              <a:rPr lang="ru-RU" dirty="0" err="1"/>
              <a:t>фінішу</a:t>
            </a:r>
            <a:r>
              <a:rPr lang="ru-RU" dirty="0"/>
              <a:t>, </a:t>
            </a:r>
            <a:r>
              <a:rPr lang="ru-RU" dirty="0" err="1"/>
              <a:t>скільки</a:t>
            </a:r>
            <a:r>
              <a:rPr lang="ru-RU" dirty="0"/>
              <a:t> </a:t>
            </a:r>
            <a:r>
              <a:rPr lang="ru-RU" dirty="0" err="1"/>
              <a:t>проміжок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пройдений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моменту старту. </a:t>
            </a:r>
            <a:r>
              <a:rPr lang="ru-RU" dirty="0" err="1"/>
              <a:t>однак</a:t>
            </a:r>
            <a:r>
              <a:rPr lang="ru-RU" dirty="0"/>
              <a:t> </a:t>
            </a:r>
            <a:r>
              <a:rPr lang="ru-RU" dirty="0" err="1"/>
              <a:t>ці</a:t>
            </a:r>
            <a:r>
              <a:rPr lang="ru-RU" dirty="0"/>
              <a:t> потреби в </a:t>
            </a:r>
            <a:r>
              <a:rPr lang="ru-RU" dirty="0" err="1"/>
              <a:t>самоактуалізації</a:t>
            </a:r>
            <a:r>
              <a:rPr lang="ru-RU" dirty="0"/>
              <a:t> </a:t>
            </a:r>
            <a:r>
              <a:rPr lang="ru-RU" dirty="0" err="1"/>
              <a:t>задовольняються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за умов </a:t>
            </a:r>
            <a:r>
              <a:rPr lang="ru-RU" dirty="0" err="1"/>
              <a:t>задоволення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потреб і, </a:t>
            </a:r>
            <a:r>
              <a:rPr lang="ru-RU" dirty="0" err="1"/>
              <a:t>передусім</a:t>
            </a:r>
            <a:r>
              <a:rPr lang="ru-RU" dirty="0"/>
              <a:t>, </a:t>
            </a:r>
            <a:r>
              <a:rPr lang="ru-RU" dirty="0" err="1"/>
              <a:t>фізіологічних</a:t>
            </a:r>
            <a:r>
              <a:rPr lang="ru-RU" dirty="0"/>
              <a:t>. </a:t>
            </a:r>
            <a:r>
              <a:rPr lang="ru-RU" dirty="0" err="1"/>
              <a:t>Ієрархію</a:t>
            </a:r>
            <a:r>
              <a:rPr lang="ru-RU" dirty="0"/>
              <a:t> потреб, </a:t>
            </a:r>
            <a:r>
              <a:rPr lang="ru-RU" dirty="0" err="1"/>
              <a:t>згідно</a:t>
            </a:r>
            <a:r>
              <a:rPr lang="ru-RU" dirty="0"/>
              <a:t> з Маслоу, </a:t>
            </a:r>
            <a:r>
              <a:rPr lang="ru-RU" dirty="0" err="1"/>
              <a:t>складають</a:t>
            </a:r>
            <a:r>
              <a:rPr lang="ru-RU" dirty="0"/>
              <a:t>:</a:t>
            </a:r>
          </a:p>
          <a:p>
            <a:pPr marL="36900" indent="0" algn="ctr">
              <a:buNone/>
            </a:pPr>
            <a:r>
              <a:rPr lang="ru-RU" dirty="0"/>
              <a:t>﻿﻿﻿</a:t>
            </a:r>
            <a:endParaRPr lang="LID4096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7A1ECD-9249-47FC-2BB5-290E4DA123F3}"/>
              </a:ext>
            </a:extLst>
          </p:cNvPr>
          <p:cNvSpPr txBox="1"/>
          <p:nvPr/>
        </p:nvSpPr>
        <p:spPr>
          <a:xfrm>
            <a:off x="477078" y="2286722"/>
            <a:ext cx="5075583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22650" indent="-285750">
              <a:buFont typeface="Arial" panose="020B0604020202020204" pitchFamily="34" charset="0"/>
              <a:buChar char="•"/>
            </a:pPr>
            <a:r>
              <a:rPr lang="ru-RU" b="1" dirty="0" err="1">
                <a:solidFill>
                  <a:srgbClr val="FF0000"/>
                </a:solidFill>
              </a:rPr>
              <a:t>фізіологічні</a:t>
            </a:r>
            <a:r>
              <a:rPr lang="ru-RU" b="1" dirty="0">
                <a:solidFill>
                  <a:srgbClr val="FF0000"/>
                </a:solidFill>
              </a:rPr>
              <a:t> потреби - </a:t>
            </a:r>
            <a:r>
              <a:rPr lang="ru-RU" b="1" dirty="0" err="1">
                <a:solidFill>
                  <a:srgbClr val="FF0000"/>
                </a:solidFill>
              </a:rPr>
              <a:t>нижчі</a:t>
            </a:r>
            <a:r>
              <a:rPr lang="ru-RU" b="1" dirty="0">
                <a:solidFill>
                  <a:srgbClr val="FF0000"/>
                </a:solidFill>
              </a:rPr>
              <a:t>, </a:t>
            </a:r>
            <a:r>
              <a:rPr lang="ru-RU" b="1" dirty="0" err="1">
                <a:solidFill>
                  <a:srgbClr val="FF0000"/>
                </a:solidFill>
              </a:rPr>
              <a:t>керовані</a:t>
            </a:r>
            <a:r>
              <a:rPr lang="ru-RU" b="1" dirty="0">
                <a:solidFill>
                  <a:srgbClr val="FF0000"/>
                </a:solidFill>
              </a:rPr>
              <a:t> органами </a:t>
            </a:r>
            <a:r>
              <a:rPr lang="ru-RU" b="1" dirty="0" err="1">
                <a:solidFill>
                  <a:srgbClr val="FF0000"/>
                </a:solidFill>
              </a:rPr>
              <a:t>тіла</a:t>
            </a:r>
            <a:r>
              <a:rPr lang="ru-RU" b="1" dirty="0">
                <a:solidFill>
                  <a:srgbClr val="FF0000"/>
                </a:solidFill>
              </a:rPr>
              <a:t>, </a:t>
            </a:r>
            <a:r>
              <a:rPr lang="ru-RU" b="1" dirty="0" err="1">
                <a:solidFill>
                  <a:srgbClr val="FF0000"/>
                </a:solidFill>
              </a:rPr>
              <a:t>такі</a:t>
            </a:r>
            <a:r>
              <a:rPr lang="ru-RU" b="1" dirty="0">
                <a:solidFill>
                  <a:srgbClr val="FF0000"/>
                </a:solidFill>
              </a:rPr>
              <a:t> потреби, як </a:t>
            </a:r>
            <a:r>
              <a:rPr lang="ru-RU" b="1" dirty="0" err="1">
                <a:solidFill>
                  <a:srgbClr val="FF0000"/>
                </a:solidFill>
              </a:rPr>
              <a:t>дихання</a:t>
            </a:r>
            <a:r>
              <a:rPr lang="ru-RU" b="1" dirty="0">
                <a:solidFill>
                  <a:srgbClr val="FF0000"/>
                </a:solidFill>
              </a:rPr>
              <a:t>,</a:t>
            </a:r>
            <a:r>
              <a:rPr lang="ru-RU" dirty="0"/>
              <a:t> </a:t>
            </a:r>
            <a:r>
              <a:rPr lang="ru-RU" b="1" dirty="0" err="1">
                <a:solidFill>
                  <a:srgbClr val="FF0000"/>
                </a:solidFill>
              </a:rPr>
              <a:t>харчові</a:t>
            </a:r>
            <a:r>
              <a:rPr lang="ru-RU" b="1" dirty="0">
                <a:solidFill>
                  <a:srgbClr val="FF0000"/>
                </a:solidFill>
              </a:rPr>
              <a:t>, </a:t>
            </a:r>
            <a:r>
              <a:rPr lang="ru-RU" b="1" dirty="0" err="1">
                <a:solidFill>
                  <a:srgbClr val="FF0000"/>
                </a:solidFill>
              </a:rPr>
              <a:t>сексуальні</a:t>
            </a:r>
            <a:r>
              <a:rPr lang="ru-RU" b="1" dirty="0">
                <a:solidFill>
                  <a:srgbClr val="FF0000"/>
                </a:solidFill>
              </a:rPr>
              <a:t>, </a:t>
            </a:r>
            <a:r>
              <a:rPr lang="ru-RU" b="1" dirty="0" err="1">
                <a:solidFill>
                  <a:srgbClr val="FF0000"/>
                </a:solidFill>
              </a:rPr>
              <a:t>відпочинок</a:t>
            </a:r>
            <a:r>
              <a:rPr lang="ru-RU" b="1" dirty="0">
                <a:solidFill>
                  <a:srgbClr val="FF0000"/>
                </a:solidFill>
              </a:rPr>
              <a:t>;</a:t>
            </a:r>
          </a:p>
          <a:p>
            <a:pPr marL="322650" indent="-285750">
              <a:buFont typeface="Arial" panose="020B0604020202020204" pitchFamily="34" charset="0"/>
              <a:buChar char="•"/>
            </a:pPr>
            <a:r>
              <a:rPr lang="ru-RU" b="1" dirty="0"/>
              <a:t>﻿﻿﻿</a:t>
            </a:r>
            <a:r>
              <a:rPr lang="ru-RU" b="1" dirty="0">
                <a:solidFill>
                  <a:srgbClr val="FF9900"/>
                </a:solidFill>
              </a:rPr>
              <a:t>потреба в </a:t>
            </a:r>
            <a:r>
              <a:rPr lang="ru-RU" b="1" dirty="0" err="1">
                <a:solidFill>
                  <a:srgbClr val="FF9900"/>
                </a:solidFill>
              </a:rPr>
              <a:t>безпеці</a:t>
            </a:r>
            <a:r>
              <a:rPr lang="ru-RU" b="1" dirty="0">
                <a:solidFill>
                  <a:srgbClr val="FF9900"/>
                </a:solidFill>
              </a:rPr>
              <a:t> - </a:t>
            </a:r>
            <a:r>
              <a:rPr lang="ru-RU" b="1" dirty="0" err="1">
                <a:solidFill>
                  <a:srgbClr val="FF9900"/>
                </a:solidFill>
              </a:rPr>
              <a:t>прагнення</a:t>
            </a:r>
            <a:r>
              <a:rPr lang="ru-RU" b="1" dirty="0">
                <a:solidFill>
                  <a:srgbClr val="FF9900"/>
                </a:solidFill>
              </a:rPr>
              <a:t> </a:t>
            </a:r>
            <a:r>
              <a:rPr lang="ru-RU" b="1" dirty="0" err="1">
                <a:solidFill>
                  <a:srgbClr val="FF9900"/>
                </a:solidFill>
              </a:rPr>
              <a:t>матеріальної</a:t>
            </a:r>
            <a:r>
              <a:rPr lang="ru-RU" b="1" dirty="0">
                <a:solidFill>
                  <a:srgbClr val="FF9900"/>
                </a:solidFill>
              </a:rPr>
              <a:t> </a:t>
            </a:r>
            <a:r>
              <a:rPr lang="ru-RU" b="1" dirty="0" err="1">
                <a:solidFill>
                  <a:srgbClr val="FF9900"/>
                </a:solidFill>
              </a:rPr>
              <a:t>надійності</a:t>
            </a:r>
            <a:r>
              <a:rPr lang="ru-RU" b="1" dirty="0">
                <a:solidFill>
                  <a:srgbClr val="FF9900"/>
                </a:solidFill>
              </a:rPr>
              <a:t>, </a:t>
            </a:r>
            <a:r>
              <a:rPr lang="ru-RU" b="1" dirty="0" err="1">
                <a:solidFill>
                  <a:srgbClr val="FF9900"/>
                </a:solidFill>
              </a:rPr>
              <a:t>здоров'я</a:t>
            </a:r>
            <a:r>
              <a:rPr lang="ru-RU" b="1" dirty="0">
                <a:solidFill>
                  <a:srgbClr val="FF9900"/>
                </a:solidFill>
              </a:rPr>
              <a:t>, </a:t>
            </a:r>
            <a:r>
              <a:rPr lang="ru-RU" b="1" dirty="0" err="1">
                <a:solidFill>
                  <a:srgbClr val="FF9900"/>
                </a:solidFill>
              </a:rPr>
              <a:t>забезпеченості</a:t>
            </a:r>
            <a:r>
              <a:rPr lang="ru-RU" b="1" dirty="0">
                <a:solidFill>
                  <a:srgbClr val="FF9900"/>
                </a:solidFill>
              </a:rPr>
              <a:t> в </a:t>
            </a:r>
            <a:r>
              <a:rPr lang="ru-RU" b="1" dirty="0" err="1">
                <a:solidFill>
                  <a:srgbClr val="FF9900"/>
                </a:solidFill>
              </a:rPr>
              <a:t>старості</a:t>
            </a:r>
            <a:r>
              <a:rPr lang="ru-RU" b="1" dirty="0">
                <a:solidFill>
                  <a:srgbClr val="FF9900"/>
                </a:solidFill>
              </a:rPr>
              <a:t>, </a:t>
            </a:r>
            <a:r>
              <a:rPr lang="ru-RU" b="1" dirty="0" err="1">
                <a:solidFill>
                  <a:srgbClr val="FF9900"/>
                </a:solidFill>
              </a:rPr>
              <a:t>життєвої</a:t>
            </a:r>
            <a:r>
              <a:rPr lang="ru-RU" b="1" dirty="0">
                <a:solidFill>
                  <a:srgbClr val="FF9900"/>
                </a:solidFill>
              </a:rPr>
              <a:t> </a:t>
            </a:r>
            <a:r>
              <a:rPr lang="ru-RU" b="1" dirty="0" err="1">
                <a:solidFill>
                  <a:srgbClr val="FF9900"/>
                </a:solidFill>
              </a:rPr>
              <a:t>стабільності</a:t>
            </a:r>
            <a:r>
              <a:rPr lang="ru-RU" b="1" dirty="0">
                <a:solidFill>
                  <a:srgbClr val="FF9900"/>
                </a:solidFill>
              </a:rPr>
              <a:t>;</a:t>
            </a:r>
          </a:p>
          <a:p>
            <a:pPr marL="322650" indent="-285750">
              <a:buFont typeface="Arial" panose="020B0604020202020204" pitchFamily="34" charset="0"/>
              <a:buChar char="•"/>
            </a:pPr>
            <a:r>
              <a:rPr lang="ru-RU" dirty="0"/>
              <a:t>﻿﻿﻿</a:t>
            </a:r>
            <a:r>
              <a:rPr lang="ru-RU" b="1" dirty="0">
                <a:solidFill>
                  <a:srgbClr val="FFFF00"/>
                </a:solidFill>
              </a:rPr>
              <a:t>потреба у </a:t>
            </a:r>
            <a:r>
              <a:rPr lang="ru-RU" b="1" dirty="0" err="1">
                <a:solidFill>
                  <a:srgbClr val="FFFF00"/>
                </a:solidFill>
              </a:rPr>
              <a:t>любові</a:t>
            </a:r>
            <a:r>
              <a:rPr lang="ru-RU" b="1" dirty="0">
                <a:solidFill>
                  <a:srgbClr val="FFFF00"/>
                </a:solidFill>
              </a:rPr>
              <a:t>, </a:t>
            </a:r>
            <a:r>
              <a:rPr lang="ru-RU" b="1" dirty="0" err="1">
                <a:solidFill>
                  <a:srgbClr val="FFFF00"/>
                </a:solidFill>
              </a:rPr>
              <a:t>прийнятті</a:t>
            </a:r>
            <a:r>
              <a:rPr lang="ru-RU" b="1" dirty="0">
                <a:solidFill>
                  <a:srgbClr val="FFFF00"/>
                </a:solidFill>
              </a:rPr>
              <a:t>, </a:t>
            </a:r>
            <a:r>
              <a:rPr lang="ru-RU" b="1" dirty="0" err="1">
                <a:solidFill>
                  <a:srgbClr val="FFFF00"/>
                </a:solidFill>
              </a:rPr>
              <a:t>включеності</a:t>
            </a:r>
            <a:r>
              <a:rPr lang="ru-RU" b="1" dirty="0">
                <a:solidFill>
                  <a:srgbClr val="FFFF00"/>
                </a:solidFill>
              </a:rPr>
              <a:t> у </a:t>
            </a:r>
            <a:r>
              <a:rPr lang="ru-RU" b="1" dirty="0" err="1">
                <a:solidFill>
                  <a:srgbClr val="FFFF00"/>
                </a:solidFill>
              </a:rPr>
              <a:t>групу</a:t>
            </a:r>
            <a:r>
              <a:rPr lang="ru-RU" b="1" dirty="0">
                <a:solidFill>
                  <a:srgbClr val="FFFF00"/>
                </a:solidFill>
              </a:rPr>
              <a:t>;</a:t>
            </a:r>
          </a:p>
          <a:p>
            <a:pPr marL="3226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33CC33"/>
                </a:solidFill>
              </a:rPr>
              <a:t>﻿﻿﻿потреба в </a:t>
            </a:r>
            <a:r>
              <a:rPr lang="ru-RU" b="1" dirty="0" err="1">
                <a:solidFill>
                  <a:srgbClr val="33CC33"/>
                </a:solidFill>
              </a:rPr>
              <a:t>повазі</a:t>
            </a:r>
            <a:r>
              <a:rPr lang="ru-RU" b="1" dirty="0">
                <a:solidFill>
                  <a:srgbClr val="33CC33"/>
                </a:solidFill>
              </a:rPr>
              <a:t> і </a:t>
            </a:r>
            <a:r>
              <a:rPr lang="ru-RU" b="1" dirty="0" err="1">
                <a:solidFill>
                  <a:srgbClr val="33CC33"/>
                </a:solidFill>
              </a:rPr>
              <a:t>самоповазі</a:t>
            </a:r>
            <a:r>
              <a:rPr lang="ru-RU" b="1" dirty="0">
                <a:solidFill>
                  <a:srgbClr val="33CC33"/>
                </a:solidFill>
              </a:rPr>
              <a:t>;</a:t>
            </a:r>
          </a:p>
          <a:p>
            <a:pPr marL="322650" indent="-285750">
              <a:buFont typeface="Arial" panose="020B0604020202020204" pitchFamily="34" charset="0"/>
              <a:buChar char="•"/>
            </a:pPr>
            <a:r>
              <a:rPr lang="ru-RU" dirty="0"/>
              <a:t>﻿﻿﻿</a:t>
            </a:r>
            <a:r>
              <a:rPr lang="ru-RU" b="1" dirty="0">
                <a:solidFill>
                  <a:srgbClr val="00B0F0"/>
                </a:solidFill>
              </a:rPr>
              <a:t>потреба в </a:t>
            </a:r>
            <a:r>
              <a:rPr lang="ru-RU" b="1" dirty="0" err="1">
                <a:solidFill>
                  <a:srgbClr val="00B0F0"/>
                </a:solidFill>
              </a:rPr>
              <a:t>самоактуалізації</a:t>
            </a:r>
            <a:r>
              <a:rPr lang="ru-RU" b="1" dirty="0">
                <a:solidFill>
                  <a:srgbClr val="00B0F0"/>
                </a:solidFill>
              </a:rPr>
              <a:t> - в </a:t>
            </a:r>
            <a:r>
              <a:rPr lang="ru-RU" b="1" dirty="0" err="1">
                <a:solidFill>
                  <a:srgbClr val="00B0F0"/>
                </a:solidFill>
              </a:rPr>
              <a:t>розвитку</a:t>
            </a:r>
            <a:r>
              <a:rPr lang="ru-RU" b="1" dirty="0">
                <a:solidFill>
                  <a:srgbClr val="00B0F0"/>
                </a:solidFill>
              </a:rPr>
              <a:t> </a:t>
            </a:r>
            <a:r>
              <a:rPr lang="ru-RU" b="1" dirty="0" err="1">
                <a:solidFill>
                  <a:srgbClr val="00B0F0"/>
                </a:solidFill>
              </a:rPr>
              <a:t>особистості</a:t>
            </a:r>
            <a:r>
              <a:rPr lang="ru-RU" b="1" dirty="0">
                <a:solidFill>
                  <a:srgbClr val="00B0F0"/>
                </a:solidFill>
              </a:rPr>
              <a:t>, </a:t>
            </a:r>
            <a:r>
              <a:rPr lang="ru-RU" b="1" dirty="0" err="1">
                <a:solidFill>
                  <a:srgbClr val="00B0F0"/>
                </a:solidFill>
              </a:rPr>
              <a:t>реалізації</a:t>
            </a:r>
            <a:r>
              <a:rPr lang="ru-RU" b="1" dirty="0">
                <a:solidFill>
                  <a:srgbClr val="00B0F0"/>
                </a:solidFill>
              </a:rPr>
              <a:t> </a:t>
            </a:r>
            <a:r>
              <a:rPr lang="ru-RU" b="1" dirty="0" err="1">
                <a:solidFill>
                  <a:srgbClr val="00B0F0"/>
                </a:solidFill>
              </a:rPr>
              <a:t>здібностей</a:t>
            </a:r>
            <a:r>
              <a:rPr lang="ru-RU" b="1" dirty="0">
                <a:solidFill>
                  <a:srgbClr val="00B0F0"/>
                </a:solidFill>
              </a:rPr>
              <a:t> та </a:t>
            </a:r>
            <a:r>
              <a:rPr lang="ru-RU" b="1" dirty="0" err="1">
                <a:solidFill>
                  <a:srgbClr val="00B0F0"/>
                </a:solidFill>
              </a:rPr>
              <a:t>талантів</a:t>
            </a:r>
            <a:r>
              <a:rPr lang="ru-RU" b="1" dirty="0">
                <a:solidFill>
                  <a:srgbClr val="00B0F0"/>
                </a:solidFill>
              </a:rPr>
              <a:t>, в </a:t>
            </a:r>
            <a:r>
              <a:rPr lang="ru-RU" b="1" dirty="0" err="1">
                <a:solidFill>
                  <a:srgbClr val="00B0F0"/>
                </a:solidFill>
              </a:rPr>
              <a:t>осмисленні</a:t>
            </a:r>
            <a:r>
              <a:rPr lang="ru-RU" b="1" dirty="0">
                <a:solidFill>
                  <a:srgbClr val="00B0F0"/>
                </a:solidFill>
              </a:rPr>
              <a:t> </a:t>
            </a:r>
            <a:r>
              <a:rPr lang="ru-RU" b="1" dirty="0" err="1">
                <a:solidFill>
                  <a:srgbClr val="00B0F0"/>
                </a:solidFill>
              </a:rPr>
              <a:t>свого</a:t>
            </a:r>
            <a:r>
              <a:rPr lang="ru-RU" b="1" dirty="0">
                <a:solidFill>
                  <a:srgbClr val="00B0F0"/>
                </a:solidFill>
              </a:rPr>
              <a:t> </a:t>
            </a:r>
            <a:r>
              <a:rPr lang="ru-RU" b="1" dirty="0" err="1">
                <a:solidFill>
                  <a:srgbClr val="00B0F0"/>
                </a:solidFill>
              </a:rPr>
              <a:t>призначення</a:t>
            </a:r>
            <a:r>
              <a:rPr lang="ru-RU" b="1" dirty="0">
                <a:solidFill>
                  <a:srgbClr val="00B0F0"/>
                </a:solidFill>
              </a:rPr>
              <a:t> в </a:t>
            </a:r>
            <a:r>
              <a:rPr lang="ru-RU" b="1" dirty="0" err="1">
                <a:solidFill>
                  <a:srgbClr val="00B0F0"/>
                </a:solidFill>
              </a:rPr>
              <a:t>світі</a:t>
            </a:r>
            <a:endParaRPr lang="LID4096" b="1" dirty="0">
              <a:solidFill>
                <a:srgbClr val="00B0F0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0F741B9-9967-ABEA-872A-9BEAD1F0A3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4696" y="2320788"/>
            <a:ext cx="6096000" cy="3429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16633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DEB9ED5-F911-906E-E412-3581F083C7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1183" y="437322"/>
            <a:ext cx="7474225" cy="6109252"/>
          </a:xfrm>
          <a:ln w="28575">
            <a:solidFill>
              <a:schemeClr val="tx1">
                <a:lumMod val="95000"/>
              </a:schemeClr>
            </a:solidFill>
          </a:ln>
        </p:spPr>
        <p:txBody>
          <a:bodyPr>
            <a:normAutofit/>
          </a:bodyPr>
          <a:lstStyle/>
          <a:p>
            <a:pPr marL="36900" indent="0" algn="r">
              <a:buNone/>
            </a:pP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Одним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із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найвідоміших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представників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гуманістичного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напряму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є Карл Роджерс,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який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розробив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феноменологічну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теорію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6900" indent="0" algn="r">
              <a:buNone/>
            </a:pP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Основний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принцип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теорії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Роджерса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полягає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в тому,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що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кожна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людина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має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потребу в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самоактуалізації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тобто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в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розвитку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свого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потенціалу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та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досягненні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максимальної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свободи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вибору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Людина сама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знає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що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для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неї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найкраще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тому вона повинна бути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здатна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приймати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свої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власні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рішення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та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дії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що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дозволяє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їй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стати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автентичною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особистістю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6900" indent="0" algn="r">
              <a:buNone/>
            </a:pP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Також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в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теорії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Роджерса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важливу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роль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відіграє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взаємодія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між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клієнтом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та психотерапевтом, де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останній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має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бути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емпатичним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безумовно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приймати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клієнта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та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допомагати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йому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знаходити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власні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відповіді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та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рішення</a:t>
            </a:r>
            <a:r>
              <a:rPr lang="ru-RU" b="0" i="0" dirty="0">
                <a:solidFill>
                  <a:srgbClr val="D1D5D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6900" indent="0" algn="ctr">
              <a:buNone/>
            </a:pPr>
            <a:endParaRPr lang="LID4096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0" name="Picture 2" descr="Карл Рэнсом Роджерс — фото, биография, личная жизнь, причина смерти,  психолог - 24СМИ">
            <a:extLst>
              <a:ext uri="{FF2B5EF4-FFF2-40B4-BE49-F238E27FC236}">
                <a16:creationId xmlns:a16="http://schemas.microsoft.com/office/drawing/2014/main" id="{6CA23699-BBAF-5EDE-410E-CCAC6FB4C0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038" y="1077877"/>
            <a:ext cx="3522145" cy="47022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541369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7963514-C4F7-E99F-0600-71FFFD6C2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221" y="552450"/>
            <a:ext cx="10353762" cy="3714749"/>
          </a:xfrm>
          <a:ln>
            <a:solidFill>
              <a:srgbClr val="FFFF00"/>
            </a:solidFill>
          </a:ln>
        </p:spPr>
        <p:txBody>
          <a:bodyPr/>
          <a:lstStyle/>
          <a:p>
            <a:pPr marL="36900" indent="0">
              <a:buNone/>
            </a:pPr>
            <a:r>
              <a:rPr lang="ru-RU" b="1" dirty="0" err="1"/>
              <a:t>Логотерапі́я</a:t>
            </a:r>
            <a:r>
              <a:rPr lang="ru-RU" dirty="0"/>
              <a:t>— </a:t>
            </a:r>
            <a:r>
              <a:rPr lang="ru-RU" dirty="0" err="1"/>
              <a:t>психотерапевтична</a:t>
            </a:r>
            <a:r>
              <a:rPr lang="ru-RU" dirty="0"/>
              <a:t> </a:t>
            </a:r>
            <a:r>
              <a:rPr lang="ru-RU" dirty="0" err="1"/>
              <a:t>стратегія</a:t>
            </a:r>
            <a:r>
              <a:rPr lang="ru-RU" dirty="0"/>
              <a:t> </a:t>
            </a:r>
            <a:r>
              <a:rPr lang="ru-RU" dirty="0" err="1"/>
              <a:t>розроблена</a:t>
            </a:r>
            <a:r>
              <a:rPr lang="ru-RU" dirty="0"/>
              <a:t> </a:t>
            </a:r>
            <a:r>
              <a:rPr lang="ru-RU" dirty="0" err="1"/>
              <a:t>Віктором</a:t>
            </a:r>
            <a:r>
              <a:rPr lang="ru-RU" dirty="0"/>
              <a:t> </a:t>
            </a:r>
            <a:r>
              <a:rPr lang="ru-RU" dirty="0" err="1"/>
              <a:t>Франклем</a:t>
            </a:r>
            <a:r>
              <a:rPr lang="ru-RU" dirty="0"/>
              <a:t>, заснована на </a:t>
            </a:r>
            <a:r>
              <a:rPr lang="ru-RU" dirty="0" err="1"/>
              <a:t>думці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розвиток</a:t>
            </a:r>
            <a:r>
              <a:rPr lang="ru-RU" dirty="0"/>
              <a:t> </a:t>
            </a:r>
            <a:r>
              <a:rPr lang="ru-RU" dirty="0" err="1"/>
              <a:t>особистості</a:t>
            </a:r>
            <a:r>
              <a:rPr lang="ru-RU" dirty="0"/>
              <a:t> </a:t>
            </a:r>
            <a:r>
              <a:rPr lang="ru-RU" dirty="0" err="1"/>
              <a:t>зумовлений</a:t>
            </a:r>
            <a:r>
              <a:rPr lang="ru-RU" dirty="0"/>
              <a:t> </a:t>
            </a:r>
            <a:r>
              <a:rPr lang="ru-RU" dirty="0" err="1"/>
              <a:t>прагненням</a:t>
            </a:r>
            <a:r>
              <a:rPr lang="ru-RU" dirty="0"/>
              <a:t> до </a:t>
            </a:r>
            <a:r>
              <a:rPr lang="ru-RU" dirty="0" err="1"/>
              <a:t>пошуку</a:t>
            </a:r>
            <a:r>
              <a:rPr lang="ru-RU" dirty="0"/>
              <a:t> і </a:t>
            </a:r>
            <a:r>
              <a:rPr lang="ru-RU" dirty="0" err="1"/>
              <a:t>реалізації</a:t>
            </a:r>
            <a:r>
              <a:rPr lang="ru-RU" dirty="0"/>
              <a:t> </a:t>
            </a:r>
            <a:r>
              <a:rPr lang="ru-RU" dirty="0" err="1"/>
              <a:t>сенсу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. </a:t>
            </a:r>
            <a:r>
              <a:rPr lang="ru-RU" dirty="0" err="1"/>
              <a:t>Якщо</a:t>
            </a:r>
            <a:r>
              <a:rPr lang="ru-RU" dirty="0"/>
              <a:t> у </a:t>
            </a:r>
            <a:r>
              <a:rPr lang="ru-RU" dirty="0" err="1"/>
              <a:t>людини</a:t>
            </a:r>
            <a:r>
              <a:rPr lang="ru-RU" dirty="0"/>
              <a:t> </a:t>
            </a:r>
            <a:r>
              <a:rPr lang="ru-RU" dirty="0" err="1"/>
              <a:t>немає</a:t>
            </a:r>
            <a:r>
              <a:rPr lang="ru-RU" dirty="0"/>
              <a:t> </a:t>
            </a:r>
            <a:r>
              <a:rPr lang="ru-RU" dirty="0" err="1"/>
              <a:t>сенсу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недосяжний</a:t>
            </a:r>
            <a:r>
              <a:rPr lang="ru-RU" dirty="0"/>
              <a:t>, то </a:t>
            </a:r>
            <a:r>
              <a:rPr lang="ru-RU" dirty="0" err="1"/>
              <a:t>виникає</a:t>
            </a:r>
            <a:r>
              <a:rPr lang="ru-RU" dirty="0"/>
              <a:t> </a:t>
            </a:r>
            <a:r>
              <a:rPr lang="ru-RU" dirty="0" err="1"/>
              <a:t>екзистенційна</a:t>
            </a:r>
            <a:r>
              <a:rPr lang="ru-RU" dirty="0"/>
              <a:t> </a:t>
            </a:r>
            <a:r>
              <a:rPr lang="ru-RU" dirty="0" err="1"/>
              <a:t>фрустрація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проявляється</a:t>
            </a:r>
            <a:r>
              <a:rPr lang="ru-RU" dirty="0"/>
              <a:t> в неврозах. В рамках </a:t>
            </a:r>
            <a:r>
              <a:rPr lang="ru-RU" dirty="0" err="1"/>
              <a:t>логотерапії</a:t>
            </a:r>
            <a:r>
              <a:rPr lang="ru-RU" dirty="0"/>
              <a:t> ставиться </a:t>
            </a:r>
            <a:r>
              <a:rPr lang="ru-RU" dirty="0" err="1"/>
              <a:t>завдання</a:t>
            </a:r>
            <a:r>
              <a:rPr lang="ru-RU" dirty="0"/>
              <a:t> </a:t>
            </a:r>
            <a:r>
              <a:rPr lang="ru-RU" dirty="0" err="1"/>
              <a:t>допомогти</a:t>
            </a:r>
            <a:r>
              <a:rPr lang="ru-RU" dirty="0"/>
              <a:t> </a:t>
            </a:r>
            <a:r>
              <a:rPr lang="ru-RU" dirty="0" err="1"/>
              <a:t>людині</a:t>
            </a:r>
            <a:r>
              <a:rPr lang="ru-RU" dirty="0"/>
              <a:t> у </a:t>
            </a:r>
            <a:r>
              <a:rPr lang="ru-RU" dirty="0" err="1"/>
              <a:t>набутті</a:t>
            </a:r>
            <a:r>
              <a:rPr lang="ru-RU" dirty="0"/>
              <a:t> </a:t>
            </a:r>
            <a:r>
              <a:rPr lang="ru-RU" dirty="0" err="1"/>
              <a:t>сенсу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бути просто </a:t>
            </a:r>
            <a:r>
              <a:rPr lang="ru-RU" dirty="0" err="1"/>
              <a:t>запозичений</a:t>
            </a:r>
            <a:r>
              <a:rPr lang="ru-RU" dirty="0"/>
              <a:t> в </a:t>
            </a:r>
            <a:r>
              <a:rPr lang="ru-RU" dirty="0" err="1"/>
              <a:t>інших</a:t>
            </a:r>
            <a:r>
              <a:rPr lang="ru-RU" dirty="0"/>
              <a:t>.</a:t>
            </a:r>
          </a:p>
          <a:p>
            <a:endParaRPr lang="LID4096" dirty="0"/>
          </a:p>
        </p:txBody>
      </p:sp>
      <p:pic>
        <p:nvPicPr>
          <p:cNvPr id="1026" name="Picture 2" descr="Логотерапия | психолог Оксана Королович">
            <a:extLst>
              <a:ext uri="{FF2B5EF4-FFF2-40B4-BE49-F238E27FC236}">
                <a16:creationId xmlns:a16="http://schemas.microsoft.com/office/drawing/2014/main" id="{0501CEDA-FCDE-187F-69D6-E22BD5462C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6092" y="3853794"/>
            <a:ext cx="4622108" cy="23110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7B0FEB7-7930-C60F-E4AD-6A85363FBA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784" y="3853794"/>
            <a:ext cx="4291258" cy="23110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05739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FA89872-4DE2-1B86-B98E-9354468C03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464" y="419929"/>
            <a:ext cx="5248466" cy="6245914"/>
          </a:xfrm>
          <a:ln w="38100"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pPr marL="36900" indent="0">
              <a:buNone/>
            </a:pP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Екзистенційна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психологія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Ролло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Мея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-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це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гуманістичний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напрям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у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психології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,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який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вивчає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те,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що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робить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людину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людиною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,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тобто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її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існування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та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відношення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до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світу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. Ролло Мей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вважав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,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що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основна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проблема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людини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полягає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в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її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бажанні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знайти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сенс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життя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та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досягти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своєї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особистої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існістної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мети.</a:t>
            </a:r>
          </a:p>
          <a:p>
            <a:pPr marL="36900" indent="0">
              <a:buNone/>
            </a:pP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Екзистенційна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психологія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підкреслює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індивідуальність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та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унікальність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кожної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людини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, яка повинна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знайти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свій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власний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сенс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життя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, не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дивлячись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на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суспільні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норми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та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очікування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. Мей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підкреслював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важливість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того,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щоб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людина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розуміла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свої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внутрішні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потреби та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бажання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, і повинна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визнавати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їх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як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частину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своєї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 </a:t>
            </a:r>
            <a:r>
              <a:rPr lang="ru-RU" b="0" i="0" dirty="0" err="1">
                <a:solidFill>
                  <a:srgbClr val="D1D5DB"/>
                </a:solidFill>
                <a:effectLst/>
                <a:latin typeface="Söhne"/>
              </a:rPr>
              <a:t>особистості</a:t>
            </a:r>
            <a:r>
              <a:rPr lang="ru-RU" b="0" i="0" dirty="0">
                <a:solidFill>
                  <a:srgbClr val="D1D5DB"/>
                </a:solidFill>
                <a:effectLst/>
                <a:latin typeface="Söhne"/>
              </a:rPr>
              <a:t>.</a:t>
            </a:r>
            <a:endParaRPr lang="LID4096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23A635E-EFFE-49B4-8E3B-D4E3A7C95B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5243" y="897007"/>
            <a:ext cx="2684601" cy="378808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3251B29-CAD4-44BD-4C7A-C623C70991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9026" y="3542886"/>
            <a:ext cx="3445565" cy="255518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5766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VTI">
  <a:themeElements>
    <a:clrScheme name="Coffee">
      <a:dk1>
        <a:sysClr val="windowText" lastClr="000000"/>
      </a:dk1>
      <a:lt1>
        <a:sysClr val="window" lastClr="FFFFFF"/>
      </a:lt1>
      <a:dk2>
        <a:srgbClr val="4E3B30"/>
      </a:dk2>
      <a:lt2>
        <a:srgbClr val="F4EEDC"/>
      </a:lt2>
      <a:accent1>
        <a:srgbClr val="CC830E"/>
      </a:accent1>
      <a:accent2>
        <a:srgbClr val="B54C2D"/>
      </a:accent2>
      <a:accent3>
        <a:srgbClr val="99570C"/>
      </a:accent3>
      <a:accent4>
        <a:srgbClr val="C17529"/>
      </a:accent4>
      <a:accent5>
        <a:srgbClr val="A19574"/>
      </a:accent5>
      <a:accent6>
        <a:srgbClr val="A49518"/>
      </a:accent6>
      <a:hlink>
        <a:srgbClr val="AD1F1F"/>
      </a:hlink>
      <a:folHlink>
        <a:srgbClr val="FFC42F"/>
      </a:folHlink>
    </a:clrScheme>
    <a:fontScheme name="Custom 4">
      <a:majorFont>
        <a:latin typeface="Goudy Old Style"/>
        <a:ea typeface=""/>
        <a:cs typeface=""/>
      </a:majorFont>
      <a:minorFont>
        <a:latin typeface="Goudy Old Style"/>
        <a:ea typeface=""/>
        <a:cs typeface="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REE.pptx" id="{E781C72B-3D65-4B8D-9071-33B66AF0EF30}" vid="{3A5A58F2-9BE1-435C-B12D-88FD9BF701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{C1557DF3-37CF-4FF8-BD99-FDEB1E23D479}tf12214701_win32</Template>
  <TotalTime>226</TotalTime>
  <Words>748</Words>
  <Application>Microsoft Office PowerPoint</Application>
  <PresentationFormat>Широкоэкранный</PresentationFormat>
  <Paragraphs>27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Goudy Old Style</vt:lpstr>
      <vt:lpstr>Söhne</vt:lpstr>
      <vt:lpstr>Wingdings 2</vt:lpstr>
      <vt:lpstr>SlateVTI</vt:lpstr>
      <vt:lpstr>Гуманістичний напрям у психології особистості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Дякую за увагу!!!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Гуманістичний напрям у психології особистості</dc:title>
  <dc:creator>borispolec2022@outlook.com</dc:creator>
  <cp:lastModifiedBy>borispolec2022@outlook.com</cp:lastModifiedBy>
  <cp:revision>2</cp:revision>
  <dcterms:created xsi:type="dcterms:W3CDTF">2023-04-06T16:06:37Z</dcterms:created>
  <dcterms:modified xsi:type="dcterms:W3CDTF">2023-04-06T19:54:14Z</dcterms:modified>
</cp:coreProperties>
</file>