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6" r:id="rId11"/>
  </p:sldIdLst>
  <p:sldSz cx="14630400" cy="8229600"/>
  <p:notesSz cx="8229600" cy="146304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62" d="100"/>
          <a:sy n="62" d="100"/>
        </p:scale>
        <p:origin x="-516" y="-96"/>
      </p:cViewPr>
      <p:guideLst>
        <p:guide orient="horz" pos="2592"/>
        <p:guide pos="4608"/>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3565525" cy="73183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4660900" y="0"/>
            <a:ext cx="3567113" cy="731838"/>
          </a:xfrm>
          <a:prstGeom prst="rect">
            <a:avLst/>
          </a:prstGeom>
        </p:spPr>
        <p:txBody>
          <a:bodyPr vert="horz" lIns="91440" tIns="45720" rIns="91440" bIns="45720" rtlCol="0"/>
          <a:lstStyle>
            <a:lvl1pPr algn="r">
              <a:defRPr sz="1200"/>
            </a:lvl1pPr>
          </a:lstStyle>
          <a:p>
            <a:fld id="{B524CF66-FCD1-4885-B09D-1CDA9E7830A0}" type="datetimeFigureOut">
              <a:rPr lang="ru-RU" smtClean="0"/>
              <a:t>28.02.2024</a:t>
            </a:fld>
            <a:endParaRPr lang="ru-RU"/>
          </a:p>
        </p:txBody>
      </p:sp>
      <p:sp>
        <p:nvSpPr>
          <p:cNvPr id="4" name="Образ слайда 3"/>
          <p:cNvSpPr>
            <a:spLocks noGrp="1" noRot="1" noChangeAspect="1"/>
          </p:cNvSpPr>
          <p:nvPr>
            <p:ph type="sldImg" idx="2"/>
          </p:nvPr>
        </p:nvSpPr>
        <p:spPr>
          <a:xfrm>
            <a:off x="-762000" y="1096963"/>
            <a:ext cx="9753600" cy="54864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822325" y="6950075"/>
            <a:ext cx="6584950" cy="6583363"/>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13896975"/>
            <a:ext cx="3565525" cy="73025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4660900" y="13896975"/>
            <a:ext cx="3567113" cy="730250"/>
          </a:xfrm>
          <a:prstGeom prst="rect">
            <a:avLst/>
          </a:prstGeom>
        </p:spPr>
        <p:txBody>
          <a:bodyPr vert="horz" lIns="91440" tIns="45720" rIns="91440" bIns="45720" rtlCol="0" anchor="b"/>
          <a:lstStyle>
            <a:lvl1pPr algn="r">
              <a:defRPr sz="1200"/>
            </a:lvl1pPr>
          </a:lstStyle>
          <a:p>
            <a:fld id="{304063B4-F48C-4E63-9E7C-CD8CDE9F1FA8}" type="slidenum">
              <a:rPr lang="ru-RU" smtClean="0"/>
              <a:t>‹#›</a:t>
            </a:fld>
            <a:endParaRPr lang="ru-RU"/>
          </a:p>
        </p:txBody>
      </p:sp>
    </p:spTree>
    <p:extLst>
      <p:ext uri="{BB962C8B-B14F-4D97-AF65-F5344CB8AC3E}">
        <p14:creationId xmlns:p14="http://schemas.microsoft.com/office/powerpoint/2010/main" val="38323559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9144000" y="0"/>
            <a:ext cx="5486400" cy="8229600"/>
          </a:xfrm>
          <a:prstGeom prst="rect">
            <a:avLst/>
          </a:prstGeom>
        </p:spPr>
      </p:pic>
      <p:sp>
        <p:nvSpPr>
          <p:cNvPr id="5" name="Text 2"/>
          <p:cNvSpPr/>
          <p:nvPr/>
        </p:nvSpPr>
        <p:spPr>
          <a:xfrm>
            <a:off x="833199" y="2865001"/>
            <a:ext cx="7477601" cy="2499598"/>
          </a:xfrm>
          <a:prstGeom prst="rect">
            <a:avLst/>
          </a:prstGeom>
          <a:noFill/>
          <a:ln/>
        </p:spPr>
        <p:txBody>
          <a:bodyPr wrap="square" rtlCol="0" anchor="t"/>
          <a:lstStyle/>
          <a:p>
            <a:pPr marL="0" indent="0">
              <a:lnSpc>
                <a:spcPts val="6561"/>
              </a:lnSpc>
              <a:buNone/>
            </a:pPr>
            <a:r>
              <a:rPr lang="en-US" sz="5249" b="1" dirty="0">
                <a:solidFill>
                  <a:srgbClr val="282824"/>
                </a:solidFill>
                <a:latin typeface="Lato" pitchFamily="34" charset="0"/>
                <a:ea typeface="Lato" pitchFamily="34" charset="-122"/>
                <a:cs typeface="Lato" pitchFamily="34" charset="-120"/>
              </a:rPr>
              <a:t>Як працює динамічна модель ринкової рівноваги.</a:t>
            </a:r>
            <a:endParaRPr lang="en-US" sz="5249"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31624"/>
          </a:xfrm>
          <a:prstGeom prst="rect">
            <a:avLst/>
          </a:prstGeom>
          <a:solidFill>
            <a:srgbClr val="EFECE6"/>
          </a:solidFill>
          <a:ln/>
        </p:spPr>
      </p:sp>
      <p:sp>
        <p:nvSpPr>
          <p:cNvPr id="4" name="Text 2"/>
          <p:cNvSpPr/>
          <p:nvPr/>
        </p:nvSpPr>
        <p:spPr>
          <a:xfrm>
            <a:off x="3572947" y="433268"/>
            <a:ext cx="3939183" cy="492443"/>
          </a:xfrm>
          <a:prstGeom prst="rect">
            <a:avLst/>
          </a:prstGeom>
          <a:noFill/>
          <a:ln/>
        </p:spPr>
        <p:txBody>
          <a:bodyPr wrap="none" rtlCol="0" anchor="t"/>
          <a:lstStyle/>
          <a:p>
            <a:pPr marL="0" indent="0">
              <a:lnSpc>
                <a:spcPts val="3877"/>
              </a:lnSpc>
              <a:buNone/>
            </a:pPr>
            <a:r>
              <a:rPr lang="en-US" sz="3102" b="1" dirty="0">
                <a:solidFill>
                  <a:srgbClr val="282824"/>
                </a:solidFill>
                <a:latin typeface="Lato" pitchFamily="34" charset="0"/>
                <a:ea typeface="Lato" pitchFamily="34" charset="-122"/>
                <a:cs typeface="Lato" pitchFamily="34" charset="-120"/>
              </a:rPr>
              <a:t>Висновки</a:t>
            </a:r>
            <a:endParaRPr lang="en-US" sz="3102" dirty="0"/>
          </a:p>
        </p:txBody>
      </p:sp>
      <p:pic>
        <p:nvPicPr>
          <p:cNvPr id="5" name="Image 0" descr="preencoded.png"/>
          <p:cNvPicPr>
            <a:picLocks noChangeAspect="1"/>
          </p:cNvPicPr>
          <p:nvPr/>
        </p:nvPicPr>
        <p:blipFill>
          <a:blip r:embed="rId3"/>
          <a:stretch>
            <a:fillRect/>
          </a:stretch>
        </p:blipFill>
        <p:spPr>
          <a:xfrm>
            <a:off x="1927027" y="1240750"/>
            <a:ext cx="787837" cy="2087404"/>
          </a:xfrm>
          <a:prstGeom prst="rect">
            <a:avLst/>
          </a:prstGeom>
        </p:spPr>
      </p:pic>
      <p:sp>
        <p:nvSpPr>
          <p:cNvPr id="6" name="Text 3"/>
          <p:cNvSpPr/>
          <p:nvPr/>
        </p:nvSpPr>
        <p:spPr>
          <a:xfrm>
            <a:off x="2951202" y="1394460"/>
            <a:ext cx="9865638" cy="1772364"/>
          </a:xfrm>
          <a:prstGeom prst="rect">
            <a:avLst/>
          </a:prstGeom>
          <a:noFill/>
          <a:ln/>
        </p:spPr>
        <p:txBody>
          <a:bodyPr wrap="square" rtlCol="0" anchor="t"/>
          <a:lstStyle/>
          <a:p>
            <a:pPr marL="0" indent="0" algn="l">
              <a:lnSpc>
                <a:spcPts val="2326"/>
              </a:lnSpc>
              <a:buNone/>
            </a:pPr>
            <a:r>
              <a:rPr lang="en-US" sz="2800" dirty="0">
                <a:solidFill>
                  <a:srgbClr val="282824"/>
                </a:solidFill>
                <a:latin typeface="Harrington" pitchFamily="82" charset="0"/>
                <a:ea typeface="Lato" pitchFamily="34" charset="-122"/>
                <a:cs typeface="Lato" pitchFamily="34" charset="-120"/>
              </a:rPr>
              <a:t>Динамічна модель ринкової рівноваги є ключовим інструментом для розуміння та аналізу ринкових процесів у економіці. Її функціонування базується </a:t>
            </a:r>
            <a:r>
              <a:rPr lang="en-US" sz="2800" dirty="0" err="1">
                <a:solidFill>
                  <a:srgbClr val="282824"/>
                </a:solidFill>
                <a:latin typeface="Harrington" pitchFamily="82" charset="0"/>
                <a:ea typeface="Lato" pitchFamily="34" charset="-122"/>
                <a:cs typeface="Lato" pitchFamily="34" charset="-120"/>
              </a:rPr>
              <a:t>на</a:t>
            </a:r>
            <a:r>
              <a:rPr lang="en-US" sz="2800" dirty="0">
                <a:solidFill>
                  <a:srgbClr val="282824"/>
                </a:solidFill>
                <a:latin typeface="Harrington" pitchFamily="82" charset="0"/>
                <a:ea typeface="Lato" pitchFamily="34" charset="-122"/>
                <a:cs typeface="Lato" pitchFamily="34" charset="-120"/>
              </a:rPr>
              <a:t> </a:t>
            </a:r>
            <a:r>
              <a:rPr lang="en-US" sz="2800" dirty="0" err="1" smtClean="0">
                <a:solidFill>
                  <a:srgbClr val="282824"/>
                </a:solidFill>
                <a:latin typeface="Harrington" pitchFamily="82" charset="0"/>
                <a:ea typeface="Lato" pitchFamily="34" charset="-122"/>
                <a:cs typeface="Lato" pitchFamily="34" charset="-120"/>
              </a:rPr>
              <a:t>складн</a:t>
            </a:r>
            <a:r>
              <a:rPr lang="uk-UA" sz="2800" dirty="0" err="1" smtClean="0">
                <a:solidFill>
                  <a:srgbClr val="282824"/>
                </a:solidFill>
                <a:latin typeface="Harrington" pitchFamily="82" charset="0"/>
                <a:ea typeface="Lato" pitchFamily="34" charset="-122"/>
                <a:cs typeface="Lato" pitchFamily="34" charset="-120"/>
              </a:rPr>
              <a:t>ій</a:t>
            </a:r>
            <a:r>
              <a:rPr lang="en-US" sz="2800" dirty="0" smtClean="0">
                <a:solidFill>
                  <a:srgbClr val="282824"/>
                </a:solidFill>
                <a:latin typeface="Harrington" pitchFamily="82" charset="0"/>
                <a:ea typeface="Lato" pitchFamily="34" charset="-122"/>
                <a:cs typeface="Lato" pitchFamily="34" charset="-120"/>
              </a:rPr>
              <a:t> </a:t>
            </a:r>
            <a:r>
              <a:rPr lang="en-US" sz="2800" dirty="0">
                <a:solidFill>
                  <a:srgbClr val="282824"/>
                </a:solidFill>
                <a:latin typeface="Harrington" pitchFamily="82" charset="0"/>
                <a:ea typeface="Lato" pitchFamily="34" charset="-122"/>
                <a:cs typeface="Lato" pitchFamily="34" charset="-120"/>
              </a:rPr>
              <a:t>взаємодії попиту та пропозиції, а також на динаміці цін та рівноваги, що може змінюватися з часом.</a:t>
            </a:r>
            <a:endParaRPr lang="en-US" sz="2800" dirty="0">
              <a:latin typeface="Harrington" pitchFamily="82" charset="0"/>
            </a:endParaRPr>
          </a:p>
        </p:txBody>
      </p:sp>
      <p:pic>
        <p:nvPicPr>
          <p:cNvPr id="7" name="Image 1" descr="preencoded.png"/>
          <p:cNvPicPr>
            <a:picLocks noChangeAspect="1"/>
          </p:cNvPicPr>
          <p:nvPr/>
        </p:nvPicPr>
        <p:blipFill>
          <a:blip r:embed="rId4"/>
          <a:stretch>
            <a:fillRect/>
          </a:stretch>
        </p:blipFill>
        <p:spPr>
          <a:xfrm>
            <a:off x="1927027" y="3328154"/>
            <a:ext cx="787837" cy="2087404"/>
          </a:xfrm>
          <a:prstGeom prst="rect">
            <a:avLst/>
          </a:prstGeom>
        </p:spPr>
      </p:pic>
      <p:sp>
        <p:nvSpPr>
          <p:cNvPr id="8" name="Text 4"/>
          <p:cNvSpPr/>
          <p:nvPr/>
        </p:nvSpPr>
        <p:spPr>
          <a:xfrm>
            <a:off x="2981682" y="3485674"/>
            <a:ext cx="9835158" cy="1772364"/>
          </a:xfrm>
          <a:prstGeom prst="rect">
            <a:avLst/>
          </a:prstGeom>
          <a:noFill/>
          <a:ln/>
        </p:spPr>
        <p:txBody>
          <a:bodyPr wrap="square" rtlCol="0" anchor="t"/>
          <a:lstStyle/>
          <a:p>
            <a:pPr marL="0" indent="0" algn="l">
              <a:lnSpc>
                <a:spcPts val="2326"/>
              </a:lnSpc>
              <a:buNone/>
            </a:pPr>
            <a:r>
              <a:rPr lang="en-US" sz="2800" dirty="0">
                <a:solidFill>
                  <a:srgbClr val="282824"/>
                </a:solidFill>
                <a:latin typeface="Harrington" pitchFamily="82" charset="0"/>
                <a:ea typeface="Lato" pitchFamily="34" charset="-122"/>
                <a:cs typeface="Lato" pitchFamily="34" charset="-120"/>
              </a:rPr>
              <a:t>Ціни виступають основним механізмом регулювання ринку. Зміни цін відображають зміни у попиті та пропозиції. Висока ціна може знизити попит і стимулювати пропозицію, тоді як низька ціна може підвищити попит і пригнічувати пропозицію.</a:t>
            </a:r>
            <a:endParaRPr lang="en-US" sz="2800" dirty="0">
              <a:latin typeface="Harrington" pitchFamily="82" charset="0"/>
            </a:endParaRPr>
          </a:p>
        </p:txBody>
      </p:sp>
      <p:pic>
        <p:nvPicPr>
          <p:cNvPr id="9" name="Image 2" descr="preencoded.png"/>
          <p:cNvPicPr>
            <a:picLocks noChangeAspect="1"/>
          </p:cNvPicPr>
          <p:nvPr/>
        </p:nvPicPr>
        <p:blipFill>
          <a:blip r:embed="rId5"/>
          <a:stretch>
            <a:fillRect/>
          </a:stretch>
        </p:blipFill>
        <p:spPr>
          <a:xfrm>
            <a:off x="1927026" y="5415558"/>
            <a:ext cx="787837" cy="2382798"/>
          </a:xfrm>
          <a:prstGeom prst="rect">
            <a:avLst/>
          </a:prstGeom>
        </p:spPr>
      </p:pic>
      <p:sp>
        <p:nvSpPr>
          <p:cNvPr id="10" name="Text 5"/>
          <p:cNvSpPr/>
          <p:nvPr/>
        </p:nvSpPr>
        <p:spPr>
          <a:xfrm>
            <a:off x="2981682" y="5573078"/>
            <a:ext cx="9682758" cy="2067758"/>
          </a:xfrm>
          <a:prstGeom prst="rect">
            <a:avLst/>
          </a:prstGeom>
          <a:noFill/>
          <a:ln/>
        </p:spPr>
        <p:txBody>
          <a:bodyPr wrap="square" rtlCol="0" anchor="t"/>
          <a:lstStyle/>
          <a:p>
            <a:pPr marL="0" indent="0" algn="l">
              <a:lnSpc>
                <a:spcPts val="2326"/>
              </a:lnSpc>
              <a:buNone/>
            </a:pPr>
            <a:r>
              <a:rPr lang="en-US" sz="2400" dirty="0">
                <a:solidFill>
                  <a:srgbClr val="282824"/>
                </a:solidFill>
                <a:latin typeface="Harrington" pitchFamily="82" charset="0"/>
                <a:ea typeface="Lato" pitchFamily="34" charset="-122"/>
                <a:cs typeface="Lato" pitchFamily="34" charset="-120"/>
              </a:rPr>
              <a:t>Для успішного застосування динамічної моделі ринкової рівноваги необхідно враховувати різноманітні фактори, що впливають на ринок, і розробляти моделі з урахуванням цих впливів. Крім того, важливо постійно адаптувати моделі до змін у ринкових умовах та удосконалювати їх для більш точного прогнозування ринкових тенденцій.</a:t>
            </a:r>
            <a:endParaRPr lang="en-US" sz="2400" dirty="0">
              <a:latin typeface="Harrington" pitchFamily="8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842248"/>
            <a:ext cx="10554414" cy="1666399"/>
          </a:xfrm>
          <a:prstGeom prst="rect">
            <a:avLst/>
          </a:prstGeom>
          <a:noFill/>
          <a:ln/>
        </p:spPr>
        <p:txBody>
          <a:bodyPr wrap="square" rtlCol="0" anchor="t"/>
          <a:lstStyle/>
          <a:p>
            <a:pPr marL="0" indent="0">
              <a:lnSpc>
                <a:spcPts val="6561"/>
              </a:lnSpc>
              <a:buNone/>
            </a:pPr>
            <a:r>
              <a:rPr lang="en-US" sz="5249" b="1" dirty="0">
                <a:solidFill>
                  <a:srgbClr val="282824"/>
                </a:solidFill>
                <a:latin typeface="Lato" pitchFamily="34" charset="0"/>
                <a:ea typeface="Lato" pitchFamily="34" charset="-122"/>
                <a:cs typeface="Lato" pitchFamily="34" charset="-120"/>
              </a:rPr>
              <a:t>Основні поняття: ринкова рівновага, попит, пропозиція</a:t>
            </a:r>
            <a:endParaRPr lang="en-US" sz="5249" dirty="0"/>
          </a:p>
        </p:txBody>
      </p:sp>
      <p:sp>
        <p:nvSpPr>
          <p:cNvPr id="5" name="Text 3"/>
          <p:cNvSpPr/>
          <p:nvPr/>
        </p:nvSpPr>
        <p:spPr>
          <a:xfrm>
            <a:off x="2037993" y="3064073"/>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Ринкова Рівновага</a:t>
            </a:r>
            <a:endParaRPr lang="en-US" sz="2187" dirty="0"/>
          </a:p>
        </p:txBody>
      </p:sp>
      <p:sp>
        <p:nvSpPr>
          <p:cNvPr id="6" name="Text 4"/>
          <p:cNvSpPr/>
          <p:nvPr/>
        </p:nvSpPr>
        <p:spPr>
          <a:xfrm>
            <a:off x="2037993" y="3633430"/>
            <a:ext cx="3156347" cy="355401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це стан ринку, при якому кількість товару чи послуги, що пропонується продавцями, відповідає кількості, яку готові купити покупці за поточної ціни. Це означає, що на ринку встановлюється ціна, при якій попит на товар чи послугу дорівнює пропозиції.</a:t>
            </a:r>
            <a:endParaRPr lang="en-US" sz="1750" dirty="0"/>
          </a:p>
        </p:txBody>
      </p:sp>
      <p:sp>
        <p:nvSpPr>
          <p:cNvPr id="7" name="Text 5"/>
          <p:cNvSpPr/>
          <p:nvPr/>
        </p:nvSpPr>
        <p:spPr>
          <a:xfrm>
            <a:off x="5743932" y="3064073"/>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Попит</a:t>
            </a:r>
            <a:endParaRPr lang="en-US" sz="2187" dirty="0"/>
          </a:p>
        </p:txBody>
      </p:sp>
      <p:sp>
        <p:nvSpPr>
          <p:cNvPr id="8" name="Text 6"/>
          <p:cNvSpPr/>
          <p:nvPr/>
        </p:nvSpPr>
        <p:spPr>
          <a:xfrm>
            <a:off x="5743932" y="3633430"/>
            <a:ext cx="3156347" cy="2132409"/>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це бажання і здатність покупців купувати певні обсяги тих чи інших благ за певних цінах. Базою для виникнення попиту є потреби споживачів.</a:t>
            </a:r>
            <a:endParaRPr lang="en-US" sz="1750" dirty="0"/>
          </a:p>
        </p:txBody>
      </p:sp>
      <p:sp>
        <p:nvSpPr>
          <p:cNvPr id="9" name="Text 7"/>
          <p:cNvSpPr/>
          <p:nvPr/>
        </p:nvSpPr>
        <p:spPr>
          <a:xfrm>
            <a:off x="9449872" y="3064073"/>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Пропозиція</a:t>
            </a:r>
            <a:endParaRPr lang="en-US" sz="2187" dirty="0"/>
          </a:p>
        </p:txBody>
      </p:sp>
      <p:sp>
        <p:nvSpPr>
          <p:cNvPr id="10" name="Text 8"/>
          <p:cNvSpPr/>
          <p:nvPr/>
        </p:nvSpPr>
        <p:spPr>
          <a:xfrm>
            <a:off x="9449872" y="3633430"/>
            <a:ext cx="3156347" cy="1066205"/>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це загальна кількість товарів і послуг, які представлені на ринку за певною ціною.</a:t>
            </a:r>
            <a:endParaRPr lang="en-US" sz="1750" dirty="0"/>
          </a:p>
        </p:txBody>
      </p:sp>
      <p:sp>
        <p:nvSpPr>
          <p:cNvPr id="11" name="Text 9"/>
          <p:cNvSpPr/>
          <p:nvPr/>
        </p:nvSpPr>
        <p:spPr>
          <a:xfrm>
            <a:off x="9449872" y="4899541"/>
            <a:ext cx="3156347"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Тобто, це обсяг товарів (послуг), який продавці хочуть і можуть продати за існуючою ринковою ціною</a:t>
            </a:r>
            <a:endParaRPr lang="en-US" sz="175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0" y="0"/>
            <a:ext cx="14630400" cy="2255401"/>
          </a:xfrm>
          <a:prstGeom prst="rect">
            <a:avLst/>
          </a:prstGeom>
        </p:spPr>
      </p:pic>
      <p:sp>
        <p:nvSpPr>
          <p:cNvPr id="5" name="Text 2"/>
          <p:cNvSpPr/>
          <p:nvPr/>
        </p:nvSpPr>
        <p:spPr>
          <a:xfrm>
            <a:off x="3029903" y="2751773"/>
            <a:ext cx="8570476" cy="1127760"/>
          </a:xfrm>
          <a:prstGeom prst="rect">
            <a:avLst/>
          </a:prstGeom>
          <a:noFill/>
          <a:ln/>
        </p:spPr>
        <p:txBody>
          <a:bodyPr wrap="square" rtlCol="0" anchor="t"/>
          <a:lstStyle/>
          <a:p>
            <a:pPr marL="0" indent="0">
              <a:lnSpc>
                <a:spcPts val="4440"/>
              </a:lnSpc>
              <a:buNone/>
            </a:pPr>
            <a:r>
              <a:rPr lang="en-US" sz="3552" b="1" dirty="0">
                <a:solidFill>
                  <a:srgbClr val="282824"/>
                </a:solidFill>
                <a:latin typeface="Lato" pitchFamily="34" charset="0"/>
                <a:ea typeface="Lato" pitchFamily="34" charset="-122"/>
                <a:cs typeface="Lato" pitchFamily="34" charset="-120"/>
              </a:rPr>
              <a:t>Робота динамічної моделі ринкової рівноваги</a:t>
            </a:r>
            <a:endParaRPr lang="en-US" sz="3552" dirty="0"/>
          </a:p>
        </p:txBody>
      </p:sp>
      <p:pic>
        <p:nvPicPr>
          <p:cNvPr id="6" name="Image 1" descr="preencoded.png"/>
          <p:cNvPicPr>
            <a:picLocks noChangeAspect="1"/>
          </p:cNvPicPr>
          <p:nvPr/>
        </p:nvPicPr>
        <p:blipFill>
          <a:blip r:embed="rId4"/>
          <a:stretch>
            <a:fillRect/>
          </a:stretch>
        </p:blipFill>
        <p:spPr>
          <a:xfrm>
            <a:off x="1292542" y="4150162"/>
            <a:ext cx="3416617" cy="721638"/>
          </a:xfrm>
          <a:prstGeom prst="rect">
            <a:avLst/>
          </a:prstGeom>
        </p:spPr>
      </p:pic>
      <p:sp>
        <p:nvSpPr>
          <p:cNvPr id="7" name="Text 3"/>
          <p:cNvSpPr/>
          <p:nvPr/>
        </p:nvSpPr>
        <p:spPr>
          <a:xfrm>
            <a:off x="1352609" y="5179455"/>
            <a:ext cx="2255401" cy="281821"/>
          </a:xfrm>
          <a:prstGeom prst="rect">
            <a:avLst/>
          </a:prstGeom>
          <a:noFill/>
          <a:ln/>
        </p:spPr>
        <p:txBody>
          <a:bodyPr wrap="none" rtlCol="0" anchor="t"/>
          <a:lstStyle/>
          <a:p>
            <a:pPr marL="0" indent="0" algn="l">
              <a:lnSpc>
                <a:spcPts val="2220"/>
              </a:lnSpc>
              <a:buNone/>
            </a:pPr>
            <a:r>
              <a:rPr lang="en-US" sz="1776" b="1" dirty="0">
                <a:solidFill>
                  <a:srgbClr val="282824"/>
                </a:solidFill>
                <a:latin typeface="Lato" pitchFamily="34" charset="0"/>
                <a:ea typeface="Lato" pitchFamily="34" charset="-122"/>
                <a:cs typeface="Lato" pitchFamily="34" charset="-120"/>
              </a:rPr>
              <a:t>Робота Моделі</a:t>
            </a:r>
            <a:endParaRPr lang="en-US" sz="1776" dirty="0"/>
          </a:p>
        </p:txBody>
      </p:sp>
      <p:sp>
        <p:nvSpPr>
          <p:cNvPr id="8" name="Text 4"/>
          <p:cNvSpPr/>
          <p:nvPr/>
        </p:nvSpPr>
        <p:spPr>
          <a:xfrm>
            <a:off x="1352609" y="5532477"/>
            <a:ext cx="3356550" cy="2331363"/>
          </a:xfrm>
          <a:prstGeom prst="rect">
            <a:avLst/>
          </a:prstGeom>
          <a:noFill/>
          <a:ln/>
        </p:spPr>
        <p:txBody>
          <a:bodyPr wrap="square" rtlCol="0" anchor="t"/>
          <a:lstStyle/>
          <a:p>
            <a:pPr marL="0" indent="0" algn="l">
              <a:lnSpc>
                <a:spcPts val="2273"/>
              </a:lnSpc>
              <a:buNone/>
            </a:pPr>
            <a:r>
              <a:rPr lang="en-US" sz="2000" dirty="0">
                <a:solidFill>
                  <a:srgbClr val="4A4A45"/>
                </a:solidFill>
                <a:latin typeface="Lato" pitchFamily="34" charset="0"/>
                <a:ea typeface="Lato" pitchFamily="34" charset="-122"/>
                <a:cs typeface="Lato" pitchFamily="34" charset="-120"/>
              </a:rPr>
              <a:t>аналізує зміни у попиті та пропозиції з часом, допомагаючи у прогнозуванні майбутніх умов ринку та розробці стратегій управління.</a:t>
            </a:r>
            <a:endParaRPr lang="en-US" sz="2000" dirty="0"/>
          </a:p>
        </p:txBody>
      </p:sp>
      <p:pic>
        <p:nvPicPr>
          <p:cNvPr id="9" name="Image 2" descr="preencoded.png"/>
          <p:cNvPicPr>
            <a:picLocks noChangeAspect="1"/>
          </p:cNvPicPr>
          <p:nvPr/>
        </p:nvPicPr>
        <p:blipFill>
          <a:blip r:embed="rId5"/>
          <a:stretch>
            <a:fillRect/>
          </a:stretch>
        </p:blipFill>
        <p:spPr>
          <a:xfrm>
            <a:off x="5073133" y="4134922"/>
            <a:ext cx="3489961" cy="721638"/>
          </a:xfrm>
          <a:prstGeom prst="rect">
            <a:avLst/>
          </a:prstGeom>
        </p:spPr>
      </p:pic>
      <p:sp>
        <p:nvSpPr>
          <p:cNvPr id="10" name="Text 5"/>
          <p:cNvSpPr/>
          <p:nvPr/>
        </p:nvSpPr>
        <p:spPr>
          <a:xfrm>
            <a:off x="5073133" y="5142428"/>
            <a:ext cx="2255401" cy="281821"/>
          </a:xfrm>
          <a:prstGeom prst="rect">
            <a:avLst/>
          </a:prstGeom>
          <a:noFill/>
          <a:ln/>
        </p:spPr>
        <p:txBody>
          <a:bodyPr wrap="none" rtlCol="0" anchor="t"/>
          <a:lstStyle/>
          <a:p>
            <a:pPr marL="0" indent="0" algn="l">
              <a:lnSpc>
                <a:spcPts val="2220"/>
              </a:lnSpc>
              <a:buNone/>
            </a:pPr>
            <a:r>
              <a:rPr lang="en-US" sz="1776" b="1" dirty="0">
                <a:solidFill>
                  <a:srgbClr val="282824"/>
                </a:solidFill>
                <a:latin typeface="Lato" pitchFamily="34" charset="0"/>
                <a:ea typeface="Lato" pitchFamily="34" charset="-122"/>
                <a:cs typeface="Lato" pitchFamily="34" charset="-120"/>
              </a:rPr>
              <a:t>Часові Зміни</a:t>
            </a:r>
            <a:endParaRPr lang="en-US" sz="1776" dirty="0"/>
          </a:p>
        </p:txBody>
      </p:sp>
      <p:sp>
        <p:nvSpPr>
          <p:cNvPr id="11" name="Text 6"/>
          <p:cNvSpPr/>
          <p:nvPr/>
        </p:nvSpPr>
        <p:spPr>
          <a:xfrm>
            <a:off x="5073133" y="5543728"/>
            <a:ext cx="3214092" cy="1154430"/>
          </a:xfrm>
          <a:prstGeom prst="rect">
            <a:avLst/>
          </a:prstGeom>
          <a:noFill/>
          <a:ln/>
        </p:spPr>
        <p:txBody>
          <a:bodyPr wrap="square" rtlCol="0" anchor="t"/>
          <a:lstStyle/>
          <a:p>
            <a:pPr marL="0" indent="0" algn="l">
              <a:lnSpc>
                <a:spcPts val="2273"/>
              </a:lnSpc>
              <a:buNone/>
            </a:pPr>
            <a:r>
              <a:rPr lang="en-US" sz="2000" dirty="0">
                <a:solidFill>
                  <a:srgbClr val="4A4A45"/>
                </a:solidFill>
                <a:latin typeface="Lato" pitchFamily="34" charset="0"/>
                <a:ea typeface="Lato" pitchFamily="34" charset="-122"/>
                <a:cs typeface="Lato" pitchFamily="34" charset="-120"/>
              </a:rPr>
              <a:t>відображають динаміку змін у попиті та пропозиції товарів чи послуг з плином часу.</a:t>
            </a:r>
            <a:endParaRPr lang="en-US" sz="2000" dirty="0"/>
          </a:p>
        </p:txBody>
      </p:sp>
      <p:pic>
        <p:nvPicPr>
          <p:cNvPr id="12" name="Image 3" descr="preencoded.png"/>
          <p:cNvPicPr>
            <a:picLocks noChangeAspect="1"/>
          </p:cNvPicPr>
          <p:nvPr/>
        </p:nvPicPr>
        <p:blipFill>
          <a:blip r:embed="rId6"/>
          <a:stretch>
            <a:fillRect/>
          </a:stretch>
        </p:blipFill>
        <p:spPr>
          <a:xfrm>
            <a:off x="8743474" y="4150162"/>
            <a:ext cx="3498679" cy="721638"/>
          </a:xfrm>
          <a:prstGeom prst="rect">
            <a:avLst/>
          </a:prstGeom>
        </p:spPr>
      </p:pic>
      <p:sp>
        <p:nvSpPr>
          <p:cNvPr id="13" name="Text 7"/>
          <p:cNvSpPr/>
          <p:nvPr/>
        </p:nvSpPr>
        <p:spPr>
          <a:xfrm>
            <a:off x="8923853" y="5142428"/>
            <a:ext cx="2324933" cy="281821"/>
          </a:xfrm>
          <a:prstGeom prst="rect">
            <a:avLst/>
          </a:prstGeom>
          <a:noFill/>
          <a:ln/>
        </p:spPr>
        <p:txBody>
          <a:bodyPr wrap="none" rtlCol="0" anchor="t"/>
          <a:lstStyle/>
          <a:p>
            <a:pPr marL="0" indent="0" algn="l">
              <a:lnSpc>
                <a:spcPts val="2220"/>
              </a:lnSpc>
              <a:buNone/>
            </a:pPr>
            <a:r>
              <a:rPr lang="en-US" sz="1776" b="1" dirty="0">
                <a:solidFill>
                  <a:srgbClr val="282824"/>
                </a:solidFill>
                <a:latin typeface="Lato" pitchFamily="34" charset="0"/>
                <a:ea typeface="Lato" pitchFamily="34" charset="-122"/>
                <a:cs typeface="Lato" pitchFamily="34" charset="-120"/>
              </a:rPr>
              <a:t>Графіки й Діаграми</a:t>
            </a:r>
            <a:endParaRPr lang="en-US" sz="1776" dirty="0"/>
          </a:p>
        </p:txBody>
      </p:sp>
      <p:sp>
        <p:nvSpPr>
          <p:cNvPr id="14" name="Text 8"/>
          <p:cNvSpPr/>
          <p:nvPr/>
        </p:nvSpPr>
        <p:spPr>
          <a:xfrm>
            <a:off x="8923853" y="5532477"/>
            <a:ext cx="3318300" cy="2020253"/>
          </a:xfrm>
          <a:prstGeom prst="rect">
            <a:avLst/>
          </a:prstGeom>
          <a:noFill/>
          <a:ln/>
        </p:spPr>
        <p:txBody>
          <a:bodyPr wrap="square" rtlCol="0" anchor="t"/>
          <a:lstStyle/>
          <a:p>
            <a:pPr marL="0" indent="0" algn="l">
              <a:lnSpc>
                <a:spcPts val="2273"/>
              </a:lnSpc>
              <a:buNone/>
            </a:pPr>
            <a:r>
              <a:rPr lang="en-US" sz="2000" dirty="0">
                <a:solidFill>
                  <a:srgbClr val="4A4A45"/>
                </a:solidFill>
                <a:latin typeface="Lato" pitchFamily="34" charset="0"/>
                <a:ea typeface="Lato" pitchFamily="34" charset="-122"/>
                <a:cs typeface="Lato" pitchFamily="34" charset="-120"/>
              </a:rPr>
              <a:t>використовуються для візуалізації динаміки попиту та пропозиції, а також для аналізу ринкових умов,що допомагає у виробленні стратегій та прийнятті рішень.</a:t>
            </a:r>
            <a:endParaRPr lang="en-US" sz="2000"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0" y="0"/>
            <a:ext cx="3657600" cy="8229600"/>
          </a:xfrm>
          <a:prstGeom prst="rect">
            <a:avLst/>
          </a:prstGeom>
        </p:spPr>
      </p:pic>
      <p:sp>
        <p:nvSpPr>
          <p:cNvPr id="5" name="Text 2"/>
          <p:cNvSpPr/>
          <p:nvPr/>
        </p:nvSpPr>
        <p:spPr>
          <a:xfrm>
            <a:off x="4490799" y="1111568"/>
            <a:ext cx="9306401"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Вплив змін у попиті на ринкову рівновагу</a:t>
            </a:r>
            <a:endParaRPr lang="en-US" sz="4374" dirty="0"/>
          </a:p>
        </p:txBody>
      </p:sp>
      <p:sp>
        <p:nvSpPr>
          <p:cNvPr id="6" name="Shape 3"/>
          <p:cNvSpPr/>
          <p:nvPr/>
        </p:nvSpPr>
        <p:spPr>
          <a:xfrm>
            <a:off x="4490799" y="3007162"/>
            <a:ext cx="499943" cy="499943"/>
          </a:xfrm>
          <a:prstGeom prst="roundRect">
            <a:avLst>
              <a:gd name="adj" fmla="val 26667"/>
            </a:avLst>
          </a:prstGeom>
          <a:solidFill>
            <a:srgbClr val="E1DBD0"/>
          </a:solidFill>
          <a:ln/>
        </p:spPr>
      </p:sp>
      <p:sp>
        <p:nvSpPr>
          <p:cNvPr id="7" name="Text 4"/>
          <p:cNvSpPr/>
          <p:nvPr/>
        </p:nvSpPr>
        <p:spPr>
          <a:xfrm>
            <a:off x="4644033" y="3048833"/>
            <a:ext cx="193358" cy="416481"/>
          </a:xfrm>
          <a:prstGeom prst="rect">
            <a:avLst/>
          </a:prstGeom>
          <a:noFill/>
          <a:ln/>
        </p:spPr>
        <p:txBody>
          <a:bodyPr wrap="none" rtlCol="0" anchor="t"/>
          <a:lstStyle/>
          <a:p>
            <a:pPr marL="0" indent="0" algn="ctr">
              <a:lnSpc>
                <a:spcPts val="3281"/>
              </a:lnSpc>
              <a:buNone/>
            </a:pPr>
            <a:r>
              <a:rPr lang="en-US" sz="2624" b="1" dirty="0">
                <a:solidFill>
                  <a:srgbClr val="282824"/>
                </a:solidFill>
                <a:latin typeface="Lato" pitchFamily="34" charset="0"/>
                <a:ea typeface="Lato" pitchFamily="34" charset="-122"/>
                <a:cs typeface="Lato" pitchFamily="34" charset="-120"/>
              </a:rPr>
              <a:t>1</a:t>
            </a:r>
            <a:endParaRPr lang="en-US" sz="2624" dirty="0"/>
          </a:p>
        </p:txBody>
      </p:sp>
      <p:sp>
        <p:nvSpPr>
          <p:cNvPr id="8" name="Text 5"/>
          <p:cNvSpPr/>
          <p:nvPr/>
        </p:nvSpPr>
        <p:spPr>
          <a:xfrm>
            <a:off x="5212913" y="3083481"/>
            <a:ext cx="2877264"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Збільшення Попиту</a:t>
            </a:r>
            <a:endParaRPr lang="en-US" sz="2187" dirty="0"/>
          </a:p>
        </p:txBody>
      </p:sp>
      <p:sp>
        <p:nvSpPr>
          <p:cNvPr id="9" name="Text 6"/>
          <p:cNvSpPr/>
          <p:nvPr/>
        </p:nvSpPr>
        <p:spPr>
          <a:xfrm>
            <a:off x="5212913" y="3563898"/>
            <a:ext cx="3820001" cy="355401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Якщо попит на товар або послугу зростає, це може призвести до підвищення цін та збільшення кількості проданого товару на ринку. Продавці можуть реагувати на зростання попиту шляхом збільшення виробництва або підвищення цін, що може призвести до зміни ринкової рівноваги.</a:t>
            </a:r>
            <a:endParaRPr lang="en-US" sz="1750" dirty="0"/>
          </a:p>
        </p:txBody>
      </p:sp>
      <p:sp>
        <p:nvSpPr>
          <p:cNvPr id="10" name="Shape 7"/>
          <p:cNvSpPr/>
          <p:nvPr/>
        </p:nvSpPr>
        <p:spPr>
          <a:xfrm>
            <a:off x="9255085" y="3007162"/>
            <a:ext cx="499943" cy="499943"/>
          </a:xfrm>
          <a:prstGeom prst="roundRect">
            <a:avLst>
              <a:gd name="adj" fmla="val 26667"/>
            </a:avLst>
          </a:prstGeom>
          <a:solidFill>
            <a:srgbClr val="E1DBD0"/>
          </a:solidFill>
          <a:ln/>
        </p:spPr>
      </p:sp>
      <p:sp>
        <p:nvSpPr>
          <p:cNvPr id="11" name="Text 8"/>
          <p:cNvSpPr/>
          <p:nvPr/>
        </p:nvSpPr>
        <p:spPr>
          <a:xfrm>
            <a:off x="9408319" y="3048833"/>
            <a:ext cx="193358" cy="416481"/>
          </a:xfrm>
          <a:prstGeom prst="rect">
            <a:avLst/>
          </a:prstGeom>
          <a:noFill/>
          <a:ln/>
        </p:spPr>
        <p:txBody>
          <a:bodyPr wrap="none" rtlCol="0" anchor="t"/>
          <a:lstStyle/>
          <a:p>
            <a:pPr marL="0" indent="0" algn="ctr">
              <a:lnSpc>
                <a:spcPts val="3281"/>
              </a:lnSpc>
              <a:buNone/>
            </a:pPr>
            <a:r>
              <a:rPr lang="en-US" sz="2624" b="1" dirty="0">
                <a:solidFill>
                  <a:srgbClr val="282824"/>
                </a:solidFill>
                <a:latin typeface="Lato" pitchFamily="34" charset="0"/>
                <a:ea typeface="Lato" pitchFamily="34" charset="-122"/>
                <a:cs typeface="Lato" pitchFamily="34" charset="-120"/>
              </a:rPr>
              <a:t>2</a:t>
            </a:r>
            <a:endParaRPr lang="en-US" sz="2624" dirty="0"/>
          </a:p>
        </p:txBody>
      </p:sp>
      <p:sp>
        <p:nvSpPr>
          <p:cNvPr id="12" name="Text 9"/>
          <p:cNvSpPr/>
          <p:nvPr/>
        </p:nvSpPr>
        <p:spPr>
          <a:xfrm>
            <a:off x="9977199" y="3083481"/>
            <a:ext cx="2852499"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Зменшення Попиту</a:t>
            </a:r>
            <a:endParaRPr lang="en-US" sz="2187" dirty="0"/>
          </a:p>
        </p:txBody>
      </p:sp>
      <p:sp>
        <p:nvSpPr>
          <p:cNvPr id="13" name="Text 10"/>
          <p:cNvSpPr/>
          <p:nvPr/>
        </p:nvSpPr>
        <p:spPr>
          <a:xfrm>
            <a:off x="9977199" y="3563898"/>
            <a:ext cx="3820001" cy="2843213"/>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може спричинити зниження цін і скорочення кількості проданого товару на ринку. Продавці можуть відповісти на зменшення попиту зменшенням виробництва або зниженням цін з метою збільшення попиту та збереження ринкової рівноваги.</a:t>
            </a:r>
            <a:endParaRPr lang="en-US" sz="175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4080153" y="905232"/>
            <a:ext cx="6831687" cy="5813822"/>
          </a:xfrm>
          <a:prstGeom prst="rect">
            <a:avLst/>
          </a:prstGeom>
        </p:spPr>
      </p:pic>
      <p:sp>
        <p:nvSpPr>
          <p:cNvPr id="5" name="Text 2"/>
          <p:cNvSpPr/>
          <p:nvPr/>
        </p:nvSpPr>
        <p:spPr>
          <a:xfrm>
            <a:off x="2037993" y="6968966"/>
            <a:ext cx="10554414" cy="355402"/>
          </a:xfrm>
          <a:prstGeom prst="rect">
            <a:avLst/>
          </a:prstGeom>
          <a:noFill/>
          <a:ln/>
        </p:spPr>
        <p:txBody>
          <a:bodyPr wrap="none" rtlCol="0" anchor="t"/>
          <a:lstStyle/>
          <a:p>
            <a:pPr marL="0" indent="0">
              <a:lnSpc>
                <a:spcPts val="2799"/>
              </a:lnSpc>
              <a:buNone/>
            </a:pPr>
            <a:endParaRPr lang="en-US" sz="175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sp>
        <p:nvSpPr>
          <p:cNvPr id="4" name="Text 2"/>
          <p:cNvSpPr/>
          <p:nvPr/>
        </p:nvSpPr>
        <p:spPr>
          <a:xfrm>
            <a:off x="2037993" y="706160"/>
            <a:ext cx="10554414" cy="1388745"/>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Вплив змін у пропозиції на ринкову рівновагу</a:t>
            </a:r>
            <a:endParaRPr lang="en-US" sz="4374" dirty="0"/>
          </a:p>
        </p:txBody>
      </p:sp>
      <p:sp>
        <p:nvSpPr>
          <p:cNvPr id="5" name="Text 3"/>
          <p:cNvSpPr/>
          <p:nvPr/>
        </p:nvSpPr>
        <p:spPr>
          <a:xfrm>
            <a:off x="2037993" y="2650331"/>
            <a:ext cx="5110520" cy="666512"/>
          </a:xfrm>
          <a:prstGeom prst="rect">
            <a:avLst/>
          </a:prstGeom>
          <a:noFill/>
          <a:ln/>
        </p:spPr>
        <p:txBody>
          <a:bodyPr wrap="none" rtlCol="0" anchor="t"/>
          <a:lstStyle/>
          <a:p>
            <a:pPr marL="0" indent="0" algn="ctr">
              <a:lnSpc>
                <a:spcPts val="5249"/>
              </a:lnSpc>
              <a:buNone/>
            </a:pPr>
            <a:r>
              <a:rPr lang="en-US" sz="5249" b="1" dirty="0">
                <a:solidFill>
                  <a:srgbClr val="282824"/>
                </a:solidFill>
                <a:latin typeface="Lato" pitchFamily="34" charset="0"/>
                <a:ea typeface="Lato" pitchFamily="34" charset="-122"/>
                <a:cs typeface="Lato" pitchFamily="34" charset="-120"/>
              </a:rPr>
              <a:t>1</a:t>
            </a:r>
            <a:endParaRPr lang="en-US" sz="5249" dirty="0"/>
          </a:p>
        </p:txBody>
      </p:sp>
      <p:sp>
        <p:nvSpPr>
          <p:cNvPr id="6" name="Text 4"/>
          <p:cNvSpPr/>
          <p:nvPr/>
        </p:nvSpPr>
        <p:spPr>
          <a:xfrm>
            <a:off x="2879288" y="3594497"/>
            <a:ext cx="3427928" cy="347186"/>
          </a:xfrm>
          <a:prstGeom prst="rect">
            <a:avLst/>
          </a:prstGeom>
          <a:noFill/>
          <a:ln/>
        </p:spPr>
        <p:txBody>
          <a:bodyPr wrap="none" rtlCol="0" anchor="t"/>
          <a:lstStyle/>
          <a:p>
            <a:pPr marL="0" indent="0" algn="ctr">
              <a:lnSpc>
                <a:spcPts val="2734"/>
              </a:lnSpc>
              <a:buNone/>
            </a:pPr>
            <a:r>
              <a:rPr lang="en-US" sz="2187" b="1" dirty="0">
                <a:solidFill>
                  <a:srgbClr val="282824"/>
                </a:solidFill>
                <a:latin typeface="Lato" pitchFamily="34" charset="0"/>
                <a:ea typeface="Lato" pitchFamily="34" charset="-122"/>
                <a:cs typeface="Lato" pitchFamily="34" charset="-120"/>
              </a:rPr>
              <a:t>Збільшення Пропозиції</a:t>
            </a:r>
            <a:endParaRPr lang="en-US" sz="2187" dirty="0"/>
          </a:p>
        </p:txBody>
      </p:sp>
      <p:sp>
        <p:nvSpPr>
          <p:cNvPr id="7" name="Text 5"/>
          <p:cNvSpPr/>
          <p:nvPr/>
        </p:nvSpPr>
        <p:spPr>
          <a:xfrm>
            <a:off x="2037993" y="4074914"/>
            <a:ext cx="5110520" cy="2843213"/>
          </a:xfrm>
          <a:prstGeom prst="rect">
            <a:avLst/>
          </a:prstGeom>
          <a:noFill/>
          <a:ln/>
        </p:spPr>
        <p:txBody>
          <a:bodyPr wrap="square" rtlCol="0" anchor="t"/>
          <a:lstStyle/>
          <a:p>
            <a:pPr marL="0" indent="0" algn="ctr">
              <a:lnSpc>
                <a:spcPts val="2799"/>
              </a:lnSpc>
              <a:buNone/>
            </a:pPr>
            <a:r>
              <a:rPr lang="en-US" sz="2000" dirty="0">
                <a:solidFill>
                  <a:srgbClr val="4A4A45"/>
                </a:solidFill>
                <a:latin typeface="Lato" pitchFamily="34" charset="0"/>
                <a:ea typeface="Lato" pitchFamily="34" charset="-122"/>
                <a:cs typeface="Lato" pitchFamily="34" charset="-120"/>
              </a:rPr>
              <a:t>Якщо кількість товару чи послуги, що пропонується на ринку, зростає, це може спричинити зниження цін і збільшення кількості товару, який буде проданий. Зростання пропозиції може бути викликане, наприклад, збільшенням виробництва або введенням на ринок нових конкуруючих товарів.</a:t>
            </a:r>
            <a:endParaRPr lang="en-US" sz="2000" dirty="0"/>
          </a:p>
        </p:txBody>
      </p:sp>
      <p:sp>
        <p:nvSpPr>
          <p:cNvPr id="8" name="Text 6"/>
          <p:cNvSpPr/>
          <p:nvPr/>
        </p:nvSpPr>
        <p:spPr>
          <a:xfrm>
            <a:off x="7481768" y="2650331"/>
            <a:ext cx="5110639" cy="666512"/>
          </a:xfrm>
          <a:prstGeom prst="rect">
            <a:avLst/>
          </a:prstGeom>
          <a:noFill/>
          <a:ln/>
        </p:spPr>
        <p:txBody>
          <a:bodyPr wrap="none" rtlCol="0" anchor="t"/>
          <a:lstStyle/>
          <a:p>
            <a:pPr marL="0" indent="0" algn="ctr">
              <a:lnSpc>
                <a:spcPts val="5249"/>
              </a:lnSpc>
              <a:buNone/>
            </a:pPr>
            <a:r>
              <a:rPr lang="en-US" sz="5249" b="1" dirty="0">
                <a:solidFill>
                  <a:srgbClr val="282824"/>
                </a:solidFill>
                <a:latin typeface="Lato" pitchFamily="34" charset="0"/>
                <a:ea typeface="Lato" pitchFamily="34" charset="-122"/>
                <a:cs typeface="Lato" pitchFamily="34" charset="-120"/>
              </a:rPr>
              <a:t>2</a:t>
            </a:r>
            <a:endParaRPr lang="en-US" sz="5249" dirty="0"/>
          </a:p>
        </p:txBody>
      </p:sp>
      <p:sp>
        <p:nvSpPr>
          <p:cNvPr id="9" name="Text 7"/>
          <p:cNvSpPr/>
          <p:nvPr/>
        </p:nvSpPr>
        <p:spPr>
          <a:xfrm>
            <a:off x="8335447" y="3594497"/>
            <a:ext cx="3403283" cy="347186"/>
          </a:xfrm>
          <a:prstGeom prst="rect">
            <a:avLst/>
          </a:prstGeom>
          <a:noFill/>
          <a:ln/>
        </p:spPr>
        <p:txBody>
          <a:bodyPr wrap="none" rtlCol="0" anchor="t"/>
          <a:lstStyle/>
          <a:p>
            <a:pPr marL="0" indent="0" algn="ctr">
              <a:lnSpc>
                <a:spcPts val="2734"/>
              </a:lnSpc>
              <a:buNone/>
            </a:pPr>
            <a:r>
              <a:rPr lang="en-US" sz="2187" b="1" dirty="0">
                <a:solidFill>
                  <a:srgbClr val="282824"/>
                </a:solidFill>
                <a:latin typeface="Lato" pitchFamily="34" charset="0"/>
                <a:ea typeface="Lato" pitchFamily="34" charset="-122"/>
                <a:cs typeface="Lato" pitchFamily="34" charset="-120"/>
              </a:rPr>
              <a:t>Зменшення Пропозиції</a:t>
            </a:r>
            <a:endParaRPr lang="en-US" sz="2187" dirty="0"/>
          </a:p>
        </p:txBody>
      </p:sp>
      <p:sp>
        <p:nvSpPr>
          <p:cNvPr id="10" name="Text 8"/>
          <p:cNvSpPr/>
          <p:nvPr/>
        </p:nvSpPr>
        <p:spPr>
          <a:xfrm>
            <a:off x="7481768" y="4074914"/>
            <a:ext cx="5396032" cy="2554486"/>
          </a:xfrm>
          <a:prstGeom prst="rect">
            <a:avLst/>
          </a:prstGeom>
          <a:noFill/>
          <a:ln/>
        </p:spPr>
        <p:txBody>
          <a:bodyPr wrap="square" rtlCol="0" anchor="t"/>
          <a:lstStyle/>
          <a:p>
            <a:pPr marL="0" indent="0" algn="ctr">
              <a:lnSpc>
                <a:spcPts val="2799"/>
              </a:lnSpc>
              <a:buNone/>
            </a:pPr>
            <a:r>
              <a:rPr lang="en-US" sz="2000" dirty="0">
                <a:solidFill>
                  <a:srgbClr val="4A4A45"/>
                </a:solidFill>
                <a:latin typeface="Lato" pitchFamily="34" charset="0"/>
                <a:ea typeface="Lato" pitchFamily="34" charset="-122"/>
                <a:cs typeface="Lato" pitchFamily="34" charset="-120"/>
              </a:rPr>
              <a:t>Зменшення кількості товарів або послуг на ринку може призвести до підвищення цін і зменшення кількості проданих товарів. Це може статися, наприклад, через скорочення виробництва або обмеження в асортименті товарів</a:t>
            </a:r>
            <a:r>
              <a:rPr lang="en-US" sz="1750" dirty="0">
                <a:solidFill>
                  <a:srgbClr val="4A4A45"/>
                </a:solidFill>
                <a:latin typeface="Lato" pitchFamily="34" charset="0"/>
                <a:ea typeface="Lato" pitchFamily="34" charset="-122"/>
                <a:cs typeface="Lato" pitchFamily="34" charset="-120"/>
              </a:rPr>
              <a:t>.</a:t>
            </a:r>
            <a:endParaRPr lang="en-US" sz="1750" dirty="0"/>
          </a:p>
        </p:txBody>
      </p:sp>
      <p:sp>
        <p:nvSpPr>
          <p:cNvPr id="11" name="Text 9"/>
          <p:cNvSpPr/>
          <p:nvPr/>
        </p:nvSpPr>
        <p:spPr>
          <a:xfrm>
            <a:off x="2037993" y="7168039"/>
            <a:ext cx="10554414" cy="355402"/>
          </a:xfrm>
          <a:prstGeom prst="rect">
            <a:avLst/>
          </a:prstGeom>
          <a:noFill/>
          <a:ln/>
        </p:spPr>
        <p:txBody>
          <a:bodyPr wrap="none" rtlCol="0" anchor="t"/>
          <a:lstStyle/>
          <a:p>
            <a:pPr marL="0" indent="0">
              <a:lnSpc>
                <a:spcPts val="2799"/>
              </a:lnSpc>
              <a:buNone/>
            </a:pPr>
            <a:endParaRPr lang="en-US" sz="1750"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4425136" y="1402556"/>
            <a:ext cx="5780127" cy="542436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30433"/>
          </a:xfrm>
          <a:prstGeom prst="rect">
            <a:avLst/>
          </a:prstGeom>
          <a:solidFill>
            <a:srgbClr val="EFECE6"/>
          </a:solidFill>
          <a:ln/>
        </p:spPr>
      </p:sp>
      <p:sp>
        <p:nvSpPr>
          <p:cNvPr id="4" name="Text 2"/>
          <p:cNvSpPr/>
          <p:nvPr/>
        </p:nvSpPr>
        <p:spPr>
          <a:xfrm>
            <a:off x="2472928" y="560665"/>
            <a:ext cx="9684544" cy="1274207"/>
          </a:xfrm>
          <a:prstGeom prst="rect">
            <a:avLst/>
          </a:prstGeom>
          <a:noFill/>
          <a:ln/>
        </p:spPr>
        <p:txBody>
          <a:bodyPr wrap="square" rtlCol="0" anchor="t"/>
          <a:lstStyle/>
          <a:p>
            <a:pPr marL="0" indent="0">
              <a:lnSpc>
                <a:spcPts val="5017"/>
              </a:lnSpc>
              <a:buNone/>
            </a:pPr>
            <a:r>
              <a:rPr lang="en-US" sz="4014" b="1" dirty="0">
                <a:solidFill>
                  <a:srgbClr val="282824"/>
                </a:solidFill>
                <a:latin typeface="Lato" pitchFamily="34" charset="0"/>
                <a:ea typeface="Lato" pitchFamily="34" charset="-122"/>
                <a:cs typeface="Lato" pitchFamily="34" charset="-120"/>
              </a:rPr>
              <a:t>Роль цін у динамічній моделі ринкової рівноваги</a:t>
            </a:r>
            <a:endParaRPr lang="en-US" sz="4014" dirty="0"/>
          </a:p>
        </p:txBody>
      </p:sp>
      <p:sp>
        <p:nvSpPr>
          <p:cNvPr id="5" name="Shape 3"/>
          <p:cNvSpPr/>
          <p:nvPr/>
        </p:nvSpPr>
        <p:spPr>
          <a:xfrm>
            <a:off x="2758321" y="2242542"/>
            <a:ext cx="40719" cy="5427226"/>
          </a:xfrm>
          <a:prstGeom prst="rect">
            <a:avLst/>
          </a:prstGeom>
          <a:solidFill>
            <a:srgbClr val="E1DBD0"/>
          </a:solidFill>
          <a:ln/>
        </p:spPr>
      </p:sp>
      <p:sp>
        <p:nvSpPr>
          <p:cNvPr id="6" name="Shape 4"/>
          <p:cNvSpPr/>
          <p:nvPr/>
        </p:nvSpPr>
        <p:spPr>
          <a:xfrm>
            <a:off x="2549366" y="2433638"/>
            <a:ext cx="458629" cy="458629"/>
          </a:xfrm>
          <a:prstGeom prst="roundRect">
            <a:avLst>
              <a:gd name="adj" fmla="val 26673"/>
            </a:avLst>
          </a:prstGeom>
          <a:solidFill>
            <a:srgbClr val="E1DBD0"/>
          </a:solidFill>
          <a:ln/>
        </p:spPr>
      </p:sp>
      <p:sp>
        <p:nvSpPr>
          <p:cNvPr id="7" name="Text 5"/>
          <p:cNvSpPr/>
          <p:nvPr/>
        </p:nvSpPr>
        <p:spPr>
          <a:xfrm>
            <a:off x="2689979" y="2471738"/>
            <a:ext cx="177403" cy="382310"/>
          </a:xfrm>
          <a:prstGeom prst="rect">
            <a:avLst/>
          </a:prstGeom>
          <a:noFill/>
          <a:ln/>
        </p:spPr>
        <p:txBody>
          <a:bodyPr wrap="none" rtlCol="0" anchor="t"/>
          <a:lstStyle/>
          <a:p>
            <a:pPr marL="0" indent="0" algn="ctr">
              <a:lnSpc>
                <a:spcPts val="3010"/>
              </a:lnSpc>
              <a:buNone/>
            </a:pPr>
            <a:r>
              <a:rPr lang="en-US" sz="2408" b="1" dirty="0">
                <a:solidFill>
                  <a:srgbClr val="282824"/>
                </a:solidFill>
                <a:latin typeface="Lato" pitchFamily="34" charset="0"/>
                <a:ea typeface="Lato" pitchFamily="34" charset="-122"/>
                <a:cs typeface="Lato" pitchFamily="34" charset="-120"/>
              </a:rPr>
              <a:t>1</a:t>
            </a:r>
            <a:endParaRPr lang="en-US" sz="2408" dirty="0"/>
          </a:p>
        </p:txBody>
      </p:sp>
      <p:sp>
        <p:nvSpPr>
          <p:cNvPr id="8" name="Text 6"/>
          <p:cNvSpPr/>
          <p:nvPr/>
        </p:nvSpPr>
        <p:spPr>
          <a:xfrm>
            <a:off x="3186351" y="2446377"/>
            <a:ext cx="3058239" cy="382310"/>
          </a:xfrm>
          <a:prstGeom prst="rect">
            <a:avLst/>
          </a:prstGeom>
          <a:noFill/>
          <a:ln/>
        </p:spPr>
        <p:txBody>
          <a:bodyPr wrap="none" rtlCol="0" anchor="t"/>
          <a:lstStyle/>
          <a:p>
            <a:pPr marL="0" indent="0" algn="l">
              <a:lnSpc>
                <a:spcPts val="3010"/>
              </a:lnSpc>
              <a:buNone/>
            </a:pPr>
            <a:r>
              <a:rPr lang="en-US" sz="2408" b="1" dirty="0">
                <a:solidFill>
                  <a:srgbClr val="282824"/>
                </a:solidFill>
                <a:latin typeface="Lato" pitchFamily="34" charset="0"/>
                <a:ea typeface="Lato" pitchFamily="34" charset="-122"/>
                <a:cs typeface="Lato" pitchFamily="34" charset="-120"/>
              </a:rPr>
              <a:t>Сигнал ринку</a:t>
            </a:r>
            <a:endParaRPr lang="en-US" sz="2408" dirty="0"/>
          </a:p>
        </p:txBody>
      </p:sp>
      <p:sp>
        <p:nvSpPr>
          <p:cNvPr id="9" name="Text 7"/>
          <p:cNvSpPr/>
          <p:nvPr/>
        </p:nvSpPr>
        <p:spPr>
          <a:xfrm>
            <a:off x="3186351" y="2950964"/>
            <a:ext cx="9523809" cy="950476"/>
          </a:xfrm>
          <a:prstGeom prst="rect">
            <a:avLst/>
          </a:prstGeom>
          <a:noFill/>
          <a:ln/>
        </p:spPr>
        <p:txBody>
          <a:bodyPr wrap="square" rtlCol="0" anchor="t"/>
          <a:lstStyle/>
          <a:p>
            <a:pPr marL="0" indent="0" algn="l">
              <a:lnSpc>
                <a:spcPts val="2569"/>
              </a:lnSpc>
              <a:buNone/>
            </a:pPr>
            <a:r>
              <a:rPr lang="en-US" sz="2000" dirty="0">
                <a:solidFill>
                  <a:srgbClr val="4A4A45"/>
                </a:solidFill>
                <a:latin typeface="Lato" pitchFamily="34" charset="0"/>
                <a:ea typeface="Lato" pitchFamily="34" charset="-122"/>
                <a:cs typeface="Lato" pitchFamily="34" charset="-120"/>
              </a:rPr>
              <a:t>Ціни виступають сигналами для учасників ринку щодо того, яка кількість товарів або послуг необхідна та які ресурси слід вкладати у виробництво</a:t>
            </a:r>
            <a:r>
              <a:rPr lang="en-US" sz="1605" dirty="0">
                <a:solidFill>
                  <a:srgbClr val="4A4A45"/>
                </a:solidFill>
                <a:latin typeface="Lato" pitchFamily="34" charset="0"/>
                <a:ea typeface="Lato" pitchFamily="34" charset="-122"/>
                <a:cs typeface="Lato" pitchFamily="34" charset="-120"/>
              </a:rPr>
              <a:t>.</a:t>
            </a:r>
            <a:endParaRPr lang="en-US" sz="1605" dirty="0"/>
          </a:p>
        </p:txBody>
      </p:sp>
      <p:sp>
        <p:nvSpPr>
          <p:cNvPr id="10" name="Shape 8"/>
          <p:cNvSpPr/>
          <p:nvPr/>
        </p:nvSpPr>
        <p:spPr>
          <a:xfrm>
            <a:off x="2549366" y="4201954"/>
            <a:ext cx="458629" cy="458629"/>
          </a:xfrm>
          <a:prstGeom prst="roundRect">
            <a:avLst>
              <a:gd name="adj" fmla="val 26673"/>
            </a:avLst>
          </a:prstGeom>
          <a:solidFill>
            <a:srgbClr val="E1DBD0"/>
          </a:solidFill>
          <a:ln/>
        </p:spPr>
      </p:sp>
      <p:sp>
        <p:nvSpPr>
          <p:cNvPr id="11" name="Text 9"/>
          <p:cNvSpPr/>
          <p:nvPr/>
        </p:nvSpPr>
        <p:spPr>
          <a:xfrm>
            <a:off x="2689979" y="4240054"/>
            <a:ext cx="177403" cy="382310"/>
          </a:xfrm>
          <a:prstGeom prst="rect">
            <a:avLst/>
          </a:prstGeom>
          <a:noFill/>
          <a:ln/>
        </p:spPr>
        <p:txBody>
          <a:bodyPr wrap="none" rtlCol="0" anchor="t"/>
          <a:lstStyle/>
          <a:p>
            <a:pPr marL="0" indent="0" algn="ctr">
              <a:lnSpc>
                <a:spcPts val="3010"/>
              </a:lnSpc>
              <a:buNone/>
            </a:pPr>
            <a:r>
              <a:rPr lang="en-US" sz="2408" b="1" dirty="0">
                <a:solidFill>
                  <a:srgbClr val="282824"/>
                </a:solidFill>
                <a:latin typeface="Lato" pitchFamily="34" charset="0"/>
                <a:ea typeface="Lato" pitchFamily="34" charset="-122"/>
                <a:cs typeface="Lato" pitchFamily="34" charset="-120"/>
              </a:rPr>
              <a:t>2</a:t>
            </a:r>
            <a:endParaRPr lang="en-US" sz="2408" dirty="0"/>
          </a:p>
        </p:txBody>
      </p:sp>
      <p:sp>
        <p:nvSpPr>
          <p:cNvPr id="12" name="Text 10"/>
          <p:cNvSpPr/>
          <p:nvPr/>
        </p:nvSpPr>
        <p:spPr>
          <a:xfrm>
            <a:off x="3186351" y="4214693"/>
            <a:ext cx="3058239" cy="382310"/>
          </a:xfrm>
          <a:prstGeom prst="rect">
            <a:avLst/>
          </a:prstGeom>
          <a:noFill/>
          <a:ln/>
        </p:spPr>
        <p:txBody>
          <a:bodyPr wrap="none" rtlCol="0" anchor="t"/>
          <a:lstStyle/>
          <a:p>
            <a:pPr marL="0" indent="0" algn="l">
              <a:lnSpc>
                <a:spcPts val="3010"/>
              </a:lnSpc>
              <a:buNone/>
            </a:pPr>
            <a:r>
              <a:rPr lang="en-US" sz="2408" b="1" dirty="0">
                <a:solidFill>
                  <a:srgbClr val="282824"/>
                </a:solidFill>
                <a:latin typeface="Lato" pitchFamily="34" charset="0"/>
                <a:ea typeface="Lato" pitchFamily="34" charset="-122"/>
                <a:cs typeface="Lato" pitchFamily="34" charset="-120"/>
              </a:rPr>
              <a:t>Фактор адаптації</a:t>
            </a:r>
            <a:endParaRPr lang="en-US" sz="2408" dirty="0"/>
          </a:p>
        </p:txBody>
      </p:sp>
      <p:sp>
        <p:nvSpPr>
          <p:cNvPr id="13" name="Text 11"/>
          <p:cNvSpPr/>
          <p:nvPr/>
        </p:nvSpPr>
        <p:spPr>
          <a:xfrm>
            <a:off x="3186351" y="4719280"/>
            <a:ext cx="8971121" cy="1300520"/>
          </a:xfrm>
          <a:prstGeom prst="rect">
            <a:avLst/>
          </a:prstGeom>
          <a:noFill/>
          <a:ln/>
        </p:spPr>
        <p:txBody>
          <a:bodyPr wrap="square" rtlCol="0" anchor="t"/>
          <a:lstStyle/>
          <a:p>
            <a:pPr marL="0" indent="0" algn="l">
              <a:lnSpc>
                <a:spcPts val="2569"/>
              </a:lnSpc>
              <a:buNone/>
            </a:pPr>
            <a:r>
              <a:rPr lang="en-US" sz="2000" dirty="0">
                <a:solidFill>
                  <a:srgbClr val="4A4A45"/>
                </a:solidFill>
                <a:latin typeface="Lato" pitchFamily="34" charset="0"/>
                <a:ea typeface="Lato" pitchFamily="34" charset="-122"/>
                <a:cs typeface="Lato" pitchFamily="34" charset="-120"/>
              </a:rPr>
              <a:t>У динамічних моделях ринкової рівноваги ціни можуть змінюватися відповідно до динаміки ринку та інших факторів, таких як технологічні зміни, зміни витрат на виробництво, зміни валютних курсів тощо.</a:t>
            </a:r>
            <a:endParaRPr lang="en-US" sz="2000" dirty="0"/>
          </a:p>
        </p:txBody>
      </p:sp>
      <p:sp>
        <p:nvSpPr>
          <p:cNvPr id="14" name="Shape 12"/>
          <p:cNvSpPr/>
          <p:nvPr/>
        </p:nvSpPr>
        <p:spPr>
          <a:xfrm>
            <a:off x="2549366" y="6296382"/>
            <a:ext cx="458629" cy="458629"/>
          </a:xfrm>
          <a:prstGeom prst="roundRect">
            <a:avLst>
              <a:gd name="adj" fmla="val 26673"/>
            </a:avLst>
          </a:prstGeom>
          <a:solidFill>
            <a:srgbClr val="E1DBD0"/>
          </a:solidFill>
          <a:ln/>
        </p:spPr>
      </p:sp>
      <p:sp>
        <p:nvSpPr>
          <p:cNvPr id="15" name="Text 13"/>
          <p:cNvSpPr/>
          <p:nvPr/>
        </p:nvSpPr>
        <p:spPr>
          <a:xfrm>
            <a:off x="2689979" y="6334482"/>
            <a:ext cx="177403" cy="382310"/>
          </a:xfrm>
          <a:prstGeom prst="rect">
            <a:avLst/>
          </a:prstGeom>
          <a:noFill/>
          <a:ln/>
        </p:spPr>
        <p:txBody>
          <a:bodyPr wrap="none" rtlCol="0" anchor="t"/>
          <a:lstStyle/>
          <a:p>
            <a:pPr marL="0" indent="0" algn="ctr">
              <a:lnSpc>
                <a:spcPts val="3010"/>
              </a:lnSpc>
              <a:buNone/>
            </a:pPr>
            <a:r>
              <a:rPr lang="en-US" sz="2408" b="1" dirty="0">
                <a:solidFill>
                  <a:srgbClr val="282824"/>
                </a:solidFill>
                <a:latin typeface="Lato" pitchFamily="34" charset="0"/>
                <a:ea typeface="Lato" pitchFamily="34" charset="-122"/>
                <a:cs typeface="Lato" pitchFamily="34" charset="-120"/>
              </a:rPr>
              <a:t>3</a:t>
            </a:r>
            <a:endParaRPr lang="en-US" sz="2408" dirty="0"/>
          </a:p>
        </p:txBody>
      </p:sp>
      <p:sp>
        <p:nvSpPr>
          <p:cNvPr id="16" name="Text 14"/>
          <p:cNvSpPr/>
          <p:nvPr/>
        </p:nvSpPr>
        <p:spPr>
          <a:xfrm>
            <a:off x="3186351" y="6309122"/>
            <a:ext cx="3135511" cy="382310"/>
          </a:xfrm>
          <a:prstGeom prst="rect">
            <a:avLst/>
          </a:prstGeom>
          <a:noFill/>
          <a:ln/>
        </p:spPr>
        <p:txBody>
          <a:bodyPr wrap="none" rtlCol="0" anchor="t"/>
          <a:lstStyle/>
          <a:p>
            <a:pPr marL="0" indent="0" algn="l">
              <a:lnSpc>
                <a:spcPts val="3010"/>
              </a:lnSpc>
              <a:buNone/>
            </a:pPr>
            <a:r>
              <a:rPr lang="en-US" sz="2408" b="1" dirty="0">
                <a:solidFill>
                  <a:srgbClr val="282824"/>
                </a:solidFill>
                <a:latin typeface="Lato" pitchFamily="34" charset="0"/>
                <a:ea typeface="Lato" pitchFamily="34" charset="-122"/>
                <a:cs typeface="Lato" pitchFamily="34" charset="-120"/>
              </a:rPr>
              <a:t>Механізм адаптації</a:t>
            </a:r>
            <a:endParaRPr lang="en-US" sz="2408" dirty="0"/>
          </a:p>
        </p:txBody>
      </p:sp>
      <p:sp>
        <p:nvSpPr>
          <p:cNvPr id="17" name="Text 15"/>
          <p:cNvSpPr/>
          <p:nvPr/>
        </p:nvSpPr>
        <p:spPr>
          <a:xfrm>
            <a:off x="3186351" y="6813709"/>
            <a:ext cx="9219009" cy="652224"/>
          </a:xfrm>
          <a:prstGeom prst="rect">
            <a:avLst/>
          </a:prstGeom>
          <a:noFill/>
          <a:ln/>
        </p:spPr>
        <p:txBody>
          <a:bodyPr wrap="square" rtlCol="0" anchor="t"/>
          <a:lstStyle/>
          <a:p>
            <a:pPr marL="0" indent="0" algn="l">
              <a:lnSpc>
                <a:spcPts val="2569"/>
              </a:lnSpc>
              <a:buNone/>
            </a:pPr>
            <a:r>
              <a:rPr lang="en-US" sz="2000" dirty="0">
                <a:solidFill>
                  <a:srgbClr val="4A4A45"/>
                </a:solidFill>
                <a:latin typeface="Lato" pitchFamily="34" charset="0"/>
                <a:ea typeface="Lato" pitchFamily="34" charset="-122"/>
                <a:cs typeface="Lato" pitchFamily="34" charset="-120"/>
              </a:rPr>
              <a:t>Ціновий механізм є важливим механізмом адаптації до змін умов на ринку. У відповідь на зміни в попиті та пропозиції ціни можуть змінюватися для досягнення нової рівноваги.</a:t>
            </a:r>
            <a:endParaRPr lang="en-US" sz="2000"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Shape 0"/>
          <p:cNvSpPr/>
          <p:nvPr/>
        </p:nvSpPr>
        <p:spPr>
          <a:xfrm>
            <a:off x="0" y="0"/>
            <a:ext cx="14630400" cy="8229600"/>
          </a:xfrm>
          <a:prstGeom prst="rect">
            <a:avLst/>
          </a:prstGeom>
          <a:solidFill>
            <a:srgbClr val="DDD6CC"/>
          </a:solidFill>
          <a:ln/>
        </p:spPr>
      </p:sp>
      <p:sp>
        <p:nvSpPr>
          <p:cNvPr id="3" name="Shape 1"/>
          <p:cNvSpPr/>
          <p:nvPr/>
        </p:nvSpPr>
        <p:spPr>
          <a:xfrm>
            <a:off x="0" y="0"/>
            <a:ext cx="14630400" cy="8229600"/>
          </a:xfrm>
          <a:prstGeom prst="rect">
            <a:avLst/>
          </a:prstGeom>
          <a:solidFill>
            <a:srgbClr val="EFECE6"/>
          </a:solidFill>
          <a:ln/>
        </p:spPr>
      </p:sp>
      <p:pic>
        <p:nvPicPr>
          <p:cNvPr id="4" name="Image 0" descr="preencoded.png"/>
          <p:cNvPicPr>
            <a:picLocks noChangeAspect="1"/>
          </p:cNvPicPr>
          <p:nvPr/>
        </p:nvPicPr>
        <p:blipFill>
          <a:blip r:embed="rId3"/>
          <a:stretch>
            <a:fillRect/>
          </a:stretch>
        </p:blipFill>
        <p:spPr>
          <a:xfrm>
            <a:off x="10972800" y="0"/>
            <a:ext cx="3657600" cy="8229600"/>
          </a:xfrm>
          <a:prstGeom prst="rect">
            <a:avLst/>
          </a:prstGeom>
        </p:spPr>
      </p:pic>
      <p:sp>
        <p:nvSpPr>
          <p:cNvPr id="5" name="Text 2"/>
          <p:cNvSpPr/>
          <p:nvPr/>
        </p:nvSpPr>
        <p:spPr>
          <a:xfrm>
            <a:off x="833199" y="626864"/>
            <a:ext cx="9306401" cy="2083118"/>
          </a:xfrm>
          <a:prstGeom prst="rect">
            <a:avLst/>
          </a:prstGeom>
          <a:noFill/>
          <a:ln/>
        </p:spPr>
        <p:txBody>
          <a:bodyPr wrap="square" rtlCol="0" anchor="t"/>
          <a:lstStyle/>
          <a:p>
            <a:pPr marL="0" indent="0">
              <a:lnSpc>
                <a:spcPts val="5468"/>
              </a:lnSpc>
              <a:buNone/>
            </a:pPr>
            <a:r>
              <a:rPr lang="en-US" sz="4374" b="1" dirty="0">
                <a:solidFill>
                  <a:srgbClr val="282824"/>
                </a:solidFill>
                <a:latin typeface="Lato" pitchFamily="34" charset="0"/>
                <a:ea typeface="Lato" pitchFamily="34" charset="-122"/>
                <a:cs typeface="Lato" pitchFamily="34" charset="-120"/>
              </a:rPr>
              <a:t>Приклади застосування динамічної моделі ринкової рівноваги</a:t>
            </a:r>
            <a:endParaRPr lang="en-US" sz="4374" dirty="0"/>
          </a:p>
        </p:txBody>
      </p:sp>
      <p:sp>
        <p:nvSpPr>
          <p:cNvPr id="6" name="Shape 3"/>
          <p:cNvSpPr/>
          <p:nvPr/>
        </p:nvSpPr>
        <p:spPr>
          <a:xfrm>
            <a:off x="833199" y="3043237"/>
            <a:ext cx="4542115" cy="2346365"/>
          </a:xfrm>
          <a:prstGeom prst="roundRect">
            <a:avLst>
              <a:gd name="adj" fmla="val 5682"/>
            </a:avLst>
          </a:prstGeom>
          <a:solidFill>
            <a:srgbClr val="E1DBD0"/>
          </a:solidFill>
          <a:ln/>
        </p:spPr>
      </p:sp>
      <p:sp>
        <p:nvSpPr>
          <p:cNvPr id="7" name="Text 4"/>
          <p:cNvSpPr/>
          <p:nvPr/>
        </p:nvSpPr>
        <p:spPr>
          <a:xfrm>
            <a:off x="1055370" y="3265408"/>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Фінансві ринки</a:t>
            </a:r>
            <a:endParaRPr lang="en-US" sz="2187" dirty="0"/>
          </a:p>
        </p:txBody>
      </p:sp>
      <p:sp>
        <p:nvSpPr>
          <p:cNvPr id="8" name="Text 5"/>
          <p:cNvSpPr/>
          <p:nvPr/>
        </p:nvSpPr>
        <p:spPr>
          <a:xfrm>
            <a:off x="1055370" y="3745825"/>
            <a:ext cx="4097774" cy="1421606"/>
          </a:xfrm>
          <a:prstGeom prst="rect">
            <a:avLst/>
          </a:prstGeom>
          <a:noFill/>
          <a:ln/>
        </p:spPr>
        <p:txBody>
          <a:bodyPr wrap="square" rtlCol="0" anchor="t"/>
          <a:lstStyle/>
          <a:p>
            <a:pPr marL="0" indent="0">
              <a:lnSpc>
                <a:spcPts val="2799"/>
              </a:lnSpc>
              <a:buNone/>
            </a:pPr>
            <a:r>
              <a:rPr lang="en-US" sz="2000" dirty="0">
                <a:solidFill>
                  <a:srgbClr val="4A4A45"/>
                </a:solidFill>
                <a:latin typeface="Lato" pitchFamily="34" charset="0"/>
                <a:ea typeface="Lato" pitchFamily="34" charset="-122"/>
                <a:cs typeface="Lato" pitchFamily="34" charset="-120"/>
              </a:rPr>
              <a:t>допомагають розуміти динаміку цін на фінансові активи, такі як акції, облігації, товари або валюта.</a:t>
            </a:r>
            <a:endParaRPr lang="en-US" sz="2000" dirty="0"/>
          </a:p>
        </p:txBody>
      </p:sp>
      <p:sp>
        <p:nvSpPr>
          <p:cNvPr id="9" name="Shape 6"/>
          <p:cNvSpPr/>
          <p:nvPr/>
        </p:nvSpPr>
        <p:spPr>
          <a:xfrm>
            <a:off x="5597485" y="3043237"/>
            <a:ext cx="4542115" cy="2346365"/>
          </a:xfrm>
          <a:prstGeom prst="roundRect">
            <a:avLst>
              <a:gd name="adj" fmla="val 5682"/>
            </a:avLst>
          </a:prstGeom>
          <a:solidFill>
            <a:srgbClr val="E1DBD0"/>
          </a:solidFill>
          <a:ln/>
        </p:spPr>
      </p:sp>
      <p:sp>
        <p:nvSpPr>
          <p:cNvPr id="10" name="Text 7"/>
          <p:cNvSpPr/>
          <p:nvPr/>
        </p:nvSpPr>
        <p:spPr>
          <a:xfrm>
            <a:off x="5819656" y="3265408"/>
            <a:ext cx="3114675"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Міжнародна торгівля</a:t>
            </a:r>
            <a:endParaRPr lang="en-US" sz="2187" dirty="0"/>
          </a:p>
        </p:txBody>
      </p:sp>
      <p:sp>
        <p:nvSpPr>
          <p:cNvPr id="11" name="Text 8"/>
          <p:cNvSpPr/>
          <p:nvPr/>
        </p:nvSpPr>
        <p:spPr>
          <a:xfrm>
            <a:off x="5819656" y="3745825"/>
            <a:ext cx="4208264" cy="1421606"/>
          </a:xfrm>
          <a:prstGeom prst="rect">
            <a:avLst/>
          </a:prstGeom>
          <a:noFill/>
          <a:ln/>
        </p:spPr>
        <p:txBody>
          <a:bodyPr wrap="square" rtlCol="0" anchor="t"/>
          <a:lstStyle/>
          <a:p>
            <a:pPr marL="0" indent="0">
              <a:lnSpc>
                <a:spcPts val="2799"/>
              </a:lnSpc>
              <a:buNone/>
            </a:pPr>
            <a:r>
              <a:rPr lang="en-US" sz="1750" dirty="0">
                <a:solidFill>
                  <a:srgbClr val="4A4A45"/>
                </a:solidFill>
                <a:latin typeface="Lato" pitchFamily="34" charset="0"/>
                <a:ea typeface="Lato" pitchFamily="34" charset="-122"/>
                <a:cs typeface="Lato" pitchFamily="34" charset="-120"/>
              </a:rPr>
              <a:t>використовуються для аналізу впливу міжнародної торгівлі на економічний розвиток країн, розподіл ресурсів та рівень цін на товари та послуги.</a:t>
            </a:r>
            <a:endParaRPr lang="en-US" sz="1750" dirty="0"/>
          </a:p>
        </p:txBody>
      </p:sp>
      <p:sp>
        <p:nvSpPr>
          <p:cNvPr id="12" name="Shape 9"/>
          <p:cNvSpPr/>
          <p:nvPr/>
        </p:nvSpPr>
        <p:spPr>
          <a:xfrm>
            <a:off x="833199" y="5611773"/>
            <a:ext cx="9306401" cy="1990963"/>
          </a:xfrm>
          <a:prstGeom prst="roundRect">
            <a:avLst>
              <a:gd name="adj" fmla="val 6696"/>
            </a:avLst>
          </a:prstGeom>
          <a:solidFill>
            <a:srgbClr val="E1DBD0"/>
          </a:solidFill>
          <a:ln/>
        </p:spPr>
      </p:sp>
      <p:sp>
        <p:nvSpPr>
          <p:cNvPr id="13" name="Text 10"/>
          <p:cNvSpPr/>
          <p:nvPr/>
        </p:nvSpPr>
        <p:spPr>
          <a:xfrm>
            <a:off x="1055370" y="5833943"/>
            <a:ext cx="2777490" cy="347186"/>
          </a:xfrm>
          <a:prstGeom prst="rect">
            <a:avLst/>
          </a:prstGeom>
          <a:noFill/>
          <a:ln/>
        </p:spPr>
        <p:txBody>
          <a:bodyPr wrap="none" rtlCol="0" anchor="t"/>
          <a:lstStyle/>
          <a:p>
            <a:pPr marL="0" indent="0">
              <a:lnSpc>
                <a:spcPts val="2734"/>
              </a:lnSpc>
              <a:buNone/>
            </a:pPr>
            <a:r>
              <a:rPr lang="en-US" sz="2187" b="1" dirty="0">
                <a:solidFill>
                  <a:srgbClr val="282824"/>
                </a:solidFill>
                <a:latin typeface="Lato" pitchFamily="34" charset="0"/>
                <a:ea typeface="Lato" pitchFamily="34" charset="-122"/>
                <a:cs typeface="Lato" pitchFamily="34" charset="-120"/>
              </a:rPr>
              <a:t>Ринок праці</a:t>
            </a:r>
            <a:endParaRPr lang="en-US" sz="2187" dirty="0"/>
          </a:p>
        </p:txBody>
      </p:sp>
      <p:sp>
        <p:nvSpPr>
          <p:cNvPr id="14" name="Text 11"/>
          <p:cNvSpPr/>
          <p:nvPr/>
        </p:nvSpPr>
        <p:spPr>
          <a:xfrm>
            <a:off x="1055370" y="6314361"/>
            <a:ext cx="8862060" cy="1066205"/>
          </a:xfrm>
          <a:prstGeom prst="rect">
            <a:avLst/>
          </a:prstGeom>
          <a:noFill/>
          <a:ln/>
        </p:spPr>
        <p:txBody>
          <a:bodyPr wrap="square" rtlCol="0" anchor="t"/>
          <a:lstStyle/>
          <a:p>
            <a:pPr marL="0" indent="0">
              <a:lnSpc>
                <a:spcPts val="2799"/>
              </a:lnSpc>
              <a:buNone/>
            </a:pPr>
            <a:r>
              <a:rPr lang="en-US" sz="2000" dirty="0">
                <a:solidFill>
                  <a:srgbClr val="4A4A45"/>
                </a:solidFill>
                <a:latin typeface="Lato" pitchFamily="34" charset="0"/>
                <a:ea typeface="Lato" pitchFamily="34" charset="-122"/>
                <a:cs typeface="Lato" pitchFamily="34" charset="-120"/>
              </a:rPr>
              <a:t>допомагають розуміти рух зайнятості, заробітних плат, безробіття та інших аспектів ринку праці в залежності від економічних умов, технологічного прогресу та політичних рішень.</a:t>
            </a:r>
            <a:endParaRPr lang="en-US" sz="20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TotalTime>
  <Words>679</Words>
  <Application>Microsoft Office PowerPoint</Application>
  <PresentationFormat>Произвольный</PresentationFormat>
  <Paragraphs>61</Paragraphs>
  <Slides>10</Slides>
  <Notes>10</Notes>
  <HiddenSlides>0</HiddenSlides>
  <MMClips>0</MMClips>
  <ScaleCrop>false</ScaleCrop>
  <HeadingPairs>
    <vt:vector size="4" baseType="variant">
      <vt:variant>
        <vt:lpstr>Тема</vt:lpstr>
      </vt:variant>
      <vt:variant>
        <vt:i4>1</vt:i4>
      </vt:variant>
      <vt:variant>
        <vt:lpstr>Заголовки слайдов</vt:lpstr>
      </vt:variant>
      <vt:variant>
        <vt:i4>10</vt:i4>
      </vt:variant>
    </vt:vector>
  </HeadingPairs>
  <TitlesOfParts>
    <vt:vector size="11" baseType="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spektra</cp:lastModifiedBy>
  <cp:revision>4</cp:revision>
  <dcterms:created xsi:type="dcterms:W3CDTF">2024-02-26T20:18:09Z</dcterms:created>
  <dcterms:modified xsi:type="dcterms:W3CDTF">2024-02-28T11:41:50Z</dcterms:modified>
</cp:coreProperties>
</file>