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82" r:id="rId2"/>
    <p:sldId id="269" r:id="rId3"/>
    <p:sldId id="271" r:id="rId4"/>
    <p:sldId id="276" r:id="rId5"/>
    <p:sldId id="281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1" r:id="rId14"/>
    <p:sldId id="292" r:id="rId15"/>
    <p:sldId id="290" r:id="rId16"/>
    <p:sldId id="293" r:id="rId17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B88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70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qwertyyy\Documents\&#1056;&#1086;&#1079;&#1088;&#1072;&#1093;&#1091;&#1085;&#1082;&#1080;_&#1073;&#1072;&#1085;&#1082;_&#1089;&#1087;&#1088;&#1072;&#1074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8"/>
  <c:chart>
    <c:autoTitleDeleted val="1"/>
    <c:plotArea>
      <c:layout/>
      <c:barChart>
        <c:barDir val="col"/>
        <c:grouping val="clustered"/>
        <c:ser>
          <c:idx val="0"/>
          <c:order val="0"/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[Розрахунки_банк_справа.xlsx]Лист9!$A$1:$I$1</c:f>
              <c:strCache>
                <c:ptCount val="9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9  мес. 2018</c:v>
                </c:pt>
              </c:strCache>
            </c:strRef>
          </c:cat>
          <c:val>
            <c:numRef>
              <c:f>[Розрахунки_банк_справа.xlsx]Лист9!$A$2:$I$2</c:f>
              <c:numCache>
                <c:formatCode>General</c:formatCode>
                <c:ptCount val="9"/>
                <c:pt idx="0">
                  <c:v>532</c:v>
                </c:pt>
                <c:pt idx="1">
                  <c:v>605</c:v>
                </c:pt>
                <c:pt idx="2">
                  <c:v>621</c:v>
                </c:pt>
                <c:pt idx="3">
                  <c:v>641</c:v>
                </c:pt>
                <c:pt idx="4">
                  <c:v>623</c:v>
                </c:pt>
                <c:pt idx="5">
                  <c:v>609</c:v>
                </c:pt>
                <c:pt idx="6">
                  <c:v>586</c:v>
                </c:pt>
                <c:pt idx="7">
                  <c:v>568</c:v>
                </c:pt>
                <c:pt idx="8">
                  <c:v>592</c:v>
                </c:pt>
              </c:numCache>
            </c:numRef>
          </c:val>
        </c:ser>
        <c:dLbls>
          <c:showVal val="1"/>
        </c:dLbls>
        <c:gapWidth val="65"/>
        <c:axId val="107936000"/>
        <c:axId val="108478464"/>
      </c:barChart>
      <c:catAx>
        <c:axId val="10793600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08478464"/>
        <c:crosses val="autoZero"/>
        <c:auto val="1"/>
        <c:lblAlgn val="ctr"/>
        <c:lblOffset val="100"/>
      </c:catAx>
      <c:valAx>
        <c:axId val="10847846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tickLblPos val="nextTo"/>
        <c:crossAx val="107936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A7E19C-FA51-4EF9-A647-7EE97E6C24B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ADE536-676A-40AA-BDBB-00282EC17CE1}">
      <dgm:prSet phldrT="[Текст]" custT="1"/>
      <dgm:spPr/>
      <dgm:t>
        <a:bodyPr/>
        <a:lstStyle/>
        <a:p>
          <a:r>
            <a:rPr lang="uk-UA" sz="3200" b="1" dirty="0" err="1" smtClean="0">
              <a:latin typeface="Times New Roman" pitchFamily="18" charset="0"/>
              <a:cs typeface="Times New Roman" pitchFamily="18" charset="0"/>
            </a:rPr>
            <a:t>Цель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AADB9AFE-59FD-4040-B3E0-BAE6D0BD44F9}" type="parTrans" cxnId="{413296A6-2A63-40F0-AC98-B2CED5E8C247}">
      <dgm:prSet/>
      <dgm:spPr/>
      <dgm:t>
        <a:bodyPr/>
        <a:lstStyle/>
        <a:p>
          <a:endParaRPr lang="ru-RU"/>
        </a:p>
      </dgm:t>
    </dgm:pt>
    <dgm:pt modelId="{15FB8F08-FEC1-49EC-8851-7C1F8A8F5F60}" type="sibTrans" cxnId="{413296A6-2A63-40F0-AC98-B2CED5E8C247}">
      <dgm:prSet/>
      <dgm:spPr/>
      <dgm:t>
        <a:bodyPr/>
        <a:lstStyle/>
        <a:p>
          <a:endParaRPr lang="ru-RU"/>
        </a:p>
      </dgm:t>
    </dgm:pt>
    <dgm:pt modelId="{4D4878BC-6CC5-4BF1-9903-777CD0CDA335}">
      <dgm:prSet phldrT="[Текст]" custT="1"/>
      <dgm:spPr/>
      <dgm:t>
        <a:bodyPr/>
        <a:lstStyle/>
        <a:p>
          <a:pPr algn="l"/>
          <a:r>
            <a: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Описать маркетинговую деятельность и проанализировать состояние маркетинговых исследований проводимых ЗАО «Глория Джинс»</a:t>
          </a:r>
          <a:endParaRPr lang="ru-RU" sz="14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1F75981-837E-4B76-85F2-1A9876C71EDC}" type="parTrans" cxnId="{68A22312-37CD-4CE3-9048-8F6EA46F211D}">
      <dgm:prSet/>
      <dgm:spPr/>
      <dgm:t>
        <a:bodyPr/>
        <a:lstStyle/>
        <a:p>
          <a:endParaRPr lang="ru-RU"/>
        </a:p>
      </dgm:t>
    </dgm:pt>
    <dgm:pt modelId="{292D7584-EFF4-4215-B4E4-7B0C808D7D05}" type="sibTrans" cxnId="{68A22312-37CD-4CE3-9048-8F6EA46F211D}">
      <dgm:prSet/>
      <dgm:spPr/>
      <dgm:t>
        <a:bodyPr/>
        <a:lstStyle/>
        <a:p>
          <a:endParaRPr lang="ru-RU"/>
        </a:p>
      </dgm:t>
    </dgm:pt>
    <dgm:pt modelId="{2801E2A8-1CCE-470D-8CE1-CB00F99654F5}" type="pres">
      <dgm:prSet presAssocID="{B6A7E19C-FA51-4EF9-A647-7EE97E6C24B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9418583-50DA-4432-B0C4-A8654F8CDC8B}" type="pres">
      <dgm:prSet presAssocID="{9CADE536-676A-40AA-BDBB-00282EC17CE1}" presName="linNode" presStyleCnt="0"/>
      <dgm:spPr/>
    </dgm:pt>
    <dgm:pt modelId="{B53C57A7-C3FB-410A-9D80-38481CD684B8}" type="pres">
      <dgm:prSet presAssocID="{9CADE536-676A-40AA-BDBB-00282EC17CE1}" presName="parentShp" presStyleLbl="node1" presStyleIdx="0" presStyleCnt="1" custScaleX="81818" custScaleY="73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82051-0F63-49A3-BCD5-4E3835A66504}" type="pres">
      <dgm:prSet presAssocID="{9CADE536-676A-40AA-BDBB-00282EC17CE1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3296A6-2A63-40F0-AC98-B2CED5E8C247}" srcId="{B6A7E19C-FA51-4EF9-A647-7EE97E6C24B7}" destId="{9CADE536-676A-40AA-BDBB-00282EC17CE1}" srcOrd="0" destOrd="0" parTransId="{AADB9AFE-59FD-4040-B3E0-BAE6D0BD44F9}" sibTransId="{15FB8F08-FEC1-49EC-8851-7C1F8A8F5F60}"/>
    <dgm:cxn modelId="{6B26DA38-957C-488C-B5F8-9059351DBF31}" type="presOf" srcId="{9CADE536-676A-40AA-BDBB-00282EC17CE1}" destId="{B53C57A7-C3FB-410A-9D80-38481CD684B8}" srcOrd="0" destOrd="0" presId="urn:microsoft.com/office/officeart/2005/8/layout/vList6"/>
    <dgm:cxn modelId="{68A22312-37CD-4CE3-9048-8F6EA46F211D}" srcId="{9CADE536-676A-40AA-BDBB-00282EC17CE1}" destId="{4D4878BC-6CC5-4BF1-9903-777CD0CDA335}" srcOrd="0" destOrd="0" parTransId="{F1F75981-837E-4B76-85F2-1A9876C71EDC}" sibTransId="{292D7584-EFF4-4215-B4E4-7B0C808D7D05}"/>
    <dgm:cxn modelId="{91902E12-069E-44A8-B912-E1CD89014188}" type="presOf" srcId="{B6A7E19C-FA51-4EF9-A647-7EE97E6C24B7}" destId="{2801E2A8-1CCE-470D-8CE1-CB00F99654F5}" srcOrd="0" destOrd="0" presId="urn:microsoft.com/office/officeart/2005/8/layout/vList6"/>
    <dgm:cxn modelId="{54546C86-4126-4F60-873D-E37A39745BE2}" type="presOf" srcId="{4D4878BC-6CC5-4BF1-9903-777CD0CDA335}" destId="{DE482051-0F63-49A3-BCD5-4E3835A66504}" srcOrd="0" destOrd="0" presId="urn:microsoft.com/office/officeart/2005/8/layout/vList6"/>
    <dgm:cxn modelId="{87C6DBF2-7A76-4F23-B19D-00E59DEC65C5}" type="presParOf" srcId="{2801E2A8-1CCE-470D-8CE1-CB00F99654F5}" destId="{19418583-50DA-4432-B0C4-A8654F8CDC8B}" srcOrd="0" destOrd="0" presId="urn:microsoft.com/office/officeart/2005/8/layout/vList6"/>
    <dgm:cxn modelId="{A541E818-C651-43D0-B00A-865961DA7073}" type="presParOf" srcId="{19418583-50DA-4432-B0C4-A8654F8CDC8B}" destId="{B53C57A7-C3FB-410A-9D80-38481CD684B8}" srcOrd="0" destOrd="0" presId="urn:microsoft.com/office/officeart/2005/8/layout/vList6"/>
    <dgm:cxn modelId="{B2A71551-BC99-4A68-87D0-BD382AC6302C}" type="presParOf" srcId="{19418583-50DA-4432-B0C4-A8654F8CDC8B}" destId="{DE482051-0F63-49A3-BCD5-4E3835A66504}" srcOrd="1" destOrd="0" presId="urn:microsoft.com/office/officeart/2005/8/layout/vList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C8B6E1-B4FA-469C-B16C-CCD60E498322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C222BFF-3F92-41B8-A1EA-C3ACDE5FB252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Задачи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4D3ABB8-374E-4380-A9EF-FE34B543AA6E}" type="parTrans" cxnId="{4661057E-A25E-41CB-9F9F-087EFF02A710}">
      <dgm:prSet/>
      <dgm:spPr/>
      <dgm:t>
        <a:bodyPr/>
        <a:lstStyle/>
        <a:p>
          <a:endParaRPr lang="ru-RU"/>
        </a:p>
      </dgm:t>
    </dgm:pt>
    <dgm:pt modelId="{DD2FC9DF-C328-4C87-A7A6-0C47D44B849A}" type="sibTrans" cxnId="{4661057E-A25E-41CB-9F9F-087EFF02A710}">
      <dgm:prSet/>
      <dgm:spPr/>
      <dgm:t>
        <a:bodyPr/>
        <a:lstStyle/>
        <a:p>
          <a:endParaRPr lang="ru-RU"/>
        </a:p>
      </dgm:t>
    </dgm:pt>
    <dgm:pt modelId="{9C435BF1-AE30-491A-8A7C-AECE7F7D5EA1}">
      <dgm:prSet phldrT="[Текст]"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описать сущность и виды маркетинговых исследований;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28226CF-FC2B-4AA0-9254-A8D37E6C2E09}" type="parTrans" cxnId="{AFF7CC6C-5D9F-4E3F-B879-7E39D8A7481B}">
      <dgm:prSet/>
      <dgm:spPr/>
      <dgm:t>
        <a:bodyPr/>
        <a:lstStyle/>
        <a:p>
          <a:endParaRPr lang="ru-RU"/>
        </a:p>
      </dgm:t>
    </dgm:pt>
    <dgm:pt modelId="{044E527F-F270-4076-B4E5-2750FDB371B1}" type="sibTrans" cxnId="{AFF7CC6C-5D9F-4E3F-B879-7E39D8A7481B}">
      <dgm:prSet/>
      <dgm:spPr/>
      <dgm:t>
        <a:bodyPr/>
        <a:lstStyle/>
        <a:p>
          <a:endParaRPr lang="ru-RU"/>
        </a:p>
      </dgm:t>
    </dgm:pt>
    <dgm:pt modelId="{639D96B9-B3C0-4A01-9365-85D3CEBDAEB3}">
      <dgm:prSet phldrT="[Текст]" phldr="1"/>
      <dgm:spPr/>
      <dgm:t>
        <a:bodyPr/>
        <a:lstStyle/>
        <a:p>
          <a:endParaRPr lang="ru-RU" dirty="0"/>
        </a:p>
      </dgm:t>
    </dgm:pt>
    <dgm:pt modelId="{969371CB-2925-470C-92E9-7A3BE3F39DE8}" type="parTrans" cxnId="{F9B82292-2AF0-434F-A8B1-E9EDADB9E261}">
      <dgm:prSet/>
      <dgm:spPr/>
      <dgm:t>
        <a:bodyPr/>
        <a:lstStyle/>
        <a:p>
          <a:endParaRPr lang="ru-RU"/>
        </a:p>
      </dgm:t>
    </dgm:pt>
    <dgm:pt modelId="{7E2BB274-8256-434F-B8C1-3CE4AE17D3BF}" type="sibTrans" cxnId="{F9B82292-2AF0-434F-A8B1-E9EDADB9E261}">
      <dgm:prSet/>
      <dgm:spPr/>
      <dgm:t>
        <a:bodyPr/>
        <a:lstStyle/>
        <a:p>
          <a:endParaRPr lang="ru-RU"/>
        </a:p>
      </dgm:t>
    </dgm:pt>
    <dgm:pt modelId="{9D62F66F-1A6A-4493-9C08-A5C7F43C7EE1}">
      <dgm:prSet phldrT="[Текст]"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дать организационно-экономическую характеристику фирме «Глория Джинс»;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32EAE4A7-CE91-4E25-B6A5-EEF1948E4038}" type="parTrans" cxnId="{387BB60A-D22A-4D67-9712-AA90E44CA8B7}">
      <dgm:prSet/>
      <dgm:spPr/>
      <dgm:t>
        <a:bodyPr/>
        <a:lstStyle/>
        <a:p>
          <a:endParaRPr lang="ru-RU"/>
        </a:p>
      </dgm:t>
    </dgm:pt>
    <dgm:pt modelId="{52FE33B0-9A5F-4796-B929-1D53E17F406B}" type="sibTrans" cxnId="{387BB60A-D22A-4D67-9712-AA90E44CA8B7}">
      <dgm:prSet/>
      <dgm:spPr/>
      <dgm:t>
        <a:bodyPr/>
        <a:lstStyle/>
        <a:p>
          <a:endParaRPr lang="ru-RU"/>
        </a:p>
      </dgm:t>
    </dgm:pt>
    <dgm:pt modelId="{5E483549-98F0-4187-8F87-29EF5B7A733B}">
      <dgm:prSet phldrT="[Текст]"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провести анализ товарной политики фирмы «Глория Джинс»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6A31C5EC-34D3-434B-A413-B4E4EB958768}" type="parTrans" cxnId="{55D1B87F-B09A-4E5A-BF2A-610FD9BBB4FD}">
      <dgm:prSet/>
      <dgm:spPr/>
      <dgm:t>
        <a:bodyPr/>
        <a:lstStyle/>
        <a:p>
          <a:endParaRPr lang="ru-RU"/>
        </a:p>
      </dgm:t>
    </dgm:pt>
    <dgm:pt modelId="{6CE4EB3F-2B93-4CA6-B96D-24BCBE703C50}" type="sibTrans" cxnId="{55D1B87F-B09A-4E5A-BF2A-610FD9BBB4FD}">
      <dgm:prSet/>
      <dgm:spPr/>
      <dgm:t>
        <a:bodyPr/>
        <a:lstStyle/>
        <a:p>
          <a:endParaRPr lang="ru-RU"/>
        </a:p>
      </dgm:t>
    </dgm:pt>
    <dgm:pt modelId="{09216B55-91A8-4586-A84F-644441F6A402}">
      <dgm:prSet phldrT="[Текст]" phldr="1"/>
      <dgm:spPr/>
      <dgm:t>
        <a:bodyPr/>
        <a:lstStyle/>
        <a:p>
          <a:endParaRPr lang="ru-RU" dirty="0"/>
        </a:p>
      </dgm:t>
    </dgm:pt>
    <dgm:pt modelId="{62D455AE-E856-421C-B366-7ED886459334}" type="parTrans" cxnId="{A5D8851A-032E-4FC9-91D6-6E653A3D7B7F}">
      <dgm:prSet/>
      <dgm:spPr/>
      <dgm:t>
        <a:bodyPr/>
        <a:lstStyle/>
        <a:p>
          <a:endParaRPr lang="ru-RU"/>
        </a:p>
      </dgm:t>
    </dgm:pt>
    <dgm:pt modelId="{A4C3100C-3C26-4259-A6F3-BCC5B57E25C9}" type="sibTrans" cxnId="{A5D8851A-032E-4FC9-91D6-6E653A3D7B7F}">
      <dgm:prSet/>
      <dgm:spPr/>
      <dgm:t>
        <a:bodyPr/>
        <a:lstStyle/>
        <a:p>
          <a:endParaRPr lang="ru-RU"/>
        </a:p>
      </dgm:t>
    </dgm:pt>
    <dgm:pt modelId="{7FA44E42-67A1-4928-8C06-657C93BABD5A}">
      <dgm:prSet phldrT="[Текст]"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осуществить анализ ценовой политики фирмы «Глория Джинс»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8B123D19-910D-48F8-881A-81846C16F8F0}" type="parTrans" cxnId="{77842096-32B2-4EB4-B92E-90D5E83863F1}">
      <dgm:prSet/>
      <dgm:spPr/>
      <dgm:t>
        <a:bodyPr/>
        <a:lstStyle/>
        <a:p>
          <a:endParaRPr lang="ru-RU"/>
        </a:p>
      </dgm:t>
    </dgm:pt>
    <dgm:pt modelId="{6F28233C-7A4A-4A8A-8652-D1EE5770130F}" type="sibTrans" cxnId="{77842096-32B2-4EB4-B92E-90D5E83863F1}">
      <dgm:prSet/>
      <dgm:spPr/>
      <dgm:t>
        <a:bodyPr/>
        <a:lstStyle/>
        <a:p>
          <a:endParaRPr lang="ru-RU"/>
        </a:p>
      </dgm:t>
    </dgm:pt>
    <dgm:pt modelId="{1527F7B2-B73B-476D-B820-21D5D5227C39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дать характеристику основным этапам маркетинговых исследований;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352E7CCF-8C85-48B7-8537-EEC997218F55}" type="parTrans" cxnId="{2FF17EBB-A2DF-4F17-9CCE-513024AAA44E}">
      <dgm:prSet/>
      <dgm:spPr/>
      <dgm:t>
        <a:bodyPr/>
        <a:lstStyle/>
        <a:p>
          <a:endParaRPr lang="ru-RU"/>
        </a:p>
      </dgm:t>
    </dgm:pt>
    <dgm:pt modelId="{F4202B1D-6F17-4E43-BE43-5E80C4BD2373}" type="sibTrans" cxnId="{2FF17EBB-A2DF-4F17-9CCE-513024AAA44E}">
      <dgm:prSet/>
      <dgm:spPr/>
      <dgm:t>
        <a:bodyPr/>
        <a:lstStyle/>
        <a:p>
          <a:endParaRPr lang="ru-RU"/>
        </a:p>
      </dgm:t>
    </dgm:pt>
    <dgm:pt modelId="{4BC646F1-5453-4DC0-B543-E67414395B9D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описать распространённые методы и инструменты, которые применяются при маркетинговых исследованиях;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9019E2F2-51A5-4584-8D2D-4269B3CE5326}" type="parTrans" cxnId="{75D1668D-70D5-4AA7-958C-899C0D21B4E8}">
      <dgm:prSet/>
      <dgm:spPr/>
      <dgm:t>
        <a:bodyPr/>
        <a:lstStyle/>
        <a:p>
          <a:endParaRPr lang="ru-RU"/>
        </a:p>
      </dgm:t>
    </dgm:pt>
    <dgm:pt modelId="{7C47F43A-65CA-4FFA-9DF7-D632D281859B}" type="sibTrans" cxnId="{75D1668D-70D5-4AA7-958C-899C0D21B4E8}">
      <dgm:prSet/>
      <dgm:spPr/>
      <dgm:t>
        <a:bodyPr/>
        <a:lstStyle/>
        <a:p>
          <a:endParaRPr lang="ru-RU"/>
        </a:p>
      </dgm:t>
    </dgm:pt>
    <dgm:pt modelId="{A15CEA7F-1917-4504-92D1-677002D9A47E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осуществить анализ рынка, на котором закрепилась фирма «Глория Джинс»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75522ED3-FC89-4B16-8F04-427CCA03987A}" type="parTrans" cxnId="{49BA2D26-CBE1-424C-B09E-7D07A48D8A7E}">
      <dgm:prSet/>
      <dgm:spPr/>
      <dgm:t>
        <a:bodyPr/>
        <a:lstStyle/>
        <a:p>
          <a:endParaRPr lang="ru-RU"/>
        </a:p>
      </dgm:t>
    </dgm:pt>
    <dgm:pt modelId="{8741EF4D-BCAD-45C3-925B-7F86FFEC66A9}" type="sibTrans" cxnId="{49BA2D26-CBE1-424C-B09E-7D07A48D8A7E}">
      <dgm:prSet/>
      <dgm:spPr/>
      <dgm:t>
        <a:bodyPr/>
        <a:lstStyle/>
        <a:p>
          <a:endParaRPr lang="ru-RU"/>
        </a:p>
      </dgm:t>
    </dgm:pt>
    <dgm:pt modelId="{81CCF7C0-295C-43D2-BCA5-C3FA08DEE031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проанализировать поставщиков, потребителей, конкурентов и подрядчиков фирмы «Глория Джинс»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EA1D3699-070D-4C7E-9E37-B9E167265F14}" type="parTrans" cxnId="{A32AE6F4-2513-47F8-971C-1D4DC1F1AD16}">
      <dgm:prSet/>
      <dgm:spPr/>
      <dgm:t>
        <a:bodyPr/>
        <a:lstStyle/>
        <a:p>
          <a:endParaRPr lang="ru-RU"/>
        </a:p>
      </dgm:t>
    </dgm:pt>
    <dgm:pt modelId="{2DCE82F1-4548-4684-B935-BD51B8062B09}" type="sibTrans" cxnId="{A32AE6F4-2513-47F8-971C-1D4DC1F1AD16}">
      <dgm:prSet/>
      <dgm:spPr/>
      <dgm:t>
        <a:bodyPr/>
        <a:lstStyle/>
        <a:p>
          <a:endParaRPr lang="ru-RU"/>
        </a:p>
      </dgm:t>
    </dgm:pt>
    <dgm:pt modelId="{2062C289-F7C0-44F9-9752-CE3878485B1C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анализ сбытовой и коммуникационной политики фирмы «Глория Джинс»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4BB216D4-7EB4-4BA2-8FDD-C060F655AAE4}" type="parTrans" cxnId="{795563EF-5967-428B-9DEF-3F99954FCD44}">
      <dgm:prSet/>
      <dgm:spPr/>
      <dgm:t>
        <a:bodyPr/>
        <a:lstStyle/>
        <a:p>
          <a:endParaRPr lang="ru-RU"/>
        </a:p>
      </dgm:t>
    </dgm:pt>
    <dgm:pt modelId="{4F829105-FEC3-44FB-BAE5-C184A4CE54A5}" type="sibTrans" cxnId="{795563EF-5967-428B-9DEF-3F99954FCD44}">
      <dgm:prSet/>
      <dgm:spPr/>
      <dgm:t>
        <a:bodyPr/>
        <a:lstStyle/>
        <a:p>
          <a:endParaRPr lang="ru-RU"/>
        </a:p>
      </dgm:t>
    </dgm:pt>
    <dgm:pt modelId="{4F8FFB61-2626-4398-8B2E-A33F74B3A93C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описать основные проблемы маркетинговой деятельности фирмы «Глория Джинс</a:t>
          </a:r>
          <a:r>
            <a:rPr lang="uk-UA" sz="1400" b="1" smtClean="0">
              <a:latin typeface="Times New Roman" pitchFamily="18" charset="0"/>
              <a:cs typeface="Times New Roman" pitchFamily="18" charset="0"/>
            </a:rPr>
            <a:t>»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B0709EC9-BD41-4647-9B72-C95FAEC7D03D}" type="parTrans" cxnId="{7C5FB8E9-D6B3-41A4-92B0-B28A39FE595B}">
      <dgm:prSet/>
      <dgm:spPr/>
      <dgm:t>
        <a:bodyPr/>
        <a:lstStyle/>
        <a:p>
          <a:endParaRPr lang="ru-RU"/>
        </a:p>
      </dgm:t>
    </dgm:pt>
    <dgm:pt modelId="{4C1190C8-3C6C-4DBD-8C9E-F84100B274FD}" type="sibTrans" cxnId="{7C5FB8E9-D6B3-41A4-92B0-B28A39FE595B}">
      <dgm:prSet/>
      <dgm:spPr/>
      <dgm:t>
        <a:bodyPr/>
        <a:lstStyle/>
        <a:p>
          <a:endParaRPr lang="ru-RU"/>
        </a:p>
      </dgm:t>
    </dgm:pt>
    <dgm:pt modelId="{35D47F82-754F-4AA9-B889-AE28D464EB0D}">
      <dgm:prSet custT="1"/>
      <dgm:spPr/>
      <dgm:t>
        <a:bodyPr/>
        <a:lstStyle/>
        <a:p>
          <a:r>
            <a:rPr lang="ru-RU" sz="1400" b="1" smtClean="0">
              <a:latin typeface="Times New Roman" pitchFamily="18" charset="0"/>
              <a:cs typeface="Times New Roman" pitchFamily="18" charset="0"/>
            </a:rPr>
            <a:t>дать рекомендации по улучшению маркетинговой деятельности фирмы «Глория Джинс» и предложить пути их внедрения.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F438AE3B-F55F-4692-9713-486C99E54B2E}" type="parTrans" cxnId="{E9649B97-27C3-42CD-BA25-488066E58994}">
      <dgm:prSet/>
      <dgm:spPr/>
      <dgm:t>
        <a:bodyPr/>
        <a:lstStyle/>
        <a:p>
          <a:endParaRPr lang="ru-RU"/>
        </a:p>
      </dgm:t>
    </dgm:pt>
    <dgm:pt modelId="{B423C1AE-30F8-487F-B0A8-4EBC96BD6C09}" type="sibTrans" cxnId="{E9649B97-27C3-42CD-BA25-488066E58994}">
      <dgm:prSet/>
      <dgm:spPr/>
      <dgm:t>
        <a:bodyPr/>
        <a:lstStyle/>
        <a:p>
          <a:endParaRPr lang="ru-RU"/>
        </a:p>
      </dgm:t>
    </dgm:pt>
    <dgm:pt modelId="{3DBFD1CD-98A2-4C18-B791-A8866AB5566F}" type="pres">
      <dgm:prSet presAssocID="{25C8B6E1-B4FA-469C-B16C-CCD60E49832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22C364-D05C-444D-9F39-1B3D087CD8B5}" type="pres">
      <dgm:prSet presAssocID="{6C222BFF-3F92-41B8-A1EA-C3ACDE5FB252}" presName="composite" presStyleCnt="0"/>
      <dgm:spPr/>
    </dgm:pt>
    <dgm:pt modelId="{DEA8097E-750E-4416-AEE4-D65394205B28}" type="pres">
      <dgm:prSet presAssocID="{6C222BFF-3F92-41B8-A1EA-C3ACDE5FB252}" presName="parentText" presStyleLbl="alignNode1" presStyleIdx="0" presStyleCnt="3" custLinFactNeighborX="748" custLinFactNeighborY="-1097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2EF748-A77F-4061-89BD-DD7819D3863C}" type="pres">
      <dgm:prSet presAssocID="{6C222BFF-3F92-41B8-A1EA-C3ACDE5FB252}" presName="descendantText" presStyleLbl="alignAcc1" presStyleIdx="0" presStyleCnt="3" custScaleY="150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81F419-9063-4F86-A5E0-850F32036B3D}" type="pres">
      <dgm:prSet presAssocID="{DD2FC9DF-C328-4C87-A7A6-0C47D44B849A}" presName="sp" presStyleCnt="0"/>
      <dgm:spPr/>
    </dgm:pt>
    <dgm:pt modelId="{B962BFEE-69DD-4701-8289-537B92836829}" type="pres">
      <dgm:prSet presAssocID="{639D96B9-B3C0-4A01-9365-85D3CEBDAEB3}" presName="composite" presStyleCnt="0"/>
      <dgm:spPr/>
    </dgm:pt>
    <dgm:pt modelId="{9EAA7ED8-F2F6-49B5-8DCE-6A5A6E3EFE18}" type="pres">
      <dgm:prSet presAssocID="{639D96B9-B3C0-4A01-9365-85D3CEBDAEB3}" presName="parentText" presStyleLbl="alignNode1" presStyleIdx="1" presStyleCnt="3" custLinFactNeighborX="748" custLinFactNeighborY="-147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00172E-0883-4A4B-9E3B-DDA99193D03A}" type="pres">
      <dgm:prSet presAssocID="{639D96B9-B3C0-4A01-9365-85D3CEBDAEB3}" presName="descendantText" presStyleLbl="alignAcc1" presStyleIdx="1" presStyleCnt="3" custScaleX="100379" custScaleY="143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66F5-8985-41E6-A5D4-28ED3685053F}" type="pres">
      <dgm:prSet presAssocID="{7E2BB274-8256-434F-B8C1-3CE4AE17D3BF}" presName="sp" presStyleCnt="0"/>
      <dgm:spPr/>
    </dgm:pt>
    <dgm:pt modelId="{F268FF25-8CFC-4078-A6BA-E90AF250159B}" type="pres">
      <dgm:prSet presAssocID="{09216B55-91A8-4586-A84F-644441F6A402}" presName="composite" presStyleCnt="0"/>
      <dgm:spPr/>
    </dgm:pt>
    <dgm:pt modelId="{5AE5852A-5E29-4662-9158-78D827AF68DC}" type="pres">
      <dgm:prSet presAssocID="{09216B55-91A8-4586-A84F-644441F6A402}" presName="parentText" presStyleLbl="alignNode1" presStyleIdx="2" presStyleCnt="3" custLinFactNeighborX="748" custLinFactNeighborY="-305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F31548-7C44-41F1-BAE2-0F3E6F119289}" type="pres">
      <dgm:prSet presAssocID="{09216B55-91A8-4586-A84F-644441F6A402}" presName="descendantText" presStyleLbl="alignAcc1" presStyleIdx="2" presStyleCnt="3" custScaleY="162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C098BDA-DAF9-46F4-BF2A-3D6CA2508C08}" type="presOf" srcId="{5E483549-98F0-4187-8F87-29EF5B7A733B}" destId="{7B00172E-0883-4A4B-9E3B-DDA99193D03A}" srcOrd="0" destOrd="3" presId="urn:microsoft.com/office/officeart/2005/8/layout/chevron2"/>
    <dgm:cxn modelId="{49BA2D26-CBE1-424C-B09E-7D07A48D8A7E}" srcId="{639D96B9-B3C0-4A01-9365-85D3CEBDAEB3}" destId="{A15CEA7F-1917-4504-92D1-677002D9A47E}" srcOrd="1" destOrd="0" parTransId="{75522ED3-FC89-4B16-8F04-427CCA03987A}" sibTransId="{8741EF4D-BCAD-45C3-925B-7F86FFEC66A9}"/>
    <dgm:cxn modelId="{4EB6001E-D627-4CE0-8392-384F3704F5BE}" type="presOf" srcId="{25C8B6E1-B4FA-469C-B16C-CCD60E498322}" destId="{3DBFD1CD-98A2-4C18-B791-A8866AB5566F}" srcOrd="0" destOrd="0" presId="urn:microsoft.com/office/officeart/2005/8/layout/chevron2"/>
    <dgm:cxn modelId="{899A0854-0B35-413A-8F34-AAF7F76C405F}" type="presOf" srcId="{6C222BFF-3F92-41B8-A1EA-C3ACDE5FB252}" destId="{DEA8097E-750E-4416-AEE4-D65394205B28}" srcOrd="0" destOrd="0" presId="urn:microsoft.com/office/officeart/2005/8/layout/chevron2"/>
    <dgm:cxn modelId="{75B632DA-8DD4-44A1-8FAD-1FA6855396E4}" type="presOf" srcId="{4BC646F1-5453-4DC0-B543-E67414395B9D}" destId="{4F2EF748-A77F-4061-89BD-DD7819D3863C}" srcOrd="0" destOrd="2" presId="urn:microsoft.com/office/officeart/2005/8/layout/chevron2"/>
    <dgm:cxn modelId="{C56D39B6-5984-4C82-BF84-F6E06EF51060}" type="presOf" srcId="{639D96B9-B3C0-4A01-9365-85D3CEBDAEB3}" destId="{9EAA7ED8-F2F6-49B5-8DCE-6A5A6E3EFE18}" srcOrd="0" destOrd="0" presId="urn:microsoft.com/office/officeart/2005/8/layout/chevron2"/>
    <dgm:cxn modelId="{A32AE6F4-2513-47F8-971C-1D4DC1F1AD16}" srcId="{639D96B9-B3C0-4A01-9365-85D3CEBDAEB3}" destId="{81CCF7C0-295C-43D2-BCA5-C3FA08DEE031}" srcOrd="2" destOrd="0" parTransId="{EA1D3699-070D-4C7E-9E37-B9E167265F14}" sibTransId="{2DCE82F1-4548-4684-B935-BD51B8062B09}"/>
    <dgm:cxn modelId="{AFF7CC6C-5D9F-4E3F-B879-7E39D8A7481B}" srcId="{6C222BFF-3F92-41B8-A1EA-C3ACDE5FB252}" destId="{9C435BF1-AE30-491A-8A7C-AECE7F7D5EA1}" srcOrd="0" destOrd="0" parTransId="{728226CF-FC2B-4AA0-9254-A8D37E6C2E09}" sibTransId="{044E527F-F270-4076-B4E5-2750FDB371B1}"/>
    <dgm:cxn modelId="{4661057E-A25E-41CB-9F9F-087EFF02A710}" srcId="{25C8B6E1-B4FA-469C-B16C-CCD60E498322}" destId="{6C222BFF-3F92-41B8-A1EA-C3ACDE5FB252}" srcOrd="0" destOrd="0" parTransId="{F4D3ABB8-374E-4380-A9EF-FE34B543AA6E}" sibTransId="{DD2FC9DF-C328-4C87-A7A6-0C47D44B849A}"/>
    <dgm:cxn modelId="{016ED7A8-416B-4538-B88A-54B4DE1A4DDA}" type="presOf" srcId="{2062C289-F7C0-44F9-9752-CE3878485B1C}" destId="{34F31548-7C44-41F1-BAE2-0F3E6F119289}" srcOrd="0" destOrd="1" presId="urn:microsoft.com/office/officeart/2005/8/layout/chevron2"/>
    <dgm:cxn modelId="{098C1DAC-3F13-41F3-8155-34F3ADDBC0ED}" type="presOf" srcId="{A15CEA7F-1917-4504-92D1-677002D9A47E}" destId="{7B00172E-0883-4A4B-9E3B-DDA99193D03A}" srcOrd="0" destOrd="1" presId="urn:microsoft.com/office/officeart/2005/8/layout/chevron2"/>
    <dgm:cxn modelId="{A5B60D49-7887-4BC6-BE57-0828AA3DFFA1}" type="presOf" srcId="{9D62F66F-1A6A-4493-9C08-A5C7F43C7EE1}" destId="{7B00172E-0883-4A4B-9E3B-DDA99193D03A}" srcOrd="0" destOrd="0" presId="urn:microsoft.com/office/officeart/2005/8/layout/chevron2"/>
    <dgm:cxn modelId="{A5D8851A-032E-4FC9-91D6-6E653A3D7B7F}" srcId="{25C8B6E1-B4FA-469C-B16C-CCD60E498322}" destId="{09216B55-91A8-4586-A84F-644441F6A402}" srcOrd="2" destOrd="0" parTransId="{62D455AE-E856-421C-B366-7ED886459334}" sibTransId="{A4C3100C-3C26-4259-A6F3-BCC5B57E25C9}"/>
    <dgm:cxn modelId="{6EF3093D-0539-41A4-8EE8-D742204F6B9C}" type="presOf" srcId="{81CCF7C0-295C-43D2-BCA5-C3FA08DEE031}" destId="{7B00172E-0883-4A4B-9E3B-DDA99193D03A}" srcOrd="0" destOrd="2" presId="urn:microsoft.com/office/officeart/2005/8/layout/chevron2"/>
    <dgm:cxn modelId="{D953C6C8-1768-474A-AF2F-2A208073497F}" type="presOf" srcId="{1527F7B2-B73B-476D-B820-21D5D5227C39}" destId="{4F2EF748-A77F-4061-89BD-DD7819D3863C}" srcOrd="0" destOrd="1" presId="urn:microsoft.com/office/officeart/2005/8/layout/chevron2"/>
    <dgm:cxn modelId="{E9649B97-27C3-42CD-BA25-488066E58994}" srcId="{09216B55-91A8-4586-A84F-644441F6A402}" destId="{35D47F82-754F-4AA9-B889-AE28D464EB0D}" srcOrd="3" destOrd="0" parTransId="{F438AE3B-F55F-4692-9713-486C99E54B2E}" sibTransId="{B423C1AE-30F8-487F-B0A8-4EBC96BD6C09}"/>
    <dgm:cxn modelId="{21C93C41-82CC-497B-B2F8-53E4E531337D}" type="presOf" srcId="{7FA44E42-67A1-4928-8C06-657C93BABD5A}" destId="{34F31548-7C44-41F1-BAE2-0F3E6F119289}" srcOrd="0" destOrd="0" presId="urn:microsoft.com/office/officeart/2005/8/layout/chevron2"/>
    <dgm:cxn modelId="{77FF7D14-8AC3-40A0-AA8D-4B6558C998C5}" type="presOf" srcId="{35D47F82-754F-4AA9-B889-AE28D464EB0D}" destId="{34F31548-7C44-41F1-BAE2-0F3E6F119289}" srcOrd="0" destOrd="3" presId="urn:microsoft.com/office/officeart/2005/8/layout/chevron2"/>
    <dgm:cxn modelId="{2FF17EBB-A2DF-4F17-9CCE-513024AAA44E}" srcId="{6C222BFF-3F92-41B8-A1EA-C3ACDE5FB252}" destId="{1527F7B2-B73B-476D-B820-21D5D5227C39}" srcOrd="1" destOrd="0" parTransId="{352E7CCF-8C85-48B7-8537-EEC997218F55}" sibTransId="{F4202B1D-6F17-4E43-BE43-5E80C4BD2373}"/>
    <dgm:cxn modelId="{387BB60A-D22A-4D67-9712-AA90E44CA8B7}" srcId="{639D96B9-B3C0-4A01-9365-85D3CEBDAEB3}" destId="{9D62F66F-1A6A-4493-9C08-A5C7F43C7EE1}" srcOrd="0" destOrd="0" parTransId="{32EAE4A7-CE91-4E25-B6A5-EEF1948E4038}" sibTransId="{52FE33B0-9A5F-4796-B929-1D53E17F406B}"/>
    <dgm:cxn modelId="{795563EF-5967-428B-9DEF-3F99954FCD44}" srcId="{09216B55-91A8-4586-A84F-644441F6A402}" destId="{2062C289-F7C0-44F9-9752-CE3878485B1C}" srcOrd="1" destOrd="0" parTransId="{4BB216D4-7EB4-4BA2-8FDD-C060F655AAE4}" sibTransId="{4F829105-FEC3-44FB-BAE5-C184A4CE54A5}"/>
    <dgm:cxn modelId="{88B10D43-0C52-49C1-AC67-B6C4A7A8DF0A}" type="presOf" srcId="{9C435BF1-AE30-491A-8A7C-AECE7F7D5EA1}" destId="{4F2EF748-A77F-4061-89BD-DD7819D3863C}" srcOrd="0" destOrd="0" presId="urn:microsoft.com/office/officeart/2005/8/layout/chevron2"/>
    <dgm:cxn modelId="{7C5FB8E9-D6B3-41A4-92B0-B28A39FE595B}" srcId="{09216B55-91A8-4586-A84F-644441F6A402}" destId="{4F8FFB61-2626-4398-8B2E-A33F74B3A93C}" srcOrd="2" destOrd="0" parTransId="{B0709EC9-BD41-4647-9B72-C95FAEC7D03D}" sibTransId="{4C1190C8-3C6C-4DBD-8C9E-F84100B274FD}"/>
    <dgm:cxn modelId="{75D1668D-70D5-4AA7-958C-899C0D21B4E8}" srcId="{6C222BFF-3F92-41B8-A1EA-C3ACDE5FB252}" destId="{4BC646F1-5453-4DC0-B543-E67414395B9D}" srcOrd="2" destOrd="0" parTransId="{9019E2F2-51A5-4584-8D2D-4269B3CE5326}" sibTransId="{7C47F43A-65CA-4FFA-9DF7-D632D281859B}"/>
    <dgm:cxn modelId="{D2219C35-D4E2-4557-AC1D-4E3A3A4B46F3}" type="presOf" srcId="{09216B55-91A8-4586-A84F-644441F6A402}" destId="{5AE5852A-5E29-4662-9158-78D827AF68DC}" srcOrd="0" destOrd="0" presId="urn:microsoft.com/office/officeart/2005/8/layout/chevron2"/>
    <dgm:cxn modelId="{F9B82292-2AF0-434F-A8B1-E9EDADB9E261}" srcId="{25C8B6E1-B4FA-469C-B16C-CCD60E498322}" destId="{639D96B9-B3C0-4A01-9365-85D3CEBDAEB3}" srcOrd="1" destOrd="0" parTransId="{969371CB-2925-470C-92E9-7A3BE3F39DE8}" sibTransId="{7E2BB274-8256-434F-B8C1-3CE4AE17D3BF}"/>
    <dgm:cxn modelId="{77842096-32B2-4EB4-B92E-90D5E83863F1}" srcId="{09216B55-91A8-4586-A84F-644441F6A402}" destId="{7FA44E42-67A1-4928-8C06-657C93BABD5A}" srcOrd="0" destOrd="0" parTransId="{8B123D19-910D-48F8-881A-81846C16F8F0}" sibTransId="{6F28233C-7A4A-4A8A-8652-D1EE5770130F}"/>
    <dgm:cxn modelId="{55D1B87F-B09A-4E5A-BF2A-610FD9BBB4FD}" srcId="{639D96B9-B3C0-4A01-9365-85D3CEBDAEB3}" destId="{5E483549-98F0-4187-8F87-29EF5B7A733B}" srcOrd="3" destOrd="0" parTransId="{6A31C5EC-34D3-434B-A413-B4E4EB958768}" sibTransId="{6CE4EB3F-2B93-4CA6-B96D-24BCBE703C50}"/>
    <dgm:cxn modelId="{AC345200-1815-479A-914F-ED6DAB491DA5}" type="presOf" srcId="{4F8FFB61-2626-4398-8B2E-A33F74B3A93C}" destId="{34F31548-7C44-41F1-BAE2-0F3E6F119289}" srcOrd="0" destOrd="2" presId="urn:microsoft.com/office/officeart/2005/8/layout/chevron2"/>
    <dgm:cxn modelId="{86319ED1-3D00-4FC9-9981-CC80D7735159}" type="presParOf" srcId="{3DBFD1CD-98A2-4C18-B791-A8866AB5566F}" destId="{5122C364-D05C-444D-9F39-1B3D087CD8B5}" srcOrd="0" destOrd="0" presId="urn:microsoft.com/office/officeart/2005/8/layout/chevron2"/>
    <dgm:cxn modelId="{F45A3F1D-0312-4FB5-8B6B-E36934291054}" type="presParOf" srcId="{5122C364-D05C-444D-9F39-1B3D087CD8B5}" destId="{DEA8097E-750E-4416-AEE4-D65394205B28}" srcOrd="0" destOrd="0" presId="urn:microsoft.com/office/officeart/2005/8/layout/chevron2"/>
    <dgm:cxn modelId="{3E1B8E11-BC12-42F2-B566-7919ADEE2A59}" type="presParOf" srcId="{5122C364-D05C-444D-9F39-1B3D087CD8B5}" destId="{4F2EF748-A77F-4061-89BD-DD7819D3863C}" srcOrd="1" destOrd="0" presId="urn:microsoft.com/office/officeart/2005/8/layout/chevron2"/>
    <dgm:cxn modelId="{4625F761-8737-419F-BD5D-DED4E7FB981D}" type="presParOf" srcId="{3DBFD1CD-98A2-4C18-B791-A8866AB5566F}" destId="{EB81F419-9063-4F86-A5E0-850F32036B3D}" srcOrd="1" destOrd="0" presId="urn:microsoft.com/office/officeart/2005/8/layout/chevron2"/>
    <dgm:cxn modelId="{965B464A-A8BB-47A5-A200-60D39DF522B6}" type="presParOf" srcId="{3DBFD1CD-98A2-4C18-B791-A8866AB5566F}" destId="{B962BFEE-69DD-4701-8289-537B92836829}" srcOrd="2" destOrd="0" presId="urn:microsoft.com/office/officeart/2005/8/layout/chevron2"/>
    <dgm:cxn modelId="{D1E53A72-EF34-4D7F-84D5-CBBA49B92166}" type="presParOf" srcId="{B962BFEE-69DD-4701-8289-537B92836829}" destId="{9EAA7ED8-F2F6-49B5-8DCE-6A5A6E3EFE18}" srcOrd="0" destOrd="0" presId="urn:microsoft.com/office/officeart/2005/8/layout/chevron2"/>
    <dgm:cxn modelId="{D64AA3DC-D1FE-4FEF-ACC8-376599C5B279}" type="presParOf" srcId="{B962BFEE-69DD-4701-8289-537B92836829}" destId="{7B00172E-0883-4A4B-9E3B-DDA99193D03A}" srcOrd="1" destOrd="0" presId="urn:microsoft.com/office/officeart/2005/8/layout/chevron2"/>
    <dgm:cxn modelId="{B3911FF4-B540-444C-8488-FF971A60D6A5}" type="presParOf" srcId="{3DBFD1CD-98A2-4C18-B791-A8866AB5566F}" destId="{D31666F5-8985-41E6-A5D4-28ED3685053F}" srcOrd="3" destOrd="0" presId="urn:microsoft.com/office/officeart/2005/8/layout/chevron2"/>
    <dgm:cxn modelId="{A7E75E8D-3D70-4CEB-B696-2EA437FFF894}" type="presParOf" srcId="{3DBFD1CD-98A2-4C18-B791-A8866AB5566F}" destId="{F268FF25-8CFC-4078-A6BA-E90AF250159B}" srcOrd="4" destOrd="0" presId="urn:microsoft.com/office/officeart/2005/8/layout/chevron2"/>
    <dgm:cxn modelId="{5281E73E-A1DB-4395-AF30-D12AEF7BB1A4}" type="presParOf" srcId="{F268FF25-8CFC-4078-A6BA-E90AF250159B}" destId="{5AE5852A-5E29-4662-9158-78D827AF68DC}" srcOrd="0" destOrd="0" presId="urn:microsoft.com/office/officeart/2005/8/layout/chevron2"/>
    <dgm:cxn modelId="{4FCB551A-E6D2-451D-8B9E-4CD2B1601C0D}" type="presParOf" srcId="{F268FF25-8CFC-4078-A6BA-E90AF250159B}" destId="{34F31548-7C44-41F1-BAE2-0F3E6F119289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AC5FF2-2F8C-452D-89A9-7F62FED58B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FE4B75-6945-410F-B300-A8F7E7C93951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Объект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4F3269EE-C06E-47C6-875B-E530195EE777}" type="parTrans" cxnId="{7461883F-2125-4EA4-9A19-3710EC9DFFDB}">
      <dgm:prSet/>
      <dgm:spPr/>
      <dgm:t>
        <a:bodyPr/>
        <a:lstStyle/>
        <a:p>
          <a:endParaRPr lang="ru-RU"/>
        </a:p>
      </dgm:t>
    </dgm:pt>
    <dgm:pt modelId="{CAC03EFC-14FB-4F3B-A626-86A2C73C5E78}" type="sibTrans" cxnId="{7461883F-2125-4EA4-9A19-3710EC9DFFDB}">
      <dgm:prSet/>
      <dgm:spPr/>
      <dgm:t>
        <a:bodyPr/>
        <a:lstStyle/>
        <a:p>
          <a:endParaRPr lang="ru-RU"/>
        </a:p>
      </dgm:t>
    </dgm:pt>
    <dgm:pt modelId="{30C1E992-743A-44D5-9270-15EA9E73618D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ЗАО «Глория Джинс»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2F5EE453-9C4F-4286-AE87-F1AC4E71D753}" type="parTrans" cxnId="{14576109-41BE-47F6-AAB2-8A7ACAC095BB}">
      <dgm:prSet/>
      <dgm:spPr/>
      <dgm:t>
        <a:bodyPr/>
        <a:lstStyle/>
        <a:p>
          <a:endParaRPr lang="ru-RU"/>
        </a:p>
      </dgm:t>
    </dgm:pt>
    <dgm:pt modelId="{DFEAA927-0289-4C29-88A1-325B06729239}" type="sibTrans" cxnId="{14576109-41BE-47F6-AAB2-8A7ACAC095BB}">
      <dgm:prSet/>
      <dgm:spPr/>
      <dgm:t>
        <a:bodyPr/>
        <a:lstStyle/>
        <a:p>
          <a:endParaRPr lang="ru-RU"/>
        </a:p>
      </dgm:t>
    </dgm:pt>
    <dgm:pt modelId="{790286F5-9609-4ED7-BAF1-E79F2655B891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Предмет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3BE0D49B-2AF9-4C91-926B-2FD84D5F7B41}" type="parTrans" cxnId="{F6BEA676-FF53-47C8-B145-F05597BDF6BD}">
      <dgm:prSet/>
      <dgm:spPr/>
      <dgm:t>
        <a:bodyPr/>
        <a:lstStyle/>
        <a:p>
          <a:endParaRPr lang="ru-RU"/>
        </a:p>
      </dgm:t>
    </dgm:pt>
    <dgm:pt modelId="{0422D6BE-96D8-4990-A519-0ED3B3318A36}" type="sibTrans" cxnId="{F6BEA676-FF53-47C8-B145-F05597BDF6BD}">
      <dgm:prSet/>
      <dgm:spPr/>
      <dgm:t>
        <a:bodyPr/>
        <a:lstStyle/>
        <a:p>
          <a:endParaRPr lang="ru-RU"/>
        </a:p>
      </dgm:t>
    </dgm:pt>
    <dgm:pt modelId="{82B6784E-E502-4AC5-8DB5-D9AB413AF0FE}">
      <dgm:prSet phldrT="[Текст]" custT="1"/>
      <dgm:spPr/>
      <dgm:t>
        <a:bodyPr/>
        <a:lstStyle/>
        <a:p>
          <a:pPr algn="just"/>
          <a:r>
            <a: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Маркетинговая деятельность и маркетинговое исследование как самая важная часть этой деятельности</a:t>
          </a:r>
          <a:endParaRPr lang="ru-RU" sz="28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9FFC3F2-78E1-4FA9-92D5-A2C6494579A8}" type="parTrans" cxnId="{668EA21E-523C-45F1-9BFA-F459D8F505D9}">
      <dgm:prSet/>
      <dgm:spPr/>
      <dgm:t>
        <a:bodyPr/>
        <a:lstStyle/>
        <a:p>
          <a:endParaRPr lang="ru-RU"/>
        </a:p>
      </dgm:t>
    </dgm:pt>
    <dgm:pt modelId="{DA77175B-E0FE-4C89-B203-86B1D9B6FF49}" type="sibTrans" cxnId="{668EA21E-523C-45F1-9BFA-F459D8F505D9}">
      <dgm:prSet/>
      <dgm:spPr/>
      <dgm:t>
        <a:bodyPr/>
        <a:lstStyle/>
        <a:p>
          <a:endParaRPr lang="ru-RU"/>
        </a:p>
      </dgm:t>
    </dgm:pt>
    <dgm:pt modelId="{6F9F5A92-5683-4908-B199-710AA397E8E1}" type="pres">
      <dgm:prSet presAssocID="{FFAC5FF2-2F8C-452D-89A9-7F62FED58B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05208C-F8F4-4EA6-92A9-880F44AE4523}" type="pres">
      <dgm:prSet presAssocID="{76FE4B75-6945-410F-B300-A8F7E7C9395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D9AC4-018E-4521-BA8B-87D8EAC74EDA}" type="pres">
      <dgm:prSet presAssocID="{76FE4B75-6945-410F-B300-A8F7E7C9395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0E54B-F28A-4B38-9FEE-64FA167F8EBD}" type="pres">
      <dgm:prSet presAssocID="{790286F5-9609-4ED7-BAF1-E79F2655B891}" presName="parentText" presStyleLbl="node1" presStyleIdx="1" presStyleCnt="2" custLinFactNeighborX="-30860" custLinFactNeighborY="-15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62AC1-D9AA-4957-A15D-A4A546810CE2}" type="pres">
      <dgm:prSet presAssocID="{790286F5-9609-4ED7-BAF1-E79F2655B891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853743C-5C33-44DB-93F9-673C191EFA8B}" type="presOf" srcId="{82B6784E-E502-4AC5-8DB5-D9AB413AF0FE}" destId="{AA462AC1-D9AA-4957-A15D-A4A546810CE2}" srcOrd="0" destOrd="0" presId="urn:microsoft.com/office/officeart/2005/8/layout/vList2"/>
    <dgm:cxn modelId="{95B2D796-3D86-4CF5-ABA8-EC8B2210933D}" type="presOf" srcId="{790286F5-9609-4ED7-BAF1-E79F2655B891}" destId="{1ED0E54B-F28A-4B38-9FEE-64FA167F8EBD}" srcOrd="0" destOrd="0" presId="urn:microsoft.com/office/officeart/2005/8/layout/vList2"/>
    <dgm:cxn modelId="{14576109-41BE-47F6-AAB2-8A7ACAC095BB}" srcId="{76FE4B75-6945-410F-B300-A8F7E7C93951}" destId="{30C1E992-743A-44D5-9270-15EA9E73618D}" srcOrd="0" destOrd="0" parTransId="{2F5EE453-9C4F-4286-AE87-F1AC4E71D753}" sibTransId="{DFEAA927-0289-4C29-88A1-325B06729239}"/>
    <dgm:cxn modelId="{7461883F-2125-4EA4-9A19-3710EC9DFFDB}" srcId="{FFAC5FF2-2F8C-452D-89A9-7F62FED58B52}" destId="{76FE4B75-6945-410F-B300-A8F7E7C93951}" srcOrd="0" destOrd="0" parTransId="{4F3269EE-C06E-47C6-875B-E530195EE777}" sibTransId="{CAC03EFC-14FB-4F3B-A626-86A2C73C5E78}"/>
    <dgm:cxn modelId="{B7EF1568-6C28-423A-AE5A-4BA19853722C}" type="presOf" srcId="{76FE4B75-6945-410F-B300-A8F7E7C93951}" destId="{9605208C-F8F4-4EA6-92A9-880F44AE4523}" srcOrd="0" destOrd="0" presId="urn:microsoft.com/office/officeart/2005/8/layout/vList2"/>
    <dgm:cxn modelId="{668EA21E-523C-45F1-9BFA-F459D8F505D9}" srcId="{790286F5-9609-4ED7-BAF1-E79F2655B891}" destId="{82B6784E-E502-4AC5-8DB5-D9AB413AF0FE}" srcOrd="0" destOrd="0" parTransId="{49FFC3F2-78E1-4FA9-92D5-A2C6494579A8}" sibTransId="{DA77175B-E0FE-4C89-B203-86B1D9B6FF49}"/>
    <dgm:cxn modelId="{119B3253-ECEA-4613-8EAE-019806F3671A}" type="presOf" srcId="{FFAC5FF2-2F8C-452D-89A9-7F62FED58B52}" destId="{6F9F5A92-5683-4908-B199-710AA397E8E1}" srcOrd="0" destOrd="0" presId="urn:microsoft.com/office/officeart/2005/8/layout/vList2"/>
    <dgm:cxn modelId="{EC5F332D-87B2-4EF2-A316-D2A4797796E5}" type="presOf" srcId="{30C1E992-743A-44D5-9270-15EA9E73618D}" destId="{43ED9AC4-018E-4521-BA8B-87D8EAC74EDA}" srcOrd="0" destOrd="0" presId="urn:microsoft.com/office/officeart/2005/8/layout/vList2"/>
    <dgm:cxn modelId="{F6BEA676-FF53-47C8-B145-F05597BDF6BD}" srcId="{FFAC5FF2-2F8C-452D-89A9-7F62FED58B52}" destId="{790286F5-9609-4ED7-BAF1-E79F2655B891}" srcOrd="1" destOrd="0" parTransId="{3BE0D49B-2AF9-4C91-926B-2FD84D5F7B41}" sibTransId="{0422D6BE-96D8-4990-A519-0ED3B3318A36}"/>
    <dgm:cxn modelId="{32E06F78-FEF2-4E92-963E-B426DA034562}" type="presParOf" srcId="{6F9F5A92-5683-4908-B199-710AA397E8E1}" destId="{9605208C-F8F4-4EA6-92A9-880F44AE4523}" srcOrd="0" destOrd="0" presId="urn:microsoft.com/office/officeart/2005/8/layout/vList2"/>
    <dgm:cxn modelId="{172E31AE-C17C-4B93-A42A-D8C1A57E9B8C}" type="presParOf" srcId="{6F9F5A92-5683-4908-B199-710AA397E8E1}" destId="{43ED9AC4-018E-4521-BA8B-87D8EAC74EDA}" srcOrd="1" destOrd="0" presId="urn:microsoft.com/office/officeart/2005/8/layout/vList2"/>
    <dgm:cxn modelId="{374F03A4-13A9-4EAE-B1BF-23454E6A5418}" type="presParOf" srcId="{6F9F5A92-5683-4908-B199-710AA397E8E1}" destId="{1ED0E54B-F28A-4B38-9FEE-64FA167F8EBD}" srcOrd="2" destOrd="0" presId="urn:microsoft.com/office/officeart/2005/8/layout/vList2"/>
    <dgm:cxn modelId="{752579CB-4B19-49BD-A45B-4B7D16C16B46}" type="presParOf" srcId="{6F9F5A92-5683-4908-B199-710AA397E8E1}" destId="{AA462AC1-D9AA-4957-A15D-A4A546810CE2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FB1A5-4D95-45E5-ABE1-4C3AB0241B0D}" type="datetimeFigureOut">
              <a:rPr lang="ru-RU" smtClean="0"/>
              <a:pPr/>
              <a:t>24.12.2018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5" y="4784725"/>
            <a:ext cx="5408613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4FE03-3E57-4CDA-8A40-D4B1A70970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2973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191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181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018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496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99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516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9933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8844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187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837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270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18C14-6D63-4E15-87B4-69C01A3797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24.12.2018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7C9FB-5D05-4E0A-8CCB-32D4631238D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31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2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11" Type="http://schemas.microsoft.com/office/2007/relationships/hdphoto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17" Type="http://schemas.microsoft.com/office/2007/relationships/hdphoto" Target="NUL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928802"/>
            <a:ext cx="678661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ВКР на тему: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«Маркетинговое исследование деятельности фирмы «Глория Джинс»»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9259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14528" y="214290"/>
            <a:ext cx="7029472" cy="58418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Сегментация продукции и конкуренты компании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072198" y="3286124"/>
            <a:ext cx="27860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2 − Оборот компании «Глория Джинс» и ее основных конкурентов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Ð ÐµÐ·ÑÐ»ÑÑÐ°Ñ Ð¿Ð¾ÑÑÐºÑ Ð·Ð¾Ð±ÑÐ°Ð¶ÐµÐ½Ñ Ð·Ð° Ð·Ð°Ð¿Ð¸ÑÐ¾Ð¼ &quot;ÐºÐ¾Ð½ÐºÑÑÐµÐ½ÑÑ Ð³Ð»Ð¾ÑÐ¸Ñ Ð´Ð¶Ð¸Ð½Ñ&quot;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5529280" cy="2922859"/>
          </a:xfrm>
          <a:prstGeom prst="rect">
            <a:avLst/>
          </a:prstGeom>
          <a:noFill/>
          <a:ln>
            <a:noFill/>
          </a:ln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85720" y="4929198"/>
            <a:ext cx="4357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0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Рисунок 7 − Динамика показателей выручки и чистой прибыли ЗАО «Глория Джинс» и ее конкурентов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190750" algn="l"/>
              </a:tabLst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3929066"/>
            <a:ext cx="31527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222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214678" y="1214422"/>
            <a:ext cx="5429288" cy="19288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00298" y="214290"/>
            <a:ext cx="6245886" cy="7126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Анализ товарной политики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1071546"/>
            <a:ext cx="8072494" cy="20717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57224" y="1142984"/>
            <a:ext cx="764386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Факторы, ограничивающие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возможности оптимизации ассортимента продукции: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Недостаток финансирования и нестабильность некоторых поставщиков;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тсутствие прозрачной амортизационной политики и устаревшее оборудование;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отсутствие использования новых технологий и недостаточная реклама новых видов продукции;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изкие доходы населения в некоторых регионах РФ, которые всегда являются основной причиной снижения торгового оборота;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085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естабильные вкусы и предпочтения потребителей, которые привыкли к потреблению дешевой продукции.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000504"/>
            <a:ext cx="33337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14282" y="3500438"/>
            <a:ext cx="38576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3 − Динамика продаж компании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859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«Глория Джинс»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4286248" y="3571876"/>
          <a:ext cx="4429156" cy="25288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734249" y="3214686"/>
            <a:ext cx="54097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</a:t>
            </a:r>
            <a:r>
              <a:rPr kumimoji="0" lang="uk-UA" sz="1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унок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8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−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Динамика числа торговых точек и магазинов «Глория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Джинс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505" grpId="0"/>
      <p:bldP spid="21507" grpId="0"/>
      <p:bldGraphic spid="7" grpId="0">
        <p:bldAsOne/>
      </p:bldGraphic>
      <p:bldP spid="215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14480" y="285728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 проблемы 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«Глории Джинс» и пути их решения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1785926"/>
            <a:ext cx="3286148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2066" y="1714488"/>
            <a:ext cx="3714776" cy="928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000496" y="2071678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71472" y="1785926"/>
            <a:ext cx="30718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Неправильный процесс анкетирования и не очень оптимально составленные анкеты с большим количеством вопросов</a:t>
            </a:r>
            <a:endParaRPr kumimoji="0" lang="uk-UA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5072066" y="1785926"/>
            <a:ext cx="3571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Анкету нужно составлять правильно и оптимально. В ВКР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описаны подробно правила составления анкеты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3214686"/>
            <a:ext cx="3286148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000496" y="3571876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628" y="2857496"/>
            <a:ext cx="3786214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628" y="4929198"/>
            <a:ext cx="3857652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071934" y="5286388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2910" y="5000636"/>
            <a:ext cx="3214710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857224" y="3357562"/>
            <a:ext cx="285752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Неправильная сегментация рынка по возрастному и географическому принципу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143504" y="2928934"/>
            <a:ext cx="350046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Сегментировать рынок стоит таким образом, чтобы обеспечить, с одной стороны, близость к потребителю, а с другой − его осведомленность о возможности приобретения товара или услуги. Правильная сегментация рынка и рациональный выбор сегмента является абсолютно необходимым условием рыночного Недостаточная оптимизация торговых площадей.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785786" y="5214950"/>
            <a:ext cx="29289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Низкий уровень исследования товарного ассортимента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5072066" y="5000636"/>
            <a:ext cx="38576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 «Глория Джинс» не проводятся глубокие исследования товарного ассортимента, который обновляется постоянно, но не применяются методики перекрестного анализа и другие методы математического моделирования.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481" grpId="0"/>
      <p:bldP spid="2048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483" grpId="0"/>
      <p:bldP spid="20484" grpId="0"/>
      <p:bldP spid="20485" grpId="0"/>
      <p:bldP spid="204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1472" y="1142984"/>
            <a:ext cx="2714644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00562" y="571480"/>
            <a:ext cx="4357718" cy="150019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500430" y="1285860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28596" y="1285860"/>
            <a:ext cx="307183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Недостаточное финансирование маркетинговых исследований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572000" y="642918"/>
            <a:ext cx="414340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Фирма «Глория Джинс» постоянно урезает бюджеты маркетингового отдела, который постоянно проводит все меньше и меньше маркетинговых исследований.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Это влечет финансовые потери, а также получение прибыли, которая может быть выше при условии проведения нужного объема маркетинговых исследований.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1472" y="2714620"/>
            <a:ext cx="2714644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500430" y="2928934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429124" y="2285992"/>
            <a:ext cx="4429156" cy="17145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9124" y="4214818"/>
            <a:ext cx="4500594" cy="20717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428992" y="4857760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472" y="4572008"/>
            <a:ext cx="2714644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00034" y="2786058"/>
            <a:ext cx="285752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Невозможность выхода на рынки Центральной и Восточной Европы, Западной Европы, Азии.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143504" y="2928934"/>
            <a:ext cx="3500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42910" y="4714884"/>
            <a:ext cx="25717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Закрытие части магазинов на Украине и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недополучение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прибыли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4500562" y="4286256"/>
            <a:ext cx="4357718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Закрытие ряда магазинов на Украине, которые давали стабильную прибыль, привело к тому, что общая прибыль корпорации просела в 2015 году, но потом опять рост восстановился. Это все произошло из-за давления западных санкций и украинского вопроса, который несколько неожиданно ударил по корпорации, хотя этот удар и незначительный, но все же можно было минимизировать потери, если бы активно применялись некоторые виды прогнозных моделей и маркетинговые стратегические исследования.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00562" y="2357430"/>
            <a:ext cx="428628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В настоящее время в России работает более 550 магазина «Глория Джинс», из них более 50 было открыто в течение этого года.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Однако, если бы «Глория Джинс» активнее использовала методы маркетинговых исследований конкурентов и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бенчмаркинг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, то этот тестовый режим ускорился. И уже через 1,5 года исследуемая фирма могла бы выйти на европейские рынки.</a:t>
            </a: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481" grpId="0"/>
      <p:bldP spid="2048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483" grpId="0"/>
      <p:bldP spid="20484" grpId="0"/>
      <p:bldP spid="20485" grpId="0"/>
      <p:bldP spid="20486" grpId="0"/>
      <p:bldP spid="276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00034" y="1428736"/>
            <a:ext cx="2714644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0" y="1285860"/>
            <a:ext cx="4429156" cy="10715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428992" y="1643050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1643050"/>
            <a:ext cx="3071834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Недостаточное изучение потребностей потребителя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uk-UA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714876" y="1428736"/>
            <a:ext cx="414340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Только правильный подход к изучению потребностей потребителей сможет вывести компанию на новый уровень.</a:t>
            </a:r>
          </a:p>
          <a:p>
            <a:pPr algn="just"/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34" y="2786058"/>
            <a:ext cx="2714644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428992" y="3000372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00562" y="2643182"/>
            <a:ext cx="4429156" cy="13573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9124" y="4357694"/>
            <a:ext cx="4500594" cy="142876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357554" y="4714884"/>
            <a:ext cx="857256" cy="500066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034" y="4429132"/>
            <a:ext cx="2714644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42910" y="2928934"/>
            <a:ext cx="24288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Отказ от кабинетных исследований методами 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uk-UA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анализа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5143504" y="2928934"/>
            <a:ext cx="35004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571472" y="4500570"/>
            <a:ext cx="2571768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Отсутствие конкурентных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Интернет-магазинов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недостаточность развития ИТ - инфраструктуры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4572000" y="4500570"/>
            <a:ext cx="435771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компания взяла курс на освоения рынка электронной коммерции, то нужно держаться этого курса, а также иметь в распоряжении 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Интернет-магазины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которые будут приносить стабильную прибыль. Но компания хоть и номер один на рынке, но сектор электронной коммерции освоила слабо, а поэтому есть над чем работать.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572000" y="2714620"/>
            <a:ext cx="42862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много всего можно осуществить с помощью </a:t>
            </a:r>
            <a:r>
              <a:rPr lang="en-U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big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s-ES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анализа, но к сожалению «Глория Джинс» не применяет данный вид анализа, а Мельников скептически к нему относится. Но за этим видом анализа будущее, а исследуемая организация отбрасывает себя на несколько десятилетий назад сознательно.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20481" grpId="0"/>
      <p:bldP spid="20482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0483" grpId="0"/>
      <p:bldP spid="20484" grpId="0"/>
      <p:bldP spid="20485" grpId="0"/>
      <p:bldP spid="20486" grpId="0"/>
      <p:bldP spid="276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571868" y="500042"/>
            <a:ext cx="6103010" cy="78410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2976" y="1428736"/>
            <a:ext cx="7072362" cy="464347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428728" y="1428736"/>
            <a:ext cx="742955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результате проделанной работы достигнуты результаты: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Описаны сущность и виды маркетинговых исследований;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дана характеристика основным этапам маркетинговых исследований;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описаны распространённые методы и инструменты, которые применяются при маркетинговых исследованиях;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дана организационно-экономическая характеристика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Глории Джинс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 анализ рынка, на котором закрепилась компания;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роанализированы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поставщики, потребители, конкуренты;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 анализ товарной политики;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писаны основные проблемы маркетинговой деятельности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Глории Джинс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даны рекомендации по улучшению маркетинговой деятельности.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2285992"/>
            <a:ext cx="7772400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928662" y="1142984"/>
          <a:ext cx="7858180" cy="107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/>
        </p:nvGraphicFramePr>
        <p:xfrm>
          <a:off x="928662" y="2143116"/>
          <a:ext cx="778674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54925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A8097E-750E-4416-AEE4-D65394205B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EA8097E-750E-4416-AEE4-D65394205B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2EF748-A77F-4061-89BD-DD7819D386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graphicEl>
                                              <a:dgm id="{4F2EF748-A77F-4061-89BD-DD7819D386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EAA7ED8-F2F6-49B5-8DCE-6A5A6E3EFE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graphicEl>
                                              <a:dgm id="{9EAA7ED8-F2F6-49B5-8DCE-6A5A6E3EFE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B00172E-0883-4A4B-9E3B-DDA99193D0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dgm id="{7B00172E-0883-4A4B-9E3B-DDA99193D0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AE5852A-5E29-4662-9158-78D827AF6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graphicEl>
                                              <a:dgm id="{5AE5852A-5E29-4662-9158-78D827AF68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4F31548-7C44-41F1-BAE2-0F3E6F1192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graphicEl>
                                              <a:dgm id="{34F31548-7C44-41F1-BAE2-0F3E6F1192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285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605208C-F8F4-4EA6-92A9-880F44AE45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graphicEl>
                                              <a:dgm id="{9605208C-F8F4-4EA6-92A9-880F44AE45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ED0E54B-F28A-4B38-9FEE-64FA167F8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graphicEl>
                                              <a:dgm id="{1ED0E54B-F28A-4B38-9FEE-64FA167F8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3ED9AC4-018E-4521-BA8B-87D8EAC74E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graphicEl>
                                              <a:dgm id="{43ED9AC4-018E-4521-BA8B-87D8EAC74E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A462AC1-D9AA-4957-A15D-A4A546810C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graphicEl>
                                              <a:dgm id="{AA462AC1-D9AA-4957-A15D-A4A546810C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lvlAtOnc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029038" y="2928934"/>
            <a:ext cx="5114962" cy="3103459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428596" y="1500174"/>
            <a:ext cx="4286280" cy="292895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1571612"/>
            <a:ext cx="421484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направления маркетинговых исследований: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рынка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потребителей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конкурентов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Изучение фирменной структуры рынка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товаров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цены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товародвижения и продаж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системы стимулирования сбыта и рекламы 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Исследование внутренней среды предприятия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9889" y="785794"/>
            <a:ext cx="51841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Сущность маркетинговых </a:t>
            </a:r>
          </a:p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исследований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260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071670" y="285728"/>
            <a:ext cx="5500726" cy="100010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и этапы МИ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714488"/>
            <a:ext cx="2500330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1714488"/>
            <a:ext cx="264320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частоте проведения: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Систематическое,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специальные,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панельные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14876" y="3357562"/>
            <a:ext cx="1714512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43306" y="1571612"/>
            <a:ext cx="2000264" cy="16430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34" y="4286256"/>
            <a:ext cx="2500330" cy="20002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14678" y="4643446"/>
            <a:ext cx="2786082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3071810"/>
            <a:ext cx="2500330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3143248"/>
            <a:ext cx="28575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степени охвата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источников информации: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сплошные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выборочные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4786314" y="3429000"/>
            <a:ext cx="171451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объектам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исследования: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демоскопические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экоскопические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00034" y="4357694"/>
            <a:ext cx="242889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организации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проведения: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проведенные собственными силами фирмы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проводимые специализированными консалтинговыми фирмами;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комбинированные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714744" y="1571612"/>
            <a:ext cx="18573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целям </a:t>
            </a:r>
          </a:p>
          <a:p>
            <a:pPr lvl="0"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исследования: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поисковое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итоговое 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дескриптивные − 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профильное</a:t>
            </a:r>
          </a:p>
          <a:p>
            <a:pPr lvl="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повторное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286116" y="4714884"/>
            <a:ext cx="27146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технике исполнения: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кабинетные (косвенные)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полевые (прямые)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пилотные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(пробный маркетинг)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71802" y="3429000"/>
            <a:ext cx="1357322" cy="64294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Виды МИ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72264" y="1000108"/>
            <a:ext cx="2357454" cy="50006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6643702" y="928670"/>
            <a:ext cx="235742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Описание проблем и постановка целей исследования.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источников, сбор и анализ вторичной информации.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Организация процессов сбора первичной информации.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Систематизация и анализ собранной на предыдущих этапах информации.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Оформление полученных результатов исследования в виде отчета.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25" grpId="0"/>
      <p:bldP spid="8" grpId="0" animBg="1"/>
      <p:bldP spid="9" grpId="0" animBg="1"/>
      <p:bldP spid="10" grpId="0" animBg="1"/>
      <p:bldP spid="11" grpId="0" animBg="1"/>
      <p:bldP spid="12" grpId="0" animBg="1"/>
      <p:bldP spid="1026" grpId="0"/>
      <p:bldP spid="1027" grpId="0"/>
      <p:bldP spid="1028" grpId="0"/>
      <p:bldP spid="1029" grpId="0"/>
      <p:bldP spid="1030" grpId="0"/>
      <p:bldP spid="20" grpId="0" build="allAtOnce" animBg="1"/>
      <p:bldP spid="22" grpId="0" animBg="1"/>
      <p:bldP spid="10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право 8"/>
          <p:cNvSpPr/>
          <p:nvPr/>
        </p:nvSpPr>
        <p:spPr>
          <a:xfrm rot="10800000">
            <a:off x="6715140" y="4214818"/>
            <a:ext cx="2000264" cy="135732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500430" y="642918"/>
            <a:ext cx="5457836" cy="869941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Алгоритм и задачи МИ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mi-process-pic1"/>
          <p:cNvPicPr/>
          <p:nvPr/>
        </p:nvPicPr>
        <p:blipFill>
          <a:blip r:embed="rId2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  <a14:imgLayer r:embed="rId11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0" y="1285860"/>
            <a:ext cx="6643734" cy="27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mi-process-pic2"/>
          <p:cNvPicPr/>
          <p:nvPr/>
        </p:nvPicPr>
        <p:blipFill>
          <a:blip r:embed="rId12">
            <a:grayscl/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28596" y="4071942"/>
            <a:ext cx="6072230" cy="207170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929454" y="4572008"/>
            <a:ext cx="17608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задач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0800000">
            <a:off x="6715140" y="2357430"/>
            <a:ext cx="2000264" cy="121444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2714620"/>
            <a:ext cx="2050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алгоритм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43156" y="214290"/>
            <a:ext cx="6600844" cy="72706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Характеристика организации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500174"/>
            <a:ext cx="3786214" cy="164307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1643051"/>
            <a:ext cx="35719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База исследования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- ЗАО «Глория Джинс».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Специализация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дизайн, производство и продажа модной одежды, обуви и аксессуаров под брендами Глория Джинс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Gee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Jay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71612"/>
            <a:ext cx="4286280" cy="4573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4143372" y="1000108"/>
            <a:ext cx="4786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Таблица 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− Финансово-экономические показатели Уральского представительства торговой ор­ганизации ЗАО «Глория Джинс» за 2016–2017 года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214686"/>
            <a:ext cx="4159186" cy="233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42844" y="5500702"/>
            <a:ext cx="42148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Рисунок </a:t>
            </a:r>
            <a:r>
              <a:rPr kumimoji="0" lang="uk-UA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− Выручка и чистая прибыль «Глории Джинс» в динамике за 2010-2017 года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5601" grpId="0"/>
      <p:bldP spid="25603" grpId="0"/>
      <p:bldP spid="2560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786050" y="357166"/>
            <a:ext cx="4888564" cy="71266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Маркетинговый анализ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Ð ÐµÐ·ÑÐ»ÑÑÐ°Ñ Ð¿Ð¾ÑÑÐºÑ Ð·Ð¾Ð±ÑÐ°Ð¶ÐµÐ½Ñ Ð·Ð° Ð·Ð°Ð¿Ð¸ÑÐ¾Ð¼ &quot;ÐºÐ¾Ð½ÐºÑÑÐµÐ½ÑÑ Ð³Ð»Ð¾ÑÐ¸Ñ Ð´Ð¶Ð¸Ð½Ñ&quot;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t="19357" b="7645"/>
          <a:stretch/>
        </p:blipFill>
        <p:spPr bwMode="auto">
          <a:xfrm>
            <a:off x="142844" y="1714488"/>
            <a:ext cx="4143404" cy="27146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0" y="4500570"/>
            <a:ext cx="421484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Рисунок 2 − Рейтинги ЗАО «Глория Джинс»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14351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Рисунок 3 - Структура внутренней и внешней среды ЗАО «Глория Джинс», инструменты ее изучения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21"/>
          <p:cNvPicPr/>
          <p:nvPr/>
        </p:nvPicPr>
        <p:blipFill>
          <a:blip r:embed="rId3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  <a14:imgLayer r:embed="rId1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500562" y="1142984"/>
            <a:ext cx="4514850" cy="39639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7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85984" y="142852"/>
            <a:ext cx="4388498" cy="49835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Анализ рынка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Объёмы продаж к 2017 году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85720" y="1928802"/>
            <a:ext cx="4143404" cy="2643206"/>
          </a:xfrm>
          <a:prstGeom prst="rect">
            <a:avLst/>
          </a:prstGeom>
          <a:noFill/>
          <a:ln>
            <a:noFill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42844" y="4643446"/>
            <a:ext cx="4143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Рисунок 4 − Динамика объема продаж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топовых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игроков рынка одежды РФ в 2017 году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редние данные по рынку женской одежды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0628" y="642918"/>
            <a:ext cx="3429024" cy="2357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Объёмы продаж детской одежды"/>
          <p:cNvPicPr/>
          <p:nvPr/>
        </p:nvPicPr>
        <p:blipFill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429000"/>
            <a:ext cx="4143372" cy="2357454"/>
          </a:xfrm>
          <a:prstGeom prst="rect">
            <a:avLst/>
          </a:prstGeom>
          <a:noFill/>
          <a:ln>
            <a:noFill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4357654" y="3000372"/>
            <a:ext cx="47863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Рисунок 5 −Динамика продаж и производства женской одежды и обуви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460328" y="5786454"/>
            <a:ext cx="56836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Рисунок 6 − Динамика объема продаж детской одежды в 2013-2018 годах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02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23555" grpId="0"/>
      <p:bldP spid="2355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38039</TotalTime>
  <Words>1066</Words>
  <Application>Microsoft Office PowerPoint</Application>
  <PresentationFormat>Экран (4:3)</PresentationFormat>
  <Paragraphs>146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Виды и этапы МИ</vt:lpstr>
      <vt:lpstr>Алгоритм и задачи МИ</vt:lpstr>
      <vt:lpstr>Характеристика организации</vt:lpstr>
      <vt:lpstr>Маркетинговый анализ</vt:lpstr>
      <vt:lpstr>Анализ рынка</vt:lpstr>
      <vt:lpstr>Сегментация продукции и конкуренты компании</vt:lpstr>
      <vt:lpstr>Анализ товарной политики </vt:lpstr>
      <vt:lpstr>Основные проблемы  «Глории Джинс» и пути их решения</vt:lpstr>
      <vt:lpstr>Слайд 13</vt:lpstr>
      <vt:lpstr>Слайд 14</vt:lpstr>
      <vt:lpstr>Выводы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Выбор системы управления контингентом студентов</dc:title>
  <dc:creator>@HOME</dc:creator>
  <cp:lastModifiedBy>Юлия</cp:lastModifiedBy>
  <cp:revision>214</cp:revision>
  <cp:lastPrinted>2016-01-27T05:14:57Z</cp:lastPrinted>
  <dcterms:created xsi:type="dcterms:W3CDTF">2015-12-10T06:26:47Z</dcterms:created>
  <dcterms:modified xsi:type="dcterms:W3CDTF">2018-12-24T09:12:59Z</dcterms:modified>
</cp:coreProperties>
</file>