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16CCF-F854-4DD1-B1FB-93A2AF4E9EAE}" type="datetimeFigureOut">
              <a:rPr lang="uk-UA" smtClean="0"/>
              <a:t>26.12.2025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D2217-2FB3-4EDE-BCB0-DBDFE2D8207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44020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16CCF-F854-4DD1-B1FB-93A2AF4E9EAE}" type="datetimeFigureOut">
              <a:rPr lang="uk-UA" smtClean="0"/>
              <a:t>26.12.2025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D2217-2FB3-4EDE-BCB0-DBDFE2D8207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02748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16CCF-F854-4DD1-B1FB-93A2AF4E9EAE}" type="datetimeFigureOut">
              <a:rPr lang="uk-UA" smtClean="0"/>
              <a:t>26.12.2025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D2217-2FB3-4EDE-BCB0-DBDFE2D8207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05811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16CCF-F854-4DD1-B1FB-93A2AF4E9EAE}" type="datetimeFigureOut">
              <a:rPr lang="uk-UA" smtClean="0"/>
              <a:t>26.12.2025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D2217-2FB3-4EDE-BCB0-DBDFE2D8207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31990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16CCF-F854-4DD1-B1FB-93A2AF4E9EAE}" type="datetimeFigureOut">
              <a:rPr lang="uk-UA" smtClean="0"/>
              <a:t>26.12.2025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D2217-2FB3-4EDE-BCB0-DBDFE2D8207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1967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16CCF-F854-4DD1-B1FB-93A2AF4E9EAE}" type="datetimeFigureOut">
              <a:rPr lang="uk-UA" smtClean="0"/>
              <a:t>26.12.2025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D2217-2FB3-4EDE-BCB0-DBDFE2D8207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93999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16CCF-F854-4DD1-B1FB-93A2AF4E9EAE}" type="datetimeFigureOut">
              <a:rPr lang="uk-UA" smtClean="0"/>
              <a:t>26.12.2025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D2217-2FB3-4EDE-BCB0-DBDFE2D8207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40267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16CCF-F854-4DD1-B1FB-93A2AF4E9EAE}" type="datetimeFigureOut">
              <a:rPr lang="uk-UA" smtClean="0"/>
              <a:t>26.12.2025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D2217-2FB3-4EDE-BCB0-DBDFE2D8207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00739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16CCF-F854-4DD1-B1FB-93A2AF4E9EAE}" type="datetimeFigureOut">
              <a:rPr lang="uk-UA" smtClean="0"/>
              <a:t>26.12.2025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D2217-2FB3-4EDE-BCB0-DBDFE2D8207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62004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16CCF-F854-4DD1-B1FB-93A2AF4E9EAE}" type="datetimeFigureOut">
              <a:rPr lang="uk-UA" smtClean="0"/>
              <a:t>26.12.2025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D2217-2FB3-4EDE-BCB0-DBDFE2D8207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94366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16CCF-F854-4DD1-B1FB-93A2AF4E9EAE}" type="datetimeFigureOut">
              <a:rPr lang="uk-UA" smtClean="0"/>
              <a:t>26.12.2025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D2217-2FB3-4EDE-BCB0-DBDFE2D8207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21466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716CCF-F854-4DD1-B1FB-93A2AF4E9EAE}" type="datetimeFigureOut">
              <a:rPr lang="uk-UA" smtClean="0"/>
              <a:t>26.12.2025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CD2217-2FB3-4EDE-BCB0-DBDFE2D8207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803429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1.jpeg"/><Relationship Id="rId7" Type="http://schemas.openxmlformats.org/officeDocument/2006/relationships/image" Target="../media/image43.jpeg"/><Relationship Id="rId2" Type="http://schemas.openxmlformats.org/officeDocument/2006/relationships/hyperlink" Target="https://www.google.com/imgres?q=%D0%9A%D0%B0%D0%BD%D1%96%D0%B2%D1%81%D1%8C%D0%BA%D0%B8%D0%B9%20%D0%BF%D1%80%D0%B8%D1%80%D0%BE%D0%B4%D0%BD%D0%B8%D0%B9%20%D0%B7%D0%B0%D0%BF%D0%BE%D0%B2%D1%96%D0%B4%D0%BD%D0%B8%D0%BA&amp;imgurl=http%3A%2F%2Fkanos.com.ua%2Fwp-content%2Fuploads%2F2023%2F07%2FKanevskiy11.jpg&amp;imgrefurl=http%3A%2F%2Fkanos.com.ua%2Fkanivskyj-pryrodnyj-zapovidnyk-vidznachyv-100-richnyj-yuvilej%2F&amp;docid=yMMuY8-j24XzhM&amp;tbnid=UTxgjg6Pn6uhlM&amp;vet=12ahUKEwihq9TDzYqNAxXLLhAIHTbCB5MQM3oECGMQAA..i&amp;w=530&amp;h=306&amp;hcb=2&amp;ved=2ahUKEwihq9TDzYqNAxXLLhAIHTbCB5MQM3oECGMQA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ogle.com/imgres?q=%D0%9A%D0%B0%D0%BD%D1%96%D0%B2%D1%81%D1%8C%D0%BA%D0%B8%D0%B9%20%D0%BF%D1%80%D0%B8%D1%80%D0%BE%D0%B4%D0%BD%D0%B8%D0%B9%20%D0%B7%D0%B0%D0%BF%D0%BE%D0%B2%D1%96%D0%B4%D0%BD%D0%B8%D0%BA&amp;imgurl=https%3A%2F%2Flookaside.fbsbx.com%2Flookaside%2Fcrawler%2Fmedia%2F%3Fmedia_id%3D7706104879464595&amp;imgrefurl=https%3A%2F%2Fwww.facebook.com%2Fall.ukrainian.environmental.league%2Fposts%2F%25D0%25B4%25D0%25B5%25D0%25BD%25D1%258C-%25D1%2581%25D1%2582%25D0%25B2%25D0%25BE%25D1%2580%25D0%25B5%25D0%25BD%25D0%25BD%25D1%258F-%25D0%25BA%25D0%25B0%25D0%25BD%25D1%2596%25D0%25B2%25D1%2581%25D1%258C%25D0%25BA%25D0%25BE%25D0%25B3%25D0%25BE-%25D0%25BF%25D1%2580%25D0%25B8%25D1%2580%25D0%25BE%25D0%25B4%25D0%25BD%25D0%25BE%25D0%25B3%25D0%25BE-%25D0%25B7%25D0%25B0%25D0%25BF%25D0%25BE%25D0%25B2%25D1%2596%25D0%25B4%25D0%25BD%25D0%25B8%25D0%25BA%25D0%25B0%25D0%25B2%25D1%2581%25D0%25B5%25D1%2583%25D0%25BA%25D1%2580%25D0%25B0%25D1%2597%25D0%25BD%25D1%2581%25D1%258C%25D0%25BA%25D0%25B0-%25D0%25B5%25D0%25BA%25D0%25BE%25D0%25BB%25D0%25BE%25D0%25B3%25D1%2596%25D1%2587%25D0%25BD%25D0%25B0-%25D0%25BB%25D1%2596%25D0%25B3%25D0%25B0-%25D0%25B2%2F7706108569464226%2F&amp;docid=o24iZHp6prFcwM&amp;tbnid=qqqiWInLJSulEM&amp;vet=12ahUKEwihq9TDzYqNAxXLLhAIHTbCB5MQM3oECGoQAA..i&amp;w=800&amp;h=600&amp;hcb=2&amp;itg=1&amp;ved=2ahUKEwihq9TDzYqNAxXLLhAIHTbCB5MQM3oECGoQAA" TargetMode="External"/><Relationship Id="rId5" Type="http://schemas.openxmlformats.org/officeDocument/2006/relationships/image" Target="../media/image42.jpeg"/><Relationship Id="rId4" Type="http://schemas.openxmlformats.org/officeDocument/2006/relationships/hyperlink" Target="https://www.google.com/imgres?q=%D0%9A%D0%B0%D0%BD%D1%96%D0%B2%D1%81%D1%8C%D0%BA%D0%B8%D0%B9%20%D0%BF%D1%80%D0%B8%D1%80%D0%BE%D0%B4%D0%BD%D0%B8%D0%B9%20%D0%B7%D0%B0%D0%BF%D0%BE%D0%B2%D1%96%D0%B4%D0%BD%D0%B8%D0%BA&amp;imgurl=https%3A%2F%2Flookaside.fbsbx.com%2Flookaside%2Fcrawler%2Fmedia%2F%3Fmedia_id%3D100064056934586&amp;imgrefurl=https%3A%2F%2Fm.facebook.com%2Fkaniv.nature.reserve%2F%3Flocale%3Dps_AF&amp;docid=zJ3hAmx_QHQAlM&amp;tbnid=KXyOOdcfBS50dM&amp;vet=12ahUKEwihq9TDzYqNAxXLLhAIHTbCB5MQM3oECHEQAA..i&amp;w=700&amp;h=699&amp;hcb=2&amp;itg=1&amp;ved=2ahUKEwihq9TDzYqNAxXLLhAIHTbCB5MQM3oECHEQAA" TargetMode="External"/><Relationship Id="rId9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imgres?q=%D0%A8%D0%B0%D1%84%D1%80%D0%B0%D0%BD%20%D1%81%D1%96%D1%82%D1%87%D0%B0%D1%81%D1%82%D0%B8%D0%B9%20&amp;imgurl=https%3A%2F%2Flookaside.fbsbx.com%2Flookaside%2Fcrawler%2Fmedia%2F%3Fmedia_id%3D113634060287387&amp;imgrefurl=https%3A%2F%2Fwww.facebook.com%2Fpermalink.php%2F%3Fstory_fbid%3D113635463620580%26id%3D105222001128593&amp;docid=GS8aOsQxpMRi4M&amp;tbnid=zG2rGdkopjEZbM&amp;vet=12ahUKEwi_m6iV0oqNAxUMERAIHZgyHXsQM3oECHQQAA..i&amp;w=800&amp;h=600&amp;hcb=2&amp;ved=2ahUKEwi_m6iV0oqNAxUMERAIHZgyHXsQM3oECHQQAA" TargetMode="External"/><Relationship Id="rId3" Type="http://schemas.openxmlformats.org/officeDocument/2006/relationships/image" Target="../media/image46.jpeg"/><Relationship Id="rId7" Type="http://schemas.openxmlformats.org/officeDocument/2006/relationships/image" Target="../media/image48.jpeg"/><Relationship Id="rId2" Type="http://schemas.openxmlformats.org/officeDocument/2006/relationships/hyperlink" Target="https://www.google.com/imgres?q=%D0%A1%D0%BE%D0%BD%20%D0%B2%D0%B5%D0%BB%D0%B8%D0%BA%D0%B8%D0%B9%20&amp;imgurl=https%3A%2F%2Fyaskravaklumba.com.ua%2Fimage%2Fcache%2Fcatalog%2Fmnogoletniki%2Fson-trava%2Fson_trava_purple_2-255x255.jpg&amp;imgrefurl=https%3A%2F%2Fyaskravaklumba.com.ua%2Fua%2Fshop%2Fcategory%2Fmnogoletniki%2Fson-trava&amp;docid=4RAOjT6lD-_f1M&amp;tbnid=6mls_fTWjnj9OM&amp;vet=12ahUKEwiDs6nM0YqNAxUoFRAIHfhnIbEQM3oECHgQAA..i&amp;w=255&amp;h=255&amp;hcb=2&amp;ved=2ahUKEwiDs6nM0YqNAxUoFRAIHfhnIbEQM3oECHgQA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ogle.com/imgres?q=%D0%9A%D0%BE%D0%B2%D0%B8%D0%BB%D0%B0%20%D0%BF%D1%96%D1%80%D1%87%D0%B0%D1%81%D1%82%D0%B0%20&amp;imgurl=https%3A%2F%2Fwww.turystam.in.ua%2Fimages%2Fstories%2F1.1.2%2F20.jpg&amp;imgrefurl=https%3A%2F%2Fwww.turystam.in.ua%2Flikarski-roslyny%2F4285-2012-09-30-17-44-04&amp;docid=dlhKcZV0xxNvTM&amp;tbnid=wYQUY--WdzxMTM&amp;vet=12ahUKEwiJuPX70YqNAxUWJhAIHbEyFIIQM3oECGAQAA..i&amp;w=800&amp;h=599&amp;hcb=2&amp;ved=2ahUKEwiJuPX70YqNAxUWJhAIHbEyFIIQM3oECGAQAA" TargetMode="External"/><Relationship Id="rId11" Type="http://schemas.openxmlformats.org/officeDocument/2006/relationships/image" Target="../media/image50.jpeg"/><Relationship Id="rId5" Type="http://schemas.openxmlformats.org/officeDocument/2006/relationships/image" Target="../media/image47.jpeg"/><Relationship Id="rId10" Type="http://schemas.openxmlformats.org/officeDocument/2006/relationships/hyperlink" Target="https://www.google.com/imgres?q=%D0%A2%D1%8E%D0%BB%D1%8C%D0%BF%D0%B0%D0%BD%20%D0%B4%D1%96%D0%B1%D1%80%D0%BE%D0%B2%D0%BD%D0%B8%D0%B9&amp;imgurl=https%3A%2F%2Fwww.turystam.in.ua%2Fimages%2Fstories%2F1.1.2%2F13.jpg&amp;imgrefurl=https%3A%2F%2Fwww.turystam.in.ua%2Flikarski-roslyny%2F4279-2012-09-30-17-03-47&amp;docid=54nXR9FkyT0plM&amp;tbnid=gTstXyqlxTVC9M&amp;vet=12ahUKEwjKzOrR0oqNAxVUJhAIHWC9DFQQM3oECBYQAA..i&amp;w=532&amp;h=365&amp;hcb=2&amp;ved=2ahUKEwjKzOrR0oqNAxVUJhAIHWC9DFQQM3oECBYQAA" TargetMode="External"/><Relationship Id="rId4" Type="http://schemas.openxmlformats.org/officeDocument/2006/relationships/hyperlink" Target="https://www.google.com/imgres?q=%D0%9F%D1%96%D0%B2%D0%BD%D0%B8%D0%BA%D0%B8%20%D1%81%D0%B8%D0%B1%D1%96%D1%80%D1%81%D1%8C%D0%BA%D1%96%20(%D1%96%D1%80%D0%B8%D1%81%D0%B8)&amp;imgurl=http%3A%2F%2Fpitomnik-ivashchenko.com.ua%2Fuploads%2Ftovar%2Fa_rm_ua_601395402.jpg&amp;imgrefurl=http%3A%2F%2Fpitomnik-ivashchenko.com.ua%2Fmarket.php%3Fpost%3D302&amp;docid=5UaBOz62JEF_iM&amp;tbnid=43ahhVeXkJuE_M&amp;vet=12ahUKEwj70Ibk0YqNAxXHDxAIHe7MAWMQM3oECFYQAA..i&amp;w=650&amp;h=487&amp;hcb=2&amp;ved=2ahUKEwj70Ibk0YqNAxXHDxAIHe7MAWMQM3oECFYQAA" TargetMode="External"/><Relationship Id="rId9" Type="http://schemas.openxmlformats.org/officeDocument/2006/relationships/image" Target="../media/image4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7" Type="http://schemas.openxmlformats.org/officeDocument/2006/relationships/image" Target="../media/image55.png"/><Relationship Id="rId2" Type="http://schemas.openxmlformats.org/officeDocument/2006/relationships/hyperlink" Target="https://www.google.com/imgres?q=%D0%BC%D0%B5%D0%B4%D0%BE%D0%B1%D0%BE%D1%80%D0%B8%20%D0%B7%D0%B0%D0%BF%D0%BE%D0%B2%D1%96%D0%B4%D0%BD%D0%B8%D0%BA&amp;imgurl=https%3A%2F%2Flookaside.fbsbx.com%2Flookaside%2Fcrawler%2Fmedia%2F%3Fmedia_id%3D100067007840799&amp;imgrefurl=https%3A%2F%2Fwww.facebook.com%2FPZmedobory%2F&amp;docid=FQbSyAqgRx6LcM&amp;tbnid=bmvBf3azpIp8LM&amp;vet=12ahUKEwizsJmW1YqNAxU6JBAIHZtEM58QM3oECBkQAA..i&amp;w=570&amp;h=708&amp;hcb=2&amp;ved=2ahUKEwizsJmW1YqNAxU6JBAIHZtEM58QM3oECBkQAA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imgres?q=%D0%90%D1%81%D1%82%D1%80%D0%B0%D0%B3%D0%B0%D0%BB%20%D1%88%D0%B5%D1%80%D1%81%D1%82%D0%B8%D1%81%D1%82%D0%BE%D0%BA%D0%B2%D1%96%D1%82%D0%BA%D0%BE%D0%B2%D0%B8%D0%B9&amp;imgurl=https%3A%2F%2Fimages.prom.ua%2F67081480_w600_h600_67081480.jpg&amp;imgrefurl=https%3A%2F%2Fmir-trav.com.ua%2Fua%2Fp32011425-astragal-sherstistotsvetkovyj-trava.html&amp;docid=4E13_b_CeFZRJM&amp;tbnid=j2yHLtuMw7kRdM&amp;vet=12ahUKEwjh5NrL2IqNAxUdFBAIHYM8HiEQM3oECBgQAA..i&amp;w=397&amp;h=598&amp;hcb=2&amp;ved=2ahUKEwjh5NrL2IqNAxUdFBAIHYM8HiEQM3oECBgQAA" TargetMode="External"/><Relationship Id="rId13" Type="http://schemas.openxmlformats.org/officeDocument/2006/relationships/image" Target="../media/image61.jpeg"/><Relationship Id="rId3" Type="http://schemas.openxmlformats.org/officeDocument/2006/relationships/image" Target="../media/image56.jpeg"/><Relationship Id="rId7" Type="http://schemas.openxmlformats.org/officeDocument/2006/relationships/image" Target="../media/image58.jpeg"/><Relationship Id="rId12" Type="http://schemas.openxmlformats.org/officeDocument/2006/relationships/hyperlink" Target="https://www.google.com/imgres?q=%D0%9B%D1%8E%D0%B1%D0%BA%D0%B0%20%D0%B4%D0%B2%D0%BE%D0%BB%D0%B8%D1%81%D1%82%D0%B0%20&amp;imgurl=https%3A%2F%2Fmalinapk.net%2Ftypo3temp%2F_processed_%2F1%2Fb%2Fcsm_Sucvittja_ljubki_dvolistoji_4bbd9cb630.jpg&amp;imgrefurl=https%3A%2F%2Fmalinapk.net%2Fnovini%2Fnovina%2Farticle%2Fuvaga-ridkisni-vidi-ljubka-dvolista.html&amp;docid=8wDgDcuUywUSnM&amp;tbnid=e_L2fJXTb0t2FM&amp;vet=12ahUKEwiMpvL42IqNAxXyExAIHS8AFjYQM3oECB0QAA..i&amp;w=350&amp;h=350&amp;hcb=2&amp;ved=2ahUKEwiMpvL42IqNAxXyExAIHS8AFjYQM3oECB0QAA" TargetMode="External"/><Relationship Id="rId17" Type="http://schemas.openxmlformats.org/officeDocument/2006/relationships/image" Target="../media/image63.jpeg"/><Relationship Id="rId2" Type="http://schemas.openxmlformats.org/officeDocument/2006/relationships/hyperlink" Target="https://www.google.com/imgres?q=%D0%A6%D0%B8%D0%B1%D1%83%D0%BB%D1%8F%20%D0%BF%D0%BE%D0%B4%D1%96%D0%BB%D1%8C%D1%81%D1%8C%D0%BA%D0%B0%20&amp;imgurl=https%3A%2F%2Fupload.wikimedia.org%2Fwikipedia%2Fcommons%2F9%2F93%2FAllium_podolicum_1.jpg&amp;imgrefurl=https%3A%2F%2Fuk.wikipedia.org%2Fwiki%2F%25D0%25A7%25D0%25B0%25D1%2581%25D0%25BD%25D0%25B8%25D0%25BA_%25D0%25BF%25D0%25BE%25D0%25B4%25D1%2596%25D0%25BB%25D1%258C%25D1%2581%25D1%258C%25D0%25BA%25D0%25B8%25D0%25B9&amp;docid=j_2h4kv5n477aM&amp;tbnid=i4Ykk8zCLf9PKM&amp;vet=12ahUKEwj3qo3_14qNAxWYAxAIHdhpH7kQM3oECBwQAA..i&amp;w=5569&amp;h=3701&amp;hcb=2&amp;ved=2ahUKEwj3qo3_14qNAxWYAxAIHdhpH7kQM3oECBwQAA" TargetMode="External"/><Relationship Id="rId16" Type="http://schemas.openxmlformats.org/officeDocument/2006/relationships/hyperlink" Target="https://www.google.com/imgres?q=%D0%A8%D0%B0%D1%84%D1%80%D0%B0%D0%BD%20%D0%93%D0%B5%D0%B9%D1%84%D0%B5%D0%BB%D1%8F%20&amp;imgurl=https%3A%2F%2Fagronomist.in.ua%2Fwp-content%2Fuploads%2F2014%2F05%2F350x309x875677089.jpg.pagespeed.ic.r0Xxv63SwE.jpg&amp;imgrefurl=https%3A%2F%2Fagronomist.in.ua%2Fsad%2Fkviti-chervonoi-knigi%2Fshafran-gejfeliv-ridkisnij-predstavnik-pivnikovix.html&amp;docid=xTt8ZvVtgCvNGM&amp;tbnid=30VyrL9Ari29hM&amp;vet=12ahUKEwia5ai92YqNAxX0KRAIHbKABwwQM3oECGQQAA..i&amp;w=350&amp;h=309&amp;hcb=2&amp;ved=2ahUKEwia5ai92YqNAxX0KRAIHbKABwwQM3oECGQQA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ogle.com/imgres?q=%D0%9A%D0%BB%D0%BE%D0%BA%D0%B8%D1%87%D0%BA%D0%B0%20%D0%BF%D0%B5%D1%80%D0%B8%D1%81%D1%82%D0%B0%20&amp;imgurl=https%3A%2F%2Fflorium.ua%2Fmedia%2Fcatalog%2Fproduct%2Fcache%2F1%2Ffile%2F9df78eab33525d08d6e5fb8d27136e95%2Fk%2Fl%2Fklokichka-perista.jpg&amp;imgrefurl=https%3A%2F%2Fflorium.ua%2Fua%2Ftov-klekachka-peristaya%2F&amp;docid=6ENNLdKwHqNofM&amp;tbnid=YICso_F1OVQFAM&amp;vet=12ahUKEwiTgMOf2IqNAxUIGBAIHXnXNAYQM3oECBoQAA..i&amp;w=500&amp;h=500&amp;hcb=2&amp;ved=2ahUKEwiTgMOf2IqNAxUIGBAIHXnXNAYQM3oECBoQAA" TargetMode="External"/><Relationship Id="rId11" Type="http://schemas.openxmlformats.org/officeDocument/2006/relationships/image" Target="../media/image60.jpeg"/><Relationship Id="rId5" Type="http://schemas.openxmlformats.org/officeDocument/2006/relationships/image" Target="../media/image57.jpeg"/><Relationship Id="rId15" Type="http://schemas.openxmlformats.org/officeDocument/2006/relationships/image" Target="../media/image62.jpeg"/><Relationship Id="rId10" Type="http://schemas.openxmlformats.org/officeDocument/2006/relationships/hyperlink" Target="https://www.google.com/imgres?q=%D0%93%D0%BD%D1%96%D0%B7%D0%B4%D1%96%D0%B2%D0%BA%D0%B0%20%D0%B7%D0%B2%D0%B8%D1%87%D0%B0%D0%B9%D0%BD%D0%B0%20&amp;imgurl=https%3A%2F%2Fupload.wikimedia.org%2Fwikipedia%2Fcommons%2F1%2F1a%2FNeottia_nidus-avis_plants.jpg&amp;imgrefurl=https%3A%2F%2Fuk.wikipedia.org%2Fwiki%2F%25D0%2593%25D0%25BD%25D1%2596%25D0%25B7%25D0%25B4%25D1%2596%25D0%25B2%25D0%25BA%25D0%25B0_%25D0%25B7%25D0%25B2%25D0%25B8%25D1%2587%25D0%25B0%25D0%25B9%25D0%25BD%25D0%25B0&amp;docid=lrHEK8v2buP2jM&amp;tbnid=BGxOhbgg7R4e1M&amp;vet=12ahUKEwjvrMvd2IqNAxXqGxAIHYhmBpcQM3oECBgQAA..i&amp;w=747&amp;h=1218&amp;hcb=2&amp;ved=2ahUKEwjvrMvd2IqNAxXqGxAIHYhmBpcQM3oECBgQAA" TargetMode="External"/><Relationship Id="rId4" Type="http://schemas.openxmlformats.org/officeDocument/2006/relationships/hyperlink" Target="https://www.google.com/imgres?q=%D0%97%D1%96%D0%BD%D0%BE%D0%B2%D0%B0%D1%82%D1%8C%20%D0%91%D0%BB%D0%BE%D1%86%D1%8C%D0%BA%D0%BE%D0%B3%D0%BE%20&amp;imgurl=https%3A%2F%2Flookaside.fbsbx.com%2Flookaside%2Fcrawler%2Fmedia%2F%3Fmedia_id%3D147659610199426&amp;imgrefurl=https%3A%2F%2Fwww.facebook.com%2Fmedovabakota%2Fposts%2F%25D0%25B7%25D1%2596%25D0%25BD%25D0%25BE%25D0%25B2%25D0%25B0%25D1%2582%25D1%258C-%25D0%25B1%25D0%25BB%25D0%25BE%25D1%2586%25D1%258C%25D0%25BA%25D0%25BE%25D0%25B3%25D0%25BE-%25D1%2580%25D0%25BE%25D0%25BA%25D0%25B8%25D1%2582%25D0%25BD%25D0%25B8%25D1%2587%25D0%25BE%25D0%25BA-%25D0%25B1%25D0%25BB%25D0%25BE%25D1%2586%25D1%258C%25D0%25BA%25D0%25BE%25D0%25B3%25D0%25BE-%25D0%25B7%25D0%25B0%25D0%25BD%25D0%25B5%25D1%2581%25D0%25B5%25D0%25BD%25D0%25B8%25D0%25B9-%25D0%25B4%25D0%25BE-%25D1%2594%25D0%25B2%25D1%2580%25D0%25BE%25D0%25BF%25D0%25B5%25D0%25B9%25D1%2581%25D1%258C%25D0%25BA%25D0%25BE%25D0%25B3%25D0%25BE-%25D1%2587%25D0%25B5%25D1%2580%25D0%25B2%25D0%25BE%25D0%25BD%25D0%25BE%25D0%25B3%25D0%25BE-%25D1%2581%25D0%25BF%25D0%25B8%2F147659693532751%2F&amp;docid=c_DqcWv9AwPwfM&amp;tbnid=O28sxPWVEsPx_M&amp;vet=12ahUKEwje6sqP2IqNAxXxIBAIHdYCJfYQM3oECG8QAA..i&amp;w=1440&amp;h=1440&amp;hcb=2&amp;ved=2ahUKEwje6sqP2IqNAxXxIBAIHdYCJfYQM3oECG8QAA" TargetMode="External"/><Relationship Id="rId9" Type="http://schemas.openxmlformats.org/officeDocument/2006/relationships/image" Target="../media/image59.jpeg"/><Relationship Id="rId14" Type="http://schemas.openxmlformats.org/officeDocument/2006/relationships/hyperlink" Target="https://www.google.com/imgres?q=%D0%9F%D1%96%D0%B4%D1%81%D0%BD%D1%96%D0%B6%D0%BD%D0%B8%D0%BA%20%D1%81%D0%BA%D0%BB%D0%B0%D0%B4%D1%87%D0%B0%D1%81%D1%82%D0%B8%D0%B9&amp;imgurl=https%3A%2F%2Fupload.wikimedia.org%2Fwikipedia%2Fcommons%2F2%2F2c%2F%25D0%259F%25D1%2596%25D0%25B4%25D1%2581%25D0%25BD%25D1%2596%25D0%25B6%25D0%25BD%25D0%25B8%25D0%25BA_%25D1%2581%25D0%25BA%25D0%25BB%25D0%25B0%25D0%25B4%25D1%2587%25D0%25B0%25D1%2581%25D1%2582%25D0%25B8%25D0%25B9.jpg&amp;imgrefurl=https%3A%2F%2Fuk.m.wikipedia.org%2Fwiki%2F%25D0%25A4%25D0%25B0%25D0%25B9%25D0%25BB%3A%25D0%259F%25D1%2596%25D0%25B4%25D1%2581%25D0%25BD%25D1%2596%25D0%25B6%25D0%25BD%25D0%25B8%25D0%25BA_%25D1%2581%25D0%25BA%25D0%25BB%25D0%25B0%25D0%25B4%25D1%2587%25D0%25B0%25D1%2581%25D1%2582%25D0%25B8%25D0%25B9.jpg&amp;docid=sKYCYZji69PA9M&amp;tbnid=MdNAQMGIBOu18M&amp;vet=12ahUKEwjnl_in2YqNAxUWCRAIHUxSM6EQM3oECFQQAA..i&amp;w=6000&amp;h=4000&amp;hcb=2&amp;ved=2ahUKEwjnl_in2YqNAxUWCRAIHUxSM6EQM3oECFQQAA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imgres?q=%D1%84%D0%BE%D1%82%D0%BE%20%D0%BF%D1%96%D0%BA%D0%BB%D1%83%D0%B2%D0%B0%D0%BD%D0%BD%D1%8F%20%D0%BF%D1%80%D0%BE%20%D0%BD%D0%B0%D0%B2%D0%BA%D0%BE%D0%BB%D0%B8%D1%88%D0%BD%D1%94%20%D1%81%D0%B5%D1%80%D0%B8%D0%B4%D0%BE%D0%B2%D0%B8%D1%89%D0%B5&amp;imgurl=https%3A%2F%2Fshatsk.rayon.in.ua%2Fstorage%2Fcache%2Fimages%2Fupload%2Fnews%2F6%2F1598124677258%2F700x371-t_1_ekology_1.webp&amp;imgrefurl=https%3A%2F%2Fshatsk.rayon.in.ua%2Fnews%2F287359-chiste-navkolishne-seredovishche-tse-prodovzhennia-nashogo-zhittia&amp;docid=VkzqAZFKkv2--M&amp;tbnid=reCbcnBagm_FpM&amp;vet=12ahUKEwiA2OT82oqNAxXkIhAIHeTSAW4QM3oECFoQAA..i&amp;w=495&amp;h=371&amp;hcb=2&amp;ved=2ahUKEwiA2OT82oqNAxXkIhAIHeTSAW4QM3oECFoQAA" TargetMode="External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eg"/><Relationship Id="rId5" Type="http://schemas.openxmlformats.org/officeDocument/2006/relationships/hyperlink" Target="https://www.google.com/imgres?q=%D0%B7%D0%BD%D0%B0%D1%87%D0%BE%D0%BA%20%D0%BF%D0%B5%D1%80%D0%B5%D1%80%D0%BE%D0%B1%D0%BA%D0%B8&amp;imgurl=https%3A%2F%2Fst4.depositphotos.com%2F12376216%2F28983%2Fv%2F450%2Fdepositphotos_289832840-stock-illustration-green-gradient-recycle-symbol-sign.jpg&amp;imgrefurl=https%3A%2F%2Fdepositphotos.com%2Fua%2Fvector%2Fgreen-recycle-sign-icon-symbol-white-background-triangular-eco-recycle-289832896.html&amp;docid=y1N_vMfNpHrWWM&amp;tbnid=9_r7BTbiX_Vk6M&amp;vet=12ahUKEwiq6r6u24qNAxUzKRAIHf8QOrkQM3oFCIMBEAA..i&amp;w=600&amp;h=600&amp;hcb=2&amp;ved=2ahUKEwiq6r6u24qNAxUzKRAIHf8QOrkQM3oFCIMBEAA" TargetMode="External"/><Relationship Id="rId4" Type="http://schemas.openxmlformats.org/officeDocument/2006/relationships/image" Target="../media/image65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hyperlink" Target="https://www.google.com/imgres?q=%D0%9A%D0%B0%D1%80%D0%BF%D0%B0%D1%82%D1%81%D1%8C%D0%BA%D0%B8%D0%B9%20%D0%B1%D1%96%D0%BE%D1%81%D1%84%D0%B5%D1%80%D0%BD%D0%B8%D0%B9%20%D0%B7%D0%B0%D0%BF%D0%BE%D0%B2%D1%96%D0%B4%D0%BD%D0%B8%D0%BA&amp;imgurl=https%3A%2F%2Fkarpatium.com.ua%2Frails%2Factive_storage%2Fblobs%2FeyJfcmFpbHMiOnsibWVzc2FnZSI6IkJBaHBBa0lIIiwiZXhwIjpudWxsLCJwdXIiOiJibG9iX2lkIn19--e9a7a5897607f1f82ebbdb0a2b775a64c0557823%2F%25D0%25B3%25D0%25BE%25D0%25B2%25D0%25B5%25D1%2580%25D0%25BB%25D0%25B0-%25D0%25B3%25D0%25BE%25D1%2580%25D0%25B0.jpeg&amp;imgrefurl=https%3A%2F%2Fkarpatium.com.ua%2Fecoparks%2Fkarpatskyi-biosfernyi-zapovidnyk&amp;docid=6xRcx9yPeD0SYM&amp;tbnid=Vxg-9ui7QL7A6M&amp;vet=12ahUKEwiapPTm04mNAxXkPxAIHdwvPZkQM3oECBsQAA..i&amp;w=1668&amp;h=1000&amp;hcb=2&amp;ved=2ahUKEwiapPTm04mNAxXkPxAIHdwvPZkQM3oECBsQAA" TargetMode="External"/><Relationship Id="rId7" Type="http://schemas.openxmlformats.org/officeDocument/2006/relationships/hyperlink" Target="https://www.google.com/imgres?q=%D0%9F%D0%BE%D0%BB%D1%96%D1%81%D1%8C%D0%BA%D0%B8%D0%B9%20%D0%BF%D1%80%D0%B8%D1%80%D0%BE%D0%B4%D0%BD%D0%B8%D0%B9%20%D0%B7%D0%B0%D0%BF%D0%BE%D0%B2%D1%96%D0%B4%D0%BD%D0%B8%D0%BA&amp;imgurl=https%3A%2F%2Fwownature.in.ua%2Fwp-content%2Fuploads%2F2021%2F06%2Fr.-Ubort-Kuzmenkoo-YUriy-1.jpg&amp;imgrefurl=https%3A%2F%2Fwownature.in.ua%2Fparky-i-zapovidnyky%2Fpoliskyy-pryrodnyy-zapovidnyk%2F&amp;docid=Pj5j2xUuQnYLvM&amp;tbnid=jsW4zL3Ul7UdaM&amp;vet=12ahUKEwiMg-iv1ImNAxWvJhAIHclbMhQQM3oECGUQAA..i&amp;w=1440&amp;h=1080&amp;hcb=2&amp;ved=2ahUKEwiMg-iv1ImNAxWvJhAIHclbMhQQM3oECGUQAA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11" Type="http://schemas.openxmlformats.org/officeDocument/2006/relationships/image" Target="../media/image7.png"/><Relationship Id="rId5" Type="http://schemas.openxmlformats.org/officeDocument/2006/relationships/hyperlink" Target="https://www.google.com/imgres?q=%D0%9A%D0%B0%D0%BD%D1%96%D0%B2%D1%81%D1%8C%D0%BA%D0%B8%D0%B9%20%D0%BF%D1%80%D0%B8%D1%80%D0%BE%D0%B4%D0%BD%D0%B8%D0%B9%20%D0%B7%D0%B0%D0%BF%D0%BE%D0%B2%D1%96%D0%B4%D0%BD%D0%B8%D0%BA&amp;imgurl=https%3A%2F%2Fridna.ua%2Fwp-content%2Fuploads%2F2021%2F08%2F2-4.jpg&amp;imgrefurl=https%3A%2F%2Fridna.ua%2F2021%2F08%2Fkanivskyy-zapovidnyk-vartovi-charivnoho-svitu%2F&amp;docid=VHvWTo-v7KjgMM&amp;tbnid=_yzScKWbO8GyBM&amp;vet=12ahUKEwj4j5bR1ImNAxWWLBAIHWQkKbgQM3oECGcQAA..i&amp;w=1401&amp;h=1000&amp;hcb=2&amp;ved=2ahUKEwj4j5bR1ImNAxWWLBAIHWQkKbgQM3oECGcQAA" TargetMode="External"/><Relationship Id="rId10" Type="http://schemas.openxmlformats.org/officeDocument/2006/relationships/image" Target="../media/image6.jpeg"/><Relationship Id="rId4" Type="http://schemas.openxmlformats.org/officeDocument/2006/relationships/image" Target="../media/image3.jpeg"/><Relationship Id="rId9" Type="http://schemas.openxmlformats.org/officeDocument/2006/relationships/hyperlink" Target="https://www.google.com/imgres?q=%D0%9C%D0%B5%D0%B4%D0%BE%D0%B1%D0%BE%D1%80%D0%B8&amp;imgurl=https%3A%2F%2Fupload.wikimedia.org%2Fwikipedia%2Fcommons%2F7%2F7a%2FMedobory_zap.jpg&amp;imgrefurl=https%3A%2F%2Fuk.wikipedia.org%2Fwiki%2F%25D0%259C%25D0%25B5%25D0%25B4%25D0%25BE%25D0%25B1%25D0%25BE%25D1%2580%25D0%25B8_(%25D0%25B7%25D0%25B0%25D0%25BF%25D0%25BE%25D0%25B2%25D1%2596%25D0%25B4%25D0%25BD%25D0%25B8%25D0%25BA)&amp;docid=CAeYYsk7zImU1M&amp;tbnid=MrIfRQV6WmZz6M&amp;vet=12ahUKEwiascut1YmNAxUgQVUIHaz4Ga4QM3oECBYQAA..i&amp;w=652&amp;h=488&amp;hcb=2&amp;ved=2ahUKEwiascut1YmNAxUgQVUIHaz4Ga4QM3oECBYQAA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jpeg"/><Relationship Id="rId7" Type="http://schemas.openxmlformats.org/officeDocument/2006/relationships/image" Target="../media/image11.png"/><Relationship Id="rId2" Type="http://schemas.openxmlformats.org/officeDocument/2006/relationships/hyperlink" Target="https://www.google.com/imgres?q=%D0%B0%D1%81%D0%BA%D0%B0%D0%BD%D1%96%D1%8F%20%D0%BD%D0%BE%D0%B2%D0%B0&amp;imgurl=http%3A%2F%2F7chudes.in.ua%2Fwp-content%2Fuploads%2F2010%2F09%2F36473090.jpg&amp;imgrefurl=https%3A%2F%2F7chudes.in.ua%2Fnominaciyi%2Faskaniya-nova-2%2F&amp;docid=3rnEobqLLjOPoM&amp;tbnid=7DZL3_bTiXrZQM&amp;vet=12ahUKEwjF6O-z4ImNAxVOQlUIHdILHkUQM3oECGcQAA..i&amp;w=1200&amp;h=797&amp;hcb=2&amp;ved=2ahUKEwjF6O-z4ImNAxVOQlUIHdILHkUQM3oECGcQAA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hyperlink" Target="https://www.google.com/imgres?q=%D0%B0%D1%81%D0%BA%D0%B0%D0%BD%D1%96%D1%8F%20%D0%BD%D0%BE%D0%B2%D0%B0&amp;imgurl=https%3A%2F%2Fupload.wikimedia.org%2Fwikipedia%2Fcommons%2F6%2F6f%2F%25D0%2590%25D1%2581%25D0%25BA%25D0%25B0%25D0%25BD%25D0%25B8%25D1%258F-%25D0%259D%25D0%25BE%25D0%25B2%25D0%25B0_%2528%25D0%25B7%25D0%25B0%25D0%25BF%25D0%25BE%25D0%25B2%25D0%25B5%25D0%25B4%25D0%25BD%25D0%25B8%25D0%25BA%2529.jpg&amp;imgrefurl=https%3A%2F%2Fru.wikipedia.org%2Fwiki%2F%25D0%2590%25D1%2581%25D0%25BA%25D0%25B0%25D0%25BD%25D0%25B8%25D1%258F-%25D0%259D%25D0%25BE%25D0%25B2%25D0%25B0_(%25D0%25BF%25D0%25BE%25D1%2581%25D1%2591%25D0%25BB%25D0%25BE%25D0%25BA)&amp;docid=Y-axMh2hQmqMHM&amp;tbnid=UKaFM69f6LWTfM&amp;vet=12ahUKEwjF6O-z4ImNAxVOQlUIHdILHkUQM3oECF8QAA..i&amp;w=1280&amp;h=848&amp;hcb=2&amp;ved=2ahUKEwjF6O-z4ImNAxVOQlUIHdILHkUQM3oECF8QAA" TargetMode="External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imgres?q=%D0%A0%D1%8F%D0%B1%D1%87%D0%B8%D0%BA%20%D1%80%D1%83%D1%81%D1%8C%D0%BA%D0%B8%D0%B9%20&amp;imgurl=https%3A%2F%2Fupload.wikimedia.org%2Fwikipedia%2Fcommons%2F2%2F2e%2F%25D0%25A0%25D1%258F%25D0%25B1%25D1%2587%25D0%25B8%25D0%25BA_%25D1%2580%25D1%2583%25D1%2581%25D1%258C%25D0%25BA%25D0%25B8%25D0%25B9_%2528Fritillaria_ruthenica%2529.jpg&amp;imgrefurl=https%3A%2F%2Fuk.wikipedia.org%2Fwiki%2F%25D0%25A4%25D0%25B0%25D0%25B9%25D0%25BB%3A%25D0%25A0%25D1%258F%25D0%25B1%25D1%2587%25D0%25B8%25D0%25BA_%25D1%2580%25D1%2583%25D1%2581%25D1%258C%25D0%25BA%25D0%25B8%25D0%25B9_(Fritillaria_ruthenica).jpg&amp;docid=Y_XHFJ9afSBHmM&amp;tbnid=W_07Tm7gpamq-M&amp;vet=12ahUKEwi3rM2l5YmNAxW7KBAIHRWeM6QQM3oECFcQAA..i&amp;w=3008&amp;h=2000&amp;hcb=2&amp;ved=2ahUKEwi3rM2l5YmNAxW7KBAIHRWeM6QQM3oECFcQAA" TargetMode="External"/><Relationship Id="rId13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6.jpeg"/><Relationship Id="rId12" Type="http://schemas.openxmlformats.org/officeDocument/2006/relationships/hyperlink" Target="https://www.google.com/imgres?q=%D0%A2%D1%8E%D0%BB%D1%8C%D0%BF%D0%B0%D0%BD%20%D0%A8%D1%80%D0%B5%D0%BD%D0%BA%D0%B0%20&amp;imgurl=https%3A%2F%2Fwww.tursar.ru%2Fimage%2Fimg3307_0.jpg&amp;imgrefurl=https%3A%2F%2Fwww.tursar.ru%2Fpage-joy.php%3Fj%3D3307&amp;docid=CWkKVXQCqSzfEM&amp;tbnid=SlV79ljp_VCVGM&amp;vet=12ahUKEwiq8ITY5ImNAxViJBAIHUKhChsQM3oECBkQAA..i&amp;w=1000&amp;h=666&amp;hcb=2&amp;ved=2ahUKEwiq8ITY5ImNAxViJBAIHUKhChsQM3oECBkQAA" TargetMode="External"/><Relationship Id="rId17" Type="http://schemas.openxmlformats.org/officeDocument/2006/relationships/image" Target="../media/image21.jpeg"/><Relationship Id="rId2" Type="http://schemas.openxmlformats.org/officeDocument/2006/relationships/hyperlink" Target="https://www.google.com/imgres?q=%D0%93%D0%BE%D1%80%D0%B8%D1%86%D0%B2%D1%96%D1%82&amp;imgurl=https%3A%2F%2Fcib.net.ua%2Ftmp%2Fcache%2Fimages%2Fda%2F0bf%2Fphoto-2023-12-11-11-31-44-670x583-r.jpg&amp;imgrefurl=https%3A%2F%2Fcib.net.ua%2Farticles%2Fgoricvit-vesnyanij&amp;docid=aoGngi11FmT3EM&amp;tbnid=NZZz-QitO7J0cM&amp;vet=12ahUKEwjQx9OB6YmNAxUTHxAIHVOVHHoQM3oECGgQAA..i&amp;w=670&amp;h=447&amp;hcb=2&amp;ved=2ahUKEwjQx9OB6YmNAxUTHxAIHVOVHHoQM3oECGgQAA" TargetMode="External"/><Relationship Id="rId16" Type="http://schemas.openxmlformats.org/officeDocument/2006/relationships/hyperlink" Target="https://www.google.com/imgres?q=%D0%9B%D0%B0%D1%82%D0%B0%D1%82%D1%82%D1%8F%20%D0%B1%D1%96%D0%BB%D0%BE%D1%81%D0%BD%D1%96%D0%B6%D0%BD%D0%B5&amp;imgurl=https%3A%2F%2Fupload.wikimedia.org%2Fwikipedia%2Fcommons%2Ff%2Ffc%2FLumme_%2528Nymphaea_candida%2529.JPG&amp;imgrefurl=https%3A%2F%2Fuk.wikipedia.org%2Fwiki%2F%25D0%259B%25D0%25B0%25D1%2582%25D0%25B0%25D1%2582%25D1%2582%25D1%258F_%25D1%2581%25D0%25BD%25D1%2596%25D0%25B6%25D0%25BD%25D0%25BE-%25D0%25B1%25D1%2596%25D0%25BB%25D0%25B5&amp;docid=IeSOjOEis-f8rM&amp;tbnid=FhEkhV2mFYt7uM&amp;vet=12ahUKEwja8bu_54mNAxWnHRAIHW5vO34QM3oECGQQAA..i&amp;w=1024&amp;h=684&amp;hcb=2&amp;ved=2ahUKEwja8bu_54mNAxWnHRAIHW5vO34QM3oECGQQA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ogle.com/imgres?q=%D0%90%D0%B4%D0%BE%D0%BD%D1%96%D1%81%20%D0%B2%D0%B5%D1%81%D0%BD%D1%8F%D0%BD%D0%B8%D0%B9%20&amp;imgurl=https%3A%2F%2Fagrarii-razom.com.ua%2Fsites%2Fdefault%2Ffiles%2Fbyr%2Fadonis_vesnyaniy_9.jpg&amp;imgrefurl=https%3A%2F%2Fagrarii-razom.com.ua%2Fplants%2Fadonis-vesnyaniy&amp;docid=QWOyPv9LmpqXjM&amp;tbnid=eJDKRl4nVXW4hM&amp;vet=12ahUKEwilxcHJ5YmNAxXKKhAIHT0TMEsQM3oECGoQAA..i&amp;w=900&amp;h=758&amp;hcb=2&amp;ved=2ahUKEwilxcHJ5YmNAxXKKhAIHT0TMEsQM3oECGoQAA" TargetMode="External"/><Relationship Id="rId11" Type="http://schemas.openxmlformats.org/officeDocument/2006/relationships/image" Target="../media/image18.jpeg"/><Relationship Id="rId5" Type="http://schemas.openxmlformats.org/officeDocument/2006/relationships/image" Target="../media/image15.jpeg"/><Relationship Id="rId15" Type="http://schemas.openxmlformats.org/officeDocument/2006/relationships/image" Target="../media/image20.jpeg"/><Relationship Id="rId10" Type="http://schemas.openxmlformats.org/officeDocument/2006/relationships/hyperlink" Target="https://www.google.com/imgres?q=%D0%9A%D0%BE%D0%B2%D0%B8%D0%BB%D0%B0%20%D1%83%D0%BA%D1%80%D0%B0%D1%97%D0%BD%D1%81%D1%8C%D0%BA%D0%B0&amp;imgurl=https%3A%2F%2Fupload.wikimedia.org%2Fwikipedia%2Fcommons%2Fthumb%2F4%2F47%2F%25D0%259A%25D0%25BE%25D0%25B2%25D0%25B8%25D0%25BB%25D0%25B0_%25D1%2583%25D0%25BA%25D1%2580%25D0%25B0%25D1%2597%25D0%25BD%25D1%2581%25D1%258C%25D0%25BA%25D0%25B0_8.jpg%2F1200px-%25D0%259A%25D0%25BE%25D0%25B2%25D0%25B8%25D0%25BB%25D0%25B0_%25D1%2583%25D0%25BA%25D1%2580%25D0%25B0%25D1%2597%25D0%25BD%25D1%2581%25D1%258C%25D0%25BA%25D0%25B0_8.jpg&amp;imgrefurl=https%3A%2F%2Fuk.wikipedia.org%2Fwiki%2F%25D0%259A%25D0%25BE%25D0%25B2%25D0%25B8%25D0%25BB%25D0%25B0_%25D1%2583%25D0%25BA%25D1%2580%25D0%25B0%25D1%2597%25D0%25BD%25D1%2581%25D1%258C%25D0%25BA%25D0%25B0&amp;docid=yqnhldSqv1pBzM&amp;tbnid=qZBHLCy1WLWbvM&amp;vet=12ahUKEwit06u05ImNAxVAFxAIHTotO2QQM3oECBkQAA..i&amp;w=1200&amp;h=797&amp;hcb=2&amp;ved=2ahUKEwit06u05ImNAxVAFxAIHTotO2QQM3oECBkQAA" TargetMode="External"/><Relationship Id="rId4" Type="http://schemas.openxmlformats.org/officeDocument/2006/relationships/hyperlink" Target="https://www.google.com/imgres?q=%D0%92%D0%B5%D1%80%D0%BE%D0%BD%D1%96%D0%BA%D0%B0%20%D1%81%D1%82%D0%B5%D0%BF%D0%BE%D0%B2%D0%B0&amp;imgurl=https%3A%2F%2Fpasika.pp.ua%2Fmedia%2Fk2%2Fitems%2Fcache%2Fb069b892c6725bd357423bc8f6c17d01_XL.jpg&amp;imgrefurl=https%3A%2F%2Fpasika.pp.ua%2Fabout-apiary%2Fhoney-plant%2Fitem%2F536-veronica-longifolia-l.html&amp;docid=luT4JUxwQthhaM&amp;tbnid=K8UzYwqJm--IwM&amp;vet=12ahUKEwjPvOi-6ImNAxUlKBAIHTAEI6UQM3oECBoQAA..i&amp;w=900&amp;h=585&amp;hcb=2&amp;ved=2ahUKEwjPvOi-6ImNAxUlKBAIHTAEI6UQM3oECBoQAA" TargetMode="External"/><Relationship Id="rId9" Type="http://schemas.openxmlformats.org/officeDocument/2006/relationships/image" Target="../media/image17.jpeg"/><Relationship Id="rId14" Type="http://schemas.openxmlformats.org/officeDocument/2006/relationships/hyperlink" Target="https://www.google.com/imgres?q=%D0%90%D1%81%D1%82%D1%80%D0%B0%D0%B3%D0%B0%D0%BB%20%D1%88%D0%B5%D1%80%D1%81%D1%82%D0%B8%D1%81%D1%82%D0%BE%D0%BA%D0%B2%D1%96%D1%82%D0%BA%D0%BE%D0%B2%D0%B8%D0%B9%20&amp;imgurl=https%3A%2F%2Fagrarii-razom.com.ua%2Fsites%2Fdefault%2Ffiles%2Fbyr%2Fastragal_sherstistokvitkoviy_1.jpg&amp;imgrefurl=https%3A%2F%2Fagrarii-razom.com.ua%2Fplants%2Fastragal-sherstistokvitkoviy&amp;docid=hHtgbG_Z8Xh7tM&amp;tbnid=MNW7dFxO7GA6jM&amp;vet=12ahUKEwiihs_-5ImNAxUPGxAIHYa9K1EQM3oECFoQAA..i&amp;w=570&amp;h=463&amp;hcb=2&amp;ved=2ahUKEwiihs_-5ImNAxUPGxAIHYa9K1EQM3oECFoQAA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imgres?q=%D0%BA%D0%B0%D1%80%D0%BF%D0%B0%D1%82%D1%81%D1%8C%D0%BA%D0%B8%D0%B9%20%D0%B1%D1%96%D0%BE%D1%81%D1%84%D0%B5%D1%80%D0%BD%D0%B8%D0%B9%20%D0%B7%D0%B0%D0%BF%D0%BE%D0%B2%D1%96%D0%B4%D0%BD%D0%B8%D0%BA&amp;imgurl=https%3A%2F%2Fwownature.in.ua%2Fwp-content%2Fuploads%2F2021%2F05%2FVedmid-buryy.jpg&amp;imgrefurl=https%3A%2F%2Fwownature.in.ua%2Fparky-i-zapovidnyky%2Fkarpatskyy-biosfernyy-zapovidnyk%2F&amp;docid=7J9gFbgaUStkuM&amp;tbnid=3DDy2i-5pAqkWM&amp;vet=12ahUKEwjsq62QvYqNAxWJU1UIHUPaHgUQM3oECG4QAA..i&amp;w=1920&amp;h=1280&amp;hcb=2&amp;ved=2ahUKEwjsq62QvYqNAxWJU1UIHUPaHgUQM3oECG4QAA" TargetMode="External"/><Relationship Id="rId3" Type="http://schemas.openxmlformats.org/officeDocument/2006/relationships/image" Target="../media/image22.jpeg"/><Relationship Id="rId7" Type="http://schemas.openxmlformats.org/officeDocument/2006/relationships/image" Target="../media/image24.jpeg"/><Relationship Id="rId2" Type="http://schemas.openxmlformats.org/officeDocument/2006/relationships/hyperlink" Target="https://www.google.com/imgres?q=%D0%BA%D0%B0%D1%80%D0%BF%D0%B0%D1%82%D1%81%D1%8C%D0%BA%D0%B8%D0%B9%20%D0%B1%D1%96%D0%BE%D1%81%D1%84%D0%B5%D1%80%D0%BD%D0%B8%D0%B9%20%D0%B7%D0%B0%D0%BF%D0%BE%D0%B2%D1%96%D0%B4%D0%BD%D0%B8%D0%BA&amp;imgurl=https%3A%2F%2Fcdn.abo.media%2Fupload%2Farticle%2F75f1ycvxmouraq6slwkc.jpg&amp;imgrefurl=https%3A%2F%2Frakhiv.city%2Farticles%2F179732%2Fkarpatskij-biosfernij-zapovidnik-nominovano-na-najkraschij-prirodnij-park-trivaye-golosuvannya&amp;docid=1CJ2CmyT7VUi7M&amp;tbnid=lVJaCYrBXZUZDM&amp;vet=12ahUKEwjsq62QvYqNAxWJU1UIHUPaHgUQM3oECH8QAA..i&amp;w=1200&amp;h=630&amp;hcb=2&amp;ved=2ahUKEwjsq62QvYqNAxWJU1UIHUPaHgUQM3oECH8QA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ogle.com/imgres?q=%D0%BA%D0%B0%D1%80%D0%BF%D0%B0%D1%82%D1%81%D1%8C%D0%BA%D0%B8%D0%B9%20%D0%B1%D1%96%D0%BE%D1%81%D1%84%D0%B5%D1%80%D0%BD%D0%B8%D0%B9%20%D0%B7%D0%B0%D0%BF%D0%BE%D0%B2%D1%96%D0%B4%D0%BD%D0%B8%D0%BA&amp;imgurl=https%3A%2F%2Fupload.wikimedia.org%2Fwikipedia%2Fcommons%2Fa%2Fad%2F%25D0%259A%25D0%25B0%25D1%2580%25D0%25BF%25D0%25B0%25D1%2582%25D1%2581%25D1%258C%25D0%25BA%25D0%25B8%25D0%25B9_%25D0%25BC%25D0%25BE%25D1%2580%25D0%25BE%25D0%25B7%25D0%25BD%25D0%25B8%25D0%25B9_%25D1%2580%25D0%25B0%25D0%25BD%25D0%25BE%25D0%25BA.jpg&amp;imgrefurl=https%3A%2F%2Fru.wikipedia.org%2Fwiki%2F%25D0%259A%25D0%25B0%25D1%2580%25D0%25BF%25D0%25B0%25D1%2582%25D1%2581%25D0%25BA%25D0%25B8%25D0%25B9_%25D0%25B1%25D0%25B8%25D0%25BE%25D1%2581%25D1%2584%25D0%25B5%25D1%2580%25D0%25BD%25D1%258B%25D0%25B9_%25D0%25B7%25D0%25B0%25D0%25BF%25D0%25BE%25D0%25B2%25D0%25B5%25D0%25B4%25D0%25BD%25D0%25B8%25D0%25BA&amp;docid=6dwThhpmKPTJyM&amp;tbnid=xlR-5oNLzFP2qM&amp;vet=12ahUKEwjsq62QvYqNAxWJU1UIHUPaHgUQM3oECF0QAA..i&amp;w=5000&amp;h=2888&amp;hcb=2&amp;ved=2ahUKEwjsq62QvYqNAxWJU1UIHUPaHgUQM3oECF0QAA" TargetMode="External"/><Relationship Id="rId5" Type="http://schemas.openxmlformats.org/officeDocument/2006/relationships/image" Target="../media/image23.jpeg"/><Relationship Id="rId10" Type="http://schemas.openxmlformats.org/officeDocument/2006/relationships/image" Target="../media/image26.png"/><Relationship Id="rId4" Type="http://schemas.openxmlformats.org/officeDocument/2006/relationships/hyperlink" Target="https://www.google.com/imgres?q=%D0%BA%D0%B0%D1%80%D0%BF%D0%B0%D1%82%D1%81%D1%8C%D0%BA%D0%B8%D0%B9%20%D0%B1%D1%96%D0%BE%D1%81%D1%84%D0%B5%D1%80%D0%BD%D0%B8%D0%B9%20%D0%B7%D0%B0%D0%BF%D0%BE%D0%B2%D1%96%D0%B4%D0%BD%D0%B8%D0%BA&amp;imgurl=http%3A%2F%2Fsnpa.in.ua%2Fwp-content%2Fuploads%2F2017%2F03%2FKarpatskyy-biosfernyy-zapovidnyk_1.jpg&amp;imgrefurl=http%3A%2F%2Fsnpa.in.ua%2Fkarpatskyy-biosfernyy-zapovidnyk%2F&amp;docid=J2IPCWLFQeUKSM&amp;tbnid=uRZzE6HaZSYP-M&amp;vet=12ahUKEwjsq62QvYqNAxWJU1UIHUPaHgUQM3oECGYQAA..i&amp;w=1200&amp;h=803&amp;hcb=2&amp;ved=2ahUKEwjsq62QvYqNAxWJU1UIHUPaHgUQM3oECGYQAA" TargetMode="External"/><Relationship Id="rId9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imgres?q=%D0%95%D0%B4%D0%B5%D0%BB%D1%8C%D0%B2%D0%B5%D0%B9%D1%81%20%D0%B0%D0%BB%D1%8C%D0%BF%D1%96%D0%B9%D1%81%D1%8C%D0%BA%D0%B8%D0%B9%20&amp;imgurl=https%3A%2F%2Fnikitovka.com%2F13358-large_default%2F%25D0%25B5%25D0%25B4%25D0%25B5%25D0%25BB%25D1%258C%25D0%25B2%25D0%25B5%25D0%25B9%25D1%2581-%25D0%25B0%25D0%25BB%25D1%258C%25D0%25BF%25D1%2596%25D0%25B9%25D1%2581%25D1%258C%25D0%25BA%25D0%25B8%25D0%25B9.jpg&amp;imgrefurl=https%3A%2F%2Fnikitovka.com%2Fuk%2F%25D0%25B5%25D0%25B4%25D0%25B5%25D0%25BB%25D1%258C%25D0%25B2%25D0%25B5%25D0%25B9%25D1%2581%2F412-%25D0%25B5%25D0%25B4%25D0%25B5%25D0%25BB%25D1%258C%25D0%25B2%25D0%25B5%25D0%25B9%25D1%2581-%25D0%25B0%25D0%25BB%25D1%258C%25D0%25BF%25D1%2596%25D0%25B9%25D1%2581%25D1%258C%25D0%25BA%25D0%25B8%25D0%25B9.html&amp;docid=jAlrHTxOucVjnM&amp;tbnid=gxfpLIff4Z0NeM&amp;vet=12ahUKEwjW34OPv4qNAxXWExAIHXRFKksQM3oECGoQAA..i&amp;w=800&amp;h=800&amp;hcb=2&amp;ved=2ahUKEwjW34OPv4qNAxXWExAIHXRFKksQM3oECGoQAA" TargetMode="External"/><Relationship Id="rId13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29.jpeg"/><Relationship Id="rId12" Type="http://schemas.openxmlformats.org/officeDocument/2006/relationships/hyperlink" Target="https://www.google.com/imgres?q=%D0%BF%D1%83%D0%BB%D1%8C%D1%81%D0%B0%D1%82%D0%B8%D0%BB%D0%B0&amp;imgurl=https%3A%2F%2Fhomeopatia-nsk.ru%2Fimages%2F%25D0%259F%25D1%2583%25D0%25BB%25D1%258C%25D1%2581%25D0%25B0%25D1%2582%25D0%25B8%25D0%25BB%25D0%25BB%25D0%25B0_%25D0%25B2_%25D0%25B3%25D0%25BE%25D0%25BC%25D0%25B5%25D0%25BE%25D0%25BF%25D0%25B0%25D1%2582%25D0%25B8%25D0%25B8.jpg&amp;imgrefurl=https%3A%2F%2Fhomeopatia-nsk.ru%2Fo-gomeopatii%2Fgomeopaticheskie-preparaty-prosto-i-ponyatno%2F352-pulsatilla-v-gomeopatii-pulsatilla-pratensis.html&amp;docid=wKA8curRU0RERM&amp;tbnid=2LgD1FMBhEsNJM&amp;vet=12ahUKEwjQqqmUwYqNAxVeIxAIHXnHFsIQM3oECG4QAA..i&amp;w=300&amp;h=263&amp;hcb=2&amp;ved=2ahUKEwjQqqmUwYqNAxVeIxAIHXnHFsIQM3oECG4QAA" TargetMode="External"/><Relationship Id="rId2" Type="http://schemas.openxmlformats.org/officeDocument/2006/relationships/hyperlink" Target="https://www.google.com/imgres?q=%D0%90%D1%80%D0%BD%D1%96%D0%BA%D0%B0%20%D0%B3%D1%96%D1%80%D1%81%D1%8C%D0%BA%D0%B0%20&amp;imgurl=https%3A%2F%2Fcentrmed.com%2Fwp-content%2Fuploads%2Farnika-013.jpg&amp;imgrefurl=https%3A%2F%2Fcentrmed.com%2Farnika-girska-pro-dyvovyzhnu-sylu-maloyi-roslyny%2F&amp;docid=Y6uBLUD0CVOqIM&amp;tbnid=vPNDRwSJQHi6RM&amp;vet=12ahUKEwjh3JWpv4qNAxVGGRAIHc9_G5gQM3oECGQQAA..i&amp;w=1140&amp;h=760&amp;hcb=2&amp;ved=2ahUKEwjh3JWpv4qNAxVGGRAIHc9_G5gQM3oECGQQA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ogle.com/imgres?q=%D0%9F%D1%96%D0%B4%D1%81%D0%BD%D1%96%D0%B6%D0%BD%D0%B8%D0%BA%20%D0%B1%D1%96%D0%BB%D0%BE%D1%81%D0%BD%D1%96%D0%B6%D0%BD%D0%B8%D0%B9%20&amp;imgurl=https%3A%2F%2Fnppg.gov.ua%2Fsites%2Fdefault%2Ffiles%2Finline-images%2F1.4.%2520%25D0%259F%25D1%2596%25D0%25B4%25D1%2581%25D0%25BD%25D1%2596%25D0%25B6%25D0%25BD%25D0%25B8%25D0%25BA%2528%25D1%2581%2529.JPG&amp;imgrefurl=https%3A%2F%2Fnppg.gov.ua%2Fuk%2Fnode%2F139&amp;docid=6j-pgx-xKkh3RM&amp;tbnid=HInB3L0mq6bK1M&amp;vet=12ahUKEwjx9IyGwIqNAxWFHBAIHV2dNfwQM3oECFIQAA..i&amp;w=600&amp;h=450&amp;hcb=2&amp;ved=2ahUKEwjx9IyGwIqNAxWFHBAIHV2dNfwQM3oECFIQAA" TargetMode="External"/><Relationship Id="rId11" Type="http://schemas.openxmlformats.org/officeDocument/2006/relationships/image" Target="../media/image31.jpeg"/><Relationship Id="rId5" Type="http://schemas.openxmlformats.org/officeDocument/2006/relationships/image" Target="../media/image28.jpeg"/><Relationship Id="rId10" Type="http://schemas.openxmlformats.org/officeDocument/2006/relationships/hyperlink" Target="https://www.google.com/imgres?q=%D0%9B%D1%96%D0%BB%D1%96%D1%8F%20%D0%BB%D1%96%D1%81%D0%BE%D0%B2%D0%B0&amp;imgurl=https%3A%2F%2Ffeofaniya.kiev.ua%2Fsite%2Fassets%2Ffiles%2F3570%2Flilium-martagon.jpg&amp;imgrefurl=https%3A%2F%2Ffeofaniya.kiev.ua%2Fabout%2Fflora%2Flilium-martagon%2F&amp;docid=p4WX7v7FSzOEnM&amp;tbnid=sskY7nTs9aoqYM&amp;vet=12ahUKEwjj1d69wIqNAxVdGxAIHcnzHFwQM3oECGgQAA..i&amp;w=700&amp;h=582&amp;hcb=2&amp;ved=2ahUKEwjj1d69wIqNAxVdGxAIHcnzHFwQM3oECGgQAA" TargetMode="External"/><Relationship Id="rId4" Type="http://schemas.openxmlformats.org/officeDocument/2006/relationships/hyperlink" Target="https://www.google.com/imgres?q=%D0%91%D1%96%D0%BB%D0%BE%D1%82%D0%BA%D0%B0%20%D0%B0%D0%BB%D1%8C%D0%BF%D1%96%D0%B9%D1%81%D1%8C%D0%BA%D0%B0%20&amp;imgurl=https%3A%2F%2Fupload.wikimedia.org%2Fwikipedia%2Fcommons%2Fa%2Faf%2FLeontopodium_alpinum_Cass.jpg&amp;imgrefurl=https%3A%2F%2Fuk.wikipedia.org%2Fwiki%2F%25D0%2591%25D1%2596%25D0%25BB%25D0%25BE%25D1%2582%25D0%25BA%25D0%25B0_%25D0%25B0%25D0%25BB%25D1%258C%25D0%25BF%25D1%2596%25D0%25B9%25D1%2581%25D1%258C%25D0%25BA%25D0%25B0&amp;docid=aO5I1ZNetcQHoM&amp;tbnid=lnO049h2LYfWYM&amp;vet=12ahUKEwjRxObLv4qNAxWuCBAIHdtfFpwQM3oECBwQAA..i&amp;w=2816&amp;h=2112&amp;hcb=2&amp;ved=2ahUKEwjRxObLv4qNAxWuCBAIHdtfFpwQM3oECBwQAA" TargetMode="External"/><Relationship Id="rId9" Type="http://schemas.openxmlformats.org/officeDocument/2006/relationships/image" Target="../media/image30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imgres?q=%D0%9F%D0%BE%D0%BB%D1%96%D1%81%D1%8C%D0%BA%D0%B8%D0%B9%20%D0%BF%D1%80%D0%B8%D1%80%D0%BE%D0%B4%D0%BD%D0%B8%D0%B9%20%D0%B7%D0%B0%D0%BF%D0%BE%D0%B2%D1%96%D0%B4%D0%BD%D0%B8%D0%BA&amp;imgurl=https%3A%2F%2Flisthub.zt.ua%2Fwp-content%2Fuploads%2F2025%2F02%2FPolisky-nature-reserve.jpg&amp;imgrefurl=https%3A%2F%2Flisthub.zt.ua%2Fpryrodni-bahatstva-polissia%2F&amp;docid=UipS9OxZNNvZXM&amp;tbnid=HcGCVG50emmKiM&amp;vet=12ahUKEwiniZ7DwoqNAxWUFxAIHfBeEDoQM3oECG8QAA..i&amp;w=600&amp;h=400&amp;hcb=2&amp;ved=2ahUKEwiniZ7DwoqNAxWUFxAIHfBeEDoQM3oECG8QAA" TargetMode="External"/><Relationship Id="rId3" Type="http://schemas.openxmlformats.org/officeDocument/2006/relationships/image" Target="../media/image33.jpeg"/><Relationship Id="rId7" Type="http://schemas.openxmlformats.org/officeDocument/2006/relationships/image" Target="../media/image35.jpeg"/><Relationship Id="rId2" Type="http://schemas.openxmlformats.org/officeDocument/2006/relationships/hyperlink" Target="https://www.google.com/imgres?q=%D0%9F%D0%BE%D0%BB%D1%96%D1%81%D1%8C%D0%BA%D0%B8%D0%B9%20%D0%BF%D1%80%D0%B8%D1%80%D0%BE%D0%B4%D0%BD%D0%B8%D0%B9%20%D0%B7%D0%B0%D0%BF%D0%BE%D0%B2%D1%96%D0%B4%D0%BD%D0%B8%D0%BA&amp;imgurl=https%3A%2F%2Ftic.zt.ua%2Fimages%2Fkartinki%2FPols_kij-zapovdnik-1.png&amp;imgrefurl=https%3A%2F%2Ftic.zt.ua%2Fshcho-podyvytys%2Fpryrodookhoronni-obiekty%2Folevskiy-raion-pryrodookhoronni%2F77-poliskyi-pryrodnyi-zapovidnyk&amp;docid=O-gnUd1oaROpwM&amp;tbnid=mtH3kHF_EiEPHM&amp;vet=12ahUKEwiniZ7DwoqNAxWUFxAIHfBeEDoQM3oECFMQAA..i&amp;w=1280&amp;h=360&amp;hcb=2&amp;ved=2ahUKEwiniZ7DwoqNAxWUFxAIHfBeEDoQM3oECFMQA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ogle.com/imgres?q=%D0%9F%D0%BE%D0%BB%D1%96%D1%81%D1%8C%D0%BA%D0%B8%D0%B9%20%D0%BF%D1%80%D0%B8%D1%80%D0%BE%D0%B4%D0%BD%D0%B8%D0%B9%20%D0%B7%D0%B0%D0%BF%D0%BE%D0%B2%D1%96%D0%B4%D0%BD%D0%B8%D0%BA&amp;imgurl=https%3A%2F%2Fwownature.in.ua%2Fwp-content%2Fuploads%2F2021%2F05%2FZHyla-Serhiy.-Rys-scaled.jpg&amp;imgrefurl=https%3A%2F%2Fwownature.in.ua%2Fparky-i-zapovidnyky%2Fpoliskyy-pryrodnyy-zapovidnyk%2F&amp;docid=Pj5j2xUuQnYLvM&amp;tbnid=eG-QW2Vbk6YfyM&amp;vet=12ahUKEwiniZ7DwoqNAxWUFxAIHfBeEDoQM3oECFcQAA..i&amp;w=1781&amp;h=2560&amp;hcb=2&amp;ved=2ahUKEwiniZ7DwoqNAxWUFxAIHfBeEDoQM3oECFcQAA" TargetMode="External"/><Relationship Id="rId5" Type="http://schemas.openxmlformats.org/officeDocument/2006/relationships/image" Target="../media/image34.jpeg"/><Relationship Id="rId4" Type="http://schemas.openxmlformats.org/officeDocument/2006/relationships/hyperlink" Target="https://www.google.com/imgres?q=%D0%9F%D0%BE%D0%BB%D1%96%D1%81%D1%8C%D0%BA%D0%B8%D0%B9%20%D0%BF%D1%80%D0%B8%D1%80%D0%BE%D0%B4%D0%BD%D0%B8%D0%B9%20%D0%B7%D0%B0%D0%BF%D0%BE%D0%B2%D1%96%D0%B4%D0%BD%D0%B8%D0%BA&amp;imgurl=https%3A%2F%2Fwownature.in.ua%2Fwp-content%2Fuploads%2F2021%2F04%2FLosi-fotopastka-Poliskyy-pryrodnyy-zapovidnyk-2-scaled.jpg&amp;imgrefurl=https%3A%2F%2Fwownature.in.ua%2Fparky-i-zapovidnyky%2Fpoliskyy-pryrodnyy-zapovidnyk%2F&amp;docid=Pj5j2xUuQnYLvM&amp;tbnid=0gipdwhl6DOaKM&amp;vet=12ahUKEwiniZ7DwoqNAxWUFxAIHfBeEDoQM3oECCwQAA..i&amp;w=2560&amp;h=1763&amp;hcb=2&amp;ved=2ahUKEwiniZ7DwoqNAxWUFxAIHfBeEDoQM3oECCwQAA" TargetMode="External"/><Relationship Id="rId9" Type="http://schemas.openxmlformats.org/officeDocument/2006/relationships/image" Target="../media/image36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imgres?q=%D0%A1%D1%84%D0%B0%D0%B3%D0%BD%D0%BE%D0%B2%D1%96%20%D0%BC%D0%BE%D1%85%D0%B8%20&amp;imgurl=https%3A%2F%2Fwownature.in.ua%2Fwp-content%2Fuploads%2F2021%2F07%2F3c1e9e7dc25da071a542cf81cab366f9_runianka-zvychayna.jpg&amp;imgrefurl=https%3A%2F%2Fwownature.in.ua%2Fmokhy-ie-vsiudy-navit-v-antarktydi%2F&amp;docid=YCidZTTS_nc26M&amp;tbnid=m2KYlq5mOwmXmM&amp;vet=12ahUKEwjDnM3AyIqNAxWiJxAIHa-bA9YQM3oECBwQAA..i&amp;w=500&amp;h=500&amp;hcb=2&amp;ved=2ahUKEwjDnM3AyIqNAxWiJxAIHa-bA9YQM3oECBwQAA" TargetMode="External"/><Relationship Id="rId3" Type="http://schemas.openxmlformats.org/officeDocument/2006/relationships/image" Target="../media/image37.jpeg"/><Relationship Id="rId7" Type="http://schemas.openxmlformats.org/officeDocument/2006/relationships/image" Target="../media/image39.jpeg"/><Relationship Id="rId2" Type="http://schemas.openxmlformats.org/officeDocument/2006/relationships/hyperlink" Target="https://www.google.com/imgres?q=%D0%A0%D0%BE%D1%81%D0%B8%D1%87%D0%BA%D0%B0%20%D0%BA%D1%80%D1%83%D0%B3%D0%BB%D0%BE%D0%BB%D0%B8%D1%81%D1%82%D0%B0%20&amp;imgurl=https%3A%2F%2Fupload.wikimedia.org%2Fwikipedia%2Fcommons%2Fthumb%2Fc%2Fce%2FDrosera-rotundifolia.jpg%2F1200px-Drosera-rotundifolia.jpg&amp;imgrefurl=https%3A%2F%2Fuk.wikipedia.org%2Fwiki%2F%25D0%25A0%25D0%25BE%25D1%2581%25D0%25B8%25D1%2587%25D0%25BA%25D0%25B0_%25D0%25BA%25D1%2580%25D1%2583%25D0%25B3%25D0%25BB%25D0%25BE%25D0%25BB%25D0%25B8%25D1%2581%25D1%2582%25D0%25B0&amp;docid=PY4IrrhoWmrWIM&amp;tbnid=-j8WqIbELLRH5M&amp;vet=12ahUKEwiJpaHOx4qNAxXgHBAIHRdnIJEQM3oECBYQAA..i&amp;w=1200&amp;h=900&amp;hcb=2&amp;ved=2ahUKEwiJpaHOx4qNAxXgHBAIHRdnIJEQM3oECBYQA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ogle.com/imgres?q=%D0%9F%D0%BB%D0%B0%D1%83%D0%BD%20%D0%B1%D1%83%D0%BB%D0%B0%D0%B2%D0%BE%D0%B2%D0%B8%D0%B4%D0%BD%D0%B8%D0%B9%20&amp;imgurl=http%3A%2F%2Fwww.turystam.in.ua%2Fimages%2Fstories%2Froslyny%2Flycopodium-clavatum-l.jpg&amp;imgrefurl=http%3A%2F%2Fwww.turystam.in.ua%2F2012-03-11-08-21-24%2F42%2F837-2011-11-15-15-29-01&amp;docid=Z5OsyVukV37GgM&amp;tbnid=3lgu7pndpxHPeM&amp;vet=12ahUKEwji4PiuyIqNAxWRIBAIHaVaFrwQM3oECGsQAA..i&amp;w=562&amp;h=366&amp;hcb=2&amp;ved=2ahUKEwji4PiuyIqNAxWRIBAIHaVaFrwQM3oECGsQAA" TargetMode="External"/><Relationship Id="rId5" Type="http://schemas.openxmlformats.org/officeDocument/2006/relationships/image" Target="../media/image38.jpeg"/><Relationship Id="rId4" Type="http://schemas.openxmlformats.org/officeDocument/2006/relationships/hyperlink" Target="https://www.google.com/imgres?q=%D0%9B%D1%96%D0%BB%D1%96%D1%8F%20%D0%BB%D1%96%D1%81%D0%BE%D0%B2%D0%B0%20&amp;imgurl=https%3A%2F%2Fagronomist.in.ua%2Fwp-content%2Fuploads%2F2014%2F05%2F462x660x7550-09.jpg.pagespeed.ic.jiNvFyl81k.jpg&amp;imgrefurl=https%3A%2F%2Fagronomist.in.ua%2Fsad%2Fkviti-chervonoi-knigi%2Flisova-liliya.html&amp;docid=SpgEpvbrdArN3M&amp;tbnid=fklVJbW_vAkj2M&amp;vet=12ahUKEwj1--WYyIqNAxX5CRAIHX7OEJYQM3oECFgQAA..i&amp;w=462&amp;h=660&amp;hcb=2&amp;ved=2ahUKEwj1--WYyIqNAxX5CRAIHX7OEJYQM3oECFgQAA" TargetMode="External"/><Relationship Id="rId9" Type="http://schemas.openxmlformats.org/officeDocument/2006/relationships/image" Target="../media/image4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2B75BAF2-548B-4024-A88D-690D097717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21763" y="1784411"/>
            <a:ext cx="7948474" cy="1814328"/>
          </a:xfrm>
        </p:spPr>
        <p:txBody>
          <a:bodyPr>
            <a:normAutofit/>
          </a:bodyPr>
          <a:lstStyle/>
          <a:p>
            <a:r>
              <a:rPr lang="uk-UA" dirty="0">
                <a:latin typeface="Candara" panose="020E0502030303020204" pitchFamily="34" charset="0"/>
              </a:rPr>
              <a:t>Червона книга України.</a:t>
            </a:r>
            <a:br>
              <a:rPr lang="uk-UA" dirty="0">
                <a:latin typeface="Candara" panose="020E0502030303020204" pitchFamily="34" charset="0"/>
              </a:rPr>
            </a:br>
            <a:r>
              <a:rPr lang="uk-UA" dirty="0">
                <a:latin typeface="Candara" panose="020E0502030303020204" pitchFamily="34" charset="0"/>
              </a:rPr>
              <a:t>Рослини</a:t>
            </a:r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7A6DC17B-7886-42C7-928F-8738956830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16136" y="4854451"/>
            <a:ext cx="2559728" cy="845675"/>
          </a:xfrm>
        </p:spPr>
        <p:txBody>
          <a:bodyPr>
            <a:normAutofit/>
          </a:bodyPr>
          <a:lstStyle/>
          <a:p>
            <a:r>
              <a:rPr lang="uk-UA" dirty="0">
                <a:latin typeface="Candara" panose="020E0502030303020204" pitchFamily="34" charset="0"/>
              </a:rPr>
              <a:t>Нетеча Всеволод</a:t>
            </a:r>
          </a:p>
        </p:txBody>
      </p:sp>
    </p:spTree>
    <p:extLst>
      <p:ext uri="{BB962C8B-B14F-4D97-AF65-F5344CB8AC3E}">
        <p14:creationId xmlns:p14="http://schemas.microsoft.com/office/powerpoint/2010/main" val="2811322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F767F0-A22D-4685-84CB-DE075991F4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9935" y="239696"/>
            <a:ext cx="8572130" cy="891698"/>
          </a:xfrm>
        </p:spPr>
        <p:txBody>
          <a:bodyPr/>
          <a:lstStyle/>
          <a:p>
            <a:pPr algn="ctr"/>
            <a:r>
              <a:rPr lang="uk-UA" dirty="0">
                <a:latin typeface="Candara" panose="020E0502030303020204" pitchFamily="34" charset="0"/>
              </a:rPr>
              <a:t>Канівський природний заповідник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12B278-0A42-45CB-BC43-6178D92AEE84}"/>
              </a:ext>
            </a:extLst>
          </p:cNvPr>
          <p:cNvSpPr txBox="1"/>
          <p:nvPr/>
        </p:nvSpPr>
        <p:spPr>
          <a:xfrm>
            <a:off x="6096000" y="1221407"/>
            <a:ext cx="6096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Candara" panose="020E0502030303020204" pitchFamily="34" charset="0"/>
              </a:rPr>
              <a:t>Один із найстаріших заповідників України, заснований у 1923 році. Він розташований у Черкаській області, на правому березі Дніпра поблизу міста Канева. Заповідник охоплює понад </a:t>
            </a:r>
            <a:r>
              <a:rPr lang="uk-UA" b="1" dirty="0">
                <a:latin typeface="Candara" panose="020E0502030303020204" pitchFamily="34" charset="0"/>
              </a:rPr>
              <a:t>2 тисячі гектарів</a:t>
            </a:r>
            <a:r>
              <a:rPr lang="uk-UA" dirty="0">
                <a:latin typeface="Candara" panose="020E0502030303020204" pitchFamily="34" charset="0"/>
              </a:rPr>
              <a:t>, включаючи ліси, балки, степові ділянки та заплави річок.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D27A3BB-6DFF-4124-B2AE-2130D6DB5C2F}"/>
              </a:ext>
            </a:extLst>
          </p:cNvPr>
          <p:cNvSpPr txBox="1"/>
          <p:nvPr/>
        </p:nvSpPr>
        <p:spPr>
          <a:xfrm>
            <a:off x="6096000" y="2904193"/>
            <a:ext cx="6096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Candara" panose="020E0502030303020204" pitchFamily="34" charset="0"/>
              </a:rPr>
              <a:t>Незважаючи на порівняно невелику площу, рослинність тут дуже різноманітна — понад </a:t>
            </a:r>
            <a:r>
              <a:rPr lang="uk-UA" b="1" dirty="0">
                <a:latin typeface="Candara" panose="020E0502030303020204" pitchFamily="34" charset="0"/>
              </a:rPr>
              <a:t>900 видів судинних рослин</a:t>
            </a:r>
            <a:r>
              <a:rPr lang="uk-UA" dirty="0">
                <a:latin typeface="Candara" panose="020E0502030303020204" pitchFamily="34" charset="0"/>
              </a:rPr>
              <a:t>, серед яких </a:t>
            </a:r>
            <a:r>
              <a:rPr lang="uk-UA" b="1" dirty="0">
                <a:latin typeface="Candara" panose="020E0502030303020204" pitchFamily="34" charset="0"/>
              </a:rPr>
              <a:t>десятки занесені до Червоної книги України</a:t>
            </a:r>
            <a:r>
              <a:rPr lang="uk-UA" dirty="0">
                <a:latin typeface="Candara" panose="020E0502030303020204" pitchFamily="34" charset="0"/>
              </a:rPr>
              <a:t>. Поєднання лісових, степових і водних угруповань створює виняткове флористичне багатство.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9BEF43-BD25-4B58-9444-4D2BFAB84A3E}"/>
              </a:ext>
            </a:extLst>
          </p:cNvPr>
          <p:cNvSpPr txBox="1"/>
          <p:nvPr/>
        </p:nvSpPr>
        <p:spPr>
          <a:xfrm>
            <a:off x="6096000" y="4586979"/>
            <a:ext cx="6096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Candara" panose="020E0502030303020204" pitchFamily="34" charset="0"/>
              </a:rPr>
              <a:t>Канівський заповідник — це </a:t>
            </a:r>
            <a:r>
              <a:rPr lang="uk-UA" b="1" dirty="0">
                <a:latin typeface="Candara" panose="020E0502030303020204" pitchFamily="34" charset="0"/>
              </a:rPr>
              <a:t>"зелений музей природи Середнього Подніпров’я"</a:t>
            </a:r>
            <a:r>
              <a:rPr lang="uk-UA" dirty="0">
                <a:latin typeface="Candara" panose="020E0502030303020204" pitchFamily="34" charset="0"/>
              </a:rPr>
              <a:t>, де збережено унікальне поєднання лісу, степу та річкових екосистем. Тут також розташована відома </a:t>
            </a:r>
            <a:r>
              <a:rPr lang="uk-UA" b="1" dirty="0">
                <a:latin typeface="Candara" panose="020E0502030303020204" pitchFamily="34" charset="0"/>
              </a:rPr>
              <a:t>Канівська біостанція</a:t>
            </a:r>
            <a:r>
              <a:rPr lang="uk-UA" dirty="0">
                <a:latin typeface="Candara" panose="020E0502030303020204" pitchFamily="34" charset="0"/>
              </a:rPr>
              <a:t>, де проводяться наукові дослідження. Заповідник важливий не лише для охорони рідкісних видів, а й для навчання студентів, біологів, екологів.</a:t>
            </a:r>
          </a:p>
        </p:txBody>
      </p:sp>
      <p:pic>
        <p:nvPicPr>
          <p:cNvPr id="5122" name="Picture 2" descr="Канівський природний заповідник відзначив 100-річний ювілей - Новини Канос,  слідами твого міста">
            <a:hlinkClick r:id="rId2"/>
            <a:extLst>
              <a:ext uri="{FF2B5EF4-FFF2-40B4-BE49-F238E27FC236}">
                <a16:creationId xmlns:a16="http://schemas.microsoft.com/office/drawing/2014/main" id="{485D1C8F-6E94-44B3-B1FD-A32A8805C2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529" y="1345614"/>
            <a:ext cx="3794471" cy="217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Profile for Канівський природний заповідник‎‎">
            <a:hlinkClick r:id="rId4"/>
            <a:extLst>
              <a:ext uri="{FF2B5EF4-FFF2-40B4-BE49-F238E27FC236}">
                <a16:creationId xmlns:a16="http://schemas.microsoft.com/office/drawing/2014/main" id="{3F5E759C-5033-410A-AE47-1DA5E58FD3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5614"/>
            <a:ext cx="2301529" cy="217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День створення Канівського природного заповідника Всеукраїнська екологічна  ліга вітає Канівський природний заповідник з 99-річницею створення. Він був  створений 30 липня 1923 року на базі Канівського навчально-дослідного  лісового господарства ...">
            <a:hlinkClick r:id="rId6"/>
            <a:extLst>
              <a:ext uri="{FF2B5EF4-FFF2-40B4-BE49-F238E27FC236}">
                <a16:creationId xmlns:a16="http://schemas.microsoft.com/office/drawing/2014/main" id="{721A116F-02C7-428A-9F55-E74CC02953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24871"/>
            <a:ext cx="2813761" cy="169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8246660-C9E1-40BC-BE54-B8BFC8D9023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761" y="3524871"/>
            <a:ext cx="3282239" cy="16952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A1B7D2C-0C6F-453E-B573-572CA55F6AD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220072"/>
            <a:ext cx="6096000" cy="1637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0068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6F6079-F69F-498D-94DE-294F40428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3010" y="218322"/>
            <a:ext cx="6405979" cy="856187"/>
          </a:xfrm>
        </p:spPr>
        <p:txBody>
          <a:bodyPr/>
          <a:lstStyle/>
          <a:p>
            <a:pPr algn="ctr"/>
            <a:r>
              <a:rPr lang="uk-UA" dirty="0">
                <a:latin typeface="Candara" panose="020E0502030303020204" pitchFamily="34" charset="0"/>
              </a:rPr>
              <a:t>Червонокнижні рослини: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B72752A7-0AB4-455E-8153-B4D37C07A4E9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129466" y="1074509"/>
            <a:ext cx="6405978" cy="5586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ndara" panose="020E0502030303020204" pitchFamily="34" charset="0"/>
              </a:rPr>
              <a:t>Сон великий (або сон-трава)</a:t>
            </a:r>
            <a:r>
              <a:rPr kumimoji="0" lang="uk-UA" altLang="uk-UA" sz="2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ndara" panose="020E0502030303020204" pitchFamily="34" charset="0"/>
              </a:rPr>
              <a:t> — фіолетова весняна квітка з пухнастим стеблом, символ первісних степів.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uk-UA" altLang="uk-UA" sz="2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ndara" panose="020E0502030303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ndara" panose="020E0502030303020204" pitchFamily="34" charset="0"/>
              </a:rPr>
              <a:t>Півники сибірські (іриси)</a:t>
            </a:r>
            <a:r>
              <a:rPr kumimoji="0" lang="uk-UA" altLang="uk-UA" sz="2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ndara" panose="020E0502030303020204" pitchFamily="34" charset="0"/>
              </a:rPr>
              <a:t> — рідкісна декоративна рослина з фіолетово-синіми квітами, росте на вологих луках і в заплавах.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uk-UA" altLang="uk-UA" sz="2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ndara" panose="020E0502030303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ndara" panose="020E0502030303020204" pitchFamily="34" charset="0"/>
              </a:rPr>
              <a:t>Ковила пірчаста</a:t>
            </a:r>
            <a:r>
              <a:rPr kumimoji="0" lang="uk-UA" altLang="uk-UA" sz="2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ndara" panose="020E0502030303020204" pitchFamily="34" charset="0"/>
              </a:rPr>
              <a:t> — елегантна злакова рослина, характерна для степів, її сріблясті остюки колишуться на </a:t>
            </a:r>
            <a:r>
              <a:rPr kumimoji="0" lang="uk-UA" altLang="uk-UA" sz="2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ndara" panose="020E0502030303020204" pitchFamily="34" charset="0"/>
              </a:rPr>
              <a:t>вітрі</a:t>
            </a:r>
            <a:r>
              <a:rPr kumimoji="0" lang="uk-UA" altLang="uk-UA" sz="2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ndara" panose="020E0502030303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uk-UA" altLang="uk-UA" sz="2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ndara" panose="020E0502030303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ndara" panose="020E0502030303020204" pitchFamily="34" charset="0"/>
              </a:rPr>
              <a:t>Шафран сітчастий</a:t>
            </a:r>
            <a:r>
              <a:rPr kumimoji="0" lang="uk-UA" altLang="uk-UA" sz="2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ndara" panose="020E0502030303020204" pitchFamily="34" charset="0"/>
              </a:rPr>
              <a:t> — ранньовесняна рослина з фіолетовими квітками, дуже вразлива до витоптування.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uk-UA" altLang="uk-UA" sz="2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ndara" panose="020E0502030303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ndara" panose="020E0502030303020204" pitchFamily="34" charset="0"/>
              </a:rPr>
              <a:t>Тюльпан дібровний</a:t>
            </a:r>
            <a:r>
              <a:rPr kumimoji="0" lang="uk-UA" altLang="uk-UA" sz="2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ndara" panose="020E0502030303020204" pitchFamily="34" charset="0"/>
              </a:rPr>
              <a:t> — дикий тюльпан із жовтими або червоними пелюстками</a:t>
            </a:r>
            <a:r>
              <a:rPr kumimoji="0" lang="uk-UA" altLang="uk-UA" sz="2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  <p:pic>
        <p:nvPicPr>
          <p:cNvPr id="6147" name="Picture 3" descr="Саджанці Сон-трави (прострілу) - купити з доставкою по Україні, ціна в  магазині — Яскрава Клумба">
            <a:hlinkClick r:id="rId2"/>
            <a:extLst>
              <a:ext uri="{FF2B5EF4-FFF2-40B4-BE49-F238E27FC236}">
                <a16:creationId xmlns:a16="http://schemas.microsoft.com/office/drawing/2014/main" id="{6EBF1778-FC2D-42DA-B4B4-2C97A8A022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5444" y="1187467"/>
            <a:ext cx="2763545" cy="2081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Купить Iris sibirica 'Big Ben' / Півники сибірські 'Big Ben' / Ирис  сибирский 'Big Ben' – Купить в Киеве, Украине дешево">
            <a:hlinkClick r:id="rId4"/>
            <a:extLst>
              <a:ext uri="{FF2B5EF4-FFF2-40B4-BE49-F238E27FC236}">
                <a16:creationId xmlns:a16="http://schemas.microsoft.com/office/drawing/2014/main" id="{848ED853-6679-46B1-A407-589D2F0B48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2671" y="4776186"/>
            <a:ext cx="2779329" cy="2081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КОВИЛА ПІРЧАСТА">
            <a:hlinkClick r:id="rId6"/>
            <a:extLst>
              <a:ext uri="{FF2B5EF4-FFF2-40B4-BE49-F238E27FC236}">
                <a16:creationId xmlns:a16="http://schemas.microsoft.com/office/drawing/2014/main" id="{4EF0D629-F6D9-422C-AECA-DB91D03BA9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5443" y="3735279"/>
            <a:ext cx="2763545" cy="2081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3" name="Picture 9" descr="Шафран сітчастий \\Crocus reticulatus Steven ex Adams ЧКУ. Любить сонячні  місця, хоча росте й під деревами, чагарниками. До ґрунтів не вибагливий, до  вологи теж, до літньої спеки вже відмирає. Як і всі">
            <a:hlinkClick r:id="rId8"/>
            <a:extLst>
              <a:ext uri="{FF2B5EF4-FFF2-40B4-BE49-F238E27FC236}">
                <a16:creationId xmlns:a16="http://schemas.microsoft.com/office/drawing/2014/main" id="{E891351C-AFA2-452E-887C-2C43539F48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2669" y="2228374"/>
            <a:ext cx="2779329" cy="2081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5" name="Picture 11" descr="ТЮЛЬПАН ДІБРОВНИЙ">
            <a:hlinkClick r:id="rId10"/>
            <a:extLst>
              <a:ext uri="{FF2B5EF4-FFF2-40B4-BE49-F238E27FC236}">
                <a16:creationId xmlns:a16="http://schemas.microsoft.com/office/drawing/2014/main" id="{1386E2A0-9654-410B-831A-78BE72DA61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775" y="3452551"/>
            <a:ext cx="1828107" cy="1254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9923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CF4F4C-269C-42D0-A452-E9116C800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2983" y="204186"/>
            <a:ext cx="2846033" cy="873943"/>
          </a:xfrm>
        </p:spPr>
        <p:txBody>
          <a:bodyPr/>
          <a:lstStyle/>
          <a:p>
            <a:r>
              <a:rPr lang="uk-UA" dirty="0" err="1">
                <a:latin typeface="Candara" panose="020E0502030303020204" pitchFamily="34" charset="0"/>
              </a:rPr>
              <a:t>Медобори</a:t>
            </a:r>
            <a:endParaRPr lang="uk-UA" dirty="0">
              <a:latin typeface="Candara" panose="020E0502030303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B55AED-2877-4695-AC35-26BC3B72B2FA}"/>
              </a:ext>
            </a:extLst>
          </p:cNvPr>
          <p:cNvSpPr txBox="1"/>
          <p:nvPr/>
        </p:nvSpPr>
        <p:spPr>
          <a:xfrm>
            <a:off x="6095999" y="1078129"/>
            <a:ext cx="6096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Candara" panose="020E0502030303020204" pitchFamily="34" charset="0"/>
              </a:rPr>
              <a:t>Це природоохоронна територія, розташована в Тернопільській області на західному Поділлі. Його створено у 1990 році для збереження унікальних природних комплексів </a:t>
            </a:r>
            <a:r>
              <a:rPr lang="uk-UA" b="1" dirty="0" err="1">
                <a:latin typeface="Candara" panose="020E0502030303020204" pitchFamily="34" charset="0"/>
              </a:rPr>
              <a:t>Гологоро</a:t>
            </a:r>
            <a:r>
              <a:rPr lang="uk-UA" b="1" dirty="0">
                <a:latin typeface="Candara" panose="020E0502030303020204" pitchFamily="34" charset="0"/>
              </a:rPr>
              <a:t>-Кременецького кряжа</a:t>
            </a:r>
            <a:r>
              <a:rPr lang="uk-UA" dirty="0">
                <a:latin typeface="Candara" panose="020E0502030303020204" pitchFamily="34" charset="0"/>
              </a:rPr>
              <a:t> (пагорбкуватих лісистих височин), зокрема мальовничих вапнякових скель, лісів і степових ділянок.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9E11B6-0B45-4714-8C9E-5428F33BE07E}"/>
              </a:ext>
            </a:extLst>
          </p:cNvPr>
          <p:cNvSpPr txBox="1"/>
          <p:nvPr/>
        </p:nvSpPr>
        <p:spPr>
          <a:xfrm>
            <a:off x="6095999" y="3186337"/>
            <a:ext cx="6096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Флора </a:t>
            </a:r>
            <a:r>
              <a:rPr lang="uk-UA" dirty="0" err="1"/>
              <a:t>Медоборів</a:t>
            </a:r>
            <a:r>
              <a:rPr lang="uk-UA" dirty="0"/>
              <a:t> надзвичайно різноманітна: понад </a:t>
            </a:r>
            <a:r>
              <a:rPr lang="uk-UA" b="1" dirty="0"/>
              <a:t>1 000 видів судинних рослин</a:t>
            </a:r>
            <a:r>
              <a:rPr lang="uk-UA" dirty="0"/>
              <a:t>, з яких більше </a:t>
            </a:r>
            <a:r>
              <a:rPr lang="uk-UA" b="1" dirty="0"/>
              <a:t>60 видів занесено до Червоної книги України</a:t>
            </a:r>
            <a:r>
              <a:rPr lang="uk-UA" dirty="0"/>
              <a:t>. Особливістю заповідника є поєднання </a:t>
            </a:r>
            <a:r>
              <a:rPr lang="uk-UA" b="1" dirty="0"/>
              <a:t>лісових, </a:t>
            </a:r>
            <a:r>
              <a:rPr lang="uk-UA" b="1" dirty="0" err="1"/>
              <a:t>лучно</a:t>
            </a:r>
            <a:r>
              <a:rPr lang="uk-UA" b="1" dirty="0"/>
              <a:t>-степових та </a:t>
            </a:r>
            <a:r>
              <a:rPr lang="uk-UA" b="1" dirty="0" err="1"/>
              <a:t>скельно-осипових</a:t>
            </a:r>
            <a:r>
              <a:rPr lang="uk-UA" dirty="0"/>
              <a:t> екосистем.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6531F6F-40B6-4E10-8AEE-918284CCC4D0}"/>
              </a:ext>
            </a:extLst>
          </p:cNvPr>
          <p:cNvSpPr txBox="1"/>
          <p:nvPr/>
        </p:nvSpPr>
        <p:spPr>
          <a:xfrm>
            <a:off x="6096000" y="5017547"/>
            <a:ext cx="6096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err="1"/>
              <a:t>Медобори</a:t>
            </a:r>
            <a:r>
              <a:rPr lang="uk-UA" dirty="0"/>
              <a:t>— це справжній </a:t>
            </a:r>
            <a:r>
              <a:rPr lang="uk-UA" b="1" dirty="0"/>
              <a:t>ботанічний рай Поділля</a:t>
            </a:r>
            <a:r>
              <a:rPr lang="uk-UA" dirty="0"/>
              <a:t>, де збереглися </a:t>
            </a:r>
            <a:r>
              <a:rPr lang="uk-UA" b="1" dirty="0"/>
              <a:t>ендемічні та реліктові рослини</a:t>
            </a:r>
            <a:r>
              <a:rPr lang="uk-UA" dirty="0"/>
              <a:t>, які не зустрічаються більше ніде. Заповідник є важливою природною лабораторією для досліджень змін клімату, видового збагачення та збереження рідкісних біотопів.</a:t>
            </a:r>
          </a:p>
        </p:txBody>
      </p:sp>
      <p:pic>
        <p:nvPicPr>
          <p:cNvPr id="7175" name="Picture 7" descr="Природний заповідник &quot;Медобори&quot;">
            <a:hlinkClick r:id="rId2"/>
            <a:extLst>
              <a:ext uri="{FF2B5EF4-FFF2-40B4-BE49-F238E27FC236}">
                <a16:creationId xmlns:a16="http://schemas.microsoft.com/office/drawing/2014/main" id="{3038653C-4634-4E49-B3AD-7EAFBD70E7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34649"/>
            <a:ext cx="2109174" cy="2623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498544D-F6EE-4290-8C9C-2B71DF2E23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174" y="4234649"/>
            <a:ext cx="3942194" cy="262335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CEA83FA-301F-4EFE-87FC-4EF8BECC66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86" y="1078129"/>
            <a:ext cx="2983140" cy="16002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A70C753-47DB-4E38-BF4B-BE309AA1683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8329"/>
            <a:ext cx="2981354" cy="155632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03C9D49D-BD4D-4EF5-AC24-13968C6B229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353" y="1078607"/>
            <a:ext cx="3070015" cy="3156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7521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F25E02-9E72-47C6-82F0-9AE7C346E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3061" y="83625"/>
            <a:ext cx="6485878" cy="865065"/>
          </a:xfrm>
        </p:spPr>
        <p:txBody>
          <a:bodyPr/>
          <a:lstStyle/>
          <a:p>
            <a:pPr algn="ctr"/>
            <a:r>
              <a:rPr lang="uk-UA" dirty="0">
                <a:latin typeface="Candara" panose="020E0502030303020204" pitchFamily="34" charset="0"/>
              </a:rPr>
              <a:t>Червонокнижні рослини: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03AEA7-3182-431A-9630-EA602EB3A52B}"/>
              </a:ext>
            </a:extLst>
          </p:cNvPr>
          <p:cNvSpPr txBox="1"/>
          <p:nvPr/>
        </p:nvSpPr>
        <p:spPr>
          <a:xfrm>
            <a:off x="115410" y="948690"/>
            <a:ext cx="6889073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uk-UA" b="1" dirty="0">
                <a:latin typeface="Candara" panose="020E0502030303020204" pitchFamily="34" charset="0"/>
              </a:rPr>
              <a:t>Цибуля подільська</a:t>
            </a:r>
            <a:r>
              <a:rPr lang="uk-UA" dirty="0">
                <a:latin typeface="Candara" panose="020E0502030303020204" pitchFamily="34" charset="0"/>
              </a:rPr>
              <a:t> — ендемік (росте лише тут), невелика рослина з фіолетово-рожевими квітками.</a:t>
            </a:r>
          </a:p>
          <a:p>
            <a:pPr>
              <a:buFont typeface="Arial" panose="020B0604020202020204" pitchFamily="34" charset="0"/>
              <a:buChar char="•"/>
            </a:pPr>
            <a:endParaRPr lang="uk-UA" dirty="0">
              <a:latin typeface="Candara" panose="020E0502030303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uk-UA" b="1" dirty="0">
                <a:latin typeface="Candara" panose="020E0502030303020204" pitchFamily="34" charset="0"/>
              </a:rPr>
              <a:t>Зіновать </a:t>
            </a:r>
            <a:r>
              <a:rPr lang="uk-UA" b="1" dirty="0" err="1">
                <a:latin typeface="Candara" panose="020E0502030303020204" pitchFamily="34" charset="0"/>
              </a:rPr>
              <a:t>Блоцького</a:t>
            </a:r>
            <a:r>
              <a:rPr lang="uk-UA" dirty="0">
                <a:latin typeface="Candara" panose="020E0502030303020204" pitchFamily="34" charset="0"/>
              </a:rPr>
              <a:t> — ще один ендемічний вид, характерний лише для Поділля.</a:t>
            </a:r>
          </a:p>
          <a:p>
            <a:pPr>
              <a:buFont typeface="Arial" panose="020B0604020202020204" pitchFamily="34" charset="0"/>
              <a:buChar char="•"/>
            </a:pPr>
            <a:endParaRPr lang="uk-UA" dirty="0">
              <a:latin typeface="Candara" panose="020E0502030303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uk-UA" b="1" dirty="0">
                <a:latin typeface="Candara" panose="020E0502030303020204" pitchFamily="34" charset="0"/>
              </a:rPr>
              <a:t>Клокичка периста</a:t>
            </a:r>
            <a:r>
              <a:rPr lang="uk-UA" dirty="0">
                <a:latin typeface="Candara" panose="020E0502030303020204" pitchFamily="34" charset="0"/>
              </a:rPr>
              <a:t> — рідкісний вид з папоротеподібним листям і мильними ягодами.</a:t>
            </a:r>
          </a:p>
          <a:p>
            <a:pPr>
              <a:buFont typeface="Arial" panose="020B0604020202020204" pitchFamily="34" charset="0"/>
              <a:buChar char="•"/>
            </a:pPr>
            <a:endParaRPr lang="uk-UA" dirty="0">
              <a:latin typeface="Candara" panose="020E0502030303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uk-UA" b="1" dirty="0">
                <a:latin typeface="Candara" panose="020E0502030303020204" pitchFamily="34" charset="0"/>
              </a:rPr>
              <a:t>Астрагал </a:t>
            </a:r>
            <a:r>
              <a:rPr lang="uk-UA" b="1" dirty="0" err="1">
                <a:latin typeface="Candara" panose="020E0502030303020204" pitchFamily="34" charset="0"/>
              </a:rPr>
              <a:t>шерстистоквітковий</a:t>
            </a:r>
            <a:r>
              <a:rPr lang="uk-UA" dirty="0">
                <a:latin typeface="Candara" panose="020E0502030303020204" pitchFamily="34" charset="0"/>
              </a:rPr>
              <a:t> — має оригінальні пухнасті квіти, росте на сухих схилах.</a:t>
            </a:r>
          </a:p>
          <a:p>
            <a:pPr>
              <a:buFont typeface="Arial" panose="020B0604020202020204" pitchFamily="34" charset="0"/>
              <a:buChar char="•"/>
            </a:pPr>
            <a:endParaRPr lang="uk-UA" dirty="0">
              <a:latin typeface="Candara" panose="020E0502030303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uk-UA" b="1" dirty="0">
                <a:latin typeface="Candara" panose="020E0502030303020204" pitchFamily="34" charset="0"/>
              </a:rPr>
              <a:t>Гніздівка звичайна</a:t>
            </a:r>
            <a:r>
              <a:rPr lang="uk-UA" dirty="0">
                <a:latin typeface="Candara" panose="020E0502030303020204" pitchFamily="34" charset="0"/>
              </a:rPr>
              <a:t> — незвична рослина без хлорофілу, живе за рахунок грибів.</a:t>
            </a:r>
          </a:p>
          <a:p>
            <a:pPr>
              <a:buFont typeface="Arial" panose="020B0604020202020204" pitchFamily="34" charset="0"/>
              <a:buChar char="•"/>
            </a:pPr>
            <a:endParaRPr lang="uk-UA" b="1" dirty="0">
              <a:latin typeface="Candara" panose="020E0502030303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uk-UA" b="1" dirty="0">
                <a:latin typeface="Candara" panose="020E0502030303020204" pitchFamily="34" charset="0"/>
              </a:rPr>
              <a:t>Любка </a:t>
            </a:r>
            <a:r>
              <a:rPr lang="uk-UA" b="1" dirty="0" err="1">
                <a:latin typeface="Candara" panose="020E0502030303020204" pitchFamily="34" charset="0"/>
              </a:rPr>
              <a:t>дволиста</a:t>
            </a:r>
            <a:r>
              <a:rPr lang="uk-UA" dirty="0">
                <a:latin typeface="Candara" panose="020E0502030303020204" pitchFamily="34" charset="0"/>
              </a:rPr>
              <a:t> — нічна запашна орхідея, росте в тінистих лісах.</a:t>
            </a:r>
          </a:p>
          <a:p>
            <a:pPr>
              <a:buFont typeface="Arial" panose="020B0604020202020204" pitchFamily="34" charset="0"/>
              <a:buChar char="•"/>
            </a:pPr>
            <a:endParaRPr lang="uk-UA" dirty="0">
              <a:latin typeface="Candara" panose="020E0502030303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uk-UA" b="1" dirty="0" err="1">
                <a:latin typeface="Candara" panose="020E0502030303020204" pitchFamily="34" charset="0"/>
              </a:rPr>
              <a:t>Підсніжник</a:t>
            </a:r>
            <a:r>
              <a:rPr lang="uk-UA" b="1" dirty="0">
                <a:latin typeface="Candara" panose="020E0502030303020204" pitchFamily="34" charset="0"/>
              </a:rPr>
              <a:t> складчастий</a:t>
            </a:r>
            <a:r>
              <a:rPr lang="uk-UA" dirty="0">
                <a:latin typeface="Candara" panose="020E0502030303020204" pitchFamily="34" charset="0"/>
              </a:rPr>
              <a:t> — весняна квітка, рідкісна для України.</a:t>
            </a:r>
          </a:p>
          <a:p>
            <a:pPr>
              <a:buFont typeface="Arial" panose="020B0604020202020204" pitchFamily="34" charset="0"/>
              <a:buChar char="•"/>
            </a:pPr>
            <a:endParaRPr lang="uk-UA" dirty="0">
              <a:latin typeface="Candara" panose="020E0502030303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uk-UA" b="1" dirty="0">
                <a:latin typeface="Candara" panose="020E0502030303020204" pitchFamily="34" charset="0"/>
              </a:rPr>
              <a:t>Шафран </a:t>
            </a:r>
            <a:r>
              <a:rPr lang="uk-UA" b="1" dirty="0" err="1">
                <a:latin typeface="Candara" panose="020E0502030303020204" pitchFamily="34" charset="0"/>
              </a:rPr>
              <a:t>Гейфеля</a:t>
            </a:r>
            <a:r>
              <a:rPr lang="uk-UA" dirty="0">
                <a:latin typeface="Candara" panose="020E0502030303020204" pitchFamily="34" charset="0"/>
              </a:rPr>
              <a:t> — має яскраво-фіолетові квіти, часто зростає в листяних лісах.</a:t>
            </a:r>
          </a:p>
        </p:txBody>
      </p:sp>
      <p:pic>
        <p:nvPicPr>
          <p:cNvPr id="8194" name="Picture 2" descr="Часник подільський — Вікіпедія">
            <a:hlinkClick r:id="rId2"/>
            <a:extLst>
              <a:ext uri="{FF2B5EF4-FFF2-40B4-BE49-F238E27FC236}">
                <a16:creationId xmlns:a16="http://schemas.microsoft.com/office/drawing/2014/main" id="{CE649DD6-F4EB-4F37-9C4A-44F9909D53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4483" y="948691"/>
            <a:ext cx="2547890" cy="1689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Зіновать Блоцького, рокитничок Блоцького Занесений до Європейського  червоного списку, Червоного списку МСОП. Охороняється у НПП «Подільські  Товтри». #бакота #дністер #червонакнигаукраїни #подільськітовтри  #смачниймед #люблюмед #туризмукраїна @ Bakota ...">
            <a:hlinkClick r:id="rId4"/>
            <a:extLst>
              <a:ext uri="{FF2B5EF4-FFF2-40B4-BE49-F238E27FC236}">
                <a16:creationId xmlns:a16="http://schemas.microsoft.com/office/drawing/2014/main" id="{43ED5A59-B08D-4792-8C66-1125924207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4483" y="2638053"/>
            <a:ext cx="1784410" cy="1784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Клокичка периста🌹 - купити саджанці в горшках в Україні (Київ, Одеса,  Харьків) недорого| FLORIUM.UA🌹">
            <a:hlinkClick r:id="rId6"/>
            <a:extLst>
              <a:ext uri="{FF2B5EF4-FFF2-40B4-BE49-F238E27FC236}">
                <a16:creationId xmlns:a16="http://schemas.microsoft.com/office/drawing/2014/main" id="{EB74247C-9956-4A5D-B933-0EA7931D00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8893" y="2638053"/>
            <a:ext cx="1615734" cy="1784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Астрагал шерстистоквітковий трава: продаж, ціна у Харкові. Сушені квіти,  рослини від &quot;Світ Трав - трави, індивідуальні збори, чаї та спеції&quot; -  32011425">
            <a:hlinkClick r:id="rId8"/>
            <a:extLst>
              <a:ext uri="{FF2B5EF4-FFF2-40B4-BE49-F238E27FC236}">
                <a16:creationId xmlns:a16="http://schemas.microsoft.com/office/drawing/2014/main" id="{5130D34A-4B0E-49AA-B0B9-02AA7F12B8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4484" y="4422463"/>
            <a:ext cx="1615734" cy="2436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Гніздівка звичайна — Вікіпедія">
            <a:hlinkClick r:id="rId10"/>
            <a:extLst>
              <a:ext uri="{FF2B5EF4-FFF2-40B4-BE49-F238E27FC236}">
                <a16:creationId xmlns:a16="http://schemas.microsoft.com/office/drawing/2014/main" id="{FC35E891-1262-43F6-B368-1EDA6C6192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0218" y="4422462"/>
            <a:ext cx="1493570" cy="2435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Увага - рідкісні види! Любка дволиста.">
            <a:hlinkClick r:id="rId12"/>
            <a:extLst>
              <a:ext uri="{FF2B5EF4-FFF2-40B4-BE49-F238E27FC236}">
                <a16:creationId xmlns:a16="http://schemas.microsoft.com/office/drawing/2014/main" id="{1B8FA211-B799-459F-8AD7-FCD9AC6894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3788" y="4422462"/>
            <a:ext cx="2081064" cy="2435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6" name="Picture 14">
            <a:hlinkClick r:id="rId14"/>
            <a:extLst>
              <a:ext uri="{FF2B5EF4-FFF2-40B4-BE49-F238E27FC236}">
                <a16:creationId xmlns:a16="http://schemas.microsoft.com/office/drawing/2014/main" id="{47B42297-0EB6-496F-9E28-65B5882619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5456" y="948690"/>
            <a:ext cx="2656544" cy="1688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8" name="Picture 16" descr="Шафран Гейфелів | Cам собі агроном">
            <a:hlinkClick r:id="rId16"/>
            <a:extLst>
              <a:ext uri="{FF2B5EF4-FFF2-40B4-BE49-F238E27FC236}">
                <a16:creationId xmlns:a16="http://schemas.microsoft.com/office/drawing/2014/main" id="{4E276783-98EC-400C-ACEB-230DE6A52F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4627" y="2638053"/>
            <a:ext cx="1787373" cy="1784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90787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3ECD483-85E7-44EB-B0E2-81927026CB1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1628" y="5184559"/>
            <a:ext cx="2381250" cy="1673441"/>
          </a:xfrm>
          <a:prstGeom prst="rect">
            <a:avLst/>
          </a:prstGeom>
        </p:spPr>
      </p:pic>
      <p:pic>
        <p:nvPicPr>
          <p:cNvPr id="9218" name="Picture 2" descr="Чисте навколишнє середовище – це продовження нашого життя">
            <a:hlinkClick r:id="rId3"/>
            <a:extLst>
              <a:ext uri="{FF2B5EF4-FFF2-40B4-BE49-F238E27FC236}">
                <a16:creationId xmlns:a16="http://schemas.microsoft.com/office/drawing/2014/main" id="{7DDF5808-D62D-43AA-8002-5A7A80F5C0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2878" y="4581592"/>
            <a:ext cx="3039122" cy="2276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Зелений Знак Переробки Значок Символ Білому Тлі Трикутний Логотип Еко  Стоковий вектор ©Tacka 289832896">
            <a:hlinkClick r:id="rId5"/>
            <a:extLst>
              <a:ext uri="{FF2B5EF4-FFF2-40B4-BE49-F238E27FC236}">
                <a16:creationId xmlns:a16="http://schemas.microsoft.com/office/drawing/2014/main" id="{8ACFCE46-E297-452B-A62C-E7A478542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7603" y="2847195"/>
            <a:ext cx="1734397" cy="1734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4FF5B48-49EC-4717-947E-BE3E9DE798D3}"/>
              </a:ext>
            </a:extLst>
          </p:cNvPr>
          <p:cNvSpPr txBox="1"/>
          <p:nvPr/>
        </p:nvSpPr>
        <p:spPr>
          <a:xfrm>
            <a:off x="529700" y="674400"/>
            <a:ext cx="11132599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>
                <a:latin typeface="Candara" panose="020E0502030303020204" pitchFamily="34" charset="0"/>
              </a:rPr>
              <a:t>Червона книга України — це не просто перелік рідкісних рослин і тварин, а символ нашої відповідальності перед природою. Вона нагадує, що кожен вид — це унікальна частинка живого світу, яку легко втратити, але важко відновити. Завдяки цій книзі ми маємо змогу зберігати біорізноманіття, охороняти рідкісні види та вчитися жити в гармонії з природою.</a:t>
            </a:r>
          </a:p>
          <a:p>
            <a:pPr algn="ctr"/>
            <a:r>
              <a:rPr lang="uk-UA" sz="3200" dirty="0">
                <a:latin typeface="Candara" panose="020E0502030303020204" pitchFamily="34" charset="0"/>
              </a:rPr>
              <a:t> </a:t>
            </a:r>
            <a:r>
              <a:rPr lang="uk-UA" sz="3200" b="1" dirty="0">
                <a:latin typeface="Candara" panose="020E0502030303020204" pitchFamily="34" charset="0"/>
              </a:rPr>
              <a:t>Піклуйтесь про навколишнє середовище, бережіть кожну квітку й дерево, і головне — заохочуйте до цього інших.</a:t>
            </a:r>
            <a:r>
              <a:rPr lang="uk-UA" sz="3200" dirty="0">
                <a:latin typeface="Candara" panose="020E0502030303020204" pitchFamily="34" charset="0"/>
              </a:rPr>
              <a:t> Лише спільними зусиллями ми зможемо зберегти красу та багатство української природи для майбутніх поколінь.</a:t>
            </a:r>
          </a:p>
        </p:txBody>
      </p:sp>
    </p:spTree>
    <p:extLst>
      <p:ext uri="{BB962C8B-B14F-4D97-AF65-F5344CB8AC3E}">
        <p14:creationId xmlns:p14="http://schemas.microsoft.com/office/powerpoint/2010/main" val="38273947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691EBE1-56E5-4F31-9926-70031E03BE0B}"/>
              </a:ext>
            </a:extLst>
          </p:cNvPr>
          <p:cNvSpPr txBox="1"/>
          <p:nvPr/>
        </p:nvSpPr>
        <p:spPr>
          <a:xfrm>
            <a:off x="2254928" y="2687381"/>
            <a:ext cx="76821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8000" dirty="0">
                <a:latin typeface="Candara" panose="020E0502030303020204" pitchFamily="34" charset="0"/>
              </a:rPr>
              <a:t>Дякую за увагу</a:t>
            </a:r>
            <a:r>
              <a:rPr lang="ru-RU" sz="8000">
                <a:latin typeface="Candara" panose="020E0502030303020204" pitchFamily="34" charset="0"/>
              </a:rPr>
              <a:t>!</a:t>
            </a:r>
            <a:endParaRPr lang="uk-UA" sz="8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0954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C47B1FD-1EA8-47B1-852C-85F322D794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68" t="1" r="12702" b="345"/>
          <a:stretch/>
        </p:blipFill>
        <p:spPr>
          <a:xfrm>
            <a:off x="3869278" y="1859270"/>
            <a:ext cx="4453440" cy="3139459"/>
          </a:xfrm>
          <a:prstGeom prst="rect">
            <a:avLst/>
          </a:prstGeom>
          <a:effectLst>
            <a:glow>
              <a:schemeClr val="bg1"/>
            </a:glow>
            <a:outerShdw blurRad="50800" dist="38100" dir="18900000" algn="bl" rotWithShape="0">
              <a:prstClr val="black">
                <a:alpha val="40000"/>
              </a:prstClr>
            </a:outerShdw>
            <a:softEdge rad="50800"/>
          </a:effec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279FD1-67D0-4150-91C2-9DE629F1B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4952" y="143183"/>
            <a:ext cx="5962095" cy="1325563"/>
          </a:xfrm>
        </p:spPr>
        <p:txBody>
          <a:bodyPr/>
          <a:lstStyle/>
          <a:p>
            <a:pPr algn="ctr"/>
            <a:r>
              <a:rPr lang="uk-UA" dirty="0"/>
              <a:t>Що таке Червона Книга</a:t>
            </a:r>
            <a:r>
              <a:rPr lang="en-US" dirty="0"/>
              <a:t>?</a:t>
            </a:r>
            <a:endParaRPr lang="uk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CA0DE71-6593-4255-88E9-2431685887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9088" y="1624429"/>
            <a:ext cx="9433821" cy="4351338"/>
          </a:xfrm>
        </p:spPr>
        <p:txBody>
          <a:bodyPr>
            <a:normAutofit fontScale="85000" lnSpcReduction="20000"/>
          </a:bodyPr>
          <a:lstStyle/>
          <a:p>
            <a:r>
              <a:rPr lang="uk-UA" b="1" dirty="0">
                <a:latin typeface="Candara" panose="020E0502030303020204" pitchFamily="34" charset="0"/>
              </a:rPr>
              <a:t>Червона книга України</a:t>
            </a:r>
            <a:r>
              <a:rPr lang="uk-UA" dirty="0">
                <a:latin typeface="Candara" panose="020E0502030303020204" pitchFamily="34" charset="0"/>
              </a:rPr>
              <a:t> — це офіційне державне видання, у якому зібрано інформацію про рідкісні, зникаючі або зниклі види тварин, рослин і грибів, що потребують охорони. Її головна мета — збереження біорізноманіття та запобігання зникненню окремих видів.</a:t>
            </a:r>
          </a:p>
          <a:p>
            <a:endParaRPr lang="uk-UA" dirty="0">
              <a:latin typeface="Candara" panose="020E0502030303020204" pitchFamily="34" charset="0"/>
            </a:endParaRPr>
          </a:p>
          <a:p>
            <a:r>
              <a:rPr lang="uk-UA" dirty="0">
                <a:latin typeface="Candara" panose="020E0502030303020204" pitchFamily="34" charset="0"/>
              </a:rPr>
              <a:t>Перше видання з’явилося у 1980 році, останнє оновлення — у 2009. Види у книзі поділяють на категорії за рівнем загрози. Веденням книги займається Національна комісія з питань Червоної книги України разом із науковими установами.</a:t>
            </a:r>
          </a:p>
          <a:p>
            <a:endParaRPr lang="uk-UA" dirty="0">
              <a:latin typeface="Candara" panose="020E0502030303020204" pitchFamily="34" charset="0"/>
            </a:endParaRPr>
          </a:p>
          <a:p>
            <a:r>
              <a:rPr lang="uk-UA" dirty="0">
                <a:latin typeface="Candara" panose="020E0502030303020204" pitchFamily="34" charset="0"/>
              </a:rPr>
              <a:t>Це видання має важливе значення для природоохоронного законодавства: занесені до книги види охороняються державою, а за їх знищення передбачено відповідальність.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43960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79A319-35F9-4481-9BCE-1729C9E42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5511" y="2615518"/>
            <a:ext cx="5600978" cy="1325563"/>
          </a:xfrm>
        </p:spPr>
        <p:txBody>
          <a:bodyPr>
            <a:noAutofit/>
          </a:bodyPr>
          <a:lstStyle/>
          <a:p>
            <a:pPr algn="ctr"/>
            <a:r>
              <a:rPr lang="uk-UA" sz="7200" dirty="0">
                <a:latin typeface="Candara" panose="020E0502030303020204" pitchFamily="34" charset="0"/>
              </a:rPr>
              <a:t>Заповідники</a:t>
            </a: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8170D0CC-087A-4C6D-B091-748B2A05C1E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35510" y="-61876"/>
            <a:chExt cx="12192000" cy="6858000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DAE2E818-2739-43EC-B7F3-9605D86782A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510" y="-61876"/>
              <a:ext cx="4138482" cy="2615520"/>
            </a:xfrm>
            <a:prstGeom prst="rect">
              <a:avLst/>
            </a:prstGeom>
          </p:spPr>
        </p:pic>
        <p:pic>
          <p:nvPicPr>
            <p:cNvPr id="1028" name="Picture 4" descr="Карпатський біосферний заповідник | Karpatium">
              <a:hlinkClick r:id="rId3"/>
              <a:extLst>
                <a:ext uri="{FF2B5EF4-FFF2-40B4-BE49-F238E27FC236}">
                  <a16:creationId xmlns:a16="http://schemas.microsoft.com/office/drawing/2014/main" id="{76241F1A-DE32-42C9-B7BE-B1044608211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89028" y="4180605"/>
              <a:ext cx="4138482" cy="26155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32" name="Picture 8" descr="Канівський заповідник: вартові чарівного світу - Рідна країна">
            <a:hlinkClick r:id="rId5"/>
            <a:extLst>
              <a:ext uri="{FF2B5EF4-FFF2-40B4-BE49-F238E27FC236}">
                <a16:creationId xmlns:a16="http://schemas.microsoft.com/office/drawing/2014/main" id="{C36422F8-DD7D-4F69-88CF-19AEB1444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15520"/>
            <a:ext cx="3063075" cy="2187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Поліський природний заповідник - Природно-заповідний фонд України">
            <a:hlinkClick r:id="rId7"/>
            <a:extLst>
              <a:ext uri="{FF2B5EF4-FFF2-40B4-BE49-F238E27FC236}">
                <a16:creationId xmlns:a16="http://schemas.microsoft.com/office/drawing/2014/main" id="{B8A0F0F0-6577-47D7-B1B5-629DAE6BD2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8482" y="0"/>
            <a:ext cx="3063075" cy="2187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Медобори (заповідник) — Вікіпедія">
            <a:hlinkClick r:id="rId9"/>
            <a:extLst>
              <a:ext uri="{FF2B5EF4-FFF2-40B4-BE49-F238E27FC236}">
                <a16:creationId xmlns:a16="http://schemas.microsoft.com/office/drawing/2014/main" id="{69263408-1568-4985-8E63-2AB52B86D5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0443" y="4670089"/>
            <a:ext cx="3063075" cy="2187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2EEF7AF-E9CC-4978-B561-EECAEA41994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8925" y="2054570"/>
            <a:ext cx="3063075" cy="2187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500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9CA31E-C668-41D8-8545-4AE4E722F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8129" y="290412"/>
            <a:ext cx="3955742" cy="784025"/>
          </a:xfrm>
        </p:spPr>
        <p:txBody>
          <a:bodyPr>
            <a:normAutofit fontScale="90000"/>
          </a:bodyPr>
          <a:lstStyle/>
          <a:p>
            <a:pPr algn="ctr"/>
            <a:r>
              <a:rPr lang="uk-UA" sz="5400" dirty="0">
                <a:latin typeface="Candara" panose="020E0502030303020204" pitchFamily="34" charset="0"/>
              </a:rPr>
              <a:t>Асканія-Нова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FDBA6FB-8716-4330-B2FF-C0DE47420005}"/>
              </a:ext>
            </a:extLst>
          </p:cNvPr>
          <p:cNvSpPr txBox="1"/>
          <p:nvPr/>
        </p:nvSpPr>
        <p:spPr>
          <a:xfrm>
            <a:off x="4909351" y="1197737"/>
            <a:ext cx="72826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>
                <a:latin typeface="Candara" panose="020E0502030303020204" pitchFamily="34" charset="0"/>
              </a:rPr>
              <a:t>це</a:t>
            </a:r>
            <a:r>
              <a:rPr lang="ru-RU" sz="2400" dirty="0">
                <a:latin typeface="Candara" panose="020E0502030303020204" pitchFamily="34" charset="0"/>
              </a:rPr>
              <a:t> </a:t>
            </a:r>
            <a:r>
              <a:rPr lang="ru-RU" sz="2400" dirty="0" err="1">
                <a:latin typeface="Candara" panose="020E0502030303020204" pitchFamily="34" charset="0"/>
              </a:rPr>
              <a:t>найбільший</a:t>
            </a:r>
            <a:r>
              <a:rPr lang="ru-RU" sz="2400" dirty="0">
                <a:latin typeface="Candara" panose="020E0502030303020204" pitchFamily="34" charset="0"/>
              </a:rPr>
              <a:t> </a:t>
            </a:r>
            <a:r>
              <a:rPr lang="ru-RU" sz="2400" dirty="0" err="1">
                <a:latin typeface="Candara" panose="020E0502030303020204" pitchFamily="34" charset="0"/>
              </a:rPr>
              <a:t>степовий</a:t>
            </a:r>
            <a:r>
              <a:rPr lang="ru-RU" sz="2400" dirty="0">
                <a:latin typeface="Candara" panose="020E0502030303020204" pitchFamily="34" charset="0"/>
              </a:rPr>
              <a:t> </a:t>
            </a:r>
            <a:r>
              <a:rPr lang="ru-RU" sz="2400" dirty="0" err="1">
                <a:latin typeface="Candara" panose="020E0502030303020204" pitchFamily="34" charset="0"/>
              </a:rPr>
              <a:t>біосферний</a:t>
            </a:r>
            <a:r>
              <a:rPr lang="ru-RU" sz="2400" dirty="0">
                <a:latin typeface="Candara" panose="020E0502030303020204" pitchFamily="34" charset="0"/>
              </a:rPr>
              <a:t> </a:t>
            </a:r>
            <a:r>
              <a:rPr lang="ru-RU" sz="2400" dirty="0" err="1">
                <a:latin typeface="Candara" panose="020E0502030303020204" pitchFamily="34" charset="0"/>
              </a:rPr>
              <a:t>заповідник</a:t>
            </a:r>
            <a:r>
              <a:rPr lang="ru-RU" sz="2400" dirty="0">
                <a:latin typeface="Candara" panose="020E0502030303020204" pitchFamily="34" charset="0"/>
              </a:rPr>
              <a:t> у </a:t>
            </a:r>
            <a:r>
              <a:rPr lang="ru-RU" sz="2400" dirty="0" err="1">
                <a:latin typeface="Candara" panose="020E0502030303020204" pitchFamily="34" charset="0"/>
              </a:rPr>
              <a:t>Європі</a:t>
            </a:r>
            <a:r>
              <a:rPr lang="ru-RU" sz="2400" dirty="0">
                <a:latin typeface="Candara" panose="020E0502030303020204" pitchFamily="34" charset="0"/>
              </a:rPr>
              <a:t> та один </a:t>
            </a:r>
            <a:r>
              <a:rPr lang="ru-RU" sz="2400" dirty="0" err="1">
                <a:latin typeface="Candara" panose="020E0502030303020204" pitchFamily="34" charset="0"/>
              </a:rPr>
              <a:t>із</a:t>
            </a:r>
            <a:r>
              <a:rPr lang="ru-RU" sz="2400" dirty="0">
                <a:latin typeface="Candara" panose="020E0502030303020204" pitchFamily="34" charset="0"/>
              </a:rPr>
              <a:t> </a:t>
            </a:r>
            <a:r>
              <a:rPr lang="ru-RU" sz="2400" dirty="0" err="1">
                <a:latin typeface="Candara" panose="020E0502030303020204" pitchFamily="34" charset="0"/>
              </a:rPr>
              <a:t>найцінніших</a:t>
            </a:r>
            <a:r>
              <a:rPr lang="ru-RU" sz="2400" dirty="0">
                <a:latin typeface="Candara" panose="020E0502030303020204" pitchFamily="34" charset="0"/>
              </a:rPr>
              <a:t> у </a:t>
            </a:r>
            <a:r>
              <a:rPr lang="ru-RU" sz="2400" dirty="0" err="1">
                <a:latin typeface="Candara" panose="020E0502030303020204" pitchFamily="34" charset="0"/>
              </a:rPr>
              <a:t>світі</a:t>
            </a:r>
            <a:r>
              <a:rPr lang="ru-RU" sz="2400" dirty="0">
                <a:latin typeface="Candara" panose="020E0502030303020204" pitchFamily="34" charset="0"/>
              </a:rPr>
              <a:t>. </a:t>
            </a:r>
            <a:r>
              <a:rPr lang="ru-RU" sz="2400" dirty="0" err="1">
                <a:latin typeface="Candara" panose="020E0502030303020204" pitchFamily="34" charset="0"/>
              </a:rPr>
              <a:t>Розташований</a:t>
            </a:r>
            <a:r>
              <a:rPr lang="ru-RU" sz="2400" dirty="0">
                <a:latin typeface="Candara" panose="020E0502030303020204" pitchFamily="34" charset="0"/>
              </a:rPr>
              <a:t> у </a:t>
            </a:r>
            <a:r>
              <a:rPr lang="ru-RU" sz="2400" dirty="0" err="1">
                <a:latin typeface="Candara" panose="020E0502030303020204" pitchFamily="34" charset="0"/>
              </a:rPr>
              <a:t>Херсонській</a:t>
            </a:r>
            <a:r>
              <a:rPr lang="ru-RU" sz="2400" dirty="0">
                <a:latin typeface="Candara" panose="020E0502030303020204" pitchFamily="34" charset="0"/>
              </a:rPr>
              <a:t> </a:t>
            </a:r>
            <a:r>
              <a:rPr lang="ru-RU" sz="2400" dirty="0" err="1">
                <a:latin typeface="Candara" panose="020E0502030303020204" pitchFamily="34" charset="0"/>
              </a:rPr>
              <a:t>області</a:t>
            </a:r>
            <a:r>
              <a:rPr lang="ru-RU" sz="2400" dirty="0">
                <a:latin typeface="Candara" panose="020E0502030303020204" pitchFamily="34" charset="0"/>
              </a:rPr>
              <a:t>, </a:t>
            </a:r>
            <a:r>
              <a:rPr lang="ru-RU" sz="2400" dirty="0" err="1">
                <a:latin typeface="Candara" panose="020E0502030303020204" pitchFamily="34" charset="0"/>
              </a:rPr>
              <a:t>він</a:t>
            </a:r>
            <a:r>
              <a:rPr lang="ru-RU" sz="2400" dirty="0">
                <a:latin typeface="Candara" panose="020E0502030303020204" pitchFamily="34" charset="0"/>
              </a:rPr>
              <a:t> </a:t>
            </a:r>
            <a:r>
              <a:rPr lang="ru-RU" sz="2400" dirty="0" err="1">
                <a:latin typeface="Candara" panose="020E0502030303020204" pitchFamily="34" charset="0"/>
              </a:rPr>
              <a:t>був</a:t>
            </a:r>
            <a:r>
              <a:rPr lang="ru-RU" sz="2400" dirty="0">
                <a:latin typeface="Candara" panose="020E0502030303020204" pitchFamily="34" charset="0"/>
              </a:rPr>
              <a:t> </a:t>
            </a:r>
            <a:r>
              <a:rPr lang="ru-RU" sz="2400" dirty="0" err="1">
                <a:latin typeface="Candara" panose="020E0502030303020204" pitchFamily="34" charset="0"/>
              </a:rPr>
              <a:t>заснований</a:t>
            </a:r>
            <a:r>
              <a:rPr lang="ru-RU" sz="2400" dirty="0">
                <a:latin typeface="Candara" panose="020E0502030303020204" pitchFamily="34" charset="0"/>
              </a:rPr>
              <a:t> у 1898 </a:t>
            </a:r>
            <a:r>
              <a:rPr lang="ru-RU" sz="2400" dirty="0" err="1">
                <a:latin typeface="Candara" panose="020E0502030303020204" pitchFamily="34" charset="0"/>
              </a:rPr>
              <a:t>році</a:t>
            </a:r>
            <a:r>
              <a:rPr lang="ru-RU" sz="2400" dirty="0">
                <a:latin typeface="Candara" panose="020E0502030303020204" pitchFamily="34" charset="0"/>
              </a:rPr>
              <a:t>.</a:t>
            </a:r>
            <a:endParaRPr lang="uk-UA" sz="2400" dirty="0">
              <a:latin typeface="Candara" panose="020E0502030303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5694FB9-5FCD-4E07-9240-D83B73169CAC}"/>
              </a:ext>
            </a:extLst>
          </p:cNvPr>
          <p:cNvSpPr txBox="1"/>
          <p:nvPr/>
        </p:nvSpPr>
        <p:spPr>
          <a:xfrm>
            <a:off x="4909352" y="2644665"/>
            <a:ext cx="72826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>
                <a:latin typeface="Candara" panose="020E0502030303020204" pitchFamily="34" charset="0"/>
              </a:rPr>
              <a:t>Заповідник</a:t>
            </a:r>
            <a:r>
              <a:rPr lang="ru-RU" sz="2400" dirty="0">
                <a:latin typeface="Candara" panose="020E0502030303020204" pitchFamily="34" charset="0"/>
              </a:rPr>
              <a:t> </a:t>
            </a:r>
            <a:r>
              <a:rPr lang="ru-RU" sz="2400" dirty="0" err="1">
                <a:latin typeface="Candara" panose="020E0502030303020204" pitchFamily="34" charset="0"/>
              </a:rPr>
              <a:t>охоплює</a:t>
            </a:r>
            <a:r>
              <a:rPr lang="ru-RU" sz="2400" dirty="0">
                <a:latin typeface="Candara" panose="020E0502030303020204" pitchFamily="34" charset="0"/>
              </a:rPr>
              <a:t> </a:t>
            </a:r>
            <a:r>
              <a:rPr lang="ru-RU" sz="2400" dirty="0" err="1">
                <a:latin typeface="Candara" panose="020E0502030303020204" pitchFamily="34" charset="0"/>
              </a:rPr>
              <a:t>величезну</a:t>
            </a:r>
            <a:r>
              <a:rPr lang="ru-RU" sz="2400" dirty="0">
                <a:latin typeface="Candara" panose="020E0502030303020204" pitchFamily="34" charset="0"/>
              </a:rPr>
              <a:t> </a:t>
            </a:r>
            <a:r>
              <a:rPr lang="ru-RU" sz="2400" dirty="0" err="1">
                <a:latin typeface="Candara" panose="020E0502030303020204" pitchFamily="34" charset="0"/>
              </a:rPr>
              <a:t>територію</a:t>
            </a:r>
            <a:r>
              <a:rPr lang="ru-RU" sz="2400" dirty="0">
                <a:latin typeface="Candara" panose="020E0502030303020204" pitchFamily="34" charset="0"/>
              </a:rPr>
              <a:t>, де </a:t>
            </a:r>
            <a:r>
              <a:rPr lang="ru-RU" sz="2400" dirty="0" err="1">
                <a:latin typeface="Candara" panose="020E0502030303020204" pitchFamily="34" charset="0"/>
              </a:rPr>
              <a:t>збереглися</a:t>
            </a:r>
            <a:r>
              <a:rPr lang="ru-RU" sz="2400" dirty="0">
                <a:latin typeface="Candara" panose="020E0502030303020204" pitchFamily="34" charset="0"/>
              </a:rPr>
              <a:t> </a:t>
            </a:r>
            <a:r>
              <a:rPr lang="ru-RU" sz="2400" b="1" dirty="0" err="1">
                <a:latin typeface="Candara" panose="020E0502030303020204" pitchFamily="34" charset="0"/>
              </a:rPr>
              <a:t>цілинні</a:t>
            </a:r>
            <a:r>
              <a:rPr lang="ru-RU" sz="2400" b="1" dirty="0">
                <a:latin typeface="Candara" panose="020E0502030303020204" pitchFamily="34" charset="0"/>
              </a:rPr>
              <a:t> степи</a:t>
            </a:r>
            <a:r>
              <a:rPr lang="ru-RU" sz="2400" dirty="0">
                <a:latin typeface="Candara" panose="020E0502030303020204" pitchFamily="34" charset="0"/>
              </a:rPr>
              <a:t> — </a:t>
            </a:r>
            <a:r>
              <a:rPr lang="ru-RU" sz="2400" dirty="0" err="1">
                <a:latin typeface="Candara" panose="020E0502030303020204" pitchFamily="34" charset="0"/>
              </a:rPr>
              <a:t>ділянки</a:t>
            </a:r>
            <a:r>
              <a:rPr lang="ru-RU" sz="2400" dirty="0">
                <a:latin typeface="Candara" panose="020E0502030303020204" pitchFamily="34" charset="0"/>
              </a:rPr>
              <a:t>, на </a:t>
            </a:r>
            <a:r>
              <a:rPr lang="ru-RU" sz="2400" dirty="0" err="1">
                <a:latin typeface="Candara" panose="020E0502030303020204" pitchFamily="34" charset="0"/>
              </a:rPr>
              <a:t>яких</a:t>
            </a:r>
            <a:r>
              <a:rPr lang="ru-RU" sz="2400" dirty="0">
                <a:latin typeface="Candara" panose="020E0502030303020204" pitchFamily="34" charset="0"/>
              </a:rPr>
              <a:t> </a:t>
            </a:r>
            <a:r>
              <a:rPr lang="ru-RU" sz="2400" dirty="0" err="1">
                <a:latin typeface="Candara" panose="020E0502030303020204" pitchFamily="34" charset="0"/>
              </a:rPr>
              <a:t>ніколи</a:t>
            </a:r>
            <a:r>
              <a:rPr lang="ru-RU" sz="2400" dirty="0">
                <a:latin typeface="Candara" panose="020E0502030303020204" pitchFamily="34" charset="0"/>
              </a:rPr>
              <a:t> не проводили </a:t>
            </a:r>
            <a:r>
              <a:rPr lang="ru-RU" sz="2400" dirty="0" err="1">
                <a:latin typeface="Candara" panose="020E0502030303020204" pitchFamily="34" charset="0"/>
              </a:rPr>
              <a:t>господарської</a:t>
            </a:r>
            <a:r>
              <a:rPr lang="ru-RU" sz="2400" dirty="0">
                <a:latin typeface="Candara" panose="020E0502030303020204" pitchFamily="34" charset="0"/>
              </a:rPr>
              <a:t> </a:t>
            </a:r>
            <a:r>
              <a:rPr lang="ru-RU" sz="2400" dirty="0" err="1">
                <a:latin typeface="Candara" panose="020E0502030303020204" pitchFamily="34" charset="0"/>
              </a:rPr>
              <a:t>діяльності</a:t>
            </a:r>
            <a:r>
              <a:rPr lang="ru-RU" sz="2400" dirty="0">
                <a:latin typeface="Candara" panose="020E0502030303020204" pitchFamily="34" charset="0"/>
              </a:rPr>
              <a:t> (</a:t>
            </a:r>
            <a:r>
              <a:rPr lang="ru-RU" sz="2400" dirty="0" err="1">
                <a:latin typeface="Candara" panose="020E0502030303020204" pitchFamily="34" charset="0"/>
              </a:rPr>
              <a:t>оранка</a:t>
            </a:r>
            <a:r>
              <a:rPr lang="ru-RU" sz="2400" dirty="0">
                <a:latin typeface="Candara" panose="020E0502030303020204" pitchFamily="34" charset="0"/>
              </a:rPr>
              <a:t>, </a:t>
            </a:r>
            <a:r>
              <a:rPr lang="ru-RU" sz="2400" dirty="0" err="1">
                <a:latin typeface="Candara" panose="020E0502030303020204" pitchFamily="34" charset="0"/>
              </a:rPr>
              <a:t>будівництво</a:t>
            </a:r>
            <a:r>
              <a:rPr lang="ru-RU" sz="2400" dirty="0">
                <a:latin typeface="Candara" panose="020E0502030303020204" pitchFamily="34" charset="0"/>
              </a:rPr>
              <a:t>). </a:t>
            </a:r>
            <a:r>
              <a:rPr lang="ru-RU" sz="2400" dirty="0" err="1">
                <a:latin typeface="Candara" panose="020E0502030303020204" pitchFamily="34" charset="0"/>
              </a:rPr>
              <a:t>Це</a:t>
            </a:r>
            <a:r>
              <a:rPr lang="ru-RU" sz="2400" dirty="0">
                <a:latin typeface="Candara" panose="020E0502030303020204" pitchFamily="34" charset="0"/>
              </a:rPr>
              <a:t> </a:t>
            </a:r>
            <a:r>
              <a:rPr lang="ru-RU" sz="2400" dirty="0" err="1">
                <a:latin typeface="Candara" panose="020E0502030303020204" pitchFamily="34" charset="0"/>
              </a:rPr>
              <a:t>справжня</a:t>
            </a:r>
            <a:r>
              <a:rPr lang="ru-RU" sz="2400" dirty="0">
                <a:latin typeface="Candara" panose="020E0502030303020204" pitchFamily="34" charset="0"/>
              </a:rPr>
              <a:t> "машина часу" для </a:t>
            </a:r>
            <a:r>
              <a:rPr lang="ru-RU" sz="2400" dirty="0" err="1">
                <a:latin typeface="Candara" panose="020E0502030303020204" pitchFamily="34" charset="0"/>
              </a:rPr>
              <a:t>ботаніків</a:t>
            </a:r>
            <a:r>
              <a:rPr lang="ru-RU" sz="2400" dirty="0">
                <a:latin typeface="Candara" panose="020E0502030303020204" pitchFamily="34" charset="0"/>
              </a:rPr>
              <a:t>.</a:t>
            </a:r>
            <a:endParaRPr lang="uk-UA" sz="2400" dirty="0">
              <a:latin typeface="Candara" panose="020E0502030303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206194C-1138-4D35-A511-5142EFE55CCA}"/>
              </a:ext>
            </a:extLst>
          </p:cNvPr>
          <p:cNvSpPr txBox="1"/>
          <p:nvPr/>
        </p:nvSpPr>
        <p:spPr>
          <a:xfrm>
            <a:off x="4909351" y="4830256"/>
            <a:ext cx="728264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latin typeface="Candara" panose="020E0502030303020204" pitchFamily="34" charset="0"/>
              </a:rPr>
              <a:t>Степи — одна з </a:t>
            </a:r>
            <a:r>
              <a:rPr lang="uk-UA" sz="2400" dirty="0" err="1">
                <a:latin typeface="Candara" panose="020E0502030303020204" pitchFamily="34" charset="0"/>
              </a:rPr>
              <a:t>найрідкіснішдужеих</a:t>
            </a:r>
            <a:r>
              <a:rPr lang="uk-UA" sz="2400" dirty="0">
                <a:latin typeface="Candara" panose="020E0502030303020204" pitchFamily="34" charset="0"/>
              </a:rPr>
              <a:t> екосистем на планеті, і їх залишилось мало. Більшість видів рослин заповідника унікальні, зникають через зміну клімату та людську діяльність. Асканія-Нова їх зберігає та примножує.</a:t>
            </a:r>
          </a:p>
        </p:txBody>
      </p:sp>
      <p:pic>
        <p:nvPicPr>
          <p:cNvPr id="2062" name="Picture 14" descr="Асканія-Нова | 7 чудес України">
            <a:hlinkClick r:id="rId2"/>
            <a:extLst>
              <a:ext uri="{FF2B5EF4-FFF2-40B4-BE49-F238E27FC236}">
                <a16:creationId xmlns:a16="http://schemas.microsoft.com/office/drawing/2014/main" id="{6F664173-DFD8-4F66-8976-64C32E029F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243"/>
            <a:ext cx="2628900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Аскания-Нова (посёлок) — Википедия">
            <a:hlinkClick r:id="rId4"/>
            <a:extLst>
              <a:ext uri="{FF2B5EF4-FFF2-40B4-BE49-F238E27FC236}">
                <a16:creationId xmlns:a16="http://schemas.microsoft.com/office/drawing/2014/main" id="{01B780A8-F150-4833-9F60-6B15ABEF84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0451" y="3248550"/>
            <a:ext cx="2628900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8694DEA-8BFF-4A59-ABEC-FFC6E728B2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14925"/>
            <a:ext cx="2628900" cy="1743075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EC31BD04-3535-4A81-8B05-0EBF6BBFF9B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48549"/>
            <a:ext cx="2157274" cy="1743075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6E769F24-7083-4206-95F5-54CB99540C2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077" y="5114925"/>
            <a:ext cx="2157274" cy="1743075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7A0B6542-4FBC-427A-B09A-93FCDEE702A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077" y="1400700"/>
            <a:ext cx="2157274" cy="1754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4481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1" name="Picture 19" descr="Горицвіт весняний | Сib.net.ua">
            <a:hlinkClick r:id="rId2"/>
            <a:extLst>
              <a:ext uri="{FF2B5EF4-FFF2-40B4-BE49-F238E27FC236}">
                <a16:creationId xmlns:a16="http://schemas.microsoft.com/office/drawing/2014/main" id="{32677C5B-71B0-4B5F-803D-29FA11FF10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4758" y="4907335"/>
            <a:ext cx="2863901" cy="1950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9" name="Picture 17" descr="Вероніка довголиста — Все про бджільництво | Сильна пасіка">
            <a:hlinkClick r:id="rId4"/>
            <a:extLst>
              <a:ext uri="{FF2B5EF4-FFF2-40B4-BE49-F238E27FC236}">
                <a16:creationId xmlns:a16="http://schemas.microsoft.com/office/drawing/2014/main" id="{3738367C-9D53-4723-96A7-701641F9E0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8099" y="4902796"/>
            <a:ext cx="2863901" cy="1950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5" name="Picture 13" descr="Рослина адонiс весняний горицвiт весняний, запарна трава, чорна трава,  чорногорка, стародубка, волосатка, купавник. Будова, поширення, біологічна  класифікація | ІАС &quot;Аграрії разом&quot;">
            <a:hlinkClick r:id="rId6"/>
            <a:extLst>
              <a:ext uri="{FF2B5EF4-FFF2-40B4-BE49-F238E27FC236}">
                <a16:creationId xmlns:a16="http://schemas.microsoft.com/office/drawing/2014/main" id="{623218A2-57E6-4488-9745-575C624D38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8098" y="2929112"/>
            <a:ext cx="2863901" cy="1953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>
            <a:hlinkClick r:id="rId8"/>
            <a:extLst>
              <a:ext uri="{FF2B5EF4-FFF2-40B4-BE49-F238E27FC236}">
                <a16:creationId xmlns:a16="http://schemas.microsoft.com/office/drawing/2014/main" id="{0E5A093D-6B7F-422F-8785-470374CE07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4757" y="2964735"/>
            <a:ext cx="2863901" cy="1950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5802CC-53D1-420C-8991-71B0E9BBD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6327" y="57151"/>
            <a:ext cx="6379346" cy="974140"/>
          </a:xfrm>
        </p:spPr>
        <p:txBody>
          <a:bodyPr/>
          <a:lstStyle/>
          <a:p>
            <a:r>
              <a:rPr lang="uk-UA" dirty="0">
                <a:latin typeface="Candara" panose="020E0502030303020204" pitchFamily="34" charset="0"/>
              </a:rPr>
              <a:t>Червонокнижні рослини:</a:t>
            </a: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531BB6BC-85FA-4FA3-9A04-F62A1043F4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606" y="1026762"/>
            <a:ext cx="6379346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uk-UA" altLang="uk-UA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ndara" panose="020E0502030303020204" pitchFamily="34" charset="0"/>
              </a:rPr>
              <a:t>1</a:t>
            </a:r>
            <a:r>
              <a:rPr kumimoji="0" lang="en-US" altLang="uk-UA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ndara" panose="020E0502030303020204" pitchFamily="34" charset="0"/>
              </a:rPr>
              <a:t>.</a:t>
            </a:r>
            <a:r>
              <a:rPr kumimoji="0" lang="uk-UA" altLang="uk-UA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ndara" panose="020E0502030303020204" pitchFamily="34" charset="0"/>
              </a:rPr>
              <a:t>Ковила українська</a:t>
            </a:r>
            <a:r>
              <a:rPr kumimoji="0" lang="uk-UA" alt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ndara" panose="020E0502030303020204" pitchFamily="34" charset="0"/>
              </a:rPr>
              <a:t> та інші види ковили (перелічені у Червоній книзі). Ці стебла — символи степу, які срібляться на </a:t>
            </a:r>
            <a:r>
              <a:rPr kumimoji="0" lang="uk-UA" altLang="uk-UA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ndara" panose="020E0502030303020204" pitchFamily="34" charset="0"/>
              </a:rPr>
              <a:t>вітрі</a:t>
            </a:r>
            <a:endParaRPr kumimoji="0" lang="uk-UA" altLang="uk-UA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ndara" panose="020E0502030303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uk-UA" altLang="uk-UA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ndara" panose="020E0502030303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uk-UA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ndara" panose="020E0502030303020204" pitchFamily="34" charset="0"/>
              </a:rPr>
              <a:t>2.</a:t>
            </a:r>
            <a:r>
              <a:rPr kumimoji="0" lang="uk-UA" altLang="uk-UA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ndara" panose="020E0502030303020204" pitchFamily="34" charset="0"/>
              </a:rPr>
              <a:t>Тюльпан </a:t>
            </a:r>
            <a:r>
              <a:rPr kumimoji="0" lang="uk-UA" altLang="uk-UA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ndara" panose="020E0502030303020204" pitchFamily="34" charset="0"/>
              </a:rPr>
              <a:t>Шренка</a:t>
            </a:r>
            <a:r>
              <a:rPr kumimoji="0" lang="uk-UA" alt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ndara" panose="020E0502030303020204" pitchFamily="34" charset="0"/>
              </a:rPr>
              <a:t> — дикий родич садових тюльпанів, зацвітає яскравими плямами навесні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uk-UA" altLang="uk-UA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ndara" panose="020E0502030303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uk-UA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ndara" panose="020E0502030303020204" pitchFamily="34" charset="0"/>
              </a:rPr>
              <a:t>3.</a:t>
            </a:r>
            <a:r>
              <a:rPr kumimoji="0" lang="uk-UA" altLang="uk-UA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ndara" panose="020E0502030303020204" pitchFamily="34" charset="0"/>
              </a:rPr>
              <a:t>Астрагал </a:t>
            </a:r>
            <a:r>
              <a:rPr kumimoji="0" lang="uk-UA" altLang="uk-UA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ndara" panose="020E0502030303020204" pitchFamily="34" charset="0"/>
              </a:rPr>
              <a:t>шерстистоквітковий</a:t>
            </a:r>
            <a:r>
              <a:rPr kumimoji="0" lang="uk-UA" alt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ndara" panose="020E0502030303020204" pitchFamily="34" charset="0"/>
              </a:rPr>
              <a:t> — дуже рідкісна рослина з оригінальними шерстистими квітками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uk-UA" altLang="uk-UA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ndara" panose="020E0502030303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uk-UA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ndara" panose="020E0502030303020204" pitchFamily="34" charset="0"/>
              </a:rPr>
              <a:t>4.</a:t>
            </a:r>
            <a:r>
              <a:rPr kumimoji="0" lang="uk-UA" altLang="uk-UA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ndara" panose="020E0502030303020204" pitchFamily="34" charset="0"/>
              </a:rPr>
              <a:t>Рябчик руський</a:t>
            </a:r>
            <a:r>
              <a:rPr kumimoji="0" lang="uk-UA" alt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ndara" panose="020E0502030303020204" pitchFamily="34" charset="0"/>
              </a:rPr>
              <a:t> — має характерні </a:t>
            </a:r>
            <a:r>
              <a:rPr kumimoji="0" lang="uk-UA" altLang="uk-UA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ndara" panose="020E0502030303020204" pitchFamily="34" charset="0"/>
              </a:rPr>
              <a:t>дзвіночкоподібні</a:t>
            </a:r>
            <a:r>
              <a:rPr kumimoji="0" lang="uk-UA" alt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ndara" panose="020E0502030303020204" pitchFamily="34" charset="0"/>
              </a:rPr>
              <a:t> квітки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uk-UA" altLang="uk-UA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ndara" panose="020E0502030303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uk-UA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ndara" panose="020E0502030303020204" pitchFamily="34" charset="0"/>
              </a:rPr>
              <a:t>5.</a:t>
            </a:r>
            <a:r>
              <a:rPr kumimoji="0" lang="uk-UA" altLang="uk-UA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ndara" panose="020E0502030303020204" pitchFamily="34" charset="0"/>
              </a:rPr>
              <a:t>Адоніс весняний (сон-трава)</a:t>
            </a:r>
            <a:r>
              <a:rPr kumimoji="0" lang="uk-UA" alt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ndara" panose="020E0502030303020204" pitchFamily="34" charset="0"/>
              </a:rPr>
              <a:t> — яскраво-жовті квіти, які пробиваються першими після зими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898707E-5080-4848-9766-465986B4E551}"/>
              </a:ext>
            </a:extLst>
          </p:cNvPr>
          <p:cNvSpPr txBox="1"/>
          <p:nvPr/>
        </p:nvSpPr>
        <p:spPr>
          <a:xfrm>
            <a:off x="101606" y="5207467"/>
            <a:ext cx="63793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latin typeface="Candara" panose="020E0502030303020204" pitchFamily="34" charset="0"/>
              </a:rPr>
              <a:t>Ще цікаві степові рослини:</a:t>
            </a:r>
          </a:p>
          <a:p>
            <a:r>
              <a:rPr lang="en-US" dirty="0">
                <a:latin typeface="Candara" panose="020E0502030303020204" pitchFamily="34" charset="0"/>
              </a:rPr>
              <a:t>6.</a:t>
            </a:r>
            <a:r>
              <a:rPr lang="uk-UA" dirty="0">
                <a:latin typeface="Candara" panose="020E0502030303020204" pitchFamily="34" charset="0"/>
              </a:rPr>
              <a:t>Латаття білосніжне</a:t>
            </a:r>
          </a:p>
          <a:p>
            <a:r>
              <a:rPr lang="en-US" dirty="0">
                <a:latin typeface="Candara" panose="020E0502030303020204" pitchFamily="34" charset="0"/>
              </a:rPr>
              <a:t>7.</a:t>
            </a:r>
            <a:r>
              <a:rPr lang="uk-UA" dirty="0">
                <a:latin typeface="Candara" panose="020E0502030303020204" pitchFamily="34" charset="0"/>
              </a:rPr>
              <a:t>Горицвіт</a:t>
            </a:r>
          </a:p>
          <a:p>
            <a:r>
              <a:rPr lang="en-US" dirty="0">
                <a:latin typeface="Candara" panose="020E0502030303020204" pitchFamily="34" charset="0"/>
              </a:rPr>
              <a:t>8.</a:t>
            </a:r>
            <a:r>
              <a:rPr lang="uk-UA" dirty="0">
                <a:latin typeface="Candara" panose="020E0502030303020204" pitchFamily="34" charset="0"/>
              </a:rPr>
              <a:t>Вероніка степова</a:t>
            </a:r>
          </a:p>
          <a:p>
            <a:endParaRPr lang="uk-UA" dirty="0"/>
          </a:p>
        </p:txBody>
      </p:sp>
      <p:pic>
        <p:nvPicPr>
          <p:cNvPr id="3077" name="Picture 5" descr="Ковила українська — Вікіпедія">
            <a:hlinkClick r:id="rId10"/>
            <a:extLst>
              <a:ext uri="{FF2B5EF4-FFF2-40B4-BE49-F238E27FC236}">
                <a16:creationId xmlns:a16="http://schemas.microsoft.com/office/drawing/2014/main" id="{121CC3E8-B36C-40A1-BF07-5EEEA4C0FA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4756" y="1026762"/>
            <a:ext cx="2863901" cy="1942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Тюльпан Шренка (лат. Tulipa schrenkii)">
            <a:hlinkClick r:id="rId12"/>
            <a:extLst>
              <a:ext uri="{FF2B5EF4-FFF2-40B4-BE49-F238E27FC236}">
                <a16:creationId xmlns:a16="http://schemas.microsoft.com/office/drawing/2014/main" id="{748831AD-EE64-498D-B78D-E5F92A81E6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8656" y="1027621"/>
            <a:ext cx="2819539" cy="1896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Рослина астрагал шерстистоквітковий котики, котячий горох, перелет, перелет  польський, солодке зілля. Будова, поширення, біологічна класифікація | ІАС  &quot;Аграрії разом&quot;">
            <a:hlinkClick r:id="rId14"/>
            <a:extLst>
              <a:ext uri="{FF2B5EF4-FFF2-40B4-BE49-F238E27FC236}">
                <a16:creationId xmlns:a16="http://schemas.microsoft.com/office/drawing/2014/main" id="{C65FDFB1-73AF-40CD-B44A-440852E36A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1460" y="2264992"/>
            <a:ext cx="1974389" cy="1319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7" name="Picture 15" descr="Латаття сніжно-біле — Вікіпедія">
            <a:hlinkClick r:id="rId16"/>
            <a:extLst>
              <a:ext uri="{FF2B5EF4-FFF2-40B4-BE49-F238E27FC236}">
                <a16:creationId xmlns:a16="http://schemas.microsoft.com/office/drawing/2014/main" id="{954231B5-078D-4E81-85BA-F2846D5495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673" y="4247756"/>
            <a:ext cx="1974389" cy="1318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67612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6A5E4A-CBCC-4983-92A0-E0B979E7D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6610" y="266331"/>
            <a:ext cx="8878779" cy="1033741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>
                <a:latin typeface="Candara" panose="020E0502030303020204" pitchFamily="34" charset="0"/>
              </a:rPr>
              <a:t>Карпатський біосферний заповідник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541C9A-71BB-4369-A9BE-40F12C4B448B}"/>
              </a:ext>
            </a:extLst>
          </p:cNvPr>
          <p:cNvSpPr txBox="1"/>
          <p:nvPr/>
        </p:nvSpPr>
        <p:spPr>
          <a:xfrm>
            <a:off x="5400582" y="1484287"/>
            <a:ext cx="679141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latin typeface="Candara" panose="020E0502030303020204" pitchFamily="34" charset="0"/>
              </a:rPr>
              <a:t>це один із найбільших природоохоронних об’єктів України, розташований на Закарпатті, у найвищій частині Українських Карпат. Його було створено у 1968 році, а у 1992 році він отримав статус біосферного заповідника під егідою ЮНЕСКО.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92D632-CAE0-4D2D-BE2C-E2F3E0E14F37}"/>
              </a:ext>
            </a:extLst>
          </p:cNvPr>
          <p:cNvSpPr txBox="1"/>
          <p:nvPr/>
        </p:nvSpPr>
        <p:spPr>
          <a:xfrm>
            <a:off x="5400582" y="3510090"/>
            <a:ext cx="67914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>
                <a:latin typeface="Candara" panose="020E0502030303020204" pitchFamily="34" charset="0"/>
              </a:rPr>
              <a:t>Цей</a:t>
            </a:r>
            <a:r>
              <a:rPr lang="ru-RU" sz="2000" dirty="0">
                <a:latin typeface="Candara" panose="020E0502030303020204" pitchFamily="34" charset="0"/>
              </a:rPr>
              <a:t> </a:t>
            </a:r>
            <a:r>
              <a:rPr lang="ru-RU" sz="2000" dirty="0" err="1">
                <a:latin typeface="Candara" panose="020E0502030303020204" pitchFamily="34" charset="0"/>
              </a:rPr>
              <a:t>заповідник</a:t>
            </a:r>
            <a:r>
              <a:rPr lang="ru-RU" sz="2000" dirty="0">
                <a:latin typeface="Candara" panose="020E0502030303020204" pitchFamily="34" charset="0"/>
              </a:rPr>
              <a:t> — </a:t>
            </a:r>
            <a:r>
              <a:rPr lang="ru-RU" sz="2000" dirty="0" err="1">
                <a:latin typeface="Candara" panose="020E0502030303020204" pitchFamily="34" charset="0"/>
              </a:rPr>
              <a:t>справжній</a:t>
            </a:r>
            <a:r>
              <a:rPr lang="ru-RU" sz="2000" dirty="0">
                <a:latin typeface="Candara" panose="020E0502030303020204" pitchFamily="34" charset="0"/>
              </a:rPr>
              <a:t> </a:t>
            </a:r>
            <a:r>
              <a:rPr lang="ru-RU" sz="2000" dirty="0" err="1">
                <a:latin typeface="Candara" panose="020E0502030303020204" pitchFamily="34" charset="0"/>
              </a:rPr>
              <a:t>ботанічний</a:t>
            </a:r>
            <a:r>
              <a:rPr lang="ru-RU" sz="2000" dirty="0">
                <a:latin typeface="Candara" panose="020E0502030303020204" pitchFamily="34" charset="0"/>
              </a:rPr>
              <a:t> скарб: тут </a:t>
            </a:r>
            <a:r>
              <a:rPr lang="ru-RU" sz="2000" dirty="0" err="1">
                <a:latin typeface="Candara" panose="020E0502030303020204" pitchFamily="34" charset="0"/>
              </a:rPr>
              <a:t>зростає</a:t>
            </a:r>
            <a:r>
              <a:rPr lang="ru-RU" sz="2000" dirty="0">
                <a:latin typeface="Candara" panose="020E0502030303020204" pitchFamily="34" charset="0"/>
              </a:rPr>
              <a:t> </a:t>
            </a:r>
            <a:r>
              <a:rPr lang="ru-RU" sz="2000" dirty="0" err="1">
                <a:latin typeface="Candara" panose="020E0502030303020204" pitchFamily="34" charset="0"/>
              </a:rPr>
              <a:t>понад</a:t>
            </a:r>
            <a:r>
              <a:rPr lang="ru-RU" sz="2000" dirty="0">
                <a:latin typeface="Candara" panose="020E0502030303020204" pitchFamily="34" charset="0"/>
              </a:rPr>
              <a:t> </a:t>
            </a:r>
            <a:r>
              <a:rPr lang="ru-RU" sz="2000" b="1" dirty="0">
                <a:latin typeface="Candara" panose="020E0502030303020204" pitchFamily="34" charset="0"/>
              </a:rPr>
              <a:t>2 000 </a:t>
            </a:r>
            <a:r>
              <a:rPr lang="ru-RU" sz="2000" b="1" dirty="0" err="1">
                <a:latin typeface="Candara" panose="020E0502030303020204" pitchFamily="34" charset="0"/>
              </a:rPr>
              <a:t>видів</a:t>
            </a:r>
            <a:r>
              <a:rPr lang="ru-RU" sz="2000" b="1" dirty="0">
                <a:latin typeface="Candara" panose="020E0502030303020204" pitchFamily="34" charset="0"/>
              </a:rPr>
              <a:t> </a:t>
            </a:r>
            <a:r>
              <a:rPr lang="ru-RU" sz="2000" b="1" dirty="0" err="1">
                <a:latin typeface="Candara" panose="020E0502030303020204" pitchFamily="34" charset="0"/>
              </a:rPr>
              <a:t>судинних</a:t>
            </a:r>
            <a:r>
              <a:rPr lang="ru-RU" sz="2000" b="1" dirty="0">
                <a:latin typeface="Candara" panose="020E0502030303020204" pitchFamily="34" charset="0"/>
              </a:rPr>
              <a:t> </a:t>
            </a:r>
            <a:r>
              <a:rPr lang="ru-RU" sz="2000" b="1" dirty="0" err="1">
                <a:latin typeface="Candara" panose="020E0502030303020204" pitchFamily="34" charset="0"/>
              </a:rPr>
              <a:t>рослин</a:t>
            </a:r>
            <a:r>
              <a:rPr lang="ru-RU" sz="2000" dirty="0">
                <a:latin typeface="Candara" panose="020E0502030303020204" pitchFamily="34" charset="0"/>
              </a:rPr>
              <a:t>, з </a:t>
            </a:r>
            <a:r>
              <a:rPr lang="ru-RU" sz="2000" dirty="0" err="1">
                <a:latin typeface="Candara" panose="020E0502030303020204" pitchFamily="34" charset="0"/>
              </a:rPr>
              <a:t>яких</a:t>
            </a:r>
            <a:r>
              <a:rPr lang="ru-RU" sz="2000" dirty="0">
                <a:latin typeface="Candara" panose="020E0502030303020204" pitchFamily="34" charset="0"/>
              </a:rPr>
              <a:t> </a:t>
            </a:r>
            <a:r>
              <a:rPr lang="ru-RU" sz="2000" dirty="0" err="1">
                <a:latin typeface="Candara" panose="020E0502030303020204" pitchFamily="34" charset="0"/>
              </a:rPr>
              <a:t>близько</a:t>
            </a:r>
            <a:r>
              <a:rPr lang="ru-RU" sz="2000" dirty="0">
                <a:latin typeface="Candara" panose="020E0502030303020204" pitchFamily="34" charset="0"/>
              </a:rPr>
              <a:t> </a:t>
            </a:r>
            <a:r>
              <a:rPr lang="ru-RU" sz="2000" b="1" dirty="0">
                <a:latin typeface="Candara" panose="020E0502030303020204" pitchFamily="34" charset="0"/>
              </a:rPr>
              <a:t>200 занесено до </a:t>
            </a:r>
            <a:r>
              <a:rPr lang="ru-RU" sz="2000" b="1" dirty="0" err="1">
                <a:latin typeface="Candara" panose="020E0502030303020204" pitchFamily="34" charset="0"/>
              </a:rPr>
              <a:t>Червоної</a:t>
            </a:r>
            <a:r>
              <a:rPr lang="ru-RU" sz="2000" b="1" dirty="0">
                <a:latin typeface="Candara" panose="020E0502030303020204" pitchFamily="34" charset="0"/>
              </a:rPr>
              <a:t> книги </a:t>
            </a:r>
            <a:r>
              <a:rPr lang="ru-RU" sz="2000" b="1" dirty="0" err="1">
                <a:latin typeface="Candara" panose="020E0502030303020204" pitchFamily="34" charset="0"/>
              </a:rPr>
              <a:t>України</a:t>
            </a:r>
            <a:r>
              <a:rPr lang="ru-RU" sz="2000" dirty="0">
                <a:latin typeface="Candara" panose="020E0502030303020204" pitchFamily="34" charset="0"/>
              </a:rPr>
              <a:t>.</a:t>
            </a:r>
            <a:endParaRPr lang="uk-UA" sz="2000" dirty="0">
              <a:latin typeface="Candara" panose="020E0502030303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90A395-DFA3-42FB-81D9-73DC3EC7BF0A}"/>
              </a:ext>
            </a:extLst>
          </p:cNvPr>
          <p:cNvSpPr txBox="1"/>
          <p:nvPr/>
        </p:nvSpPr>
        <p:spPr>
          <a:xfrm>
            <a:off x="5400581" y="4930935"/>
            <a:ext cx="679141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latin typeface="Candara" panose="020E0502030303020204" pitchFamily="34" charset="0"/>
              </a:rPr>
              <a:t>Карпатський біосферний заповідник — це природна лабораторія, де зберігаються реліктові (доісторичні) і ендемічні (місцеві) види, які не знайдеш більше ніде у світі. Рослинність тут </a:t>
            </a:r>
            <a:r>
              <a:rPr lang="uk-UA" sz="2000" dirty="0" err="1">
                <a:latin typeface="Candara" panose="020E0502030303020204" pitchFamily="34" charset="0"/>
              </a:rPr>
              <a:t>збереглася</a:t>
            </a:r>
            <a:r>
              <a:rPr lang="uk-UA" sz="2000" dirty="0">
                <a:latin typeface="Candara" panose="020E0502030303020204" pitchFamily="34" charset="0"/>
              </a:rPr>
              <a:t> майже в первісному стані, що робить цей регіон неоціненним для науки й природи.</a:t>
            </a:r>
          </a:p>
        </p:txBody>
      </p:sp>
      <p:pic>
        <p:nvPicPr>
          <p:cNvPr id="1026" name="Picture 2" descr="Карпатський біосферний заповідник бореться за звання кращого природнього  парку України – Рахів">
            <a:hlinkClick r:id="rId2"/>
            <a:extLst>
              <a:ext uri="{FF2B5EF4-FFF2-40B4-BE49-F238E27FC236}">
                <a16:creationId xmlns:a16="http://schemas.microsoft.com/office/drawing/2014/main" id="{22ACE818-F7FE-40BB-989E-FF5D086E16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647940"/>
            <a:ext cx="2971800" cy="1809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арпатський біосферний заповідник | Support to nature protected area">
            <a:hlinkClick r:id="rId4"/>
            <a:extLst>
              <a:ext uri="{FF2B5EF4-FFF2-40B4-BE49-F238E27FC236}">
                <a16:creationId xmlns:a16="http://schemas.microsoft.com/office/drawing/2014/main" id="{57C293D5-B4C0-4BD8-BCA5-1192527F32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457461"/>
            <a:ext cx="2457540" cy="163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Карпатский биосферный заповедник — Википедия">
            <a:hlinkClick r:id="rId6"/>
            <a:extLst>
              <a:ext uri="{FF2B5EF4-FFF2-40B4-BE49-F238E27FC236}">
                <a16:creationId xmlns:a16="http://schemas.microsoft.com/office/drawing/2014/main" id="{838A3502-0985-4241-94D9-9B19A8342C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7541" y="3440738"/>
            <a:ext cx="2852089" cy="1647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Карпатський біосферний заповідник - Природно-заповідний фонд України">
            <a:hlinkClick r:id="rId8"/>
            <a:extLst>
              <a:ext uri="{FF2B5EF4-FFF2-40B4-BE49-F238E27FC236}">
                <a16:creationId xmlns:a16="http://schemas.microsoft.com/office/drawing/2014/main" id="{B8A60FE9-3BFD-4308-AB89-27B7D3335B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1" y="1630753"/>
            <a:ext cx="2337829" cy="1798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A1B9477-AC81-4AC9-8765-02D1AF685B2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088677"/>
            <a:ext cx="5320451" cy="1769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38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26CD01-9779-4DC8-9DCA-84CEE4C79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7987" y="161925"/>
            <a:ext cx="6296025" cy="823913"/>
          </a:xfrm>
        </p:spPr>
        <p:txBody>
          <a:bodyPr/>
          <a:lstStyle/>
          <a:p>
            <a:pPr algn="ctr"/>
            <a:r>
              <a:rPr lang="uk-UA" dirty="0">
                <a:latin typeface="Candara" panose="020E0502030303020204" pitchFamily="34" charset="0"/>
              </a:rPr>
              <a:t>Червонокнижні рослини: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5F94C7DE-CFB4-4297-BC32-6E13B9E3DC8A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158053" y="1107884"/>
            <a:ext cx="6873776" cy="5324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ndara" panose="020E0502030303020204" pitchFamily="34" charset="0"/>
              </a:rPr>
              <a:t>Едельвейс альпійський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ndara" panose="020E0502030303020204" pitchFamily="34" charset="0"/>
              </a:rPr>
              <a:t> — символ Карпат, росте на висотах понад 1 800 м. Дуже рідкісна квітка, яку заборонено зривати.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uk-UA" altLang="uk-U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ndara" panose="020E0502030303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ndara" panose="020E0502030303020204" pitchFamily="34" charset="0"/>
              </a:rPr>
              <a:t>Арніка гірська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ndara" panose="020E0502030303020204" pitchFamily="34" charset="0"/>
              </a:rPr>
              <a:t> — яскраво-жовта лікарська рослина, яка зникає через надмірне збирання.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uk-UA" altLang="uk-U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ndara" panose="020E0502030303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ndara" panose="020E0502030303020204" pitchFamily="34" charset="0"/>
              </a:rPr>
              <a:t>Білотка альпійська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ndara" panose="020E0502030303020204" pitchFamily="34" charset="0"/>
              </a:rPr>
              <a:t> — інший різновид едельвейса, дуже тендітна, росте лише в недоторканих гірських районах.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uk-UA" altLang="uk-U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ndara" panose="020E0502030303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ndara" panose="020E0502030303020204" pitchFamily="34" charset="0"/>
              </a:rPr>
              <a:t>Підсніжник</a:t>
            </a:r>
            <a:r>
              <a:rPr kumimoji="0" lang="uk-UA" altLang="uk-UA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ndara" panose="020E0502030303020204" pitchFamily="34" charset="0"/>
              </a:rPr>
              <a:t> білосніжний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ndara" panose="020E0502030303020204" pitchFamily="34" charset="0"/>
              </a:rPr>
              <a:t> — один із перших вісників весни.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uk-UA" altLang="uk-U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ndara" panose="020E0502030303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ndara" panose="020E0502030303020204" pitchFamily="34" charset="0"/>
              </a:rPr>
              <a:t>Лілія лісова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ndara" panose="020E0502030303020204" pitchFamily="34" charset="0"/>
              </a:rPr>
              <a:t> — декоративна червонувато-оранжева квітка, потребує суворої охорони.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uk-UA" altLang="uk-U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ndara" panose="020E0502030303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ndara" panose="020E0502030303020204" pitchFamily="34" charset="0"/>
              </a:rPr>
              <a:t>Сон-трава (</a:t>
            </a:r>
            <a:r>
              <a:rPr kumimoji="0" lang="uk-UA" altLang="uk-UA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ndara" panose="020E0502030303020204" pitchFamily="34" charset="0"/>
              </a:rPr>
              <a:t>пульсатила</a:t>
            </a:r>
            <a:r>
              <a:rPr kumimoji="0" lang="uk-UA" altLang="uk-UA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ndara" panose="020E0502030303020204" pitchFamily="34" charset="0"/>
              </a:rPr>
              <a:t>)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ndara" panose="020E0502030303020204" pitchFamily="34" charset="0"/>
              </a:rPr>
              <a:t> — ранньовесняна квітка з фіолетовими пелюстками.</a:t>
            </a:r>
          </a:p>
        </p:txBody>
      </p:sp>
      <p:pic>
        <p:nvPicPr>
          <p:cNvPr id="2053" name="Picture 5" descr="Арніка гірська. Про дивовижну силу малої рослини.">
            <a:hlinkClick r:id="rId2"/>
            <a:extLst>
              <a:ext uri="{FF2B5EF4-FFF2-40B4-BE49-F238E27FC236}">
                <a16:creationId xmlns:a16="http://schemas.microsoft.com/office/drawing/2014/main" id="{90D96DFD-65FB-4BD3-8BFD-3EA632F388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5131" y="1113940"/>
            <a:ext cx="2531599" cy="1973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Білотка альпійська — Вікіпедія">
            <a:hlinkClick r:id="rId4"/>
            <a:extLst>
              <a:ext uri="{FF2B5EF4-FFF2-40B4-BE49-F238E27FC236}">
                <a16:creationId xmlns:a16="http://schemas.microsoft.com/office/drawing/2014/main" id="{C833C012-C869-4D32-90A0-AF0533891F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6730" y="5071428"/>
            <a:ext cx="2635270" cy="1786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Рослини НПП «Голосіївський». Підсніжник білосніжний (Galanthus nivalis L.)  | Національний природний парк «Голосіївський»">
            <a:hlinkClick r:id="rId6"/>
            <a:extLst>
              <a:ext uri="{FF2B5EF4-FFF2-40B4-BE49-F238E27FC236}">
                <a16:creationId xmlns:a16="http://schemas.microsoft.com/office/drawing/2014/main" id="{99556A7C-BC4D-4545-8471-386522D97C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6730" y="1113940"/>
            <a:ext cx="2635270" cy="1973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Едельвейс альпійський">
            <a:hlinkClick r:id="rId8"/>
            <a:extLst>
              <a:ext uri="{FF2B5EF4-FFF2-40B4-BE49-F238E27FC236}">
                <a16:creationId xmlns:a16="http://schemas.microsoft.com/office/drawing/2014/main" id="{E99C8BE1-9FF3-4EDF-8EA3-8B35E4857D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829" y="3087847"/>
            <a:ext cx="2631877" cy="1973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Лілія лісова» - ви зможете знайти цю рослину на територіх парку «Феофанія»">
            <a:hlinkClick r:id="rId10"/>
            <a:extLst>
              <a:ext uri="{FF2B5EF4-FFF2-40B4-BE49-F238E27FC236}">
                <a16:creationId xmlns:a16="http://schemas.microsoft.com/office/drawing/2014/main" id="{93229A8E-09A9-424B-A642-1AC8486207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0404" y="3087847"/>
            <a:ext cx="2524901" cy="1983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 descr="Пульсатилла в гомеопатии (Pulsatilla pratensis)">
            <a:hlinkClick r:id="rId12"/>
            <a:extLst>
              <a:ext uri="{FF2B5EF4-FFF2-40B4-BE49-F238E27FC236}">
                <a16:creationId xmlns:a16="http://schemas.microsoft.com/office/drawing/2014/main" id="{1773FFBA-9ABE-4503-AF33-DED28207E2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5131" y="5061755"/>
            <a:ext cx="2528294" cy="1796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1162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4FB48C-DDFB-4701-96B5-AEE804486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625" y="283368"/>
            <a:ext cx="8286750" cy="795338"/>
          </a:xfrm>
        </p:spPr>
        <p:txBody>
          <a:bodyPr/>
          <a:lstStyle/>
          <a:p>
            <a:pPr algn="ctr"/>
            <a:r>
              <a:rPr lang="uk-UA" dirty="0">
                <a:latin typeface="Candara" panose="020E0502030303020204" pitchFamily="34" charset="0"/>
              </a:rPr>
              <a:t>Поліський природний заповідник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14CF17-45E3-45BA-A5A5-1B42B0A3F8AC}"/>
              </a:ext>
            </a:extLst>
          </p:cNvPr>
          <p:cNvSpPr txBox="1"/>
          <p:nvPr/>
        </p:nvSpPr>
        <p:spPr>
          <a:xfrm>
            <a:off x="6095996" y="1229080"/>
            <a:ext cx="6096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Candara" panose="020E0502030303020204" pitchFamily="34" charset="0"/>
              </a:rPr>
              <a:t>це унікальна природоохоронна територія, розташована в північній частині Житомирської області, в межах українського Полісся. Його було створено у 1968 році з метою збереження типових поліських ландшафтів — боліт, лісів і луків. Площа заповідника — понад </a:t>
            </a:r>
            <a:r>
              <a:rPr lang="uk-UA" b="1" dirty="0">
                <a:latin typeface="Candara" panose="020E0502030303020204" pitchFamily="34" charset="0"/>
              </a:rPr>
              <a:t>20 тисяч гектарів</a:t>
            </a:r>
            <a:r>
              <a:rPr lang="uk-UA" dirty="0">
                <a:latin typeface="Candara" panose="020E0502030303020204" pitchFamily="34" charset="0"/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9F0D58-E502-4BB4-AB87-6995F6FC28D8}"/>
              </a:ext>
            </a:extLst>
          </p:cNvPr>
          <p:cNvSpPr txBox="1"/>
          <p:nvPr/>
        </p:nvSpPr>
        <p:spPr>
          <a:xfrm>
            <a:off x="6095997" y="3135931"/>
            <a:ext cx="609599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Candara" panose="020E0502030303020204" pitchFamily="34" charset="0"/>
              </a:rPr>
              <a:t>Рослинний світ заповідника дуже різноманітний, оскільки тут поєднуються </a:t>
            </a:r>
            <a:r>
              <a:rPr lang="uk-UA" b="1" dirty="0">
                <a:latin typeface="Candara" panose="020E0502030303020204" pitchFamily="34" charset="0"/>
              </a:rPr>
              <a:t>лісові, болотні та лугові екосистеми</a:t>
            </a:r>
            <a:r>
              <a:rPr lang="uk-UA" dirty="0">
                <a:latin typeface="Candara" panose="020E0502030303020204" pitchFamily="34" charset="0"/>
              </a:rPr>
              <a:t>. Загалом у заповіднику зростає </a:t>
            </a:r>
            <a:r>
              <a:rPr lang="uk-UA" b="1" dirty="0">
                <a:latin typeface="Candara" panose="020E0502030303020204" pitchFamily="34" charset="0"/>
              </a:rPr>
              <a:t>понад 800 видів вищих рослин</a:t>
            </a:r>
            <a:r>
              <a:rPr lang="uk-UA" dirty="0">
                <a:latin typeface="Candara" panose="020E0502030303020204" pitchFamily="34" charset="0"/>
              </a:rPr>
              <a:t>, серед яких десятки — занесені до Червоної книги України.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15ED85-F961-47BD-88E0-2BCB7C3CD119}"/>
              </a:ext>
            </a:extLst>
          </p:cNvPr>
          <p:cNvSpPr txBox="1"/>
          <p:nvPr/>
        </p:nvSpPr>
        <p:spPr>
          <a:xfrm>
            <a:off x="6096001" y="4765784"/>
            <a:ext cx="609599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Поліський природний заповідник — це приклад </a:t>
            </a:r>
            <a:r>
              <a:rPr lang="uk-UA" b="1" dirty="0"/>
              <a:t>майже незайманої природи Полісся</a:t>
            </a:r>
            <a:r>
              <a:rPr lang="uk-UA" dirty="0"/>
              <a:t>, якої дедалі менше в Україні. Тут збереглися </a:t>
            </a:r>
            <a:r>
              <a:rPr lang="uk-UA" dirty="0" err="1"/>
              <a:t>старовікові</a:t>
            </a:r>
            <a:r>
              <a:rPr lang="uk-UA" dirty="0"/>
              <a:t> ліси, дикі болота і рідкісні рослинні угруповання, які практично не зазнали впливу людини. Він також є важливим місцем для наукових досліджень змін клімату, водного режиму та біорізноманіття.</a:t>
            </a:r>
          </a:p>
        </p:txBody>
      </p:sp>
      <p:pic>
        <p:nvPicPr>
          <p:cNvPr id="3074" name="Picture 2" descr="Поліський природний заповідник — tic.zt.ua">
            <a:hlinkClick r:id="rId2"/>
            <a:extLst>
              <a:ext uri="{FF2B5EF4-FFF2-40B4-BE49-F238E27FC236}">
                <a16:creationId xmlns:a16="http://schemas.microsoft.com/office/drawing/2014/main" id="{D7BD2375-45AC-4E6B-82B8-7C56C1B202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67579"/>
            <a:ext cx="6095996" cy="1754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Поліський природний заповідник - Природно-заповідний фонд України">
            <a:hlinkClick r:id="rId4"/>
            <a:extLst>
              <a:ext uri="{FF2B5EF4-FFF2-40B4-BE49-F238E27FC236}">
                <a16:creationId xmlns:a16="http://schemas.microsoft.com/office/drawing/2014/main" id="{63D5E075-21DC-47C7-A3FB-B536B8582B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35931"/>
            <a:ext cx="3419241" cy="1754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Поліський природний заповідник - Природно-заповідний фонд України">
            <a:hlinkClick r:id="rId6"/>
            <a:extLst>
              <a:ext uri="{FF2B5EF4-FFF2-40B4-BE49-F238E27FC236}">
                <a16:creationId xmlns:a16="http://schemas.microsoft.com/office/drawing/2014/main" id="{9C282221-487B-4530-ADDE-C0A440F70B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246" y="3133780"/>
            <a:ext cx="2676750" cy="3724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Природні багатства Полісся | ListHub.zt.ua">
            <a:hlinkClick r:id="rId8"/>
            <a:extLst>
              <a:ext uri="{FF2B5EF4-FFF2-40B4-BE49-F238E27FC236}">
                <a16:creationId xmlns:a16="http://schemas.microsoft.com/office/drawing/2014/main" id="{B58BD4EB-507E-439A-8B80-9BCD4DEF90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90257"/>
            <a:ext cx="3419241" cy="1967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05586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874EA9-7450-4EDF-8571-AFC3C4939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5306" y="81948"/>
            <a:ext cx="6521388" cy="820676"/>
          </a:xfrm>
        </p:spPr>
        <p:txBody>
          <a:bodyPr/>
          <a:lstStyle/>
          <a:p>
            <a:pPr algn="ctr"/>
            <a:r>
              <a:rPr lang="uk-UA" dirty="0">
                <a:latin typeface="Candara" panose="020E0502030303020204" pitchFamily="34" charset="0"/>
              </a:rPr>
              <a:t>Червонокнижні рослини:</a:t>
            </a: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FB021CD8-C056-4165-9FB4-8BFA08ABB529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79899" y="774408"/>
            <a:ext cx="6016101" cy="6001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ndara" panose="020E0502030303020204" pitchFamily="34" charset="0"/>
              </a:rPr>
              <a:t>Росичка </a:t>
            </a:r>
            <a:r>
              <a:rPr kumimoji="0" lang="uk-UA" altLang="uk-UA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ndara" panose="020E0502030303020204" pitchFamily="34" charset="0"/>
              </a:rPr>
              <a:t>круглолиста</a:t>
            </a:r>
            <a:r>
              <a:rPr kumimoji="0" lang="uk-UA" altLang="uk-U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ndara" panose="020E0502030303020204" pitchFamily="34" charset="0"/>
              </a:rPr>
              <a:t> — хижа комахоїдна рослина, росте на болотах. Її листки вкриті липкими краплинками, які "ловлять" дрібних комах.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uk-UA" alt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ndara" panose="020E0502030303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ndara" panose="020E0502030303020204" pitchFamily="34" charset="0"/>
              </a:rPr>
              <a:t>Лілія лісова</a:t>
            </a:r>
            <a:r>
              <a:rPr kumimoji="0" lang="uk-UA" altLang="uk-U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ndara" panose="020E0502030303020204" pitchFamily="34" charset="0"/>
              </a:rPr>
              <a:t> — яскрава </a:t>
            </a:r>
            <a:r>
              <a:rPr kumimoji="0" lang="uk-UA" altLang="uk-UA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ndara" panose="020E0502030303020204" pitchFamily="34" charset="0"/>
              </a:rPr>
              <a:t>червоно</a:t>
            </a:r>
            <a:r>
              <a:rPr kumimoji="0" lang="uk-UA" altLang="uk-U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ndara" panose="020E0502030303020204" pitchFamily="34" charset="0"/>
              </a:rPr>
              <a:t>-помаранчева квітка, яка потребує суворої охорони.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uk-UA" alt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ndara" panose="020E0502030303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ndara" panose="020E0502030303020204" pitchFamily="34" charset="0"/>
              </a:rPr>
              <a:t>Плаун </a:t>
            </a:r>
            <a:r>
              <a:rPr kumimoji="0" lang="uk-UA" altLang="uk-UA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ndara" panose="020E0502030303020204" pitchFamily="34" charset="0"/>
              </a:rPr>
              <a:t>булавовидний</a:t>
            </a:r>
            <a:r>
              <a:rPr kumimoji="0" lang="uk-UA" altLang="uk-U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ndara" panose="020E0502030303020204" pitchFamily="34" charset="0"/>
              </a:rPr>
              <a:t> — давня рослина, схожа на мініатюрну ялинку, зростає у хвойних лісах.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uk-UA" alt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ndara" panose="020E0502030303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ndara" panose="020E0502030303020204" pitchFamily="34" charset="0"/>
              </a:rPr>
              <a:t>Сфагнові мохи</a:t>
            </a:r>
            <a:r>
              <a:rPr kumimoji="0" lang="uk-UA" altLang="uk-U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ndara" panose="020E0502030303020204" pitchFamily="34" charset="0"/>
              </a:rPr>
              <a:t> — утворюють торфові болота, важливі для клімату та водного балансу.</a:t>
            </a:r>
          </a:p>
        </p:txBody>
      </p:sp>
      <p:pic>
        <p:nvPicPr>
          <p:cNvPr id="4100" name="Picture 4" descr="Росичка круглолиста — Вікіпедія">
            <a:hlinkClick r:id="rId2"/>
            <a:extLst>
              <a:ext uri="{FF2B5EF4-FFF2-40B4-BE49-F238E27FC236}">
                <a16:creationId xmlns:a16="http://schemas.microsoft.com/office/drawing/2014/main" id="{C6ACB4D5-793C-45DD-AC07-21F61F60A6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902624"/>
            <a:ext cx="3340592" cy="2526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Лілія лісова - Червона книга України | Cам собі агроном">
            <a:hlinkClick r:id="rId4"/>
            <a:extLst>
              <a:ext uri="{FF2B5EF4-FFF2-40B4-BE49-F238E27FC236}">
                <a16:creationId xmlns:a16="http://schemas.microsoft.com/office/drawing/2014/main" id="{28123D79-2971-4852-942C-8A95B00FFF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6592" y="902624"/>
            <a:ext cx="2755408" cy="3927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ПЛАУН БУЛАВОВИДНИЙ">
            <a:hlinkClick r:id="rId6"/>
            <a:extLst>
              <a:ext uri="{FF2B5EF4-FFF2-40B4-BE49-F238E27FC236}">
                <a16:creationId xmlns:a16="http://schemas.microsoft.com/office/drawing/2014/main" id="{250FEA53-4256-4830-B0A5-8276FEC305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6591" y="4830546"/>
            <a:ext cx="2755409" cy="2027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Мохи є всюди. Навіть в Антарктиді - Природно-заповідний фонд України">
            <a:hlinkClick r:id="rId8"/>
            <a:extLst>
              <a:ext uri="{FF2B5EF4-FFF2-40B4-BE49-F238E27FC236}">
                <a16:creationId xmlns:a16="http://schemas.microsoft.com/office/drawing/2014/main" id="{942C9C53-5C66-4A7F-AE2D-DB63143044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429000"/>
            <a:ext cx="3347052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10227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Другая 3">
      <a:dk1>
        <a:srgbClr val="7F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341</TotalTime>
  <Words>1247</Words>
  <Application>Microsoft Office PowerPoint</Application>
  <PresentationFormat>Широкоэкранный</PresentationFormat>
  <Paragraphs>92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Candara</vt:lpstr>
      <vt:lpstr>Office Theme</vt:lpstr>
      <vt:lpstr>Червона книга України. Рослини</vt:lpstr>
      <vt:lpstr>Що таке Червона Книга?</vt:lpstr>
      <vt:lpstr>Заповідники</vt:lpstr>
      <vt:lpstr>Асканія-Нова</vt:lpstr>
      <vt:lpstr>Червонокнижні рослини:</vt:lpstr>
      <vt:lpstr>Карпатський біосферний заповідник</vt:lpstr>
      <vt:lpstr>Червонокнижні рослини:</vt:lpstr>
      <vt:lpstr>Поліський природний заповідник</vt:lpstr>
      <vt:lpstr>Червонокнижні рослини:</vt:lpstr>
      <vt:lpstr>Канівський природний заповідник</vt:lpstr>
      <vt:lpstr>Червонокнижні рослини:</vt:lpstr>
      <vt:lpstr>Медобори</vt:lpstr>
      <vt:lpstr>Червонокнижні рослини: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Червона книга України. Рослини</dc:title>
  <dc:creator>Can.   Всеволод Нетеча</dc:creator>
  <cp:lastModifiedBy>Can.   Всеволод Нетеча</cp:lastModifiedBy>
  <cp:revision>30</cp:revision>
  <dcterms:created xsi:type="dcterms:W3CDTF">2025-05-04T10:24:24Z</dcterms:created>
  <dcterms:modified xsi:type="dcterms:W3CDTF">2025-12-26T20:40:49Z</dcterms:modified>
</cp:coreProperties>
</file>