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4"/>
  </p:notesMasterIdLst>
  <p:sldIdLst>
    <p:sldId id="256" r:id="rId3"/>
    <p:sldId id="273" r:id="rId4"/>
    <p:sldId id="269" r:id="rId5"/>
    <p:sldId id="258" r:id="rId6"/>
    <p:sldId id="274" r:id="rId7"/>
    <p:sldId id="259" r:id="rId8"/>
    <p:sldId id="263" r:id="rId9"/>
    <p:sldId id="264" r:id="rId10"/>
    <p:sldId id="271" r:id="rId11"/>
    <p:sldId id="266" r:id="rId12"/>
    <p:sldId id="265" r:id="rId13"/>
  </p:sldIdLst>
  <p:sldSz cx="9144000" cy="5143500" type="screen16x9"/>
  <p:notesSz cx="6858000" cy="9144000"/>
  <p:embeddedFontLst>
    <p:embeddedFont>
      <p:font typeface="Arial Unicode MS" panose="020B0604020202020204" pitchFamily="34" charset="-128"/>
      <p:regular r:id="rId15"/>
    </p:embeddedFont>
    <p:embeddedFont>
      <p:font typeface="Corbel" panose="020B0503020204020204" pitchFamily="34" charset="0"/>
      <p:regular r:id="rId16"/>
      <p:bold r:id="rId17"/>
      <p:italic r:id="rId18"/>
      <p:boldItalic r:id="rId19"/>
    </p:embeddedFont>
    <p:embeddedFont>
      <p:font typeface="Tahoma" panose="020B0604030504040204" pitchFamily="34" charset="0"/>
      <p:regular r:id="rId20"/>
      <p:bold r:id="rId21"/>
    </p:embeddedFont>
    <p:embeddedFont>
      <p:font typeface="PT Serif" panose="020B0604020202020204" charset="-52"/>
      <p:regular r:id="rId22"/>
      <p:bold r:id="rId23"/>
      <p:italic r:id="rId24"/>
      <p:boldItalic r:id="rId25"/>
    </p:embeddedFont>
    <p:embeddedFont>
      <p:font typeface="Ubuntu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1050A09-C120-483C-BE33-3F9A893C3E88}">
  <a:tblStyle styleId="{31050A09-C120-483C-BE33-3F9A893C3E8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-35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20331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7b7def7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37b7def7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7b7def785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37b7def785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7b7def785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37b7def785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7b7def78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37b7def78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5434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7b7def78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37b7def78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5434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7b7def78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37b7def78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7b7def78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37b7def78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8931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7b7def785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37b7def785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7b7def785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37b7def785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7b7def785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37b7def785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7b7def785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37b7def785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/>
          <p:nvPr/>
        </p:nvSpPr>
        <p:spPr>
          <a:xfrm>
            <a:off x="0" y="571499"/>
            <a:ext cx="6856200" cy="400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4"/>
          <p:cNvSpPr/>
          <p:nvPr/>
        </p:nvSpPr>
        <p:spPr>
          <a:xfrm>
            <a:off x="6952697" y="571499"/>
            <a:ext cx="2193900" cy="40005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802386" y="973836"/>
            <a:ext cx="5486400" cy="24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orbel"/>
              <a:buNone/>
              <a:defRPr sz="44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825011" y="3502685"/>
            <a:ext cx="5486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oto Sans Symbols"/>
              <a:buNone/>
              <a:defRPr sz="1700" b="0" i="0" u="none" strike="noStrike" cap="none">
                <a:solidFill>
                  <a:srgbClr val="D7F0F6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oto Sans Symbols"/>
              <a:buNone/>
              <a:defRPr sz="1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oto Sans Symbols"/>
              <a:buNone/>
              <a:defRPr sz="1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ctr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7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2901951" y="648081"/>
            <a:ext cx="54864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2900934" y="973836"/>
            <a:ext cx="5486400" cy="24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400"/>
              <a:buFont typeface="Corbel"/>
              <a:buNone/>
              <a:defRPr sz="4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2914650" y="3504438"/>
            <a:ext cx="5486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oto Sans Symbols"/>
              <a:buNone/>
              <a:defRPr sz="1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7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2900934" y="651510"/>
            <a:ext cx="2605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2"/>
          </p:nvPr>
        </p:nvSpPr>
        <p:spPr>
          <a:xfrm>
            <a:off x="5863590" y="651510"/>
            <a:ext cx="2605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7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2900934" y="767690"/>
            <a:ext cx="2605800" cy="6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2"/>
          </p:nvPr>
        </p:nvSpPr>
        <p:spPr>
          <a:xfrm>
            <a:off x="2900934" y="1448202"/>
            <a:ext cx="26058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3"/>
          </p:nvPr>
        </p:nvSpPr>
        <p:spPr>
          <a:xfrm>
            <a:off x="5863847" y="767690"/>
            <a:ext cx="2605800" cy="6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14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200"/>
              <a:buFont typeface="Noto Sans Symbols"/>
              <a:buNone/>
              <a:defRPr sz="1200" b="1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4"/>
          </p:nvPr>
        </p:nvSpPr>
        <p:spPr>
          <a:xfrm>
            <a:off x="5863847" y="1448202"/>
            <a:ext cx="26058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7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192024" y="857250"/>
            <a:ext cx="2126100" cy="1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orbel"/>
              <a:buNone/>
              <a:defRPr sz="24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body" idx="1"/>
          </p:nvPr>
        </p:nvSpPr>
        <p:spPr>
          <a:xfrm>
            <a:off x="2900934" y="651510"/>
            <a:ext cx="54864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2"/>
          </p:nvPr>
        </p:nvSpPr>
        <p:spPr>
          <a:xfrm>
            <a:off x="192024" y="2620632"/>
            <a:ext cx="2126100" cy="17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192024" y="857250"/>
            <a:ext cx="2126100" cy="1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orbel"/>
              <a:buNone/>
              <a:defRPr sz="24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12" name="Google Shape;112;p22"/>
          <p:cNvSpPr>
            <a:spLocks noGrp="1"/>
          </p:cNvSpPr>
          <p:nvPr>
            <p:ph type="pic" idx="2"/>
          </p:nvPr>
        </p:nvSpPr>
        <p:spPr>
          <a:xfrm>
            <a:off x="2677983" y="575564"/>
            <a:ext cx="6086400" cy="39981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None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500"/>
              <a:buFont typeface="Noto Sans Symbols"/>
              <a:buNone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192024" y="2619756"/>
            <a:ext cx="2126100" cy="17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None/>
              <a:defRPr sz="11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700"/>
              <a:buFont typeface="Noto Sans Symbols"/>
              <a:buNone/>
              <a:defRPr sz="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ftr" idx="11"/>
          </p:nvPr>
        </p:nvSpPr>
        <p:spPr>
          <a:xfrm>
            <a:off x="2624326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7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xfrm rot="5400000">
            <a:off x="3724851" y="-174819"/>
            <a:ext cx="38406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>
            <a:spLocks noGrp="1"/>
          </p:cNvSpPr>
          <p:nvPr>
            <p:ph type="title"/>
          </p:nvPr>
        </p:nvSpPr>
        <p:spPr>
          <a:xfrm rot="5400000">
            <a:off x="-514350" y="1543200"/>
            <a:ext cx="3714900" cy="21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 rot="5400000">
            <a:off x="3723834" y="-171390"/>
            <a:ext cx="38406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189689" y="842878"/>
            <a:ext cx="22107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orbel"/>
              <a:buNone/>
              <a:defRPr sz="27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2901951" y="648081"/>
            <a:ext cx="54864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L="457200" marR="0" lvl="0" indent="-3238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5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⚫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⚫"/>
              <a:defRPr sz="1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SzPts val="1100"/>
              <a:buFont typeface="Noto Sans Symbols"/>
              <a:buChar char="⚫"/>
              <a:defRPr sz="1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196849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2901951" y="4767263"/>
            <a:ext cx="4433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7975601" y="4767263"/>
            <a:ext cx="1148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SMM-</a:t>
            </a:r>
            <a:r>
              <a:rPr lang="ru-RU" dirty="0" smtClean="0"/>
              <a:t>стратегия </a:t>
            </a:r>
            <a:endParaRPr lang="en-US" dirty="0"/>
          </a:p>
        </p:txBody>
      </p:sp>
      <p:sp>
        <p:nvSpPr>
          <p:cNvPr id="134" name="Google Shape;134;p25"/>
          <p:cNvSpPr txBox="1">
            <a:spLocks noGrp="1"/>
          </p:cNvSpPr>
          <p:nvPr>
            <p:ph type="subTitle" idx="1"/>
          </p:nvPr>
        </p:nvSpPr>
        <p:spPr>
          <a:xfrm>
            <a:off x="825011" y="3502685"/>
            <a:ext cx="5553666" cy="685800"/>
          </a:xfrm>
        </p:spPr>
        <p:txBody>
          <a:bodyPr/>
          <a:lstStyle/>
          <a:p>
            <a:pPr marL="7938" lvl="0" indent="-7938"/>
            <a:r>
              <a:rPr lang="ru-RU" dirty="0" smtClean="0"/>
              <a:t>Для страниц </a:t>
            </a:r>
            <a:r>
              <a:rPr lang="en-US" dirty="0" err="1" smtClean="0"/>
              <a:t>facebook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dirty="0" smtClean="0"/>
              <a:t>Instagram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46" y="1276297"/>
            <a:ext cx="1513726" cy="1430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5"/>
          <p:cNvSpPr/>
          <p:nvPr/>
        </p:nvSpPr>
        <p:spPr>
          <a:xfrm>
            <a:off x="1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244" name="Google Shape;244;p35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5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6" name="Google Shape;246;p35"/>
          <p:cNvSpPr/>
          <p:nvPr/>
        </p:nvSpPr>
        <p:spPr>
          <a:xfrm>
            <a:off x="2826680" y="430562"/>
            <a:ext cx="5913600" cy="3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ru-RU" sz="14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  <a:sym typeface="Corbe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1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Тестирование (1-3 месяца). Основная цель – тестирование различных гипотез, типов контента и креативов, болей клиентов, призывов. Определить оптимальные форматы и темы постов, время и кол-во публикаций дл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я каждой платформы. Определить базовую стоимость ключевых показателей – </a:t>
            </a:r>
            <a:r>
              <a:rPr lang="ru-RU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лида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, конверсии.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ru-RU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  <a:sym typeface="Corbe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ru-RU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  <a:sym typeface="Corbel"/>
            </a:endParaRPr>
          </a:p>
          <a:p>
            <a:pPr marL="342900" indent="-342900">
              <a:buFont typeface="Arial"/>
              <a:buAutoNum type="arabicPeriod"/>
            </a:pP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О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птимизация (2-4 месяца).  Основная цель –  определить 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наиболее 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эффективные направления работы по результатам прошлог</a:t>
            </a:r>
            <a:r>
              <a:rPr lang="ru-RU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о этапа, отработать </a:t>
            </a:r>
            <a:r>
              <a:rPr lang="ru-RU" dirty="0" smtClean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их</a:t>
            </a:r>
            <a:r>
              <a:rPr lang="ru-RU" dirty="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.</a:t>
            </a:r>
            <a:endParaRPr lang="ru-RU" dirty="0" smtClean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  <a:sym typeface="Corbe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  <a:sym typeface="Corbe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Масштабирование (4-6 месяцев). Основная цель – наращивание охватов, количества </a:t>
            </a:r>
            <a:r>
              <a:rPr lang="ru-RU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лидов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orbel"/>
              </a:rPr>
              <a:t> и конверсий, увеличение вложений в рекламу.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ru-RU" sz="1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  <a:sym typeface="Corbel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sz="1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  <a:sym typeface="Corbel"/>
            </a:endParaRPr>
          </a:p>
        </p:txBody>
      </p:sp>
      <p:sp>
        <p:nvSpPr>
          <p:cNvPr id="247" name="Google Shape;247;p35"/>
          <p:cNvSpPr/>
          <p:nvPr/>
        </p:nvSpPr>
        <p:spPr>
          <a:xfrm>
            <a:off x="428376" y="3182218"/>
            <a:ext cx="1794900" cy="45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ЭТАПЫ</a:t>
            </a:r>
          </a:p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развития проекта </a:t>
            </a:r>
            <a:endParaRPr sz="18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01" y="901291"/>
            <a:ext cx="20955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4"/>
          <p:cNvSpPr/>
          <p:nvPr/>
        </p:nvSpPr>
        <p:spPr>
          <a:xfrm>
            <a:off x="1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233" name="Google Shape;233;p34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4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5" name="Google Shape;235;p34"/>
          <p:cNvSpPr/>
          <p:nvPr/>
        </p:nvSpPr>
        <p:spPr>
          <a:xfrm>
            <a:off x="2826665" y="542527"/>
            <a:ext cx="5913600" cy="3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SzPts val="800"/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63636"/>
                </a:solidFill>
                <a:latin typeface="Ubuntu" panose="020B0604020202020204" charset="0"/>
                <a:ea typeface="PT Serif"/>
                <a:cs typeface="PT Serif"/>
                <a:sym typeface="PT Serif"/>
              </a:rPr>
              <a:t>Количество подписчиков на страницах в </a:t>
            </a:r>
            <a:r>
              <a:rPr lang="en-US" dirty="0" err="1" smtClean="0">
                <a:solidFill>
                  <a:srgbClr val="363636"/>
                </a:solidFill>
                <a:latin typeface="Ubuntu" panose="020B0604020202020204" charset="0"/>
                <a:ea typeface="PT Serif"/>
                <a:cs typeface="PT Serif"/>
                <a:sym typeface="PT Serif"/>
              </a:rPr>
              <a:t>facebook</a:t>
            </a:r>
            <a:r>
              <a:rPr lang="ru-RU" dirty="0" smtClean="0">
                <a:solidFill>
                  <a:srgbClr val="363636"/>
                </a:solidFill>
                <a:latin typeface="Ubuntu" panose="020B0604020202020204" charset="0"/>
                <a:ea typeface="PT Serif"/>
                <a:cs typeface="PT Serif"/>
                <a:sym typeface="PT Serif"/>
              </a:rPr>
              <a:t> и</a:t>
            </a:r>
            <a:r>
              <a:rPr lang="en-US" dirty="0" smtClean="0">
                <a:solidFill>
                  <a:srgbClr val="363636"/>
                </a:solidFill>
                <a:latin typeface="Ubuntu" panose="020B0604020202020204" charset="0"/>
                <a:ea typeface="PT Serif"/>
                <a:cs typeface="PT Serif"/>
                <a:sym typeface="PT Serif"/>
              </a:rPr>
              <a:t> Instagram</a:t>
            </a:r>
            <a:endParaRPr lang="ru" sz="1400" dirty="0" smtClean="0">
              <a:solidFill>
                <a:schemeClr val="dk1"/>
              </a:solidFill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00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Охват пользователей постами.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00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Количество реакций, комментариев, </a:t>
            </a:r>
            <a:r>
              <a:rPr lang="ru-RU" sz="1400" dirty="0" err="1" smtClean="0">
                <a:latin typeface="Ubuntu" panose="020B0604020202020204" charset="0"/>
                <a:ea typeface="Ubuntu"/>
                <a:cs typeface="Ubuntu"/>
                <a:sym typeface="Ubuntu"/>
              </a:rPr>
              <a:t>репостов</a:t>
            </a:r>
            <a:r>
              <a:rPr lang="ru-RU" sz="1400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Коэффициент вовлеченности.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00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Общее количество </a:t>
            </a:r>
            <a:r>
              <a:rPr lang="ru-RU" sz="1400" dirty="0" err="1" smtClean="0">
                <a:latin typeface="Ubuntu" panose="020B0604020202020204" charset="0"/>
                <a:ea typeface="Ubuntu"/>
                <a:cs typeface="Ubuntu"/>
                <a:sym typeface="Ubuntu"/>
              </a:rPr>
              <a:t>лидов</a:t>
            </a:r>
            <a:r>
              <a:rPr lang="ru-RU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00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Стоимость </a:t>
            </a:r>
            <a:r>
              <a:rPr lang="ru-RU" sz="1400" dirty="0" err="1" smtClean="0">
                <a:latin typeface="Ubuntu" panose="020B0604020202020204" charset="0"/>
                <a:ea typeface="Ubuntu"/>
                <a:cs typeface="Ubuntu"/>
                <a:sym typeface="Ubuntu"/>
              </a:rPr>
              <a:t>лида</a:t>
            </a:r>
            <a:r>
              <a:rPr lang="ru-RU" sz="1400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Количество заказов.</a:t>
            </a:r>
            <a:endParaRPr lang="en-US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400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Стоимость конверсии.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Размер среднего </a:t>
            </a:r>
            <a:r>
              <a:rPr lang="ru-RU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чека.</a:t>
            </a:r>
            <a:endParaRPr lang="ru-RU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ROI</a:t>
            </a:r>
            <a:r>
              <a:rPr lang="ru-RU" dirty="0" smtClean="0">
                <a:latin typeface="Ubuntu" panose="020B0604020202020204" charset="0"/>
                <a:ea typeface="Ubuntu"/>
                <a:cs typeface="Ubuntu"/>
                <a:sym typeface="Ubuntu"/>
              </a:rPr>
              <a:t>.</a:t>
            </a:r>
            <a:endParaRPr lang="ru-RU" sz="1400" dirty="0" smtClean="0">
              <a:latin typeface="Ubuntu" panose="020B0604020202020204" charset="0"/>
              <a:ea typeface="Ubuntu"/>
              <a:cs typeface="Ubuntu"/>
              <a:sym typeface="Ubuntu"/>
            </a:endParaRPr>
          </a:p>
        </p:txBody>
      </p:sp>
      <p:sp>
        <p:nvSpPr>
          <p:cNvPr id="236" name="Google Shape;236;p34"/>
          <p:cNvSpPr/>
          <p:nvPr/>
        </p:nvSpPr>
        <p:spPr>
          <a:xfrm>
            <a:off x="393986" y="3409173"/>
            <a:ext cx="1794900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KPI</a:t>
            </a:r>
            <a:endParaRPr sz="18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1" y="860943"/>
            <a:ext cx="207645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/>
          <p:nvPr/>
        </p:nvSpPr>
        <p:spPr>
          <a:xfrm>
            <a:off x="0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40" name="Google Shape;140;p26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6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2" name="Google Shape;142;p26"/>
          <p:cNvSpPr/>
          <p:nvPr/>
        </p:nvSpPr>
        <p:spPr>
          <a:xfrm>
            <a:off x="2826655" y="878724"/>
            <a:ext cx="5913600" cy="3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Повысить количество заявок со страниц ФБ и </a:t>
            </a:r>
            <a:r>
              <a:rPr lang="ru-RU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Инстаграм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Сформировать имидж компании как агентства, с которым стоит работать.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3" name="Google Shape;143;p26"/>
          <p:cNvSpPr/>
          <p:nvPr/>
        </p:nvSpPr>
        <p:spPr>
          <a:xfrm>
            <a:off x="393900" y="3094576"/>
            <a:ext cx="1794900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ЦЕЛИ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50" y="878724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56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/>
          <p:nvPr/>
        </p:nvSpPr>
        <p:spPr>
          <a:xfrm>
            <a:off x="0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40" name="Google Shape;140;p26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6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2" name="Google Shape;142;p26"/>
          <p:cNvSpPr/>
          <p:nvPr/>
        </p:nvSpPr>
        <p:spPr>
          <a:xfrm>
            <a:off x="2826655" y="878724"/>
            <a:ext cx="5913600" cy="3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ru-RU" dirty="0"/>
              <a:t>Увеличить узнаваемость бренда среди целевой </a:t>
            </a:r>
            <a:r>
              <a:rPr lang="ru-RU" dirty="0" smtClean="0"/>
              <a:t>аудитории</a:t>
            </a:r>
          </a:p>
          <a:p>
            <a:pPr fontAlgn="base"/>
            <a:endParaRPr lang="ru-RU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ru-RU" dirty="0" smtClean="0"/>
              <a:t>Повысить </a:t>
            </a:r>
            <a:r>
              <a:rPr lang="ru-RU" dirty="0" smtClean="0"/>
              <a:t>охват постов, поднять активность подписчиков.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ru-RU" dirty="0" smtClean="0"/>
              <a:t>Нарастить количество подписчиков за счет целевой аудитории. 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ru-RU" dirty="0"/>
              <a:t>Определить наиболее перспективные направления работы на будущее</a:t>
            </a:r>
            <a:r>
              <a:rPr lang="ru-RU" dirty="0" smtClean="0"/>
              <a:t>.</a:t>
            </a:r>
          </a:p>
          <a:p>
            <a:pPr marL="285750" indent="-285750" fontAlgn="base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ru-RU" dirty="0" smtClean="0"/>
              <a:t>Создать у подписчиков острое желание путешествовать.</a:t>
            </a:r>
            <a:endParaRPr lang="ru-RU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143" name="Google Shape;143;p26"/>
          <p:cNvSpPr/>
          <p:nvPr/>
        </p:nvSpPr>
        <p:spPr>
          <a:xfrm>
            <a:off x="393900" y="3094576"/>
            <a:ext cx="1794900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ЗАДАЧИ</a:t>
            </a:r>
            <a:endParaRPr sz="18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48" y="878723"/>
            <a:ext cx="1997804" cy="1988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232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/>
          <p:nvPr/>
        </p:nvSpPr>
        <p:spPr>
          <a:xfrm>
            <a:off x="-3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51" name="Google Shape;151;p27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7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" name="Google Shape;153;p27"/>
          <p:cNvSpPr/>
          <p:nvPr/>
        </p:nvSpPr>
        <p:spPr>
          <a:xfrm>
            <a:off x="2826655" y="569214"/>
            <a:ext cx="5913600" cy="3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/>
              <a:t>А</a:t>
            </a:r>
            <a:r>
              <a:rPr lang="ru-RU" dirty="0" smtClean="0"/>
              <a:t>ктуализировать </a:t>
            </a:r>
            <a:r>
              <a:rPr lang="ru-RU" dirty="0" smtClean="0"/>
              <a:t>оформление и описание групп в </a:t>
            </a:r>
            <a:r>
              <a:rPr lang="en-US" dirty="0" smtClean="0"/>
              <a:t>Instagram </a:t>
            </a:r>
            <a:r>
              <a:rPr lang="ru-RU" dirty="0" smtClean="0"/>
              <a:t>и </a:t>
            </a:r>
            <a:r>
              <a:rPr lang="en-US" dirty="0" err="1" smtClean="0"/>
              <a:t>facebook</a:t>
            </a:r>
            <a:r>
              <a:rPr lang="ru-RU" dirty="0" smtClean="0"/>
              <a:t>, сделать </a:t>
            </a:r>
            <a:r>
              <a:rPr lang="ru-RU" dirty="0" err="1" smtClean="0"/>
              <a:t>мультиссылку</a:t>
            </a:r>
            <a:r>
              <a:rPr lang="ru-RU" dirty="0" smtClean="0"/>
              <a:t>.</a:t>
            </a:r>
            <a:endParaRPr lang="ru-RU" dirty="0"/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/>
              <a:t>Продумать визуальный стиль.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/>
              <a:t>Продумать </a:t>
            </a:r>
            <a:r>
              <a:rPr lang="en-US" dirty="0"/>
              <a:t>Tone of Voice</a:t>
            </a:r>
            <a:r>
              <a:rPr lang="ru-RU" dirty="0" smtClean="0"/>
              <a:t>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Подобрать наиболее продуктивные </a:t>
            </a:r>
            <a:r>
              <a:rPr lang="ru-RU" dirty="0" err="1" smtClean="0"/>
              <a:t>хештеги</a:t>
            </a:r>
            <a:r>
              <a:rPr lang="ru-RU" dirty="0" smtClean="0"/>
              <a:t> для продвижения, а также уникальные для навигации.</a:t>
            </a:r>
            <a:endParaRPr lang="ru-RU" dirty="0"/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Составить </a:t>
            </a:r>
            <a:r>
              <a:rPr lang="ru-RU" dirty="0"/>
              <a:t>контент-план на месяц из расчета </a:t>
            </a:r>
            <a:r>
              <a:rPr lang="ru-RU" dirty="0" smtClean="0"/>
              <a:t>30</a:t>
            </a:r>
            <a:r>
              <a:rPr lang="ru-RU" dirty="0" smtClean="0"/>
              <a:t> </a:t>
            </a:r>
            <a:r>
              <a:rPr lang="ru-RU" dirty="0"/>
              <a:t>публикаций на каждую сеть</a:t>
            </a:r>
            <a:r>
              <a:rPr lang="ru-RU" dirty="0" smtClean="0"/>
              <a:t>. Публикации дублируются.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Публикация </a:t>
            </a:r>
            <a:r>
              <a:rPr lang="ru-RU" dirty="0" err="1" smtClean="0"/>
              <a:t>сторис</a:t>
            </a:r>
            <a:r>
              <a:rPr lang="ru-RU" dirty="0" smtClean="0"/>
              <a:t> ежедневно.</a:t>
            </a:r>
            <a:endParaRPr lang="ru-RU" dirty="0" smtClean="0"/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Публикация постов, работа с комментариями.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Общение в </a:t>
            </a:r>
            <a:r>
              <a:rPr lang="ru-RU" dirty="0" err="1" smtClean="0"/>
              <a:t>директ</a:t>
            </a:r>
            <a:r>
              <a:rPr lang="ru-RU" dirty="0" smtClean="0"/>
              <a:t>. Цель отвечать максимально оперативно, выстроить взаимоотношение с менеджерами.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Выбор </a:t>
            </a:r>
            <a:r>
              <a:rPr lang="ru-RU" dirty="0" err="1" smtClean="0"/>
              <a:t>блогеров</a:t>
            </a:r>
            <a:r>
              <a:rPr lang="ru-RU" dirty="0" smtClean="0"/>
              <a:t> и площадо</a:t>
            </a:r>
            <a:r>
              <a:rPr lang="ru-RU" dirty="0" smtClean="0"/>
              <a:t>к для посевов. 3-4 платных и бесплатных посева.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Поиск тематических марафонов (могут быть проблемы, потому что аккаунт не личный, а компании).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Выбрать гипотезы для тестирования.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Подвести итоги.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dirty="0" smtClean="0"/>
              <a:t>Составить </a:t>
            </a:r>
            <a:r>
              <a:rPr lang="ru-RU" dirty="0"/>
              <a:t>контент-план на второй месяц.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4" name="Google Shape;154;p27"/>
          <p:cNvSpPr/>
          <p:nvPr/>
        </p:nvSpPr>
        <p:spPr>
          <a:xfrm>
            <a:off x="393897" y="3269236"/>
            <a:ext cx="1794900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ПЛАН РАБОТЫ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на 1-ый месяц</a:t>
            </a:r>
            <a:endParaRPr sz="18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84" y="870468"/>
            <a:ext cx="206692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/>
          <p:nvPr/>
        </p:nvSpPr>
        <p:spPr>
          <a:xfrm>
            <a:off x="1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51" name="Google Shape;151;p27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7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" name="Google Shape;153;p27"/>
          <p:cNvSpPr/>
          <p:nvPr/>
        </p:nvSpPr>
        <p:spPr>
          <a:xfrm>
            <a:off x="2836414" y="569215"/>
            <a:ext cx="5913600" cy="380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Посты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средней длинны – 500-1500 символов, написанные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легким языком, с иронией. </a:t>
            </a: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Язык: Украинский – 60%, русский – 40%, протестировать что лучше заходит.</a:t>
            </a: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Некоторое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количество </a:t>
            </a:r>
            <a:r>
              <a:rPr lang="ru-RU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эмодзи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 и </a:t>
            </a:r>
            <a:r>
              <a:rPr lang="ru-RU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смайлов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,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приветствуется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использование различных маркеров и иконок для структурирования поста.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Каждый пост сопровождается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фото или видео.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Приоритет для фото от менеджеров и с сайтов отелей и турфир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м, но допускается использование фото из интернета.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Желательно обрабатывать фото фильтром для естественности.</a:t>
            </a: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Публикация – ежедневно, на выходных развлекательные посты.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Публикация постов в первой половине дня, до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12.00 (протестировать).</a:t>
            </a: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Приоритетные дни – понедельник, вторник, среда, пятница, суббота.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orbel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</p:txBody>
      </p:sp>
      <p:sp>
        <p:nvSpPr>
          <p:cNvPr id="154" name="Google Shape;154;p27"/>
          <p:cNvSpPr/>
          <p:nvPr/>
        </p:nvSpPr>
        <p:spPr>
          <a:xfrm>
            <a:off x="396866" y="3193416"/>
            <a:ext cx="2185835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TONE OF</a:t>
            </a:r>
          </a:p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VOICE</a:t>
            </a:r>
            <a:endParaRPr sz="18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13" y="849170"/>
            <a:ext cx="20478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24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/>
          <p:nvPr/>
        </p:nvSpPr>
        <p:spPr>
          <a:xfrm>
            <a:off x="1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62" name="Google Shape;162;p28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8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4" name="Google Shape;164;p28"/>
          <p:cNvSpPr/>
          <p:nvPr/>
        </p:nvSpPr>
        <p:spPr>
          <a:xfrm>
            <a:off x="2807368" y="482740"/>
            <a:ext cx="5913600" cy="3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Целевая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аудитория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мужчины и женщины 25-50, семьи с детьми.</a:t>
            </a: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Уровень доходов – средний и выше. </a:t>
            </a:r>
          </a:p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Активные, уже были в путешествиях, умеют выбирать туроператора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(Уточнить ЦА, проанализировать конкурентов)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orbel"/>
            </a:endParaRPr>
          </a:p>
        </p:txBody>
      </p:sp>
      <p:sp>
        <p:nvSpPr>
          <p:cNvPr id="165" name="Google Shape;165;p28"/>
          <p:cNvSpPr/>
          <p:nvPr/>
        </p:nvSpPr>
        <p:spPr>
          <a:xfrm>
            <a:off x="237683" y="3409173"/>
            <a:ext cx="1999117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ЦЕЛЕВАЯ</a:t>
            </a:r>
            <a:br>
              <a:rPr lang="ru-RU" sz="24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ru-RU" sz="24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АУДИТОРИЯ</a:t>
            </a:r>
            <a:endParaRPr sz="24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51" y="946400"/>
            <a:ext cx="20574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/>
          <p:nvPr/>
        </p:nvSpPr>
        <p:spPr>
          <a:xfrm>
            <a:off x="1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211" name="Google Shape;211;p32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2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3" name="Google Shape;213;p32"/>
          <p:cNvSpPr/>
          <p:nvPr/>
        </p:nvSpPr>
        <p:spPr>
          <a:xfrm>
            <a:off x="2826665" y="377855"/>
            <a:ext cx="5913600" cy="3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marR="0" lvl="0" indent="-2540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-"/>
            </a:pPr>
            <a:r>
              <a:rPr lang="ru" b="1" dirty="0" smtClean="0">
                <a:latin typeface="Ubuntu"/>
                <a:ea typeface="Ubuntu"/>
                <a:cs typeface="Ubuntu"/>
                <a:sym typeface="Ubuntu"/>
              </a:rPr>
              <a:t>Полезный</a:t>
            </a:r>
            <a:r>
              <a:rPr lang="ru" sz="1400" b="1" dirty="0" smtClean="0">
                <a:latin typeface="Ubuntu"/>
                <a:ea typeface="Ubuntu"/>
                <a:cs typeface="Ubuntu"/>
                <a:sym typeface="Ubuntu"/>
              </a:rPr>
              <a:t> (30</a:t>
            </a:r>
            <a:r>
              <a:rPr lang="ru" sz="1400" b="1" dirty="0">
                <a:latin typeface="Ubuntu"/>
                <a:ea typeface="Ubuntu"/>
                <a:cs typeface="Ubuntu"/>
                <a:sym typeface="Ubuntu"/>
              </a:rPr>
              <a:t>%)</a:t>
            </a:r>
            <a:endParaRPr sz="1400" b="1"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И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нформация об отелях, странах, как выбрать тур, на что обращать внимание, что брать с собой в поездку, </a:t>
            </a:r>
            <a:r>
              <a:rPr lang="ru-RU" dirty="0" err="1" smtClean="0">
                <a:latin typeface="Ubuntu"/>
                <a:ea typeface="Ubuntu"/>
                <a:cs typeface="Ubuntu"/>
                <a:sym typeface="Ubuntu"/>
              </a:rPr>
              <a:t>ТОПы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, чек-листы, направления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Ubuntu"/>
              <a:ea typeface="Ubuntu"/>
              <a:cs typeface="Ubuntu"/>
              <a:sym typeface="Ubuntu"/>
            </a:endParaRPr>
          </a:p>
          <a:p>
            <a:pPr marL="342900" marR="0" lvl="0" indent="-2540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-"/>
            </a:pPr>
            <a:r>
              <a:rPr lang="ru" b="1" dirty="0">
                <a:latin typeface="Ubuntu"/>
                <a:ea typeface="Ubuntu"/>
                <a:cs typeface="Ubuntu"/>
                <a:sym typeface="Ubuntu"/>
              </a:rPr>
              <a:t>М</a:t>
            </a:r>
            <a:r>
              <a:rPr lang="ru" b="1" dirty="0" smtClean="0">
                <a:latin typeface="Ubuntu"/>
                <a:ea typeface="Ubuntu"/>
                <a:cs typeface="Ubuntu"/>
                <a:sym typeface="Ubuntu"/>
              </a:rPr>
              <a:t>отивирующий</a:t>
            </a:r>
            <a:r>
              <a:rPr lang="ru" sz="1400" b="1" dirty="0" smtClean="0">
                <a:latin typeface="Ubuntu"/>
                <a:ea typeface="Ubuntu"/>
                <a:cs typeface="Ubuntu"/>
                <a:sym typeface="Ubuntu"/>
              </a:rPr>
              <a:t> (30</a:t>
            </a:r>
            <a:r>
              <a:rPr lang="ru" sz="1400" b="1" dirty="0">
                <a:latin typeface="Ubuntu"/>
                <a:ea typeface="Ubuntu"/>
                <a:cs typeface="Ubuntu"/>
                <a:sym typeface="Ubuntu"/>
              </a:rPr>
              <a:t>%)</a:t>
            </a:r>
            <a:endParaRPr sz="1400" b="1"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«Ты никогда не будешь жалеть о деньгах, потраченных на путешествие» «Твоя душа скучает по местам, где ещё не была» (цитаты, чтобы передать настроение) Посты, которые вызывают желание путешествовать, смотреть новые страны, получать новые ощущения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 smtClean="0">
              <a:latin typeface="Ubuntu"/>
              <a:ea typeface="Ubuntu"/>
              <a:cs typeface="Ubuntu"/>
              <a:sym typeface="Ubuntu"/>
            </a:endParaRPr>
          </a:p>
          <a:p>
            <a:pPr marL="342900" marR="0" lvl="0" indent="-2540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-"/>
            </a:pPr>
            <a:r>
              <a:rPr lang="ru" sz="1400" b="1" dirty="0" smtClean="0">
                <a:latin typeface="Ubuntu"/>
                <a:ea typeface="Ubuntu"/>
                <a:cs typeface="Ubuntu"/>
                <a:sym typeface="Ubuntu"/>
              </a:rPr>
              <a:t>Вовлекающий </a:t>
            </a:r>
            <a:r>
              <a:rPr lang="ru" sz="1400" b="1" dirty="0" smtClean="0">
                <a:latin typeface="Ubuntu"/>
                <a:ea typeface="Ubuntu"/>
                <a:cs typeface="Ubuntu"/>
                <a:sym typeface="Ubuntu"/>
              </a:rPr>
              <a:t>(10</a:t>
            </a:r>
            <a:r>
              <a:rPr lang="ru" sz="1400" b="1" dirty="0">
                <a:latin typeface="Ubuntu"/>
                <a:ea typeface="Ubuntu"/>
                <a:cs typeface="Ubuntu"/>
                <a:sym typeface="Ubuntu"/>
              </a:rPr>
              <a:t>%)</a:t>
            </a:r>
            <a:endParaRPr sz="1400" b="1"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Опросы, 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розыгрыши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, игры</a:t>
            </a:r>
            <a:endParaRPr lang="ru-RU" dirty="0" smtClean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Ubuntu"/>
              <a:ea typeface="Ubuntu"/>
              <a:cs typeface="Ubuntu"/>
              <a:sym typeface="Ubuntu"/>
            </a:endParaRPr>
          </a:p>
          <a:p>
            <a:pPr marL="342900" marR="0" lvl="0" indent="-2540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-"/>
            </a:pPr>
            <a:r>
              <a:rPr lang="ru" b="1" dirty="0" smtClean="0">
                <a:latin typeface="Ubuntu"/>
                <a:ea typeface="Ubuntu"/>
                <a:cs typeface="Ubuntu"/>
                <a:sym typeface="Ubuntu"/>
              </a:rPr>
              <a:t>Продающий</a:t>
            </a:r>
            <a:r>
              <a:rPr lang="ru" sz="1400" b="1" dirty="0" smtClean="0">
                <a:latin typeface="Ubuntu"/>
                <a:ea typeface="Ubuntu"/>
                <a:cs typeface="Ubuntu"/>
                <a:sym typeface="Ubuntu"/>
              </a:rPr>
              <a:t> (20</a:t>
            </a:r>
            <a:r>
              <a:rPr lang="ru" sz="1400" b="1" dirty="0">
                <a:latin typeface="Ubuntu"/>
                <a:ea typeface="Ubuntu"/>
                <a:cs typeface="Ubuntu"/>
                <a:sym typeface="Ubuntu"/>
              </a:rPr>
              <a:t>%)</a:t>
            </a:r>
            <a:endParaRPr sz="1400" b="1"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Отзывы, информация о турах, акциях</a:t>
            </a:r>
            <a:endParaRPr lang="ru-RU" dirty="0" smtClean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 smtClean="0">
              <a:latin typeface="Ubuntu"/>
              <a:ea typeface="Ubuntu"/>
              <a:cs typeface="Ubuntu"/>
              <a:sym typeface="Ubuntu"/>
            </a:endParaRPr>
          </a:p>
          <a:p>
            <a:pPr marL="342900" lvl="0" indent="-254000">
              <a:buSzPts val="1400"/>
              <a:buFont typeface="Ubuntu"/>
              <a:buChar char="-"/>
            </a:pPr>
            <a:r>
              <a:rPr lang="ru-RU" b="1" dirty="0" smtClean="0">
                <a:latin typeface="Ubuntu"/>
                <a:ea typeface="Ubuntu"/>
                <a:cs typeface="Ubuntu"/>
                <a:sym typeface="Ubuntu"/>
              </a:rPr>
              <a:t>Развлекательный </a:t>
            </a:r>
            <a:r>
              <a:rPr lang="ru-RU" b="1" dirty="0">
                <a:latin typeface="Ubuntu"/>
                <a:ea typeface="Ubuntu"/>
                <a:cs typeface="Ubuntu"/>
                <a:sym typeface="Ubuntu"/>
              </a:rPr>
              <a:t>(10%)</a:t>
            </a:r>
          </a:p>
          <a:p>
            <a:pPr lvl="0"/>
            <a:r>
              <a:rPr lang="ru-RU" dirty="0" err="1">
                <a:latin typeface="Ubuntu"/>
                <a:ea typeface="Ubuntu"/>
                <a:cs typeface="Ubuntu"/>
                <a:sym typeface="Ubuntu"/>
              </a:rPr>
              <a:t>М</a:t>
            </a:r>
            <a:r>
              <a:rPr lang="ru-RU" dirty="0" err="1" smtClean="0">
                <a:latin typeface="Ubuntu"/>
                <a:ea typeface="Ubuntu"/>
                <a:cs typeface="Ubuntu"/>
                <a:sym typeface="Ubuntu"/>
              </a:rPr>
              <a:t>емы</a:t>
            </a:r>
            <a:r>
              <a:rPr lang="ru-RU" dirty="0">
                <a:latin typeface="Ubuntu"/>
                <a:ea typeface="Ubuntu"/>
                <a:cs typeface="Ubuntu"/>
                <a:sym typeface="Ubuntu"/>
              </a:rPr>
              <a:t>, интересные 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факты, 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фразы и цитаты о путешествиях</a:t>
            </a:r>
            <a:endParaRPr lang="ru-RU"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14" name="Google Shape;214;p32"/>
          <p:cNvSpPr/>
          <p:nvPr/>
        </p:nvSpPr>
        <p:spPr>
          <a:xfrm>
            <a:off x="393986" y="3409173"/>
            <a:ext cx="1794900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КОНТЕНТ-</a:t>
            </a:r>
          </a:p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СТРАТЕГИЯ</a:t>
            </a:r>
            <a:endParaRPr sz="18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73" y="891016"/>
            <a:ext cx="206692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/>
          <p:nvPr/>
        </p:nvSpPr>
        <p:spPr>
          <a:xfrm>
            <a:off x="1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222" name="Google Shape;222;p33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3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4" name="Google Shape;224;p33"/>
          <p:cNvSpPr/>
          <p:nvPr/>
        </p:nvSpPr>
        <p:spPr>
          <a:xfrm>
            <a:off x="2826665" y="377855"/>
            <a:ext cx="5913600" cy="3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" dirty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Публикация качественного контента, чтобы людям было интересно следить за публикациями и подписыватья на страницу.</a:t>
            </a:r>
          </a:p>
          <a:p>
            <a:pPr marL="139700" marR="0" lvl="0" algn="l" rtl="0">
              <a:spcBef>
                <a:spcPts val="0"/>
              </a:spcBef>
              <a:spcAft>
                <a:spcPts val="0"/>
              </a:spcAft>
              <a:buSzPts val="1400"/>
            </a:pPr>
            <a:endParaRPr lang="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Внедрение промоакций и розыгрышей с целью привлечения новых подписчиков и </a:t>
            </a: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активизации </a:t>
            </a: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старых.</a:t>
            </a: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Посевы, нативная и платная реклама на качественных площадках.</a:t>
            </a: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-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Поиск </a:t>
            </a:r>
            <a:r>
              <a:rPr lang="ru-RU" dirty="0" err="1" smtClean="0">
                <a:latin typeface="Ubuntu"/>
                <a:ea typeface="Ubuntu"/>
                <a:cs typeface="Ubuntu"/>
                <a:sym typeface="Ubuntu"/>
              </a:rPr>
              <a:t>блогеров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 для продвижения.</a:t>
            </a: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-RU" dirty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Активное общение в комментариях и переписке</a:t>
            </a: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-RU" dirty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Публикация </a:t>
            </a:r>
            <a:r>
              <a:rPr lang="ru-RU" dirty="0" err="1" smtClean="0">
                <a:latin typeface="Ubuntu"/>
                <a:ea typeface="Ubuntu"/>
                <a:cs typeface="Ubuntu"/>
                <a:sym typeface="Ubuntu"/>
              </a:rPr>
              <a:t>сторис</a:t>
            </a: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25" name="Google Shape;225;p33"/>
          <p:cNvSpPr/>
          <p:nvPr/>
        </p:nvSpPr>
        <p:spPr>
          <a:xfrm>
            <a:off x="393986" y="3306432"/>
            <a:ext cx="1794900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Методы продвижение</a:t>
            </a:r>
          </a:p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в </a:t>
            </a:r>
            <a:r>
              <a:rPr lang="en-US" sz="1800" b="1" dirty="0" err="1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facebook</a:t>
            </a:r>
            <a:endParaRPr sz="18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23" y="958172"/>
            <a:ext cx="202882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/>
          <p:nvPr/>
        </p:nvSpPr>
        <p:spPr>
          <a:xfrm>
            <a:off x="-10576" y="569214"/>
            <a:ext cx="2582700" cy="399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222" name="Google Shape;222;p33"/>
          <p:cNvSpPr/>
          <p:nvPr/>
        </p:nvSpPr>
        <p:spPr>
          <a:xfrm>
            <a:off x="8861898" y="569214"/>
            <a:ext cx="288000" cy="3998100"/>
          </a:xfrm>
          <a:prstGeom prst="rect">
            <a:avLst/>
          </a:prstGeom>
          <a:solidFill>
            <a:srgbClr val="C8C8C8">
              <a:alpha val="4980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3"/>
          <p:cNvSpPr/>
          <p:nvPr/>
        </p:nvSpPr>
        <p:spPr>
          <a:xfrm>
            <a:off x="3021515" y="-375382"/>
            <a:ext cx="55239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4" name="Google Shape;224;p33"/>
          <p:cNvSpPr/>
          <p:nvPr/>
        </p:nvSpPr>
        <p:spPr>
          <a:xfrm>
            <a:off x="2826665" y="377855"/>
            <a:ext cx="5913600" cy="3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Публикация качественного контента, чтобы людям было интересно следить за публикациями и подписыватья на страницу.</a:t>
            </a:r>
          </a:p>
          <a:p>
            <a:pPr marL="139700" marR="0" lvl="0" algn="l" rtl="0">
              <a:spcBef>
                <a:spcPts val="0"/>
              </a:spcBef>
              <a:spcAft>
                <a:spcPts val="0"/>
              </a:spcAft>
              <a:buSzPts val="1400"/>
            </a:pPr>
            <a:endParaRPr lang="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Внедрение промоакций и розыгрышей с целью привлечения новых подписчиков и активизация старых</a:t>
            </a: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.</a:t>
            </a: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" dirty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" dirty="0" smtClean="0">
                <a:latin typeface="Ubuntu"/>
                <a:ea typeface="Ubuntu"/>
                <a:cs typeface="Ubuntu"/>
                <a:sym typeface="Ubuntu"/>
              </a:rPr>
              <a:t>Продвижение хештегами и геометками</a:t>
            </a:r>
            <a:endParaRPr lang="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Реклама у </a:t>
            </a:r>
            <a:r>
              <a:rPr lang="ru-RU" dirty="0" err="1" smtClean="0">
                <a:latin typeface="Ubuntu"/>
                <a:ea typeface="Ubuntu"/>
                <a:cs typeface="Ubuntu"/>
                <a:sym typeface="Ubuntu"/>
              </a:rPr>
              <a:t>блогеров</a:t>
            </a:r>
            <a:endParaRPr lang="ru-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-RU" dirty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Стимулирование пользователей отмечать друзей и сохранять посты, наращивание охвата</a:t>
            </a:r>
            <a:endParaRPr lang="en-US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en-US" dirty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Публикация </a:t>
            </a:r>
            <a:r>
              <a:rPr lang="ru-RU" dirty="0" err="1" smtClean="0">
                <a:latin typeface="Ubuntu"/>
                <a:ea typeface="Ubuntu"/>
                <a:cs typeface="Ubuntu"/>
                <a:sym typeface="Ubuntu"/>
              </a:rPr>
              <a:t>эээээээээээээ</a:t>
            </a:r>
            <a:r>
              <a:rPr lang="uk-UA" dirty="0" smtClean="0"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эээээээээээээээээээээээээээээээээээээээээээээээээээээээээээээинформации 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в </a:t>
            </a:r>
            <a:r>
              <a:rPr lang="ru-RU" dirty="0" err="1" smtClean="0">
                <a:latin typeface="Ubuntu"/>
                <a:ea typeface="Ubuntu"/>
                <a:cs typeface="Ubuntu"/>
                <a:sym typeface="Ubuntu"/>
              </a:rPr>
              <a:t>сторис</a:t>
            </a:r>
            <a:endParaRPr lang="ru-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lang="ru-RU" dirty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Ручной </a:t>
            </a:r>
            <a:r>
              <a:rPr lang="ru-RU" dirty="0" err="1" smtClean="0">
                <a:latin typeface="Ubuntu"/>
                <a:ea typeface="Ubuntu"/>
                <a:cs typeface="Ubuntu"/>
                <a:sym typeface="Ubuntu"/>
              </a:rPr>
              <a:t>массфоловинг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 и </a:t>
            </a:r>
            <a:r>
              <a:rPr lang="ru-RU" dirty="0" err="1" smtClean="0">
                <a:latin typeface="Ubuntu"/>
                <a:ea typeface="Ubuntu"/>
                <a:cs typeface="Ubuntu"/>
                <a:sym typeface="Ubuntu"/>
              </a:rPr>
              <a:t>масслайкинг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 по заданным </a:t>
            </a:r>
            <a:r>
              <a:rPr lang="ru-RU" dirty="0" smtClean="0">
                <a:latin typeface="Ubuntu"/>
                <a:ea typeface="Ubuntu"/>
                <a:cs typeface="Ubuntu"/>
                <a:sym typeface="Ubuntu"/>
              </a:rPr>
              <a:t>критериям целевой аудитории</a:t>
            </a:r>
            <a:endParaRPr lang="ru" dirty="0" smtClean="0">
              <a:latin typeface="Ubuntu"/>
              <a:ea typeface="Ubuntu"/>
              <a:cs typeface="Ubuntu"/>
              <a:sym typeface="Ubuntu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Ubuntu"/>
              <a:buChar char="●"/>
            </a:pP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buntu"/>
              <a:ea typeface="Ubuntu"/>
              <a:cs typeface="Ubuntu"/>
              <a:sym typeface="Ubuntu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25" name="Google Shape;225;p33"/>
          <p:cNvSpPr/>
          <p:nvPr/>
        </p:nvSpPr>
        <p:spPr>
          <a:xfrm>
            <a:off x="393986" y="3409173"/>
            <a:ext cx="1794900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Методы продвижение</a:t>
            </a:r>
          </a:p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в</a:t>
            </a:r>
            <a:r>
              <a:rPr lang="ru-RU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Instagram</a:t>
            </a:r>
            <a:endParaRPr sz="1800" b="1" dirty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6" y="957423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7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707</Words>
  <Application>Microsoft Office PowerPoint</Application>
  <PresentationFormat>Экран (16:9)</PresentationFormat>
  <Paragraphs>135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Arial Unicode MS</vt:lpstr>
      <vt:lpstr>Corbel</vt:lpstr>
      <vt:lpstr>Noto Sans Symbols</vt:lpstr>
      <vt:lpstr>Tahoma</vt:lpstr>
      <vt:lpstr>PT Serif</vt:lpstr>
      <vt:lpstr>Ubuntu</vt:lpstr>
      <vt:lpstr>Wingdings</vt:lpstr>
      <vt:lpstr>Simple Light</vt:lpstr>
      <vt:lpstr>Рамка</vt:lpstr>
      <vt:lpstr>SMM-стратегия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STRATEGY</dc:title>
  <dc:creator>Katerina</dc:creator>
  <cp:lastModifiedBy>RePack by Diakov</cp:lastModifiedBy>
  <cp:revision>52</cp:revision>
  <dcterms:modified xsi:type="dcterms:W3CDTF">2020-01-03T14:05:05Z</dcterms:modified>
</cp:coreProperties>
</file>