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7" r:id="rId4"/>
    <p:sldId id="274" r:id="rId5"/>
    <p:sldId id="275" r:id="rId6"/>
    <p:sldId id="276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3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05EB6-31AB-4DF7-8B2C-EA4E31E5539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5CBC1A-CA17-4AD4-84BA-1E7382978DA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Доставка. </a:t>
          </a:r>
        </a:p>
        <a:p>
          <a:r>
            <a:rPr lang="ru-RU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Наш транспорт специально предназначен для перевозки паллет, он специально сделан выше и шире</a:t>
          </a:r>
          <a:endParaRPr lang="ru-RU" sz="15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" pitchFamily="34" charset="0"/>
          </a:endParaRPr>
        </a:p>
      </dgm:t>
    </dgm:pt>
    <dgm:pt modelId="{0D7604C4-7E4C-4A22-A45D-D3C6CF8B9A29}" type="parTrans" cxnId="{54A60099-88AC-422F-BE9F-0AA6D2FD456F}">
      <dgm:prSet/>
      <dgm:spPr/>
      <dgm:t>
        <a:bodyPr/>
        <a:lstStyle/>
        <a:p>
          <a:endParaRPr lang="ru-RU"/>
        </a:p>
      </dgm:t>
    </dgm:pt>
    <dgm:pt modelId="{BA78C414-AB5A-40BA-ACC9-0B7CCCD0EAFB}" type="sibTrans" cxnId="{54A60099-88AC-422F-BE9F-0AA6D2FD456F}">
      <dgm:prSet/>
      <dgm:spPr/>
      <dgm:t>
        <a:bodyPr/>
        <a:lstStyle/>
        <a:p>
          <a:endParaRPr lang="ru-RU"/>
        </a:p>
      </dgm:t>
    </dgm:pt>
    <dgm:pt modelId="{A7E2BA16-0A15-45AF-A89B-367AA0A2EE6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Производство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 паллет 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по Вашим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 требованиям</a:t>
          </a:r>
          <a:endParaRPr lang="ru-RU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" pitchFamily="34" charset="0"/>
          </a:endParaRPr>
        </a:p>
      </dgm:t>
    </dgm:pt>
    <dgm:pt modelId="{82D24DFA-C638-4CB8-91BE-6BE90ADD3BAB}" type="parTrans" cxnId="{DD60A7E3-F654-4FC4-8794-89AD9F807964}">
      <dgm:prSet/>
      <dgm:spPr/>
      <dgm:t>
        <a:bodyPr/>
        <a:lstStyle/>
        <a:p>
          <a:endParaRPr lang="ru-RU"/>
        </a:p>
      </dgm:t>
    </dgm:pt>
    <dgm:pt modelId="{EEB6378D-3AC2-45CE-99C1-0A526C6E5F12}" type="sibTrans" cxnId="{DD60A7E3-F654-4FC4-8794-89AD9F807964}">
      <dgm:prSet/>
      <dgm:spPr/>
      <dgm:t>
        <a:bodyPr/>
        <a:lstStyle/>
        <a:p>
          <a:endParaRPr lang="ru-RU"/>
        </a:p>
      </dgm:t>
    </dgm:pt>
    <dgm:pt modelId="{A61809A1-748D-4317-83B7-48021CF38473}">
      <dgm:prSet phldrT="[Текст]" phldr="1"/>
      <dgm:spPr/>
      <dgm:t>
        <a:bodyPr/>
        <a:lstStyle/>
        <a:p>
          <a:endParaRPr lang="ru-RU" dirty="0"/>
        </a:p>
      </dgm:t>
    </dgm:pt>
    <dgm:pt modelId="{5CAC35F1-6E8C-4204-944E-7CE8D2E3C635}" type="parTrans" cxnId="{C5912480-D3DA-482B-B827-DAB8B0EB94FB}">
      <dgm:prSet/>
      <dgm:spPr/>
      <dgm:t>
        <a:bodyPr/>
        <a:lstStyle/>
        <a:p>
          <a:endParaRPr lang="ru-RU"/>
        </a:p>
      </dgm:t>
    </dgm:pt>
    <dgm:pt modelId="{376FDEF3-F19B-431C-BC38-19694B8A7D2C}" type="sibTrans" cxnId="{C5912480-D3DA-482B-B827-DAB8B0EB94FB}">
      <dgm:prSet/>
      <dgm:spPr/>
      <dgm:t>
        <a:bodyPr/>
        <a:lstStyle/>
        <a:p>
          <a:endParaRPr lang="ru-RU"/>
        </a:p>
      </dgm:t>
    </dgm:pt>
    <dgm:pt modelId="{B41CA62D-F59D-4D59-9C0F-23279BF31AC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Закупка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Ваших поддонов</a:t>
          </a:r>
        </a:p>
        <a:p>
          <a:r>
            <a: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 </a:t>
          </a:r>
          <a:r>
            <a:rPr lang="ru-RU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(не используемые, ремонтные, лом)</a:t>
          </a:r>
        </a:p>
        <a:p>
          <a:r>
            <a: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/>
          </a:r>
          <a:br>
            <a: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</a:b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Закупка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Ваших паллет</a:t>
          </a:r>
          <a:endParaRPr lang="ru-RU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  <a:p>
          <a:r>
            <a:rPr lang="ru-RU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(из сетей и </a:t>
          </a:r>
          <a:r>
            <a:rPr lang="ru-RU" sz="16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дистрибьютеров</a:t>
          </a:r>
          <a:r>
            <a:rPr lang="ru-RU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)</a:t>
          </a:r>
          <a:endParaRPr lang="ru-RU" sz="1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DCA163B8-FB37-4FBC-B6B9-2336ED1B36A3}" type="parTrans" cxnId="{8B82F398-3514-4A63-913C-058332EFA757}">
      <dgm:prSet/>
      <dgm:spPr/>
      <dgm:t>
        <a:bodyPr/>
        <a:lstStyle/>
        <a:p>
          <a:endParaRPr lang="ru-RU"/>
        </a:p>
      </dgm:t>
    </dgm:pt>
    <dgm:pt modelId="{D92D8594-A0E0-4495-80E5-BBD61A8018AC}" type="sibTrans" cxnId="{8B82F398-3514-4A63-913C-058332EFA757}">
      <dgm:prSet/>
      <dgm:spPr/>
      <dgm:t>
        <a:bodyPr/>
        <a:lstStyle/>
        <a:p>
          <a:endParaRPr lang="ru-RU"/>
        </a:p>
      </dgm:t>
    </dgm:pt>
    <dgm:pt modelId="{6A337709-D70D-4CAD-828E-AF8F54BEA4C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Продажа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rPr>
            <a:t>поддонов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" pitchFamily="34" charset="0"/>
          </a:endParaRPr>
        </a:p>
      </dgm:t>
    </dgm:pt>
    <dgm:pt modelId="{91C52472-2168-471F-B449-7F769DEECAC1}" type="sibTrans" cxnId="{62FE4E6F-5B44-4B4A-9E5E-55EC6F839678}">
      <dgm:prSet/>
      <dgm:spPr/>
      <dgm:t>
        <a:bodyPr/>
        <a:lstStyle/>
        <a:p>
          <a:endParaRPr lang="ru-RU"/>
        </a:p>
      </dgm:t>
    </dgm:pt>
    <dgm:pt modelId="{82120F9B-EFD9-419A-9594-F5AD1DE4CB98}" type="parTrans" cxnId="{62FE4E6F-5B44-4B4A-9E5E-55EC6F839678}">
      <dgm:prSet/>
      <dgm:spPr/>
      <dgm:t>
        <a:bodyPr/>
        <a:lstStyle/>
        <a:p>
          <a:endParaRPr lang="ru-RU"/>
        </a:p>
      </dgm:t>
    </dgm:pt>
    <dgm:pt modelId="{0D08C21D-C65F-4FE5-A3FA-6AD37B4DD39D}" type="pres">
      <dgm:prSet presAssocID="{B7705EB6-31AB-4DF7-8B2C-EA4E31E5539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C86C4-B58B-4BDA-B808-3F3F5D130241}" type="pres">
      <dgm:prSet presAssocID="{B7705EB6-31AB-4DF7-8B2C-EA4E31E55393}" presName="diamond" presStyleLbl="bgShp" presStyleIdx="0" presStyleCnt="1" custScaleX="123656" custScaleY="100000" custLinFactNeighborX="0" custLinFactNeighborY="1613"/>
      <dgm:spPr>
        <a:noFill/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DD7D52D1-8897-4EA2-B6DE-1A234A5F791D}" type="pres">
      <dgm:prSet presAssocID="{B7705EB6-31AB-4DF7-8B2C-EA4E31E55393}" presName="quad1" presStyleLbl="node1" presStyleIdx="0" presStyleCnt="4" custScaleX="71519" custScaleY="71519" custLinFactX="46747" custLinFactNeighborX="100000" custLinFactNeighborY="-9029">
        <dgm:presLayoutVars>
          <dgm:chMax val="0"/>
          <dgm:chPref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E3FBECBD-F651-4878-ADB2-E44E59B6A568}" type="pres">
      <dgm:prSet presAssocID="{B7705EB6-31AB-4DF7-8B2C-EA4E31E55393}" presName="quad2" presStyleLbl="node1" presStyleIdx="1" presStyleCnt="4" custScaleX="104605" custScaleY="104605" custLinFactX="-46292" custLinFactNeighborX="-100000" custLinFactNeighborY="-9485">
        <dgm:presLayoutVars>
          <dgm:chMax val="0"/>
          <dgm:chPref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BC4CCE7-0B3F-43E1-B04E-83B013A8A53A}" type="pres">
      <dgm:prSet presAssocID="{B7705EB6-31AB-4DF7-8B2C-EA4E31E55393}" presName="quad3" presStyleLbl="node1" presStyleIdx="2" presStyleCnt="4" custScaleX="91150" custScaleY="91150" custLinFactX="57444" custLinFactNeighborX="100000" custLinFactNeighborY="-15040">
        <dgm:presLayoutVars>
          <dgm:chMax val="0"/>
          <dgm:chPref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00D03FB8-584C-4A26-8D8D-B23440125F5A}" type="pres">
      <dgm:prSet presAssocID="{B7705EB6-31AB-4DF7-8B2C-EA4E31E55393}" presName="quad4" presStyleLbl="node1" presStyleIdx="3" presStyleCnt="4" custScaleX="71519" custScaleY="71519" custLinFactX="-31886" custLinFactNeighborX="-100000" custLinFactNeighborY="4591">
        <dgm:presLayoutVars>
          <dgm:chMax val="0"/>
          <dgm:chPref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26292705-5B71-436C-9411-853C21DC11B4}" type="presOf" srcId="{B7705EB6-31AB-4DF7-8B2C-EA4E31E55393}" destId="{0D08C21D-C65F-4FE5-A3FA-6AD37B4DD39D}" srcOrd="0" destOrd="0" presId="urn:microsoft.com/office/officeart/2005/8/layout/matrix3"/>
    <dgm:cxn modelId="{C5912480-D3DA-482B-B827-DAB8B0EB94FB}" srcId="{B7705EB6-31AB-4DF7-8B2C-EA4E31E55393}" destId="{A61809A1-748D-4317-83B7-48021CF38473}" srcOrd="4" destOrd="0" parTransId="{5CAC35F1-6E8C-4204-944E-7CE8D2E3C635}" sibTransId="{376FDEF3-F19B-431C-BC38-19694B8A7D2C}"/>
    <dgm:cxn modelId="{B96C7AF6-37F5-4636-9DCC-2A0E471E5BCE}" type="presOf" srcId="{835CBC1A-CA17-4AD4-84BA-1E7382978DA5}" destId="{2BC4CCE7-0B3F-43E1-B04E-83B013A8A53A}" srcOrd="0" destOrd="0" presId="urn:microsoft.com/office/officeart/2005/8/layout/matrix3"/>
    <dgm:cxn modelId="{CCF363CD-B0F7-4395-AA11-86AA095D0B61}" type="presOf" srcId="{6A337709-D70D-4CAD-828E-AF8F54BEA4CB}" destId="{DD7D52D1-8897-4EA2-B6DE-1A234A5F791D}" srcOrd="0" destOrd="0" presId="urn:microsoft.com/office/officeart/2005/8/layout/matrix3"/>
    <dgm:cxn modelId="{DD60A7E3-F654-4FC4-8794-89AD9F807964}" srcId="{B7705EB6-31AB-4DF7-8B2C-EA4E31E55393}" destId="{A7E2BA16-0A15-45AF-A89B-367AA0A2EE69}" srcOrd="3" destOrd="0" parTransId="{82D24DFA-C638-4CB8-91BE-6BE90ADD3BAB}" sibTransId="{EEB6378D-3AC2-45CE-99C1-0A526C6E5F12}"/>
    <dgm:cxn modelId="{8B82F398-3514-4A63-913C-058332EFA757}" srcId="{B7705EB6-31AB-4DF7-8B2C-EA4E31E55393}" destId="{B41CA62D-F59D-4D59-9C0F-23279BF31ACF}" srcOrd="1" destOrd="0" parTransId="{DCA163B8-FB37-4FBC-B6B9-2336ED1B36A3}" sibTransId="{D92D8594-A0E0-4495-80E5-BBD61A8018AC}"/>
    <dgm:cxn modelId="{54A60099-88AC-422F-BE9F-0AA6D2FD456F}" srcId="{B7705EB6-31AB-4DF7-8B2C-EA4E31E55393}" destId="{835CBC1A-CA17-4AD4-84BA-1E7382978DA5}" srcOrd="2" destOrd="0" parTransId="{0D7604C4-7E4C-4A22-A45D-D3C6CF8B9A29}" sibTransId="{BA78C414-AB5A-40BA-ACC9-0B7CCCD0EAFB}"/>
    <dgm:cxn modelId="{8AC176B3-A87B-4C95-AC01-F2FF5254CB17}" type="presOf" srcId="{A7E2BA16-0A15-45AF-A89B-367AA0A2EE69}" destId="{00D03FB8-584C-4A26-8D8D-B23440125F5A}" srcOrd="0" destOrd="0" presId="urn:microsoft.com/office/officeart/2005/8/layout/matrix3"/>
    <dgm:cxn modelId="{AECCCEF0-0C52-4B4E-A53B-A620F073285F}" type="presOf" srcId="{B41CA62D-F59D-4D59-9C0F-23279BF31ACF}" destId="{E3FBECBD-F651-4878-ADB2-E44E59B6A568}" srcOrd="0" destOrd="0" presId="urn:microsoft.com/office/officeart/2005/8/layout/matrix3"/>
    <dgm:cxn modelId="{62FE4E6F-5B44-4B4A-9E5E-55EC6F839678}" srcId="{B7705EB6-31AB-4DF7-8B2C-EA4E31E55393}" destId="{6A337709-D70D-4CAD-828E-AF8F54BEA4CB}" srcOrd="0" destOrd="0" parTransId="{82120F9B-EFD9-419A-9594-F5AD1DE4CB98}" sibTransId="{91C52472-2168-471F-B449-7F769DEECAC1}"/>
    <dgm:cxn modelId="{E2CE0ED7-B4DB-44D3-A90C-12E9F4485AB2}" type="presParOf" srcId="{0D08C21D-C65F-4FE5-A3FA-6AD37B4DD39D}" destId="{466C86C4-B58B-4BDA-B808-3F3F5D130241}" srcOrd="0" destOrd="0" presId="urn:microsoft.com/office/officeart/2005/8/layout/matrix3"/>
    <dgm:cxn modelId="{F3992C85-267C-4000-B199-F379F408BC73}" type="presParOf" srcId="{0D08C21D-C65F-4FE5-A3FA-6AD37B4DD39D}" destId="{DD7D52D1-8897-4EA2-B6DE-1A234A5F791D}" srcOrd="1" destOrd="0" presId="urn:microsoft.com/office/officeart/2005/8/layout/matrix3"/>
    <dgm:cxn modelId="{A2135C85-E745-41C4-9032-4EE0B66EEAE4}" type="presParOf" srcId="{0D08C21D-C65F-4FE5-A3FA-6AD37B4DD39D}" destId="{E3FBECBD-F651-4878-ADB2-E44E59B6A568}" srcOrd="2" destOrd="0" presId="urn:microsoft.com/office/officeart/2005/8/layout/matrix3"/>
    <dgm:cxn modelId="{F8A40CD0-777F-4996-B104-0C1E3DC511D0}" type="presParOf" srcId="{0D08C21D-C65F-4FE5-A3FA-6AD37B4DD39D}" destId="{2BC4CCE7-0B3F-43E1-B04E-83B013A8A53A}" srcOrd="3" destOrd="0" presId="urn:microsoft.com/office/officeart/2005/8/layout/matrix3"/>
    <dgm:cxn modelId="{01FEC208-D072-45ED-9BAA-175831B1D552}" type="presParOf" srcId="{0D08C21D-C65F-4FE5-A3FA-6AD37B4DD39D}" destId="{00D03FB8-584C-4A26-8D8D-B23440125F5A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4CD0-24EA-42DD-90AC-A3EC9B3E12DB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DD38-B6D2-4D78-ACD3-07EC20861A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8B42-4F59-495C-B691-C1C77DF936D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FB3A4-FFE9-4188-8960-14B5F6CEA8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8A7E-B092-4CB6-9FC6-2CBBF74A18B5}" type="datetime1">
              <a:rPr lang="ru-RU" smtClean="0"/>
              <a:t>04.04.2015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0A2A-7174-4C06-9219-8F253341822D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CEB-65A5-4B21-814F-6CBBFD3DF78C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CA6-F56E-4070-A9A0-3C8772A88FDE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8ED-2B51-4046-A257-FFD8327BFD07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044-D5B1-4E8F-A723-106328AE23C0}" type="datetime1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5EB7-357F-441A-B3C0-5F1C58D77E79}" type="datetime1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24FB-D415-4B30-9B35-7B86C9F1569B}" type="datetime1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863B-0D03-47FB-B339-4CC11B9589CB}" type="datetime1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D3D7-CA61-4400-866D-381DF11E9E18}" type="datetime1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ECB1-7208-4A9B-ACD0-B91B28B57626}" type="datetime1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1B121-13BF-4E7A-A3FB-0367F0CA3B0F}" type="datetime1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+7 (495) 760-23-42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F297E2-2E6F-4FAB-B8F8-6898DE993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607220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ООО «Первый Надежный Поставщик», 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760-23-42, </a:t>
            </a:r>
            <a:r>
              <a:rPr lang="en-US" dirty="0" smtClean="0">
                <a:latin typeface="Franklin Gothic Medium Cond" pitchFamily="34" charset="0"/>
              </a:rPr>
              <a:t>www.pnppal.ru</a:t>
            </a:r>
            <a:endParaRPr lang="ru-RU" dirty="0">
              <a:latin typeface="a_AlternaBrk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40979">
            <a:off x="-205729" y="1152643"/>
            <a:ext cx="3958328" cy="170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200"/>
              </a:lnSpc>
            </a:pPr>
            <a:r>
              <a:rPr lang="ru-RU" sz="3600" b="1" i="1" dirty="0" smtClean="0">
                <a:solidFill>
                  <a:schemeClr val="bg1"/>
                </a:solidFill>
                <a:latin typeface="Franklin Gothic Medium Cond" pitchFamily="34" charset="0"/>
              </a:rPr>
              <a:t>           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Надежно</a:t>
            </a:r>
          </a:p>
          <a:p>
            <a:pPr>
              <a:lnSpc>
                <a:spcPts val="4200"/>
              </a:lnSpc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    работаем</a:t>
            </a:r>
          </a:p>
          <a:p>
            <a:pPr>
              <a:lnSpc>
                <a:spcPts val="4200"/>
              </a:lnSpc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для Клиента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893074" y="1142984"/>
            <a:ext cx="6750891" cy="4500594"/>
            <a:chOff x="1928794" y="573408"/>
            <a:chExt cx="6715172" cy="4641542"/>
          </a:xfrm>
        </p:grpSpPr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1928794" y="573408"/>
              <a:ext cx="6715172" cy="4641542"/>
            </a:xfrm>
            <a:prstGeom prst="snip2DiagRect">
              <a:avLst>
                <a:gd name="adj1" fmla="val 47252"/>
                <a:gd name="adj2" fmla="val 1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Содержимое 6" descr="f_390551d83154bd9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3108" y="786758"/>
              <a:ext cx="6328593" cy="4214842"/>
            </a:xfrm>
            <a:prstGeom prst="snip2DiagRect">
              <a:avLst>
                <a:gd name="adj1" fmla="val 5000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pic>
        <p:nvPicPr>
          <p:cNvPr id="25" name="Рисунок 24" descr="logo.jpg"/>
          <p:cNvPicPr>
            <a:picLocks noChangeAspect="1"/>
          </p:cNvPicPr>
          <p:nvPr/>
        </p:nvPicPr>
        <p:blipFill>
          <a:blip r:embed="rId4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9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28794" y="714356"/>
            <a:ext cx="6750891" cy="5143536"/>
            <a:chOff x="1999855" y="278706"/>
            <a:chExt cx="6715172" cy="5304620"/>
          </a:xfrm>
        </p:grpSpPr>
        <p:sp>
          <p:nvSpPr>
            <p:cNvPr id="14" name="Прямоугольник с двумя вырезанными противолежащими углами 13"/>
            <p:cNvSpPr/>
            <p:nvPr/>
          </p:nvSpPr>
          <p:spPr>
            <a:xfrm>
              <a:off x="1999855" y="278706"/>
              <a:ext cx="6715172" cy="5304620"/>
            </a:xfrm>
            <a:prstGeom prst="snip2DiagRect">
              <a:avLst>
                <a:gd name="adj1" fmla="val 48699"/>
                <a:gd name="adj2" fmla="val 1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</a:t>
              </a:r>
              <a:endParaRPr lang="ru-RU" dirty="0"/>
            </a:p>
          </p:txBody>
        </p:sp>
        <p:pic>
          <p:nvPicPr>
            <p:cNvPr id="15" name="Содержимое 6" descr="f_390551d83154bd9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7506" y="461628"/>
              <a:ext cx="6351287" cy="4938778"/>
            </a:xfrm>
            <a:prstGeom prst="snip2DiagRect">
              <a:avLst>
                <a:gd name="adj1" fmla="val 5000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graphicFrame>
        <p:nvGraphicFramePr>
          <p:cNvPr id="5" name="Схема 4"/>
          <p:cNvGraphicFramePr/>
          <p:nvPr/>
        </p:nvGraphicFramePr>
        <p:xfrm>
          <a:off x="428596" y="107145"/>
          <a:ext cx="821537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14942" y="61315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</a:t>
            </a:r>
            <a:endParaRPr lang="ru-RU" dirty="0">
              <a:latin typeface="a_AlternaBrk" pitchFamily="34" charset="-52"/>
            </a:endParaRPr>
          </a:p>
        </p:txBody>
      </p:sp>
      <p:pic>
        <p:nvPicPr>
          <p:cNvPr id="12" name="Рисунок 11" descr="logo.jpg"/>
          <p:cNvPicPr>
            <a:picLocks noChangeAspect="1"/>
          </p:cNvPicPr>
          <p:nvPr/>
        </p:nvPicPr>
        <p:blipFill>
          <a:blip r:embed="rId7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6" name="Пятно 2 15"/>
          <p:cNvSpPr/>
          <p:nvPr/>
        </p:nvSpPr>
        <p:spPr>
          <a:xfrm rot="20158505">
            <a:off x="735452" y="1817735"/>
            <a:ext cx="1000132" cy="667419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NEW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7D52D1-8897-4EA2-B6DE-1A234A5F7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DD7D52D1-8897-4EA2-B6DE-1A234A5F7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FBECBD-F651-4878-ADB2-E44E59B6A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E3FBECBD-F651-4878-ADB2-E44E59B6A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C4CCE7-0B3F-43E1-B04E-83B013A8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2BC4CCE7-0B3F-43E1-B04E-83B013A8A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D03FB8-584C-4A26-8D8D-B23440125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0D03FB8-584C-4A26-8D8D-B23440125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76221" y="857232"/>
            <a:ext cx="6286544" cy="4786346"/>
            <a:chOff x="476221" y="1643050"/>
            <a:chExt cx="6286544" cy="4786346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 flipH="1">
              <a:off x="476221" y="1643050"/>
              <a:ext cx="6286544" cy="4786346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Содержимое 6" descr="f_390551d83154bd9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1472" y="1741277"/>
              <a:ext cx="6119854" cy="45898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61071" y="1238249"/>
            <a:ext cx="2936875" cy="3905263"/>
          </a:xfrm>
          <a:prstGeom prst="foldedCorner">
            <a:avLst/>
          </a:prstGeom>
          <a:effectLst>
            <a:outerShdw blurRad="190500" dist="228600" dir="2700000" sy="9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24000" tIns="216000" rIns="216000" bIns="360000">
            <a:no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Всегда в наличии более 50 тыс. новых и б/у </a:t>
            </a:r>
            <a:r>
              <a:rPr lang="ru-RU" sz="1600" dirty="0" err="1" smtClean="0"/>
              <a:t>поддо-нов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    </a:t>
            </a:r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</a:t>
            </a:r>
            <a:r>
              <a:rPr lang="ru-RU" sz="1600" dirty="0" smtClean="0"/>
              <a:t>Перед продажей все поддоны проходят </a:t>
            </a:r>
            <a:r>
              <a:rPr lang="ru-RU" sz="1600" dirty="0" err="1" smtClean="0"/>
              <a:t>тщате-льную</a:t>
            </a:r>
            <a:r>
              <a:rPr lang="ru-RU" sz="1600" dirty="0" smtClean="0"/>
              <a:t> подготовку, а также многоуровневый контроль качества на отсутствие </a:t>
            </a:r>
            <a:r>
              <a:rPr lang="ru-RU" sz="1600" dirty="0" err="1" smtClean="0"/>
              <a:t>тор-чащих</a:t>
            </a:r>
            <a:r>
              <a:rPr lang="ru-RU" sz="1600" dirty="0" smtClean="0"/>
              <a:t> гвоздей, трещин и сколов (в зависимости от сорта</a:t>
            </a:r>
            <a:r>
              <a:rPr lang="ru-RU" sz="1600" dirty="0" smtClean="0"/>
              <a:t>).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3613" y="500042"/>
            <a:ext cx="2971791" cy="751101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108000" rIns="0" bIns="180000">
            <a:spAutoFit/>
          </a:bodyPr>
          <a:lstStyle/>
          <a:p>
            <a:pPr algn="ct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Продажа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61315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</a:t>
            </a:r>
            <a:endParaRPr lang="ru-RU" dirty="0">
              <a:latin typeface="a_AlternaBrk" pitchFamily="34" charset="-52"/>
            </a:endParaRPr>
          </a:p>
        </p:txBody>
      </p:sp>
      <p:pic>
        <p:nvPicPr>
          <p:cNvPr id="14" name="Рисунок 13" descr="logo.jpg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Текст 5"/>
          <p:cNvSpPr txBox="1">
            <a:spLocks/>
          </p:cNvSpPr>
          <p:nvPr/>
        </p:nvSpPr>
        <p:spPr>
          <a:xfrm>
            <a:off x="928662" y="4214818"/>
            <a:ext cx="3429024" cy="1976437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shade val="60000"/>
                  <a:alpha val="25000"/>
                </a:schemeClr>
              </a:gs>
              <a:gs pos="50000">
                <a:schemeClr val="accent1">
                  <a:tint val="71000"/>
                  <a:satMod val="112000"/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190500" dist="228600" dir="2700000" sy="9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0">
            <a:noAutofit/>
          </a:bodyPr>
          <a:lstStyle/>
          <a:p>
            <a:pPr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sz="1600" dirty="0" smtClean="0"/>
              <a:t>При </a:t>
            </a:r>
            <a:r>
              <a:rPr lang="ru-RU" sz="1600" dirty="0" smtClean="0"/>
              <a:t>необходимости, производится </a:t>
            </a:r>
            <a:r>
              <a:rPr lang="ru-RU" sz="1600" dirty="0" smtClean="0"/>
              <a:t>отбор </a:t>
            </a:r>
            <a:r>
              <a:rPr lang="ru-RU" sz="1600" dirty="0" smtClean="0"/>
              <a:t>паллет </a:t>
            </a:r>
            <a:r>
              <a:rPr lang="ru-RU" sz="1600" dirty="0" smtClean="0"/>
              <a:t>по Вашей </a:t>
            </a:r>
            <a:r>
              <a:rPr lang="ru-RU" sz="1600" dirty="0" smtClean="0"/>
              <a:t>спецификации</a:t>
            </a:r>
            <a:r>
              <a:rPr lang="ru-RU" sz="1600" dirty="0" smtClean="0"/>
              <a:t>, клейменье, </a:t>
            </a:r>
            <a:r>
              <a:rPr lang="ru-RU" sz="1600" dirty="0" smtClean="0"/>
              <a:t>установка штампов</a:t>
            </a:r>
            <a:r>
              <a:rPr lang="ru-RU" sz="1600" dirty="0" smtClean="0"/>
              <a:t>, </a:t>
            </a:r>
            <a:r>
              <a:rPr lang="ru-RU" sz="1600" dirty="0" smtClean="0"/>
              <a:t>перекладка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   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 smtClean="0"/>
              <a:t>  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6221" y="857232"/>
            <a:ext cx="6286544" cy="4786346"/>
            <a:chOff x="476221" y="1643050"/>
            <a:chExt cx="6286544" cy="4786346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 flipH="1">
              <a:off x="476221" y="1643050"/>
              <a:ext cx="6286544" cy="4786346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Содержимое 6" descr="f_390551d83154bd9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1472" y="1741277"/>
              <a:ext cx="6119854" cy="45898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61071" y="1238249"/>
            <a:ext cx="2936875" cy="3905263"/>
          </a:xfrm>
          <a:prstGeom prst="foldedCorner">
            <a:avLst/>
          </a:prstGeom>
          <a:effectLst>
            <a:outerShdw blurRad="190500" dist="228600" dir="2700000" sy="9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24000" tIns="216000" rIns="216000" bIns="360000">
            <a:no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ООО «ПНП» </a:t>
            </a:r>
            <a:r>
              <a:rPr lang="ru-RU" sz="1600" dirty="0" err="1" smtClean="0"/>
              <a:t>осуществля-ет</a:t>
            </a:r>
            <a:r>
              <a:rPr lang="ru-RU" sz="1600" dirty="0" smtClean="0"/>
              <a:t> </a:t>
            </a:r>
            <a:r>
              <a:rPr lang="ru-RU" sz="1600" dirty="0" smtClean="0"/>
              <a:t>оперативную доставку и вывоз </a:t>
            </a:r>
            <a:r>
              <a:rPr lang="ru-RU" sz="1600" dirty="0" smtClean="0"/>
              <a:t>деревянных </a:t>
            </a:r>
            <a:r>
              <a:rPr lang="ru-RU" sz="1600" dirty="0" smtClean="0"/>
              <a:t>паллет </a:t>
            </a:r>
            <a:r>
              <a:rPr lang="ru-RU" sz="1600" dirty="0" smtClean="0"/>
              <a:t>по:</a:t>
            </a:r>
          </a:p>
          <a:p>
            <a:pPr algn="ctr">
              <a:lnSpc>
                <a:spcPts val="100"/>
              </a:lnSpc>
            </a:pPr>
            <a:r>
              <a:rPr lang="ru-RU" sz="1600" dirty="0" smtClean="0"/>
              <a:t>Москве</a:t>
            </a:r>
          </a:p>
          <a:p>
            <a:pPr algn="ctr"/>
            <a:r>
              <a:rPr lang="ru-RU" sz="1600" dirty="0" smtClean="0"/>
              <a:t>Московской </a:t>
            </a:r>
            <a:r>
              <a:rPr lang="ru-RU" sz="1600" dirty="0" smtClean="0"/>
              <a:t>области,</a:t>
            </a:r>
          </a:p>
          <a:p>
            <a:pPr algn="ctr"/>
            <a:r>
              <a:rPr lang="ru-RU" sz="1600" dirty="0" smtClean="0"/>
              <a:t> Нижнему Новгороду,</a:t>
            </a:r>
          </a:p>
          <a:p>
            <a:pPr algn="ctr"/>
            <a:r>
              <a:rPr lang="ru-RU" sz="1600" dirty="0" smtClean="0"/>
              <a:t> Брянску,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Туле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    Доставка </a:t>
            </a:r>
            <a:r>
              <a:rPr lang="ru-RU" sz="1600" dirty="0" smtClean="0"/>
              <a:t>возможна от 200 </a:t>
            </a:r>
            <a:r>
              <a:rPr lang="ru-RU" sz="1600" dirty="0" smtClean="0"/>
              <a:t>паллет, меньшие </a:t>
            </a:r>
            <a:r>
              <a:rPr lang="ru-RU" sz="1600" dirty="0" err="1" smtClean="0"/>
              <a:t>пар-тии</a:t>
            </a:r>
            <a:r>
              <a:rPr lang="ru-RU" sz="1600" dirty="0" smtClean="0"/>
              <a:t> </a:t>
            </a:r>
            <a:r>
              <a:rPr lang="ru-RU" sz="1600" dirty="0" smtClean="0"/>
              <a:t>только </a:t>
            </a:r>
            <a:r>
              <a:rPr lang="ru-RU" sz="1600" dirty="0" err="1" smtClean="0"/>
              <a:t>самовывозом</a:t>
            </a:r>
            <a:r>
              <a:rPr lang="ru-RU" sz="1600" dirty="0" smtClean="0"/>
              <a:t> </a:t>
            </a:r>
            <a:r>
              <a:rPr lang="ru-RU" sz="1600" dirty="0" smtClean="0"/>
              <a:t>у нас на складе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3613" y="500042"/>
            <a:ext cx="2971791" cy="751101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108000" rIns="0" bIns="180000">
            <a:spAutoFit/>
          </a:bodyPr>
          <a:lstStyle/>
          <a:p>
            <a:pPr algn="ct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Доставка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61315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</a:t>
            </a:r>
            <a:endParaRPr lang="ru-RU" dirty="0">
              <a:latin typeface="a_AlternaBrk" pitchFamily="34" charset="-52"/>
            </a:endParaRPr>
          </a:p>
        </p:txBody>
      </p:sp>
      <p:pic>
        <p:nvPicPr>
          <p:cNvPr id="14" name="Рисунок 13" descr="logo.jpg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9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14942" y="61315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</a:t>
            </a:r>
            <a:endParaRPr lang="ru-RU" dirty="0">
              <a:latin typeface="a_AlternaBrk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 flipH="1">
            <a:off x="500034" y="857232"/>
            <a:ext cx="6143668" cy="4786346"/>
            <a:chOff x="2428860" y="2143116"/>
            <a:chExt cx="6286544" cy="4286280"/>
          </a:xfrm>
        </p:grpSpPr>
        <p:sp>
          <p:nvSpPr>
            <p:cNvPr id="11" name="Прямоугольник с двумя вырезанными противолежащими углами 10"/>
            <p:cNvSpPr/>
            <p:nvPr/>
          </p:nvSpPr>
          <p:spPr>
            <a:xfrm>
              <a:off x="2428860" y="2143116"/>
              <a:ext cx="6286544" cy="4286280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Содержимое 6" descr="f_390551d83154bd9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4111" y="2246306"/>
              <a:ext cx="6119855" cy="40799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61071" y="1238249"/>
            <a:ext cx="2936875" cy="3905263"/>
          </a:xfrm>
          <a:prstGeom prst="foldedCorner">
            <a:avLst/>
          </a:prstGeom>
          <a:effectLst>
            <a:outerShdw blurRad="190500" dist="228600" dir="2700000" sy="9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24000" tIns="216000" rIns="216000" bIns="360000">
            <a:no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Производство </a:t>
            </a:r>
            <a:r>
              <a:rPr lang="ru-RU" sz="1600" dirty="0" smtClean="0"/>
              <a:t>поддонов </a:t>
            </a:r>
            <a:r>
              <a:rPr lang="ru-RU" sz="1600" dirty="0" smtClean="0"/>
              <a:t>состоит из множества </a:t>
            </a:r>
            <a:r>
              <a:rPr lang="ru-RU" sz="1600" dirty="0" err="1" smtClean="0"/>
              <a:t>сла-женно</a:t>
            </a:r>
            <a:r>
              <a:rPr lang="ru-RU" sz="1600" dirty="0" smtClean="0"/>
              <a:t> </a:t>
            </a:r>
            <a:r>
              <a:rPr lang="ru-RU" sz="1600" dirty="0" smtClean="0"/>
              <a:t>работающих этапов под контролем </a:t>
            </a:r>
            <a:r>
              <a:rPr lang="ru-RU" sz="1600" dirty="0" err="1" smtClean="0"/>
              <a:t>квалифи-цированных</a:t>
            </a:r>
            <a:r>
              <a:rPr lang="ru-RU" sz="1600" dirty="0" smtClean="0"/>
              <a:t> </a:t>
            </a:r>
            <a:r>
              <a:rPr lang="ru-RU" sz="1600" dirty="0" smtClean="0"/>
              <a:t>сотрудников.</a:t>
            </a:r>
          </a:p>
          <a:p>
            <a:pPr algn="just"/>
            <a:r>
              <a:rPr lang="ru-RU" sz="1600" dirty="0" smtClean="0"/>
              <a:t>    Для изготовления паллет в строгом </a:t>
            </a:r>
            <a:r>
              <a:rPr lang="ru-RU" sz="1600" dirty="0" smtClean="0"/>
              <a:t>соответствии </a:t>
            </a:r>
            <a:r>
              <a:rPr lang="ru-RU" sz="1600" dirty="0" smtClean="0"/>
              <a:t>с </a:t>
            </a:r>
            <a:r>
              <a:rPr lang="ru-RU" sz="1600" dirty="0" smtClean="0"/>
              <a:t>требованиями </a:t>
            </a:r>
            <a:r>
              <a:rPr lang="ru-RU" sz="1600" dirty="0" smtClean="0"/>
              <a:t>заказчика, на Ваше производство </a:t>
            </a:r>
            <a:r>
              <a:rPr lang="ru-RU" sz="1600" dirty="0" err="1" smtClean="0"/>
              <a:t>вы-езжает</a:t>
            </a:r>
            <a:r>
              <a:rPr lang="ru-RU" sz="1600" dirty="0" smtClean="0"/>
              <a:t> Главный технолог нашей компании.</a:t>
            </a:r>
          </a:p>
          <a:p>
            <a:pPr algn="just"/>
            <a:endParaRPr lang="ru-RU" sz="1600" dirty="0" smtClean="0"/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3613" y="500042"/>
            <a:ext cx="2971791" cy="751101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108000" rIns="0" bIns="180000">
            <a:spAutoFit/>
          </a:bodyPr>
          <a:lstStyle/>
          <a:p>
            <a:pPr algn="ct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Производство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6" name="Содержимое 6" descr="f_390551d83154bd9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143380"/>
            <a:ext cx="1071569" cy="87673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4" name="Рисунок 13" descr="logo.jpg"/>
          <p:cNvPicPr>
            <a:picLocks noChangeAspect="1"/>
          </p:cNvPicPr>
          <p:nvPr/>
        </p:nvPicPr>
        <p:blipFill>
          <a:blip r:embed="rId4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6221" y="857232"/>
            <a:ext cx="6286544" cy="4786346"/>
            <a:chOff x="476221" y="1643050"/>
            <a:chExt cx="6286544" cy="4786346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 flipH="1">
              <a:off x="476221" y="1643050"/>
              <a:ext cx="6286544" cy="4786346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Содержимое 6" descr="f_390551d83154bd9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1472" y="1741277"/>
              <a:ext cx="6119854" cy="45898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61071" y="1238249"/>
            <a:ext cx="2936875" cy="3905263"/>
          </a:xfrm>
          <a:prstGeom prst="foldedCorner">
            <a:avLst/>
          </a:prstGeom>
          <a:effectLst>
            <a:outerShdw blurRad="190500" dist="228600" dir="2700000" sy="9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24000" tIns="216000" rIns="216000" bIns="360000">
            <a:noAutofit/>
          </a:bodyPr>
          <a:lstStyle/>
          <a:p>
            <a:pPr algn="just"/>
            <a:r>
              <a:rPr lang="ru-RU" sz="1600" dirty="0" smtClean="0"/>
              <a:t>     Приобретаем </a:t>
            </a:r>
            <a:r>
              <a:rPr lang="ru-RU" sz="1600" dirty="0" err="1" smtClean="0"/>
              <a:t>деревян-ные</a:t>
            </a:r>
            <a:r>
              <a:rPr lang="ru-RU" sz="1600" dirty="0" smtClean="0"/>
              <a:t> поддоны различных конфигураций, на </a:t>
            </a:r>
            <a:r>
              <a:rPr lang="ru-RU" sz="1600" dirty="0" err="1" smtClean="0"/>
              <a:t>выгод-ных</a:t>
            </a:r>
            <a:r>
              <a:rPr lang="ru-RU" sz="1600" dirty="0" smtClean="0"/>
              <a:t> условиях для обеих сторон. Также мы </a:t>
            </a:r>
            <a:r>
              <a:rPr lang="ru-RU" sz="1600" dirty="0" err="1" smtClean="0"/>
              <a:t>пред-лагаем</a:t>
            </a:r>
            <a:r>
              <a:rPr lang="ru-RU" sz="1600" dirty="0" smtClean="0"/>
              <a:t> обменять </a:t>
            </a:r>
            <a:r>
              <a:rPr lang="ru-RU" sz="1600" dirty="0" smtClean="0"/>
              <a:t>ломаные </a:t>
            </a:r>
            <a:r>
              <a:rPr lang="ru-RU" sz="1600" dirty="0" smtClean="0"/>
              <a:t>поддоны на целые.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 Покупка б/у поддонов выполняется оперативно и по максимально </a:t>
            </a:r>
            <a:r>
              <a:rPr lang="ru-RU" sz="1600" dirty="0" err="1" smtClean="0"/>
              <a:t>упро-щенной</a:t>
            </a:r>
            <a:r>
              <a:rPr lang="ru-RU" sz="1600" dirty="0" smtClean="0"/>
              <a:t> схеме. 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3613" y="500042"/>
            <a:ext cx="2971791" cy="751101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108000" rIns="0" bIns="180000">
            <a:spAutoFit/>
          </a:bodyPr>
          <a:lstStyle/>
          <a:p>
            <a:pPr algn="ctr"/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Закупка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61315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</a:t>
            </a:r>
            <a:endParaRPr lang="ru-RU" dirty="0">
              <a:latin typeface="a_AlternaBrk" pitchFamily="34" charset="-52"/>
            </a:endParaRPr>
          </a:p>
        </p:txBody>
      </p:sp>
      <p:pic>
        <p:nvPicPr>
          <p:cNvPr id="14" name="Рисунок 13" descr="logo.jpg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9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607220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 Cond" pitchFamily="34" charset="0"/>
              </a:rPr>
              <a:t>ООО «Первый Надежный Поставщик», +</a:t>
            </a:r>
            <a:r>
              <a:rPr lang="ru-RU" dirty="0" smtClean="0">
                <a:latin typeface="Franklin Gothic Medium Cond" pitchFamily="34" charset="0"/>
              </a:rPr>
              <a:t>7 (495) </a:t>
            </a:r>
            <a:r>
              <a:rPr lang="ru-RU" dirty="0" smtClean="0">
                <a:latin typeface="Franklin Gothic Medium Cond" pitchFamily="34" charset="0"/>
              </a:rPr>
              <a:t>760-23-42, </a:t>
            </a:r>
            <a:r>
              <a:rPr lang="en-US" dirty="0" smtClean="0">
                <a:latin typeface="Franklin Gothic Medium Cond" pitchFamily="34" charset="0"/>
              </a:rPr>
              <a:t>www.pnppal.ru</a:t>
            </a:r>
            <a:endParaRPr lang="ru-RU" dirty="0">
              <a:latin typeface="a_AlternaBrk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40979">
            <a:off x="-205729" y="1152643"/>
            <a:ext cx="3958328" cy="170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200"/>
              </a:lnSpc>
            </a:pPr>
            <a:r>
              <a:rPr lang="ru-RU" sz="3600" b="1" i="1" dirty="0" smtClean="0">
                <a:solidFill>
                  <a:schemeClr val="bg1"/>
                </a:solidFill>
                <a:latin typeface="Franklin Gothic Medium Cond" pitchFamily="34" charset="0"/>
              </a:rPr>
              <a:t>           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Надежно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>
              <a:lnSpc>
                <a:spcPts val="4200"/>
              </a:lnSpc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    работаем</a:t>
            </a:r>
          </a:p>
          <a:p>
            <a:pPr>
              <a:lnSpc>
                <a:spcPts val="4200"/>
              </a:lnSpc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для Клиента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1893074" y="1142984"/>
            <a:ext cx="6750891" cy="4500594"/>
            <a:chOff x="1928794" y="573408"/>
            <a:chExt cx="6715172" cy="4641542"/>
          </a:xfrm>
        </p:grpSpPr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1928794" y="573408"/>
              <a:ext cx="6715172" cy="4641542"/>
            </a:xfrm>
            <a:prstGeom prst="snip2DiagRect">
              <a:avLst>
                <a:gd name="adj1" fmla="val 47252"/>
                <a:gd name="adj2" fmla="val 1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Содержимое 6" descr="f_390551d83154bd9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8484" y="786758"/>
              <a:ext cx="6097841" cy="4214842"/>
            </a:xfrm>
            <a:prstGeom prst="snip2DiagRect">
              <a:avLst>
                <a:gd name="adj1" fmla="val 5000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pic>
        <p:nvPicPr>
          <p:cNvPr id="25" name="Рисунок 24" descr="logo.jpg"/>
          <p:cNvPicPr>
            <a:picLocks noChangeAspect="1"/>
          </p:cNvPicPr>
          <p:nvPr/>
        </p:nvPicPr>
        <p:blipFill>
          <a:blip r:embed="rId4">
            <a:lum contrast="60000"/>
          </a:blip>
          <a:stretch>
            <a:fillRect/>
          </a:stretch>
        </p:blipFill>
        <p:spPr>
          <a:xfrm>
            <a:off x="7306705" y="5715016"/>
            <a:ext cx="1480137" cy="785818"/>
          </a:xfrm>
          <a:prstGeom prst="snip2Diag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4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FFFFFF"/>
      </a:dk1>
      <a:lt1>
        <a:srgbClr val="000000"/>
      </a:lt1>
      <a:dk2>
        <a:srgbClr val="9BBB59"/>
      </a:dk2>
      <a:lt2>
        <a:srgbClr val="9BBB59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869</TotalTime>
  <Words>260</Words>
  <Application>Microsoft Office PowerPoint</Application>
  <PresentationFormat>Экран (4:3)</PresentationFormat>
  <Paragraphs>50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Продажа</vt:lpstr>
      <vt:lpstr>Доставка</vt:lpstr>
      <vt:lpstr>Производство</vt:lpstr>
      <vt:lpstr>Закупка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106</cp:revision>
  <dcterms:created xsi:type="dcterms:W3CDTF">2015-04-03T07:17:49Z</dcterms:created>
  <dcterms:modified xsi:type="dcterms:W3CDTF">2015-04-04T16:21:27Z</dcterms:modified>
</cp:coreProperties>
</file>