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64" r:id="rId3"/>
    <p:sldId id="265" r:id="rId4"/>
    <p:sldId id="321" r:id="rId5"/>
    <p:sldId id="266" r:id="rId6"/>
    <p:sldId id="267" r:id="rId7"/>
    <p:sldId id="311" r:id="rId8"/>
    <p:sldId id="284" r:id="rId9"/>
    <p:sldId id="322" r:id="rId10"/>
    <p:sldId id="325" r:id="rId11"/>
    <p:sldId id="285" r:id="rId12"/>
    <p:sldId id="286" r:id="rId13"/>
    <p:sldId id="323" r:id="rId14"/>
    <p:sldId id="287" r:id="rId15"/>
    <p:sldId id="324" r:id="rId16"/>
    <p:sldId id="326" r:id="rId17"/>
    <p:sldId id="327" r:id="rId18"/>
    <p:sldId id="314" r:id="rId19"/>
    <p:sldId id="329" r:id="rId20"/>
    <p:sldId id="330" r:id="rId21"/>
    <p:sldId id="290" r:id="rId22"/>
    <p:sldId id="292" r:id="rId23"/>
    <p:sldId id="318" r:id="rId24"/>
    <p:sldId id="319" r:id="rId25"/>
    <p:sldId id="320" r:id="rId26"/>
    <p:sldId id="296" r:id="rId27"/>
    <p:sldId id="303" r:id="rId28"/>
    <p:sldId id="334" r:id="rId29"/>
    <p:sldId id="335" r:id="rId30"/>
    <p:sldId id="331" r:id="rId31"/>
    <p:sldId id="332" r:id="rId32"/>
    <p:sldId id="333"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92A69A-6C66-49B7-AEAF-0F828A1A9BAE}"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uk-UA"/>
        </a:p>
      </dgm:t>
    </dgm:pt>
    <dgm:pt modelId="{0205A838-AFCA-4351-A5EC-E23B8FF27432}">
      <dgm:prSet phldrT="[Текст]"/>
      <dgm:spPr/>
      <dgm:t>
        <a:bodyPr/>
        <a:lstStyle/>
        <a:p>
          <a:r>
            <a:rPr lang="uk-UA" noProof="0" dirty="0" smtClean="0"/>
            <a:t>мовний (текстовий, граматичний, філологічний) спосіб </a:t>
          </a:r>
          <a:endParaRPr lang="uk-UA" noProof="0" dirty="0"/>
        </a:p>
      </dgm:t>
    </dgm:pt>
    <dgm:pt modelId="{BC641FE7-7EFE-46B0-9243-B9BE507C3A50}" type="parTrans" cxnId="{FDF60346-39D2-4ED2-9054-3FA577E84DA5}">
      <dgm:prSet/>
      <dgm:spPr/>
      <dgm:t>
        <a:bodyPr/>
        <a:lstStyle/>
        <a:p>
          <a:endParaRPr lang="uk-UA"/>
        </a:p>
      </dgm:t>
    </dgm:pt>
    <dgm:pt modelId="{67223BDD-7AF3-4FC5-BB8D-AB4AB6FC6355}" type="sibTrans" cxnId="{FDF60346-39D2-4ED2-9054-3FA577E84DA5}">
      <dgm:prSet/>
      <dgm:spPr/>
      <dgm:t>
        <a:bodyPr/>
        <a:lstStyle/>
        <a:p>
          <a:endParaRPr lang="uk-UA"/>
        </a:p>
      </dgm:t>
    </dgm:pt>
    <dgm:pt modelId="{DDD8BDD5-7C18-4998-9EA9-2A6E9FFC47F6}">
      <dgm:prSet phldrT="[Текст]"/>
      <dgm:spPr/>
      <dgm:t>
        <a:bodyPr/>
        <a:lstStyle/>
        <a:p>
          <a:r>
            <a:rPr lang="uk-UA" dirty="0" smtClean="0"/>
            <a:t>системний спосіб </a:t>
          </a:r>
          <a:endParaRPr lang="uk-UA" dirty="0"/>
        </a:p>
      </dgm:t>
    </dgm:pt>
    <dgm:pt modelId="{88E880BF-B11C-41F4-B0AC-E15438C209D6}" type="parTrans" cxnId="{C2A52E85-A5AA-4E3E-A9E5-2A17239C9AAE}">
      <dgm:prSet/>
      <dgm:spPr/>
      <dgm:t>
        <a:bodyPr/>
        <a:lstStyle/>
        <a:p>
          <a:endParaRPr lang="uk-UA"/>
        </a:p>
      </dgm:t>
    </dgm:pt>
    <dgm:pt modelId="{98DB9D36-6E02-4033-B342-C5A62F67BBF7}" type="sibTrans" cxnId="{C2A52E85-A5AA-4E3E-A9E5-2A17239C9AAE}">
      <dgm:prSet/>
      <dgm:spPr/>
      <dgm:t>
        <a:bodyPr/>
        <a:lstStyle/>
        <a:p>
          <a:endParaRPr lang="uk-UA"/>
        </a:p>
      </dgm:t>
    </dgm:pt>
    <dgm:pt modelId="{FB3FB431-FC25-4BC2-9E68-62369307CD65}">
      <dgm:prSet phldrT="[Текст]"/>
      <dgm:spPr/>
      <dgm:t>
        <a:bodyPr/>
        <a:lstStyle/>
        <a:p>
          <a:r>
            <a:rPr lang="uk-UA" dirty="0" smtClean="0"/>
            <a:t>логічний спосіб </a:t>
          </a:r>
          <a:endParaRPr lang="uk-UA" dirty="0"/>
        </a:p>
      </dgm:t>
    </dgm:pt>
    <dgm:pt modelId="{C338F0B1-1109-430A-9573-2448F95AF865}" type="parTrans" cxnId="{A9FE5323-4C2A-4F24-BBE1-DB7465D878BB}">
      <dgm:prSet/>
      <dgm:spPr/>
      <dgm:t>
        <a:bodyPr/>
        <a:lstStyle/>
        <a:p>
          <a:endParaRPr lang="uk-UA"/>
        </a:p>
      </dgm:t>
    </dgm:pt>
    <dgm:pt modelId="{EC7AB7DA-AE05-4867-A03D-1B8379F74FFC}" type="sibTrans" cxnId="{A9FE5323-4C2A-4F24-BBE1-DB7465D878BB}">
      <dgm:prSet/>
      <dgm:spPr/>
      <dgm:t>
        <a:bodyPr/>
        <a:lstStyle/>
        <a:p>
          <a:endParaRPr lang="uk-UA"/>
        </a:p>
      </dgm:t>
    </dgm:pt>
    <dgm:pt modelId="{742AF900-A694-46F3-AF41-A8B3BBFAAFFA}">
      <dgm:prSet phldrT="[Текст]"/>
      <dgm:spPr/>
      <dgm:t>
        <a:bodyPr/>
        <a:lstStyle/>
        <a:p>
          <a:r>
            <a:rPr lang="uk-UA" dirty="0" smtClean="0"/>
            <a:t>історичний спосіб </a:t>
          </a:r>
          <a:endParaRPr lang="uk-UA" dirty="0"/>
        </a:p>
      </dgm:t>
    </dgm:pt>
    <dgm:pt modelId="{2C7ED3EF-160E-4046-864E-DB0B061209B3}" type="parTrans" cxnId="{BE18BD38-A8D3-420B-BF65-AE4529704370}">
      <dgm:prSet/>
      <dgm:spPr/>
      <dgm:t>
        <a:bodyPr/>
        <a:lstStyle/>
        <a:p>
          <a:endParaRPr lang="uk-UA"/>
        </a:p>
      </dgm:t>
    </dgm:pt>
    <dgm:pt modelId="{AACB88C9-A433-47C2-8A72-DAD9D114D850}" type="sibTrans" cxnId="{BE18BD38-A8D3-420B-BF65-AE4529704370}">
      <dgm:prSet/>
      <dgm:spPr/>
      <dgm:t>
        <a:bodyPr/>
        <a:lstStyle/>
        <a:p>
          <a:endParaRPr lang="uk-UA"/>
        </a:p>
      </dgm:t>
    </dgm:pt>
    <dgm:pt modelId="{CBB61088-3B94-4086-9445-26B1EA1317F3}" type="pres">
      <dgm:prSet presAssocID="{0392A69A-6C66-49B7-AEAF-0F828A1A9BAE}" presName="matrix" presStyleCnt="0">
        <dgm:presLayoutVars>
          <dgm:chMax val="1"/>
          <dgm:dir/>
          <dgm:resizeHandles val="exact"/>
        </dgm:presLayoutVars>
      </dgm:prSet>
      <dgm:spPr/>
      <dgm:t>
        <a:bodyPr/>
        <a:lstStyle/>
        <a:p>
          <a:endParaRPr lang="uk-UA"/>
        </a:p>
      </dgm:t>
    </dgm:pt>
    <dgm:pt modelId="{412CE82A-0587-4E82-81D7-88179DC9C7EA}" type="pres">
      <dgm:prSet presAssocID="{0392A69A-6C66-49B7-AEAF-0F828A1A9BAE}" presName="diamond" presStyleLbl="bgShp" presStyleIdx="0" presStyleCnt="1"/>
      <dgm:spPr/>
    </dgm:pt>
    <dgm:pt modelId="{0553EEF4-B9C7-436C-A9C7-C0392ABC1C9D}" type="pres">
      <dgm:prSet presAssocID="{0392A69A-6C66-49B7-AEAF-0F828A1A9BAE}" presName="quad1" presStyleLbl="node1" presStyleIdx="0" presStyleCnt="4">
        <dgm:presLayoutVars>
          <dgm:chMax val="0"/>
          <dgm:chPref val="0"/>
          <dgm:bulletEnabled val="1"/>
        </dgm:presLayoutVars>
      </dgm:prSet>
      <dgm:spPr/>
      <dgm:t>
        <a:bodyPr/>
        <a:lstStyle/>
        <a:p>
          <a:endParaRPr lang="uk-UA"/>
        </a:p>
      </dgm:t>
    </dgm:pt>
    <dgm:pt modelId="{C8F9BD48-332D-4223-805E-01F8C0F44742}" type="pres">
      <dgm:prSet presAssocID="{0392A69A-6C66-49B7-AEAF-0F828A1A9BAE}" presName="quad2" presStyleLbl="node1" presStyleIdx="1" presStyleCnt="4">
        <dgm:presLayoutVars>
          <dgm:chMax val="0"/>
          <dgm:chPref val="0"/>
          <dgm:bulletEnabled val="1"/>
        </dgm:presLayoutVars>
      </dgm:prSet>
      <dgm:spPr/>
      <dgm:t>
        <a:bodyPr/>
        <a:lstStyle/>
        <a:p>
          <a:endParaRPr lang="uk-UA"/>
        </a:p>
      </dgm:t>
    </dgm:pt>
    <dgm:pt modelId="{AC32239D-E54F-4C70-AEB2-A82F06E18221}" type="pres">
      <dgm:prSet presAssocID="{0392A69A-6C66-49B7-AEAF-0F828A1A9BAE}" presName="quad3" presStyleLbl="node1" presStyleIdx="2" presStyleCnt="4">
        <dgm:presLayoutVars>
          <dgm:chMax val="0"/>
          <dgm:chPref val="0"/>
          <dgm:bulletEnabled val="1"/>
        </dgm:presLayoutVars>
      </dgm:prSet>
      <dgm:spPr/>
      <dgm:t>
        <a:bodyPr/>
        <a:lstStyle/>
        <a:p>
          <a:endParaRPr lang="uk-UA"/>
        </a:p>
      </dgm:t>
    </dgm:pt>
    <dgm:pt modelId="{5505D6EA-7AA9-4886-8112-0B5FDAA7827C}" type="pres">
      <dgm:prSet presAssocID="{0392A69A-6C66-49B7-AEAF-0F828A1A9BAE}" presName="quad4" presStyleLbl="node1" presStyleIdx="3" presStyleCnt="4">
        <dgm:presLayoutVars>
          <dgm:chMax val="0"/>
          <dgm:chPref val="0"/>
          <dgm:bulletEnabled val="1"/>
        </dgm:presLayoutVars>
      </dgm:prSet>
      <dgm:spPr/>
      <dgm:t>
        <a:bodyPr/>
        <a:lstStyle/>
        <a:p>
          <a:endParaRPr lang="uk-UA"/>
        </a:p>
      </dgm:t>
    </dgm:pt>
  </dgm:ptLst>
  <dgm:cxnLst>
    <dgm:cxn modelId="{C2A52E85-A5AA-4E3E-A9E5-2A17239C9AAE}" srcId="{0392A69A-6C66-49B7-AEAF-0F828A1A9BAE}" destId="{DDD8BDD5-7C18-4998-9EA9-2A6E9FFC47F6}" srcOrd="1" destOrd="0" parTransId="{88E880BF-B11C-41F4-B0AC-E15438C209D6}" sibTransId="{98DB9D36-6E02-4033-B342-C5A62F67BBF7}"/>
    <dgm:cxn modelId="{7954894C-38D8-4953-AC5A-DEC7C436110E}" type="presOf" srcId="{0392A69A-6C66-49B7-AEAF-0F828A1A9BAE}" destId="{CBB61088-3B94-4086-9445-26B1EA1317F3}" srcOrd="0" destOrd="0" presId="urn:microsoft.com/office/officeart/2005/8/layout/matrix3"/>
    <dgm:cxn modelId="{A9FE5323-4C2A-4F24-BBE1-DB7465D878BB}" srcId="{0392A69A-6C66-49B7-AEAF-0F828A1A9BAE}" destId="{FB3FB431-FC25-4BC2-9E68-62369307CD65}" srcOrd="2" destOrd="0" parTransId="{C338F0B1-1109-430A-9573-2448F95AF865}" sibTransId="{EC7AB7DA-AE05-4867-A03D-1B8379F74FFC}"/>
    <dgm:cxn modelId="{7B2CB449-3083-4050-9CA8-380D730D3550}" type="presOf" srcId="{0205A838-AFCA-4351-A5EC-E23B8FF27432}" destId="{0553EEF4-B9C7-436C-A9C7-C0392ABC1C9D}" srcOrd="0" destOrd="0" presId="urn:microsoft.com/office/officeart/2005/8/layout/matrix3"/>
    <dgm:cxn modelId="{BE18BD38-A8D3-420B-BF65-AE4529704370}" srcId="{0392A69A-6C66-49B7-AEAF-0F828A1A9BAE}" destId="{742AF900-A694-46F3-AF41-A8B3BBFAAFFA}" srcOrd="3" destOrd="0" parTransId="{2C7ED3EF-160E-4046-864E-DB0B061209B3}" sibTransId="{AACB88C9-A433-47C2-8A72-DAD9D114D850}"/>
    <dgm:cxn modelId="{FDF60346-39D2-4ED2-9054-3FA577E84DA5}" srcId="{0392A69A-6C66-49B7-AEAF-0F828A1A9BAE}" destId="{0205A838-AFCA-4351-A5EC-E23B8FF27432}" srcOrd="0" destOrd="0" parTransId="{BC641FE7-7EFE-46B0-9243-B9BE507C3A50}" sibTransId="{67223BDD-7AF3-4FC5-BB8D-AB4AB6FC6355}"/>
    <dgm:cxn modelId="{096475F8-11FD-45DB-9EDD-83381AE553B1}" type="presOf" srcId="{742AF900-A694-46F3-AF41-A8B3BBFAAFFA}" destId="{5505D6EA-7AA9-4886-8112-0B5FDAA7827C}" srcOrd="0" destOrd="0" presId="urn:microsoft.com/office/officeart/2005/8/layout/matrix3"/>
    <dgm:cxn modelId="{70995889-82DC-46CA-9E3C-61056BEFE8A6}" type="presOf" srcId="{DDD8BDD5-7C18-4998-9EA9-2A6E9FFC47F6}" destId="{C8F9BD48-332D-4223-805E-01F8C0F44742}" srcOrd="0" destOrd="0" presId="urn:microsoft.com/office/officeart/2005/8/layout/matrix3"/>
    <dgm:cxn modelId="{E755CB42-A469-41F9-B3ED-0AE1D63A2C60}" type="presOf" srcId="{FB3FB431-FC25-4BC2-9E68-62369307CD65}" destId="{AC32239D-E54F-4C70-AEB2-A82F06E18221}" srcOrd="0" destOrd="0" presId="urn:microsoft.com/office/officeart/2005/8/layout/matrix3"/>
    <dgm:cxn modelId="{7F337FEB-F22E-49D6-AA47-472BDEBB8A69}" type="presParOf" srcId="{CBB61088-3B94-4086-9445-26B1EA1317F3}" destId="{412CE82A-0587-4E82-81D7-88179DC9C7EA}" srcOrd="0" destOrd="0" presId="urn:microsoft.com/office/officeart/2005/8/layout/matrix3"/>
    <dgm:cxn modelId="{6AFDA2A9-313B-4EAD-9A47-EBC51D0BA5F5}" type="presParOf" srcId="{CBB61088-3B94-4086-9445-26B1EA1317F3}" destId="{0553EEF4-B9C7-436C-A9C7-C0392ABC1C9D}" srcOrd="1" destOrd="0" presId="urn:microsoft.com/office/officeart/2005/8/layout/matrix3"/>
    <dgm:cxn modelId="{09F45F7E-BA36-44AC-A585-7D007F587019}" type="presParOf" srcId="{CBB61088-3B94-4086-9445-26B1EA1317F3}" destId="{C8F9BD48-332D-4223-805E-01F8C0F44742}" srcOrd="2" destOrd="0" presId="urn:microsoft.com/office/officeart/2005/8/layout/matrix3"/>
    <dgm:cxn modelId="{2632B573-C0BB-4D68-B062-788368F76021}" type="presParOf" srcId="{CBB61088-3B94-4086-9445-26B1EA1317F3}" destId="{AC32239D-E54F-4C70-AEB2-A82F06E18221}" srcOrd="3" destOrd="0" presId="urn:microsoft.com/office/officeart/2005/8/layout/matrix3"/>
    <dgm:cxn modelId="{40B2875A-911A-4092-A72F-5450A84528DE}" type="presParOf" srcId="{CBB61088-3B94-4086-9445-26B1EA1317F3}" destId="{5505D6EA-7AA9-4886-8112-0B5FDAA7827C}"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5E3359-F5F9-440F-ABCB-DFEFF7C6749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uk-UA"/>
        </a:p>
      </dgm:t>
    </dgm:pt>
    <dgm:pt modelId="{7A716DE4-D70F-4E4F-8CB5-431C16A2B82B}">
      <dgm:prSet phldrT="[Текст]" custT="1"/>
      <dgm:spPr/>
      <dgm:t>
        <a:bodyPr/>
        <a:lstStyle/>
        <a:p>
          <a:r>
            <a:rPr lang="uk-UA" sz="2400" b="1" dirty="0" smtClean="0"/>
            <a:t>Види тлумачення</a:t>
          </a:r>
          <a:endParaRPr lang="uk-UA" sz="2400" b="1" dirty="0"/>
        </a:p>
      </dgm:t>
    </dgm:pt>
    <dgm:pt modelId="{C2DA447A-AA19-4331-B93D-9FA2239AD995}" type="parTrans" cxnId="{36D36085-64A1-45B2-B85E-D6B97D5537C4}">
      <dgm:prSet/>
      <dgm:spPr/>
      <dgm:t>
        <a:bodyPr/>
        <a:lstStyle/>
        <a:p>
          <a:endParaRPr lang="uk-UA"/>
        </a:p>
      </dgm:t>
    </dgm:pt>
    <dgm:pt modelId="{2130B58E-63E8-42A1-B028-94583B1DC9A3}" type="sibTrans" cxnId="{36D36085-64A1-45B2-B85E-D6B97D5537C4}">
      <dgm:prSet/>
      <dgm:spPr/>
      <dgm:t>
        <a:bodyPr/>
        <a:lstStyle/>
        <a:p>
          <a:endParaRPr lang="uk-UA"/>
        </a:p>
      </dgm:t>
    </dgm:pt>
    <dgm:pt modelId="{C657C9B8-8605-4377-8620-C728224C331D}">
      <dgm:prSet phldrT="[Текст]" custT="1"/>
      <dgm:spPr/>
      <dgm:t>
        <a:bodyPr/>
        <a:lstStyle/>
        <a:p>
          <a:r>
            <a:rPr lang="uk-UA" sz="2400" b="1" dirty="0" smtClean="0"/>
            <a:t>по </a:t>
          </a:r>
          <a:r>
            <a:rPr lang="uk-UA" sz="2400" b="1" dirty="0" err="1" smtClean="0"/>
            <a:t>суб</a:t>
          </a:r>
          <a:r>
            <a:rPr lang="en-US" sz="2400" b="1" dirty="0" smtClean="0"/>
            <a:t>’</a:t>
          </a:r>
          <a:r>
            <a:rPr lang="uk-UA" sz="2400" b="1" dirty="0" err="1" smtClean="0"/>
            <a:t>єктах</a:t>
          </a:r>
          <a:r>
            <a:rPr lang="uk-UA" sz="2400" b="1" dirty="0" smtClean="0"/>
            <a:t>, та юридичних наслідках</a:t>
          </a:r>
          <a:endParaRPr lang="uk-UA" sz="2400" b="1" dirty="0"/>
        </a:p>
      </dgm:t>
    </dgm:pt>
    <dgm:pt modelId="{FB65093F-FFC5-43AF-ACA3-FA6083AD7B2C}" type="parTrans" cxnId="{94380342-C167-42E2-908E-E4EA7272FAFB}">
      <dgm:prSet/>
      <dgm:spPr/>
      <dgm:t>
        <a:bodyPr/>
        <a:lstStyle/>
        <a:p>
          <a:endParaRPr lang="uk-UA"/>
        </a:p>
      </dgm:t>
    </dgm:pt>
    <dgm:pt modelId="{E0EB0317-AC32-45D2-8BAB-CAEF7DABEE89}" type="sibTrans" cxnId="{94380342-C167-42E2-908E-E4EA7272FAFB}">
      <dgm:prSet/>
      <dgm:spPr/>
      <dgm:t>
        <a:bodyPr/>
        <a:lstStyle/>
        <a:p>
          <a:endParaRPr lang="uk-UA"/>
        </a:p>
      </dgm:t>
    </dgm:pt>
    <dgm:pt modelId="{BE35B7B3-F06F-46C1-AEC4-4F4032319F6A}">
      <dgm:prSet phldrT="[Текст]" custT="1"/>
      <dgm:spPr/>
      <dgm:t>
        <a:bodyPr/>
        <a:lstStyle/>
        <a:p>
          <a:pPr algn="ctr"/>
          <a:r>
            <a:rPr lang="uk-UA" sz="2400" b="1" u="sng" dirty="0" smtClean="0"/>
            <a:t>офіціальне</a:t>
          </a:r>
        </a:p>
        <a:p>
          <a:pPr algn="just"/>
          <a:r>
            <a:rPr lang="uk-UA" sz="2400" dirty="0" err="1" smtClean="0"/>
            <a:t>-</a:t>
          </a:r>
          <a:r>
            <a:rPr lang="uk-UA" sz="1800" b="1" dirty="0" err="1" smtClean="0"/>
            <a:t>нормативне</a:t>
          </a:r>
          <a:r>
            <a:rPr lang="uk-UA" sz="1800" dirty="0" smtClean="0"/>
            <a:t> (делеговане, аутентичне);</a:t>
          </a:r>
        </a:p>
        <a:p>
          <a:pPr algn="just"/>
          <a:r>
            <a:rPr lang="uk-UA" sz="1800" dirty="0" err="1" smtClean="0"/>
            <a:t>-</a:t>
          </a:r>
          <a:r>
            <a:rPr lang="uk-UA" sz="1800" b="1" dirty="0" err="1" smtClean="0"/>
            <a:t>казуальне</a:t>
          </a:r>
          <a:r>
            <a:rPr lang="uk-UA" sz="1800" dirty="0" smtClean="0"/>
            <a:t> (судове, адміністративне)</a:t>
          </a:r>
        </a:p>
        <a:p>
          <a:pPr algn="just"/>
          <a:endParaRPr lang="uk-UA" sz="2400" dirty="0" smtClean="0"/>
        </a:p>
        <a:p>
          <a:pPr algn="ctr"/>
          <a:endParaRPr lang="uk-UA" sz="2400" dirty="0"/>
        </a:p>
      </dgm:t>
    </dgm:pt>
    <dgm:pt modelId="{CD76C49C-DBA4-4210-B6F3-A0D7570FE922}" type="parTrans" cxnId="{27880F50-0A0F-486A-AF0F-B08A800FE03D}">
      <dgm:prSet/>
      <dgm:spPr/>
      <dgm:t>
        <a:bodyPr/>
        <a:lstStyle/>
        <a:p>
          <a:endParaRPr lang="uk-UA"/>
        </a:p>
      </dgm:t>
    </dgm:pt>
    <dgm:pt modelId="{151D14D1-8DD4-4BB5-A491-C23357951469}" type="sibTrans" cxnId="{27880F50-0A0F-486A-AF0F-B08A800FE03D}">
      <dgm:prSet/>
      <dgm:spPr/>
      <dgm:t>
        <a:bodyPr/>
        <a:lstStyle/>
        <a:p>
          <a:endParaRPr lang="uk-UA"/>
        </a:p>
      </dgm:t>
    </dgm:pt>
    <dgm:pt modelId="{D2CD7F8E-7018-40A0-B244-45C7DA75FB07}">
      <dgm:prSet phldrT="[Текст]" custT="1"/>
      <dgm:spPr/>
      <dgm:t>
        <a:bodyPr/>
        <a:lstStyle/>
        <a:p>
          <a:pPr algn="ctr"/>
          <a:r>
            <a:rPr lang="uk-UA" sz="2400" b="1" u="sng" dirty="0" smtClean="0"/>
            <a:t>неофіціальне</a:t>
          </a:r>
        </a:p>
        <a:p>
          <a:pPr algn="just"/>
          <a:r>
            <a:rPr lang="uk-UA" sz="1800" dirty="0" smtClean="0"/>
            <a:t>- доктринальне;</a:t>
          </a:r>
        </a:p>
        <a:p>
          <a:pPr algn="just"/>
          <a:r>
            <a:rPr lang="uk-UA" sz="1800" dirty="0" smtClean="0"/>
            <a:t>- професійне;</a:t>
          </a:r>
        </a:p>
        <a:p>
          <a:r>
            <a:rPr lang="uk-UA" sz="1800" dirty="0" smtClean="0"/>
            <a:t>- буденне (повсякденне)</a:t>
          </a:r>
        </a:p>
        <a:p>
          <a:pPr algn="just"/>
          <a:endParaRPr lang="uk-UA" sz="1800" dirty="0" smtClean="0"/>
        </a:p>
      </dgm:t>
    </dgm:pt>
    <dgm:pt modelId="{4DA5D8FD-A567-4F8B-9B51-4B67EC85F637}" type="parTrans" cxnId="{E9F3C109-EB4D-42F8-B341-CE3F3E404D17}">
      <dgm:prSet/>
      <dgm:spPr/>
      <dgm:t>
        <a:bodyPr/>
        <a:lstStyle/>
        <a:p>
          <a:endParaRPr lang="uk-UA"/>
        </a:p>
      </dgm:t>
    </dgm:pt>
    <dgm:pt modelId="{2D9807AC-0D10-414B-B79E-4A62F8DA8B42}" type="sibTrans" cxnId="{E9F3C109-EB4D-42F8-B341-CE3F3E404D17}">
      <dgm:prSet/>
      <dgm:spPr/>
      <dgm:t>
        <a:bodyPr/>
        <a:lstStyle/>
        <a:p>
          <a:endParaRPr lang="uk-UA"/>
        </a:p>
      </dgm:t>
    </dgm:pt>
    <dgm:pt modelId="{53B2F1A7-ED74-46BF-971C-71C7BEBCC2EB}">
      <dgm:prSet phldrT="[Текст]" custT="1"/>
      <dgm:spPr/>
      <dgm:t>
        <a:bodyPr/>
        <a:lstStyle/>
        <a:p>
          <a:r>
            <a:rPr lang="uk-UA" sz="2400" b="1" dirty="0" smtClean="0"/>
            <a:t>по об</a:t>
          </a:r>
          <a:r>
            <a:rPr lang="en-US" sz="2400" b="1" dirty="0" smtClean="0"/>
            <a:t>’</a:t>
          </a:r>
          <a:r>
            <a:rPr lang="uk-UA" sz="2400" b="1" dirty="0" err="1" smtClean="0"/>
            <a:t>єму</a:t>
          </a:r>
          <a:endParaRPr lang="uk-UA" sz="2400" b="1" dirty="0"/>
        </a:p>
      </dgm:t>
    </dgm:pt>
    <dgm:pt modelId="{909BF364-D7F9-4C5B-BF33-478085CA0E41}" type="parTrans" cxnId="{FBADB03B-D620-4773-BB5F-E02FEFFFB799}">
      <dgm:prSet/>
      <dgm:spPr/>
      <dgm:t>
        <a:bodyPr/>
        <a:lstStyle/>
        <a:p>
          <a:endParaRPr lang="uk-UA"/>
        </a:p>
      </dgm:t>
    </dgm:pt>
    <dgm:pt modelId="{123A0031-2DC3-47DE-A048-AA31B34DFA36}" type="sibTrans" cxnId="{FBADB03B-D620-4773-BB5F-E02FEFFFB799}">
      <dgm:prSet/>
      <dgm:spPr/>
      <dgm:t>
        <a:bodyPr/>
        <a:lstStyle/>
        <a:p>
          <a:endParaRPr lang="uk-UA"/>
        </a:p>
      </dgm:t>
    </dgm:pt>
    <dgm:pt modelId="{38C3165C-E6C7-48CF-931F-6EB648A07C0D}">
      <dgm:prSet phldrT="[Текст]" custT="1"/>
      <dgm:spPr/>
      <dgm:t>
        <a:bodyPr/>
        <a:lstStyle/>
        <a:p>
          <a:pPr algn="just"/>
          <a:r>
            <a:rPr lang="uk-UA" sz="1800" dirty="0" smtClean="0"/>
            <a:t>- буквальне;</a:t>
          </a:r>
        </a:p>
        <a:p>
          <a:pPr algn="just"/>
          <a:r>
            <a:rPr lang="uk-UA" sz="1800" dirty="0" smtClean="0"/>
            <a:t>- розширене;</a:t>
          </a:r>
        </a:p>
        <a:p>
          <a:pPr algn="just"/>
          <a:r>
            <a:rPr lang="uk-UA" sz="1800" dirty="0" smtClean="0"/>
            <a:t>- обмежене</a:t>
          </a:r>
          <a:endParaRPr lang="uk-UA" sz="1800" dirty="0"/>
        </a:p>
      </dgm:t>
    </dgm:pt>
    <dgm:pt modelId="{D4E19E82-BB73-4E8D-AEC9-1DBF65C08451}" type="parTrans" cxnId="{84D3C7EF-6F5C-4041-8185-C7F8637D939C}">
      <dgm:prSet/>
      <dgm:spPr/>
      <dgm:t>
        <a:bodyPr/>
        <a:lstStyle/>
        <a:p>
          <a:endParaRPr lang="uk-UA"/>
        </a:p>
      </dgm:t>
    </dgm:pt>
    <dgm:pt modelId="{B967A250-8E82-4ED1-987E-510439DCA196}" type="sibTrans" cxnId="{84D3C7EF-6F5C-4041-8185-C7F8637D939C}">
      <dgm:prSet/>
      <dgm:spPr/>
      <dgm:t>
        <a:bodyPr/>
        <a:lstStyle/>
        <a:p>
          <a:endParaRPr lang="uk-UA"/>
        </a:p>
      </dgm:t>
    </dgm:pt>
    <dgm:pt modelId="{1A594160-60B6-4E56-9315-525A3A24C6AF}" type="pres">
      <dgm:prSet presAssocID="{5C5E3359-F5F9-440F-ABCB-DFEFF7C67498}" presName="hierChild1" presStyleCnt="0">
        <dgm:presLayoutVars>
          <dgm:chPref val="1"/>
          <dgm:dir/>
          <dgm:animOne val="branch"/>
          <dgm:animLvl val="lvl"/>
          <dgm:resizeHandles/>
        </dgm:presLayoutVars>
      </dgm:prSet>
      <dgm:spPr/>
      <dgm:t>
        <a:bodyPr/>
        <a:lstStyle/>
        <a:p>
          <a:endParaRPr lang="uk-UA"/>
        </a:p>
      </dgm:t>
    </dgm:pt>
    <dgm:pt modelId="{82939E67-5637-44C3-A85D-0C86DC56D63C}" type="pres">
      <dgm:prSet presAssocID="{7A716DE4-D70F-4E4F-8CB5-431C16A2B82B}" presName="hierRoot1" presStyleCnt="0"/>
      <dgm:spPr/>
    </dgm:pt>
    <dgm:pt modelId="{E62B3F31-150B-4587-9E60-C6837B4D3FC3}" type="pres">
      <dgm:prSet presAssocID="{7A716DE4-D70F-4E4F-8CB5-431C16A2B82B}" presName="composite" presStyleCnt="0"/>
      <dgm:spPr/>
    </dgm:pt>
    <dgm:pt modelId="{A767FAEA-50EB-422C-A531-2E3FC15B3073}" type="pres">
      <dgm:prSet presAssocID="{7A716DE4-D70F-4E4F-8CB5-431C16A2B82B}" presName="background" presStyleLbl="node0" presStyleIdx="0" presStyleCnt="1"/>
      <dgm:spPr/>
    </dgm:pt>
    <dgm:pt modelId="{A226346C-3BDB-455E-A697-1D5B34AFF23A}" type="pres">
      <dgm:prSet presAssocID="{7A716DE4-D70F-4E4F-8CB5-431C16A2B82B}" presName="text" presStyleLbl="fgAcc0" presStyleIdx="0" presStyleCnt="1">
        <dgm:presLayoutVars>
          <dgm:chPref val="3"/>
        </dgm:presLayoutVars>
      </dgm:prSet>
      <dgm:spPr/>
      <dgm:t>
        <a:bodyPr/>
        <a:lstStyle/>
        <a:p>
          <a:endParaRPr lang="uk-UA"/>
        </a:p>
      </dgm:t>
    </dgm:pt>
    <dgm:pt modelId="{F40F5F53-0106-4712-BCB4-105D67B03BA0}" type="pres">
      <dgm:prSet presAssocID="{7A716DE4-D70F-4E4F-8CB5-431C16A2B82B}" presName="hierChild2" presStyleCnt="0"/>
      <dgm:spPr/>
    </dgm:pt>
    <dgm:pt modelId="{0F4F0F62-521D-4DAE-B304-055AC68730AE}" type="pres">
      <dgm:prSet presAssocID="{FB65093F-FFC5-43AF-ACA3-FA6083AD7B2C}" presName="Name10" presStyleLbl="parChTrans1D2" presStyleIdx="0" presStyleCnt="2"/>
      <dgm:spPr/>
      <dgm:t>
        <a:bodyPr/>
        <a:lstStyle/>
        <a:p>
          <a:endParaRPr lang="uk-UA"/>
        </a:p>
      </dgm:t>
    </dgm:pt>
    <dgm:pt modelId="{66337F87-E762-4141-99BB-C6212C6CED63}" type="pres">
      <dgm:prSet presAssocID="{C657C9B8-8605-4377-8620-C728224C331D}" presName="hierRoot2" presStyleCnt="0"/>
      <dgm:spPr/>
    </dgm:pt>
    <dgm:pt modelId="{9ACC08E5-6035-49CD-AD9A-9B9AA52D44B7}" type="pres">
      <dgm:prSet presAssocID="{C657C9B8-8605-4377-8620-C728224C331D}" presName="composite2" presStyleCnt="0"/>
      <dgm:spPr/>
    </dgm:pt>
    <dgm:pt modelId="{AA266BFF-201A-43D0-AD0C-9C27DEC61981}" type="pres">
      <dgm:prSet presAssocID="{C657C9B8-8605-4377-8620-C728224C331D}" presName="background2" presStyleLbl="node2" presStyleIdx="0" presStyleCnt="2"/>
      <dgm:spPr/>
    </dgm:pt>
    <dgm:pt modelId="{1001AD85-69E9-44BB-AA18-EEE571AB7C76}" type="pres">
      <dgm:prSet presAssocID="{C657C9B8-8605-4377-8620-C728224C331D}" presName="text2" presStyleLbl="fgAcc2" presStyleIdx="0" presStyleCnt="2" custLinFactNeighborX="4485" custLinFactNeighborY="-40539">
        <dgm:presLayoutVars>
          <dgm:chPref val="3"/>
        </dgm:presLayoutVars>
      </dgm:prSet>
      <dgm:spPr/>
      <dgm:t>
        <a:bodyPr/>
        <a:lstStyle/>
        <a:p>
          <a:endParaRPr lang="uk-UA"/>
        </a:p>
      </dgm:t>
    </dgm:pt>
    <dgm:pt modelId="{CA1F86CF-1814-47BF-81FC-86D31E2B5C4A}" type="pres">
      <dgm:prSet presAssocID="{C657C9B8-8605-4377-8620-C728224C331D}" presName="hierChild3" presStyleCnt="0"/>
      <dgm:spPr/>
    </dgm:pt>
    <dgm:pt modelId="{BF6A7020-C653-49A1-B0DE-8414BA3EC9A5}" type="pres">
      <dgm:prSet presAssocID="{CD76C49C-DBA4-4210-B6F3-A0D7570FE922}" presName="Name17" presStyleLbl="parChTrans1D3" presStyleIdx="0" presStyleCnt="3"/>
      <dgm:spPr/>
      <dgm:t>
        <a:bodyPr/>
        <a:lstStyle/>
        <a:p>
          <a:endParaRPr lang="uk-UA"/>
        </a:p>
      </dgm:t>
    </dgm:pt>
    <dgm:pt modelId="{33C173AC-97F6-49CE-B9EA-C7AC44AEF869}" type="pres">
      <dgm:prSet presAssocID="{BE35B7B3-F06F-46C1-AEC4-4F4032319F6A}" presName="hierRoot3" presStyleCnt="0"/>
      <dgm:spPr/>
    </dgm:pt>
    <dgm:pt modelId="{CE5F88E4-03A5-49C7-AB8D-1B182E846EAF}" type="pres">
      <dgm:prSet presAssocID="{BE35B7B3-F06F-46C1-AEC4-4F4032319F6A}" presName="composite3" presStyleCnt="0"/>
      <dgm:spPr/>
    </dgm:pt>
    <dgm:pt modelId="{5C8AC898-77B5-4C6B-B82E-7D162F4DAA37}" type="pres">
      <dgm:prSet presAssocID="{BE35B7B3-F06F-46C1-AEC4-4F4032319F6A}" presName="background3" presStyleLbl="node3" presStyleIdx="0" presStyleCnt="3"/>
      <dgm:spPr/>
    </dgm:pt>
    <dgm:pt modelId="{30479CE8-7A89-445F-B9C4-A1E3FF13F04D}" type="pres">
      <dgm:prSet presAssocID="{BE35B7B3-F06F-46C1-AEC4-4F4032319F6A}" presName="text3" presStyleLbl="fgAcc3" presStyleIdx="0" presStyleCnt="3">
        <dgm:presLayoutVars>
          <dgm:chPref val="3"/>
        </dgm:presLayoutVars>
      </dgm:prSet>
      <dgm:spPr/>
      <dgm:t>
        <a:bodyPr/>
        <a:lstStyle/>
        <a:p>
          <a:endParaRPr lang="uk-UA"/>
        </a:p>
      </dgm:t>
    </dgm:pt>
    <dgm:pt modelId="{483B4655-4E10-46A8-BD44-770A48FA473C}" type="pres">
      <dgm:prSet presAssocID="{BE35B7B3-F06F-46C1-AEC4-4F4032319F6A}" presName="hierChild4" presStyleCnt="0"/>
      <dgm:spPr/>
    </dgm:pt>
    <dgm:pt modelId="{49AE26D8-613E-4AF9-8E29-A6DD27A585A3}" type="pres">
      <dgm:prSet presAssocID="{4DA5D8FD-A567-4F8B-9B51-4B67EC85F637}" presName="Name17" presStyleLbl="parChTrans1D3" presStyleIdx="1" presStyleCnt="3"/>
      <dgm:spPr/>
      <dgm:t>
        <a:bodyPr/>
        <a:lstStyle/>
        <a:p>
          <a:endParaRPr lang="uk-UA"/>
        </a:p>
      </dgm:t>
    </dgm:pt>
    <dgm:pt modelId="{E3C4FD9C-9A1E-4F16-AADE-9293BDBD00BB}" type="pres">
      <dgm:prSet presAssocID="{D2CD7F8E-7018-40A0-B244-45C7DA75FB07}" presName="hierRoot3" presStyleCnt="0"/>
      <dgm:spPr/>
    </dgm:pt>
    <dgm:pt modelId="{70F7E8BA-792B-481F-9F43-F7C7CBDDC032}" type="pres">
      <dgm:prSet presAssocID="{D2CD7F8E-7018-40A0-B244-45C7DA75FB07}" presName="composite3" presStyleCnt="0"/>
      <dgm:spPr/>
    </dgm:pt>
    <dgm:pt modelId="{43C47247-2320-4E2F-B214-6B6FDA4331BA}" type="pres">
      <dgm:prSet presAssocID="{D2CD7F8E-7018-40A0-B244-45C7DA75FB07}" presName="background3" presStyleLbl="node3" presStyleIdx="1" presStyleCnt="3"/>
      <dgm:spPr/>
    </dgm:pt>
    <dgm:pt modelId="{2C2ECB63-C7FA-4B89-9236-29975FB0DF86}" type="pres">
      <dgm:prSet presAssocID="{D2CD7F8E-7018-40A0-B244-45C7DA75FB07}" presName="text3" presStyleLbl="fgAcc3" presStyleIdx="1" presStyleCnt="3">
        <dgm:presLayoutVars>
          <dgm:chPref val="3"/>
        </dgm:presLayoutVars>
      </dgm:prSet>
      <dgm:spPr/>
      <dgm:t>
        <a:bodyPr/>
        <a:lstStyle/>
        <a:p>
          <a:endParaRPr lang="uk-UA"/>
        </a:p>
      </dgm:t>
    </dgm:pt>
    <dgm:pt modelId="{FE9100B6-942C-4522-B748-F09076DB5ED6}" type="pres">
      <dgm:prSet presAssocID="{D2CD7F8E-7018-40A0-B244-45C7DA75FB07}" presName="hierChild4" presStyleCnt="0"/>
      <dgm:spPr/>
    </dgm:pt>
    <dgm:pt modelId="{A67FCF0B-58D3-4A0A-939E-F13E7869E983}" type="pres">
      <dgm:prSet presAssocID="{909BF364-D7F9-4C5B-BF33-478085CA0E41}" presName="Name10" presStyleLbl="parChTrans1D2" presStyleIdx="1" presStyleCnt="2"/>
      <dgm:spPr/>
      <dgm:t>
        <a:bodyPr/>
        <a:lstStyle/>
        <a:p>
          <a:endParaRPr lang="uk-UA"/>
        </a:p>
      </dgm:t>
    </dgm:pt>
    <dgm:pt modelId="{5DD322E4-F559-4132-8AA8-7DD6DD751167}" type="pres">
      <dgm:prSet presAssocID="{53B2F1A7-ED74-46BF-971C-71C7BEBCC2EB}" presName="hierRoot2" presStyleCnt="0"/>
      <dgm:spPr/>
    </dgm:pt>
    <dgm:pt modelId="{2FFF657B-378C-433E-A21F-EB7297FD254C}" type="pres">
      <dgm:prSet presAssocID="{53B2F1A7-ED74-46BF-971C-71C7BEBCC2EB}" presName="composite2" presStyleCnt="0"/>
      <dgm:spPr/>
    </dgm:pt>
    <dgm:pt modelId="{F92DF129-1D25-46A4-A065-C61F8F8C96A7}" type="pres">
      <dgm:prSet presAssocID="{53B2F1A7-ED74-46BF-971C-71C7BEBCC2EB}" presName="background2" presStyleLbl="node2" presStyleIdx="1" presStyleCnt="2"/>
      <dgm:spPr/>
    </dgm:pt>
    <dgm:pt modelId="{A8C69393-99EB-41D3-AEC9-0BAA93EE8BC8}" type="pres">
      <dgm:prSet presAssocID="{53B2F1A7-ED74-46BF-971C-71C7BEBCC2EB}" presName="text2" presStyleLbl="fgAcc2" presStyleIdx="1" presStyleCnt="2" custLinFactNeighborX="-291" custLinFactNeighborY="-24622">
        <dgm:presLayoutVars>
          <dgm:chPref val="3"/>
        </dgm:presLayoutVars>
      </dgm:prSet>
      <dgm:spPr/>
      <dgm:t>
        <a:bodyPr/>
        <a:lstStyle/>
        <a:p>
          <a:endParaRPr lang="uk-UA"/>
        </a:p>
      </dgm:t>
    </dgm:pt>
    <dgm:pt modelId="{D480A3D1-9F58-4422-AD5E-2E32E2BF51E5}" type="pres">
      <dgm:prSet presAssocID="{53B2F1A7-ED74-46BF-971C-71C7BEBCC2EB}" presName="hierChild3" presStyleCnt="0"/>
      <dgm:spPr/>
    </dgm:pt>
    <dgm:pt modelId="{257A9796-A10E-4182-901A-4C4DFEA0B0E9}" type="pres">
      <dgm:prSet presAssocID="{D4E19E82-BB73-4E8D-AEC9-1DBF65C08451}" presName="Name17" presStyleLbl="parChTrans1D3" presStyleIdx="2" presStyleCnt="3"/>
      <dgm:spPr/>
      <dgm:t>
        <a:bodyPr/>
        <a:lstStyle/>
        <a:p>
          <a:endParaRPr lang="uk-UA"/>
        </a:p>
      </dgm:t>
    </dgm:pt>
    <dgm:pt modelId="{412C7B25-367D-405F-BBED-360B6A606B4D}" type="pres">
      <dgm:prSet presAssocID="{38C3165C-E6C7-48CF-931F-6EB648A07C0D}" presName="hierRoot3" presStyleCnt="0"/>
      <dgm:spPr/>
    </dgm:pt>
    <dgm:pt modelId="{704B50C9-4C87-4367-85CD-AE8C70C7DC47}" type="pres">
      <dgm:prSet presAssocID="{38C3165C-E6C7-48CF-931F-6EB648A07C0D}" presName="composite3" presStyleCnt="0"/>
      <dgm:spPr/>
    </dgm:pt>
    <dgm:pt modelId="{ABFB2D88-AE25-456F-A235-015B46D5334C}" type="pres">
      <dgm:prSet presAssocID="{38C3165C-E6C7-48CF-931F-6EB648A07C0D}" presName="background3" presStyleLbl="node3" presStyleIdx="2" presStyleCnt="3"/>
      <dgm:spPr/>
    </dgm:pt>
    <dgm:pt modelId="{AF1528D9-F9BB-4A7A-909C-212553307C9B}" type="pres">
      <dgm:prSet presAssocID="{38C3165C-E6C7-48CF-931F-6EB648A07C0D}" presName="text3" presStyleLbl="fgAcc3" presStyleIdx="2" presStyleCnt="3">
        <dgm:presLayoutVars>
          <dgm:chPref val="3"/>
        </dgm:presLayoutVars>
      </dgm:prSet>
      <dgm:spPr/>
      <dgm:t>
        <a:bodyPr/>
        <a:lstStyle/>
        <a:p>
          <a:endParaRPr lang="uk-UA"/>
        </a:p>
      </dgm:t>
    </dgm:pt>
    <dgm:pt modelId="{C656702F-2F05-4A6F-97C8-FEB254C109AB}" type="pres">
      <dgm:prSet presAssocID="{38C3165C-E6C7-48CF-931F-6EB648A07C0D}" presName="hierChild4" presStyleCnt="0"/>
      <dgm:spPr/>
    </dgm:pt>
  </dgm:ptLst>
  <dgm:cxnLst>
    <dgm:cxn modelId="{7ADD22E2-DD09-4607-AF96-A57B9711F2D6}" type="presOf" srcId="{BE35B7B3-F06F-46C1-AEC4-4F4032319F6A}" destId="{30479CE8-7A89-445F-B9C4-A1E3FF13F04D}" srcOrd="0" destOrd="0" presId="urn:microsoft.com/office/officeart/2005/8/layout/hierarchy1"/>
    <dgm:cxn modelId="{3B7412D6-F6D1-45B8-AA64-60CDA71CA100}" type="presOf" srcId="{CD76C49C-DBA4-4210-B6F3-A0D7570FE922}" destId="{BF6A7020-C653-49A1-B0DE-8414BA3EC9A5}" srcOrd="0" destOrd="0" presId="urn:microsoft.com/office/officeart/2005/8/layout/hierarchy1"/>
    <dgm:cxn modelId="{D38EFDD4-B9C7-40BA-BC66-C7C1C2790377}" type="presOf" srcId="{FB65093F-FFC5-43AF-ACA3-FA6083AD7B2C}" destId="{0F4F0F62-521D-4DAE-B304-055AC68730AE}" srcOrd="0" destOrd="0" presId="urn:microsoft.com/office/officeart/2005/8/layout/hierarchy1"/>
    <dgm:cxn modelId="{B2AA5076-F970-4FC5-8864-830ACB36CBF0}" type="presOf" srcId="{C657C9B8-8605-4377-8620-C728224C331D}" destId="{1001AD85-69E9-44BB-AA18-EEE571AB7C76}" srcOrd="0" destOrd="0" presId="urn:microsoft.com/office/officeart/2005/8/layout/hierarchy1"/>
    <dgm:cxn modelId="{E9F3C109-EB4D-42F8-B341-CE3F3E404D17}" srcId="{C657C9B8-8605-4377-8620-C728224C331D}" destId="{D2CD7F8E-7018-40A0-B244-45C7DA75FB07}" srcOrd="1" destOrd="0" parTransId="{4DA5D8FD-A567-4F8B-9B51-4B67EC85F637}" sibTransId="{2D9807AC-0D10-414B-B79E-4A62F8DA8B42}"/>
    <dgm:cxn modelId="{84D3C7EF-6F5C-4041-8185-C7F8637D939C}" srcId="{53B2F1A7-ED74-46BF-971C-71C7BEBCC2EB}" destId="{38C3165C-E6C7-48CF-931F-6EB648A07C0D}" srcOrd="0" destOrd="0" parTransId="{D4E19E82-BB73-4E8D-AEC9-1DBF65C08451}" sibTransId="{B967A250-8E82-4ED1-987E-510439DCA196}"/>
    <dgm:cxn modelId="{36D36085-64A1-45B2-B85E-D6B97D5537C4}" srcId="{5C5E3359-F5F9-440F-ABCB-DFEFF7C67498}" destId="{7A716DE4-D70F-4E4F-8CB5-431C16A2B82B}" srcOrd="0" destOrd="0" parTransId="{C2DA447A-AA19-4331-B93D-9FA2239AD995}" sibTransId="{2130B58E-63E8-42A1-B028-94583B1DC9A3}"/>
    <dgm:cxn modelId="{FBADB03B-D620-4773-BB5F-E02FEFFFB799}" srcId="{7A716DE4-D70F-4E4F-8CB5-431C16A2B82B}" destId="{53B2F1A7-ED74-46BF-971C-71C7BEBCC2EB}" srcOrd="1" destOrd="0" parTransId="{909BF364-D7F9-4C5B-BF33-478085CA0E41}" sibTransId="{123A0031-2DC3-47DE-A048-AA31B34DFA36}"/>
    <dgm:cxn modelId="{B6AFA2F6-CD86-40A0-A93B-120B00D110E4}" type="presOf" srcId="{38C3165C-E6C7-48CF-931F-6EB648A07C0D}" destId="{AF1528D9-F9BB-4A7A-909C-212553307C9B}" srcOrd="0" destOrd="0" presId="urn:microsoft.com/office/officeart/2005/8/layout/hierarchy1"/>
    <dgm:cxn modelId="{146A4862-B7B6-4574-924D-C3A1438C9647}" type="presOf" srcId="{7A716DE4-D70F-4E4F-8CB5-431C16A2B82B}" destId="{A226346C-3BDB-455E-A697-1D5B34AFF23A}" srcOrd="0" destOrd="0" presId="urn:microsoft.com/office/officeart/2005/8/layout/hierarchy1"/>
    <dgm:cxn modelId="{94380342-C167-42E2-908E-E4EA7272FAFB}" srcId="{7A716DE4-D70F-4E4F-8CB5-431C16A2B82B}" destId="{C657C9B8-8605-4377-8620-C728224C331D}" srcOrd="0" destOrd="0" parTransId="{FB65093F-FFC5-43AF-ACA3-FA6083AD7B2C}" sibTransId="{E0EB0317-AC32-45D2-8BAB-CAEF7DABEE89}"/>
    <dgm:cxn modelId="{27880F50-0A0F-486A-AF0F-B08A800FE03D}" srcId="{C657C9B8-8605-4377-8620-C728224C331D}" destId="{BE35B7B3-F06F-46C1-AEC4-4F4032319F6A}" srcOrd="0" destOrd="0" parTransId="{CD76C49C-DBA4-4210-B6F3-A0D7570FE922}" sibTransId="{151D14D1-8DD4-4BB5-A491-C23357951469}"/>
    <dgm:cxn modelId="{FD32E999-C1F6-4D8A-B376-8F3336025626}" type="presOf" srcId="{D2CD7F8E-7018-40A0-B244-45C7DA75FB07}" destId="{2C2ECB63-C7FA-4B89-9236-29975FB0DF86}" srcOrd="0" destOrd="0" presId="urn:microsoft.com/office/officeart/2005/8/layout/hierarchy1"/>
    <dgm:cxn modelId="{F6494B8C-ADFB-479B-B70F-3EBF79892871}" type="presOf" srcId="{4DA5D8FD-A567-4F8B-9B51-4B67EC85F637}" destId="{49AE26D8-613E-4AF9-8E29-A6DD27A585A3}" srcOrd="0" destOrd="0" presId="urn:microsoft.com/office/officeart/2005/8/layout/hierarchy1"/>
    <dgm:cxn modelId="{CDDAAB45-6C67-455E-A685-0BDC968848C9}" type="presOf" srcId="{D4E19E82-BB73-4E8D-AEC9-1DBF65C08451}" destId="{257A9796-A10E-4182-901A-4C4DFEA0B0E9}" srcOrd="0" destOrd="0" presId="urn:microsoft.com/office/officeart/2005/8/layout/hierarchy1"/>
    <dgm:cxn modelId="{389B38A3-6615-4AF2-90D8-57FF861A8BAE}" type="presOf" srcId="{53B2F1A7-ED74-46BF-971C-71C7BEBCC2EB}" destId="{A8C69393-99EB-41D3-AEC9-0BAA93EE8BC8}" srcOrd="0" destOrd="0" presId="urn:microsoft.com/office/officeart/2005/8/layout/hierarchy1"/>
    <dgm:cxn modelId="{9FFFE240-1D1A-4432-A753-566B00FF79BA}" type="presOf" srcId="{5C5E3359-F5F9-440F-ABCB-DFEFF7C67498}" destId="{1A594160-60B6-4E56-9315-525A3A24C6AF}" srcOrd="0" destOrd="0" presId="urn:microsoft.com/office/officeart/2005/8/layout/hierarchy1"/>
    <dgm:cxn modelId="{F2AA6347-C2B5-44A3-A69F-0C03D1C65EB7}" type="presOf" srcId="{909BF364-D7F9-4C5B-BF33-478085CA0E41}" destId="{A67FCF0B-58D3-4A0A-939E-F13E7869E983}" srcOrd="0" destOrd="0" presId="urn:microsoft.com/office/officeart/2005/8/layout/hierarchy1"/>
    <dgm:cxn modelId="{E0625548-B02B-4858-9938-058C0ECDD45B}" type="presParOf" srcId="{1A594160-60B6-4E56-9315-525A3A24C6AF}" destId="{82939E67-5637-44C3-A85D-0C86DC56D63C}" srcOrd="0" destOrd="0" presId="urn:microsoft.com/office/officeart/2005/8/layout/hierarchy1"/>
    <dgm:cxn modelId="{422FC751-D169-48BD-AEC8-792278BD74ED}" type="presParOf" srcId="{82939E67-5637-44C3-A85D-0C86DC56D63C}" destId="{E62B3F31-150B-4587-9E60-C6837B4D3FC3}" srcOrd="0" destOrd="0" presId="urn:microsoft.com/office/officeart/2005/8/layout/hierarchy1"/>
    <dgm:cxn modelId="{A4EE5848-1881-4886-8663-A6CA19EF5D2A}" type="presParOf" srcId="{E62B3F31-150B-4587-9E60-C6837B4D3FC3}" destId="{A767FAEA-50EB-422C-A531-2E3FC15B3073}" srcOrd="0" destOrd="0" presId="urn:microsoft.com/office/officeart/2005/8/layout/hierarchy1"/>
    <dgm:cxn modelId="{FC74C747-EA23-4316-BB5E-71B23AF27C9D}" type="presParOf" srcId="{E62B3F31-150B-4587-9E60-C6837B4D3FC3}" destId="{A226346C-3BDB-455E-A697-1D5B34AFF23A}" srcOrd="1" destOrd="0" presId="urn:microsoft.com/office/officeart/2005/8/layout/hierarchy1"/>
    <dgm:cxn modelId="{CFF7E000-268E-4B2A-995F-2AD7B872F873}" type="presParOf" srcId="{82939E67-5637-44C3-A85D-0C86DC56D63C}" destId="{F40F5F53-0106-4712-BCB4-105D67B03BA0}" srcOrd="1" destOrd="0" presId="urn:microsoft.com/office/officeart/2005/8/layout/hierarchy1"/>
    <dgm:cxn modelId="{4B22CE24-FA72-41F8-93DC-8690D85DBD32}" type="presParOf" srcId="{F40F5F53-0106-4712-BCB4-105D67B03BA0}" destId="{0F4F0F62-521D-4DAE-B304-055AC68730AE}" srcOrd="0" destOrd="0" presId="urn:microsoft.com/office/officeart/2005/8/layout/hierarchy1"/>
    <dgm:cxn modelId="{D8E1887A-A5D6-445B-AC7A-19A90266F61E}" type="presParOf" srcId="{F40F5F53-0106-4712-BCB4-105D67B03BA0}" destId="{66337F87-E762-4141-99BB-C6212C6CED63}" srcOrd="1" destOrd="0" presId="urn:microsoft.com/office/officeart/2005/8/layout/hierarchy1"/>
    <dgm:cxn modelId="{DAFC5B02-24B9-49E6-A78E-2D5CB8160ABF}" type="presParOf" srcId="{66337F87-E762-4141-99BB-C6212C6CED63}" destId="{9ACC08E5-6035-49CD-AD9A-9B9AA52D44B7}" srcOrd="0" destOrd="0" presId="urn:microsoft.com/office/officeart/2005/8/layout/hierarchy1"/>
    <dgm:cxn modelId="{48966AEB-6556-41C1-B557-71C26F1CB4DB}" type="presParOf" srcId="{9ACC08E5-6035-49CD-AD9A-9B9AA52D44B7}" destId="{AA266BFF-201A-43D0-AD0C-9C27DEC61981}" srcOrd="0" destOrd="0" presId="urn:microsoft.com/office/officeart/2005/8/layout/hierarchy1"/>
    <dgm:cxn modelId="{154B0437-5375-4CAE-802D-0ED00E30964C}" type="presParOf" srcId="{9ACC08E5-6035-49CD-AD9A-9B9AA52D44B7}" destId="{1001AD85-69E9-44BB-AA18-EEE571AB7C76}" srcOrd="1" destOrd="0" presId="urn:microsoft.com/office/officeart/2005/8/layout/hierarchy1"/>
    <dgm:cxn modelId="{18C7448C-BD45-4492-8234-F1C85F4F137D}" type="presParOf" srcId="{66337F87-E762-4141-99BB-C6212C6CED63}" destId="{CA1F86CF-1814-47BF-81FC-86D31E2B5C4A}" srcOrd="1" destOrd="0" presId="urn:microsoft.com/office/officeart/2005/8/layout/hierarchy1"/>
    <dgm:cxn modelId="{46930296-04DF-40AC-B3CA-CC55D4397ECE}" type="presParOf" srcId="{CA1F86CF-1814-47BF-81FC-86D31E2B5C4A}" destId="{BF6A7020-C653-49A1-B0DE-8414BA3EC9A5}" srcOrd="0" destOrd="0" presId="urn:microsoft.com/office/officeart/2005/8/layout/hierarchy1"/>
    <dgm:cxn modelId="{76497CA5-5F91-4C5D-A32F-4CB0574E109B}" type="presParOf" srcId="{CA1F86CF-1814-47BF-81FC-86D31E2B5C4A}" destId="{33C173AC-97F6-49CE-B9EA-C7AC44AEF869}" srcOrd="1" destOrd="0" presId="urn:microsoft.com/office/officeart/2005/8/layout/hierarchy1"/>
    <dgm:cxn modelId="{0BA27773-80CA-4E77-88C2-404AEA49AE77}" type="presParOf" srcId="{33C173AC-97F6-49CE-B9EA-C7AC44AEF869}" destId="{CE5F88E4-03A5-49C7-AB8D-1B182E846EAF}" srcOrd="0" destOrd="0" presId="urn:microsoft.com/office/officeart/2005/8/layout/hierarchy1"/>
    <dgm:cxn modelId="{EB8101F7-445C-4F02-8D36-657399937D7D}" type="presParOf" srcId="{CE5F88E4-03A5-49C7-AB8D-1B182E846EAF}" destId="{5C8AC898-77B5-4C6B-B82E-7D162F4DAA37}" srcOrd="0" destOrd="0" presId="urn:microsoft.com/office/officeart/2005/8/layout/hierarchy1"/>
    <dgm:cxn modelId="{06557136-6E5F-42C4-AADC-627E34588389}" type="presParOf" srcId="{CE5F88E4-03A5-49C7-AB8D-1B182E846EAF}" destId="{30479CE8-7A89-445F-B9C4-A1E3FF13F04D}" srcOrd="1" destOrd="0" presId="urn:microsoft.com/office/officeart/2005/8/layout/hierarchy1"/>
    <dgm:cxn modelId="{91A72297-604F-4DB5-B976-3D95066FAEF1}" type="presParOf" srcId="{33C173AC-97F6-49CE-B9EA-C7AC44AEF869}" destId="{483B4655-4E10-46A8-BD44-770A48FA473C}" srcOrd="1" destOrd="0" presId="urn:microsoft.com/office/officeart/2005/8/layout/hierarchy1"/>
    <dgm:cxn modelId="{7B43D1D6-0B46-4591-98E3-4CA11E3DE270}" type="presParOf" srcId="{CA1F86CF-1814-47BF-81FC-86D31E2B5C4A}" destId="{49AE26D8-613E-4AF9-8E29-A6DD27A585A3}" srcOrd="2" destOrd="0" presId="urn:microsoft.com/office/officeart/2005/8/layout/hierarchy1"/>
    <dgm:cxn modelId="{E227C25D-8668-478C-BF77-A6497BA1EECE}" type="presParOf" srcId="{CA1F86CF-1814-47BF-81FC-86D31E2B5C4A}" destId="{E3C4FD9C-9A1E-4F16-AADE-9293BDBD00BB}" srcOrd="3" destOrd="0" presId="urn:microsoft.com/office/officeart/2005/8/layout/hierarchy1"/>
    <dgm:cxn modelId="{4A01885E-5975-4875-ABDF-6FE7B188F35E}" type="presParOf" srcId="{E3C4FD9C-9A1E-4F16-AADE-9293BDBD00BB}" destId="{70F7E8BA-792B-481F-9F43-F7C7CBDDC032}" srcOrd="0" destOrd="0" presId="urn:microsoft.com/office/officeart/2005/8/layout/hierarchy1"/>
    <dgm:cxn modelId="{181EBFD2-2122-4946-B504-3F6B12B1F0B2}" type="presParOf" srcId="{70F7E8BA-792B-481F-9F43-F7C7CBDDC032}" destId="{43C47247-2320-4E2F-B214-6B6FDA4331BA}" srcOrd="0" destOrd="0" presId="urn:microsoft.com/office/officeart/2005/8/layout/hierarchy1"/>
    <dgm:cxn modelId="{9086DE9D-1FC1-4103-8F94-E4580690192F}" type="presParOf" srcId="{70F7E8BA-792B-481F-9F43-F7C7CBDDC032}" destId="{2C2ECB63-C7FA-4B89-9236-29975FB0DF86}" srcOrd="1" destOrd="0" presId="urn:microsoft.com/office/officeart/2005/8/layout/hierarchy1"/>
    <dgm:cxn modelId="{B8F6BF52-64C3-4228-A7D6-F743152DF8B5}" type="presParOf" srcId="{E3C4FD9C-9A1E-4F16-AADE-9293BDBD00BB}" destId="{FE9100B6-942C-4522-B748-F09076DB5ED6}" srcOrd="1" destOrd="0" presId="urn:microsoft.com/office/officeart/2005/8/layout/hierarchy1"/>
    <dgm:cxn modelId="{1C0FA7FC-48E0-40B0-A801-AD4315374455}" type="presParOf" srcId="{F40F5F53-0106-4712-BCB4-105D67B03BA0}" destId="{A67FCF0B-58D3-4A0A-939E-F13E7869E983}" srcOrd="2" destOrd="0" presId="urn:microsoft.com/office/officeart/2005/8/layout/hierarchy1"/>
    <dgm:cxn modelId="{33F7E5DE-4D6C-42F8-AE48-A8AFBF7B2E0B}" type="presParOf" srcId="{F40F5F53-0106-4712-BCB4-105D67B03BA0}" destId="{5DD322E4-F559-4132-8AA8-7DD6DD751167}" srcOrd="3" destOrd="0" presId="urn:microsoft.com/office/officeart/2005/8/layout/hierarchy1"/>
    <dgm:cxn modelId="{3B9C5DBF-7E71-467E-A9AA-ABD7CD225C71}" type="presParOf" srcId="{5DD322E4-F559-4132-8AA8-7DD6DD751167}" destId="{2FFF657B-378C-433E-A21F-EB7297FD254C}" srcOrd="0" destOrd="0" presId="urn:microsoft.com/office/officeart/2005/8/layout/hierarchy1"/>
    <dgm:cxn modelId="{521023E1-AF21-48F3-B998-00F3CC0D6C33}" type="presParOf" srcId="{2FFF657B-378C-433E-A21F-EB7297FD254C}" destId="{F92DF129-1D25-46A4-A065-C61F8F8C96A7}" srcOrd="0" destOrd="0" presId="urn:microsoft.com/office/officeart/2005/8/layout/hierarchy1"/>
    <dgm:cxn modelId="{97575832-7113-43EC-9EDB-C2539E55A315}" type="presParOf" srcId="{2FFF657B-378C-433E-A21F-EB7297FD254C}" destId="{A8C69393-99EB-41D3-AEC9-0BAA93EE8BC8}" srcOrd="1" destOrd="0" presId="urn:microsoft.com/office/officeart/2005/8/layout/hierarchy1"/>
    <dgm:cxn modelId="{B389585A-8764-4665-B4F2-3D2B45219465}" type="presParOf" srcId="{5DD322E4-F559-4132-8AA8-7DD6DD751167}" destId="{D480A3D1-9F58-4422-AD5E-2E32E2BF51E5}" srcOrd="1" destOrd="0" presId="urn:microsoft.com/office/officeart/2005/8/layout/hierarchy1"/>
    <dgm:cxn modelId="{EF5ECF7C-6FE6-436C-BB22-613E700F5300}" type="presParOf" srcId="{D480A3D1-9F58-4422-AD5E-2E32E2BF51E5}" destId="{257A9796-A10E-4182-901A-4C4DFEA0B0E9}" srcOrd="0" destOrd="0" presId="urn:microsoft.com/office/officeart/2005/8/layout/hierarchy1"/>
    <dgm:cxn modelId="{04692E5F-6C0D-49C9-B775-479F84498F5F}" type="presParOf" srcId="{D480A3D1-9F58-4422-AD5E-2E32E2BF51E5}" destId="{412C7B25-367D-405F-BBED-360B6A606B4D}" srcOrd="1" destOrd="0" presId="urn:microsoft.com/office/officeart/2005/8/layout/hierarchy1"/>
    <dgm:cxn modelId="{92680D43-A39F-4ED4-A72A-7850873E42ED}" type="presParOf" srcId="{412C7B25-367D-405F-BBED-360B6A606B4D}" destId="{704B50C9-4C87-4367-85CD-AE8C70C7DC47}" srcOrd="0" destOrd="0" presId="urn:microsoft.com/office/officeart/2005/8/layout/hierarchy1"/>
    <dgm:cxn modelId="{BE9CC502-C446-4BDB-A405-8BB77B04829E}" type="presParOf" srcId="{704B50C9-4C87-4367-85CD-AE8C70C7DC47}" destId="{ABFB2D88-AE25-456F-A235-015B46D5334C}" srcOrd="0" destOrd="0" presId="urn:microsoft.com/office/officeart/2005/8/layout/hierarchy1"/>
    <dgm:cxn modelId="{52C49ACD-D2DE-4173-B0EC-C2BA74DD459E}" type="presParOf" srcId="{704B50C9-4C87-4367-85CD-AE8C70C7DC47}" destId="{AF1528D9-F9BB-4A7A-909C-212553307C9B}" srcOrd="1" destOrd="0" presId="urn:microsoft.com/office/officeart/2005/8/layout/hierarchy1"/>
    <dgm:cxn modelId="{9A0A1890-C82B-4E4E-965E-D5E78C9BCF83}" type="presParOf" srcId="{412C7B25-367D-405F-BBED-360B6A606B4D}" destId="{C656702F-2F05-4A6F-97C8-FEB254C109AB}"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D8D90B-3D91-41D1-B9EC-43BC1D3FE48F}" type="doc">
      <dgm:prSet loTypeId="urn:microsoft.com/office/officeart/2005/8/layout/target1" loCatId="relationship" qsTypeId="urn:microsoft.com/office/officeart/2005/8/quickstyle/simple1" qsCatId="simple" csTypeId="urn:microsoft.com/office/officeart/2005/8/colors/accent1_2" csCatId="accent1" phldr="1"/>
      <dgm:spPr/>
    </dgm:pt>
    <dgm:pt modelId="{099896A7-AF93-475E-9E92-78AD57FE23AF}">
      <dgm:prSet phldrT="[Текст]" custT="1"/>
      <dgm:spPr/>
      <dgm:t>
        <a:bodyPr/>
        <a:lstStyle/>
        <a:p>
          <a:r>
            <a:rPr lang="uk-UA" sz="1800" dirty="0" smtClean="0"/>
            <a:t>зміст тексту норми після обмеженого тлумачення</a:t>
          </a:r>
          <a:endParaRPr lang="uk-UA" sz="1800" dirty="0"/>
        </a:p>
      </dgm:t>
    </dgm:pt>
    <dgm:pt modelId="{DF311EB0-CE73-461E-8F57-9E7960E4E5F9}" type="parTrans" cxnId="{A9A753F1-3AF8-49A1-B528-EC44A35EEA36}">
      <dgm:prSet/>
      <dgm:spPr/>
      <dgm:t>
        <a:bodyPr/>
        <a:lstStyle/>
        <a:p>
          <a:endParaRPr lang="uk-UA"/>
        </a:p>
      </dgm:t>
    </dgm:pt>
    <dgm:pt modelId="{F57B5279-04A8-423E-9736-FACF513FFDC5}" type="sibTrans" cxnId="{A9A753F1-3AF8-49A1-B528-EC44A35EEA36}">
      <dgm:prSet/>
      <dgm:spPr/>
      <dgm:t>
        <a:bodyPr/>
        <a:lstStyle/>
        <a:p>
          <a:endParaRPr lang="uk-UA"/>
        </a:p>
      </dgm:t>
    </dgm:pt>
    <dgm:pt modelId="{985EA670-F418-4ED9-B8E4-2DE3DDA5BE8F}">
      <dgm:prSet phldrT="[Текст]" custT="1"/>
      <dgm:spPr/>
      <dgm:t>
        <a:bodyPr/>
        <a:lstStyle/>
        <a:p>
          <a:r>
            <a:rPr lang="uk-UA" sz="1800" dirty="0" smtClean="0"/>
            <a:t>норма права, що тлумачиться</a:t>
          </a:r>
          <a:endParaRPr lang="uk-UA" sz="1800" dirty="0"/>
        </a:p>
      </dgm:t>
    </dgm:pt>
    <dgm:pt modelId="{6612897D-CBB6-4093-98D4-0B30E6D2F93F}" type="parTrans" cxnId="{4968BEE7-801F-4756-B07F-45EBC918A42B}">
      <dgm:prSet/>
      <dgm:spPr/>
      <dgm:t>
        <a:bodyPr/>
        <a:lstStyle/>
        <a:p>
          <a:endParaRPr lang="uk-UA"/>
        </a:p>
      </dgm:t>
    </dgm:pt>
    <dgm:pt modelId="{953620BB-EA3B-48F4-85A4-BDA6E8BDA286}" type="sibTrans" cxnId="{4968BEE7-801F-4756-B07F-45EBC918A42B}">
      <dgm:prSet/>
      <dgm:spPr/>
      <dgm:t>
        <a:bodyPr/>
        <a:lstStyle/>
        <a:p>
          <a:endParaRPr lang="uk-UA"/>
        </a:p>
      </dgm:t>
    </dgm:pt>
    <dgm:pt modelId="{77689A16-2AD4-418D-A91F-ADC5D17E3FFA}">
      <dgm:prSet phldrT="[Текст]" custT="1"/>
      <dgm:spPr/>
      <dgm:t>
        <a:bodyPr/>
        <a:lstStyle/>
        <a:p>
          <a:endParaRPr lang="uk-UA" sz="1800" dirty="0" smtClean="0"/>
        </a:p>
        <a:p>
          <a:endParaRPr lang="uk-UA" sz="1800" dirty="0" smtClean="0"/>
        </a:p>
        <a:p>
          <a:r>
            <a:rPr lang="uk-UA" sz="1800" dirty="0" smtClean="0"/>
            <a:t>зміст тексту норми після розширеного тлумачення</a:t>
          </a:r>
          <a:endParaRPr lang="uk-UA" sz="1800" dirty="0"/>
        </a:p>
      </dgm:t>
    </dgm:pt>
    <dgm:pt modelId="{F4D45504-A06B-4E9D-84DD-9DEA40C378D8}" type="parTrans" cxnId="{145E8A19-E281-4D7D-8554-B8FD29711D8E}">
      <dgm:prSet/>
      <dgm:spPr/>
      <dgm:t>
        <a:bodyPr/>
        <a:lstStyle/>
        <a:p>
          <a:endParaRPr lang="uk-UA"/>
        </a:p>
      </dgm:t>
    </dgm:pt>
    <dgm:pt modelId="{C1F9D0D7-3C4C-45D3-A0CA-0FC8F267EF89}" type="sibTrans" cxnId="{145E8A19-E281-4D7D-8554-B8FD29711D8E}">
      <dgm:prSet/>
      <dgm:spPr/>
      <dgm:t>
        <a:bodyPr/>
        <a:lstStyle/>
        <a:p>
          <a:endParaRPr lang="uk-UA"/>
        </a:p>
      </dgm:t>
    </dgm:pt>
    <dgm:pt modelId="{61EB1C98-4280-4BC0-B40B-0C6782C02EE3}" type="pres">
      <dgm:prSet presAssocID="{68D8D90B-3D91-41D1-B9EC-43BC1D3FE48F}" presName="composite" presStyleCnt="0">
        <dgm:presLayoutVars>
          <dgm:chMax val="5"/>
          <dgm:dir/>
          <dgm:resizeHandles val="exact"/>
        </dgm:presLayoutVars>
      </dgm:prSet>
      <dgm:spPr/>
    </dgm:pt>
    <dgm:pt modelId="{FCE4C395-5AA3-4D71-88C1-6A6601BDFAB3}" type="pres">
      <dgm:prSet presAssocID="{099896A7-AF93-475E-9E92-78AD57FE23AF}" presName="circle1" presStyleLbl="lnNode1" presStyleIdx="0" presStyleCnt="3"/>
      <dgm:spPr/>
    </dgm:pt>
    <dgm:pt modelId="{025F680D-964A-4159-A3A4-6CC2C2E967FE}" type="pres">
      <dgm:prSet presAssocID="{099896A7-AF93-475E-9E92-78AD57FE23AF}" presName="text1" presStyleLbl="revTx" presStyleIdx="0" presStyleCnt="3" custScaleX="250656" custScaleY="109297" custLinFactNeighborX="-58354" custLinFactNeighborY="-26145">
        <dgm:presLayoutVars>
          <dgm:bulletEnabled val="1"/>
        </dgm:presLayoutVars>
      </dgm:prSet>
      <dgm:spPr/>
      <dgm:t>
        <a:bodyPr/>
        <a:lstStyle/>
        <a:p>
          <a:endParaRPr lang="uk-UA"/>
        </a:p>
      </dgm:t>
    </dgm:pt>
    <dgm:pt modelId="{BD8BBB17-B62D-4E70-8E76-D108FA18C7DD}" type="pres">
      <dgm:prSet presAssocID="{099896A7-AF93-475E-9E92-78AD57FE23AF}" presName="line1" presStyleLbl="callout" presStyleIdx="0" presStyleCnt="6"/>
      <dgm:spPr/>
    </dgm:pt>
    <dgm:pt modelId="{D732E901-E8F7-4EDB-ADF8-E63EE15CC053}" type="pres">
      <dgm:prSet presAssocID="{099896A7-AF93-475E-9E92-78AD57FE23AF}" presName="d1" presStyleLbl="callout" presStyleIdx="1" presStyleCnt="6"/>
      <dgm:spPr/>
    </dgm:pt>
    <dgm:pt modelId="{8DD37FA8-FA78-4830-919E-A8F0EB575E08}" type="pres">
      <dgm:prSet presAssocID="{985EA670-F418-4ED9-B8E4-2DE3DDA5BE8F}" presName="circle2" presStyleLbl="lnNode1" presStyleIdx="1" presStyleCnt="3"/>
      <dgm:spPr/>
    </dgm:pt>
    <dgm:pt modelId="{C0874AB3-92DA-4CD0-8BC1-2E137F2F50D3}" type="pres">
      <dgm:prSet presAssocID="{985EA670-F418-4ED9-B8E4-2DE3DDA5BE8F}" presName="text2" presStyleLbl="revTx" presStyleIdx="1" presStyleCnt="3" custScaleX="139252" custLinFactNeighborX="10845" custLinFactNeighborY="-6099">
        <dgm:presLayoutVars>
          <dgm:bulletEnabled val="1"/>
        </dgm:presLayoutVars>
      </dgm:prSet>
      <dgm:spPr/>
      <dgm:t>
        <a:bodyPr/>
        <a:lstStyle/>
        <a:p>
          <a:endParaRPr lang="uk-UA"/>
        </a:p>
      </dgm:t>
    </dgm:pt>
    <dgm:pt modelId="{55D7E7EC-B6E0-4218-AC18-97A8E4EE9646}" type="pres">
      <dgm:prSet presAssocID="{985EA670-F418-4ED9-B8E4-2DE3DDA5BE8F}" presName="line2" presStyleLbl="callout" presStyleIdx="2" presStyleCnt="6"/>
      <dgm:spPr/>
    </dgm:pt>
    <dgm:pt modelId="{E9D028E2-B84F-4DC8-9DE9-09CAEA42A960}" type="pres">
      <dgm:prSet presAssocID="{985EA670-F418-4ED9-B8E4-2DE3DDA5BE8F}" presName="d2" presStyleLbl="callout" presStyleIdx="3" presStyleCnt="6"/>
      <dgm:spPr/>
    </dgm:pt>
    <dgm:pt modelId="{AD652583-C934-4EBD-9ADE-C28707996B2B}" type="pres">
      <dgm:prSet presAssocID="{77689A16-2AD4-418D-A91F-ADC5D17E3FFA}" presName="circle3" presStyleLbl="lnNode1" presStyleIdx="2" presStyleCnt="3" custLinFactNeighborX="-1328" custLinFactNeighborY="3257"/>
      <dgm:spPr/>
    </dgm:pt>
    <dgm:pt modelId="{89AB9D0A-B201-4D4B-9A6F-FA5E1CDAC211}" type="pres">
      <dgm:prSet presAssocID="{77689A16-2AD4-418D-A91F-ADC5D17E3FFA}" presName="text3" presStyleLbl="revTx" presStyleIdx="2" presStyleCnt="3" custScaleX="159386" custScaleY="83878" custLinFactNeighborX="20912" custLinFactNeighborY="18187">
        <dgm:presLayoutVars>
          <dgm:bulletEnabled val="1"/>
        </dgm:presLayoutVars>
      </dgm:prSet>
      <dgm:spPr/>
      <dgm:t>
        <a:bodyPr/>
        <a:lstStyle/>
        <a:p>
          <a:endParaRPr lang="uk-UA"/>
        </a:p>
      </dgm:t>
    </dgm:pt>
    <dgm:pt modelId="{7444500D-7BCF-4625-A7B7-5B3E99A30033}" type="pres">
      <dgm:prSet presAssocID="{77689A16-2AD4-418D-A91F-ADC5D17E3FFA}" presName="line3" presStyleLbl="callout" presStyleIdx="4" presStyleCnt="6"/>
      <dgm:spPr/>
    </dgm:pt>
    <dgm:pt modelId="{A736FC03-69A1-4A9B-B602-13F35C62D5BD}" type="pres">
      <dgm:prSet presAssocID="{77689A16-2AD4-418D-A91F-ADC5D17E3FFA}" presName="d3" presStyleLbl="callout" presStyleIdx="5" presStyleCnt="6"/>
      <dgm:spPr/>
    </dgm:pt>
  </dgm:ptLst>
  <dgm:cxnLst>
    <dgm:cxn modelId="{A9A753F1-3AF8-49A1-B528-EC44A35EEA36}" srcId="{68D8D90B-3D91-41D1-B9EC-43BC1D3FE48F}" destId="{099896A7-AF93-475E-9E92-78AD57FE23AF}" srcOrd="0" destOrd="0" parTransId="{DF311EB0-CE73-461E-8F57-9E7960E4E5F9}" sibTransId="{F57B5279-04A8-423E-9736-FACF513FFDC5}"/>
    <dgm:cxn modelId="{4968BEE7-801F-4756-B07F-45EBC918A42B}" srcId="{68D8D90B-3D91-41D1-B9EC-43BC1D3FE48F}" destId="{985EA670-F418-4ED9-B8E4-2DE3DDA5BE8F}" srcOrd="1" destOrd="0" parTransId="{6612897D-CBB6-4093-98D4-0B30E6D2F93F}" sibTransId="{953620BB-EA3B-48F4-85A4-BDA6E8BDA286}"/>
    <dgm:cxn modelId="{145E8A19-E281-4D7D-8554-B8FD29711D8E}" srcId="{68D8D90B-3D91-41D1-B9EC-43BC1D3FE48F}" destId="{77689A16-2AD4-418D-A91F-ADC5D17E3FFA}" srcOrd="2" destOrd="0" parTransId="{F4D45504-A06B-4E9D-84DD-9DEA40C378D8}" sibTransId="{C1F9D0D7-3C4C-45D3-A0CA-0FC8F267EF89}"/>
    <dgm:cxn modelId="{42353870-C0B7-4389-AFFC-04BDD5429247}" type="presOf" srcId="{77689A16-2AD4-418D-A91F-ADC5D17E3FFA}" destId="{89AB9D0A-B201-4D4B-9A6F-FA5E1CDAC211}" srcOrd="0" destOrd="0" presId="urn:microsoft.com/office/officeart/2005/8/layout/target1"/>
    <dgm:cxn modelId="{9325E6EF-08AD-4390-8981-CE5D0FF91531}" type="presOf" srcId="{099896A7-AF93-475E-9E92-78AD57FE23AF}" destId="{025F680D-964A-4159-A3A4-6CC2C2E967FE}" srcOrd="0" destOrd="0" presId="urn:microsoft.com/office/officeart/2005/8/layout/target1"/>
    <dgm:cxn modelId="{A8D44B85-0169-4CF7-8F4B-DF9ACCAD1731}" type="presOf" srcId="{68D8D90B-3D91-41D1-B9EC-43BC1D3FE48F}" destId="{61EB1C98-4280-4BC0-B40B-0C6782C02EE3}" srcOrd="0" destOrd="0" presId="urn:microsoft.com/office/officeart/2005/8/layout/target1"/>
    <dgm:cxn modelId="{C1845F77-1057-498B-9BB6-E733C6AC1A88}" type="presOf" srcId="{985EA670-F418-4ED9-B8E4-2DE3DDA5BE8F}" destId="{C0874AB3-92DA-4CD0-8BC1-2E137F2F50D3}" srcOrd="0" destOrd="0" presId="urn:microsoft.com/office/officeart/2005/8/layout/target1"/>
    <dgm:cxn modelId="{A3F4E817-E8DA-427B-B846-D752B0080867}" type="presParOf" srcId="{61EB1C98-4280-4BC0-B40B-0C6782C02EE3}" destId="{FCE4C395-5AA3-4D71-88C1-6A6601BDFAB3}" srcOrd="0" destOrd="0" presId="urn:microsoft.com/office/officeart/2005/8/layout/target1"/>
    <dgm:cxn modelId="{18CF90CD-9DC0-451F-BFF9-48622EE94D7D}" type="presParOf" srcId="{61EB1C98-4280-4BC0-B40B-0C6782C02EE3}" destId="{025F680D-964A-4159-A3A4-6CC2C2E967FE}" srcOrd="1" destOrd="0" presId="urn:microsoft.com/office/officeart/2005/8/layout/target1"/>
    <dgm:cxn modelId="{279544BB-FE55-4CD3-AAC0-831E6AC21660}" type="presParOf" srcId="{61EB1C98-4280-4BC0-B40B-0C6782C02EE3}" destId="{BD8BBB17-B62D-4E70-8E76-D108FA18C7DD}" srcOrd="2" destOrd="0" presId="urn:microsoft.com/office/officeart/2005/8/layout/target1"/>
    <dgm:cxn modelId="{FB24ED16-7B24-4D87-999B-EDFC02D59516}" type="presParOf" srcId="{61EB1C98-4280-4BC0-B40B-0C6782C02EE3}" destId="{D732E901-E8F7-4EDB-ADF8-E63EE15CC053}" srcOrd="3" destOrd="0" presId="urn:microsoft.com/office/officeart/2005/8/layout/target1"/>
    <dgm:cxn modelId="{962355DE-7D0B-4823-8D1C-047B13AE3E55}" type="presParOf" srcId="{61EB1C98-4280-4BC0-B40B-0C6782C02EE3}" destId="{8DD37FA8-FA78-4830-919E-A8F0EB575E08}" srcOrd="4" destOrd="0" presId="urn:microsoft.com/office/officeart/2005/8/layout/target1"/>
    <dgm:cxn modelId="{C26845DD-892E-4908-9C24-B10E70D43A73}" type="presParOf" srcId="{61EB1C98-4280-4BC0-B40B-0C6782C02EE3}" destId="{C0874AB3-92DA-4CD0-8BC1-2E137F2F50D3}" srcOrd="5" destOrd="0" presId="urn:microsoft.com/office/officeart/2005/8/layout/target1"/>
    <dgm:cxn modelId="{95D15C37-9174-48C7-A0C6-F3AF17A6007A}" type="presParOf" srcId="{61EB1C98-4280-4BC0-B40B-0C6782C02EE3}" destId="{55D7E7EC-B6E0-4218-AC18-97A8E4EE9646}" srcOrd="6" destOrd="0" presId="urn:microsoft.com/office/officeart/2005/8/layout/target1"/>
    <dgm:cxn modelId="{D606A47E-4DC4-44FE-9AAF-F433C9F23AD9}" type="presParOf" srcId="{61EB1C98-4280-4BC0-B40B-0C6782C02EE3}" destId="{E9D028E2-B84F-4DC8-9DE9-09CAEA42A960}" srcOrd="7" destOrd="0" presId="urn:microsoft.com/office/officeart/2005/8/layout/target1"/>
    <dgm:cxn modelId="{BDB5BBED-1AB6-4421-9575-B4B87A9ABFDD}" type="presParOf" srcId="{61EB1C98-4280-4BC0-B40B-0C6782C02EE3}" destId="{AD652583-C934-4EBD-9ADE-C28707996B2B}" srcOrd="8" destOrd="0" presId="urn:microsoft.com/office/officeart/2005/8/layout/target1"/>
    <dgm:cxn modelId="{8D5950B7-6C70-4B36-81B9-7A7C55B86BA0}" type="presParOf" srcId="{61EB1C98-4280-4BC0-B40B-0C6782C02EE3}" destId="{89AB9D0A-B201-4D4B-9A6F-FA5E1CDAC211}" srcOrd="9" destOrd="0" presId="urn:microsoft.com/office/officeart/2005/8/layout/target1"/>
    <dgm:cxn modelId="{AA11EF7C-91EF-45A5-ADF7-8E04744583F2}" type="presParOf" srcId="{61EB1C98-4280-4BC0-B40B-0C6782C02EE3}" destId="{7444500D-7BCF-4625-A7B7-5B3E99A30033}" srcOrd="10" destOrd="0" presId="urn:microsoft.com/office/officeart/2005/8/layout/target1"/>
    <dgm:cxn modelId="{3C2F553F-6972-4B53-98C0-C77CFD77E7B2}" type="presParOf" srcId="{61EB1C98-4280-4BC0-B40B-0C6782C02EE3}" destId="{A736FC03-69A1-4A9B-B602-13F35C62D5BD}" srcOrd="11" destOrd="0" presId="urn:microsoft.com/office/officeart/2005/8/layout/targe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163A0E-7FC4-41A1-943A-90372139E652}"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uk-UA"/>
        </a:p>
      </dgm:t>
    </dgm:pt>
    <dgm:pt modelId="{B937FF3E-BFF4-4D27-8673-F7E2A8D48997}">
      <dgm:prSet phldrT="[Текст]" custT="1"/>
      <dgm:spPr/>
      <dgm:t>
        <a:bodyPr/>
        <a:lstStyle/>
        <a:p>
          <a:r>
            <a:rPr lang="ru-RU" sz="2400" dirty="0" smtClean="0"/>
            <a:t>за </a:t>
          </a:r>
          <a:r>
            <a:rPr lang="ru-RU" sz="2400" dirty="0" err="1" smtClean="0"/>
            <a:t>галузевою</a:t>
          </a:r>
          <a:r>
            <a:rPr lang="ru-RU" sz="2400" dirty="0" smtClean="0"/>
            <a:t> </a:t>
          </a:r>
          <a:r>
            <a:rPr lang="ru-RU" sz="2400" dirty="0" err="1" smtClean="0"/>
            <a:t>належністю</a:t>
          </a:r>
          <a:r>
            <a:rPr lang="ru-RU" sz="2400" dirty="0" smtClean="0"/>
            <a:t> </a:t>
          </a:r>
          <a:r>
            <a:rPr lang="ru-RU" sz="2400" dirty="0" err="1" smtClean="0"/>
            <a:t>норми</a:t>
          </a:r>
          <a:r>
            <a:rPr lang="ru-RU" sz="2400" dirty="0" smtClean="0"/>
            <a:t>, </a:t>
          </a:r>
          <a:r>
            <a:rPr lang="ru-RU" sz="2400" dirty="0" err="1" smtClean="0"/>
            <a:t>що</a:t>
          </a:r>
          <a:r>
            <a:rPr lang="ru-RU" sz="2400" dirty="0" smtClean="0"/>
            <a:t> </a:t>
          </a:r>
          <a:r>
            <a:rPr lang="ru-RU" sz="2400" dirty="0" err="1" smtClean="0"/>
            <a:t>тлумачиться</a:t>
          </a:r>
          <a:endParaRPr lang="ru-RU" sz="2400" dirty="0" smtClean="0"/>
        </a:p>
        <a:p>
          <a:endParaRPr lang="uk-UA" sz="2400" dirty="0"/>
        </a:p>
      </dgm:t>
    </dgm:pt>
    <dgm:pt modelId="{A22DF90D-A0B2-4166-A8AA-745277EB9C23}" type="parTrans" cxnId="{DBC92212-0719-494B-86D0-B5F7E8130DC4}">
      <dgm:prSet/>
      <dgm:spPr/>
      <dgm:t>
        <a:bodyPr/>
        <a:lstStyle/>
        <a:p>
          <a:endParaRPr lang="uk-UA"/>
        </a:p>
      </dgm:t>
    </dgm:pt>
    <dgm:pt modelId="{A870AEBF-8B62-494D-9127-5C010811526A}" type="sibTrans" cxnId="{DBC92212-0719-494B-86D0-B5F7E8130DC4}">
      <dgm:prSet/>
      <dgm:spPr/>
      <dgm:t>
        <a:bodyPr/>
        <a:lstStyle/>
        <a:p>
          <a:endParaRPr lang="uk-UA"/>
        </a:p>
      </dgm:t>
    </dgm:pt>
    <dgm:pt modelId="{ABE05C97-B2AF-432A-A116-817BB0B4166E}">
      <dgm:prSet phldrT="[Текст]" custT="1"/>
      <dgm:spPr/>
      <dgm:t>
        <a:bodyPr/>
        <a:lstStyle/>
        <a:p>
          <a:r>
            <a:rPr lang="ru-RU" sz="2400" dirty="0" smtClean="0"/>
            <a:t>за </a:t>
          </a:r>
          <a:r>
            <a:rPr lang="ru-RU" sz="2400" dirty="0" err="1" smtClean="0"/>
            <a:t>структурними</a:t>
          </a:r>
          <a:r>
            <a:rPr lang="ru-RU" sz="2400" dirty="0" smtClean="0"/>
            <a:t> </a:t>
          </a:r>
          <a:r>
            <a:rPr lang="ru-RU" sz="2400" dirty="0" err="1" smtClean="0"/>
            <a:t>елементами</a:t>
          </a:r>
          <a:r>
            <a:rPr lang="ru-RU" sz="2400" dirty="0" smtClean="0"/>
            <a:t> </a:t>
          </a:r>
          <a:r>
            <a:rPr lang="ru-RU" sz="2400" dirty="0" err="1" smtClean="0"/>
            <a:t>норми</a:t>
          </a:r>
          <a:r>
            <a:rPr lang="ru-RU" sz="2400" dirty="0" smtClean="0"/>
            <a:t>, </a:t>
          </a:r>
          <a:r>
            <a:rPr lang="ru-RU" sz="2400" dirty="0" err="1" smtClean="0"/>
            <a:t>що</a:t>
          </a:r>
          <a:r>
            <a:rPr lang="ru-RU" sz="2400" dirty="0" smtClean="0"/>
            <a:t> </a:t>
          </a:r>
          <a:r>
            <a:rPr lang="ru-RU" sz="2400" dirty="0" err="1" smtClean="0"/>
            <a:t>тлумачиться</a:t>
          </a:r>
          <a:endParaRPr lang="uk-UA" sz="2400" dirty="0"/>
        </a:p>
      </dgm:t>
    </dgm:pt>
    <dgm:pt modelId="{AF36FEEF-0A78-48C6-B0D5-CC58ED26A075}" type="parTrans" cxnId="{EDD3BDED-1D5B-442C-BFEC-2B3B70F22674}">
      <dgm:prSet/>
      <dgm:spPr/>
      <dgm:t>
        <a:bodyPr/>
        <a:lstStyle/>
        <a:p>
          <a:endParaRPr lang="uk-UA"/>
        </a:p>
      </dgm:t>
    </dgm:pt>
    <dgm:pt modelId="{EFBE1D8A-C8E7-4E09-9F2F-786DBEF5CAF9}" type="sibTrans" cxnId="{EDD3BDED-1D5B-442C-BFEC-2B3B70F22674}">
      <dgm:prSet/>
      <dgm:spPr/>
      <dgm:t>
        <a:bodyPr/>
        <a:lstStyle/>
        <a:p>
          <a:endParaRPr lang="uk-UA"/>
        </a:p>
      </dgm:t>
    </dgm:pt>
    <dgm:pt modelId="{4E63BD72-E317-44EC-A6F7-257431B11E27}">
      <dgm:prSet phldrT="[Текст]" custT="1"/>
      <dgm:spPr/>
      <dgm:t>
        <a:bodyPr/>
        <a:lstStyle/>
        <a:p>
          <a:r>
            <a:rPr lang="uk-UA" sz="2400" dirty="0" smtClean="0"/>
            <a:t>за юридичною формою вираження</a:t>
          </a:r>
          <a:endParaRPr lang="uk-UA" sz="2400" dirty="0"/>
        </a:p>
      </dgm:t>
    </dgm:pt>
    <dgm:pt modelId="{38212DC3-2340-42B6-B2D8-20658496BDEF}" type="parTrans" cxnId="{EA568F3A-7CCF-4B67-80BC-B044E86B1E00}">
      <dgm:prSet/>
      <dgm:spPr/>
      <dgm:t>
        <a:bodyPr/>
        <a:lstStyle/>
        <a:p>
          <a:endParaRPr lang="uk-UA"/>
        </a:p>
      </dgm:t>
    </dgm:pt>
    <dgm:pt modelId="{673011E3-CDB6-4AD1-9B4F-8FE61BA1CEE0}" type="sibTrans" cxnId="{EA568F3A-7CCF-4B67-80BC-B044E86B1E00}">
      <dgm:prSet/>
      <dgm:spPr/>
      <dgm:t>
        <a:bodyPr/>
        <a:lstStyle/>
        <a:p>
          <a:endParaRPr lang="uk-UA"/>
        </a:p>
      </dgm:t>
    </dgm:pt>
    <dgm:pt modelId="{2E7B0251-F4BC-45CE-B0B2-81827D4B8365}">
      <dgm:prSet phldrT="[Текст]" custT="1"/>
      <dgm:spPr/>
      <dgm:t>
        <a:bodyPr/>
        <a:lstStyle/>
        <a:p>
          <a:r>
            <a:rPr lang="uk-UA" sz="2400" dirty="0" smtClean="0"/>
            <a:t>за сферою дії </a:t>
          </a:r>
          <a:endParaRPr lang="uk-UA" sz="2400" dirty="0"/>
        </a:p>
      </dgm:t>
    </dgm:pt>
    <dgm:pt modelId="{CD11B2E8-30D6-4B2A-A159-E1E0AFAF7647}" type="parTrans" cxnId="{6E02941D-5113-4410-9672-BB4EDFBF574D}">
      <dgm:prSet/>
      <dgm:spPr/>
      <dgm:t>
        <a:bodyPr/>
        <a:lstStyle/>
        <a:p>
          <a:endParaRPr lang="uk-UA"/>
        </a:p>
      </dgm:t>
    </dgm:pt>
    <dgm:pt modelId="{9C49675F-AD8B-47E5-971C-A4BBD9EBD345}" type="sibTrans" cxnId="{6E02941D-5113-4410-9672-BB4EDFBF574D}">
      <dgm:prSet/>
      <dgm:spPr/>
      <dgm:t>
        <a:bodyPr/>
        <a:lstStyle/>
        <a:p>
          <a:endParaRPr lang="uk-UA"/>
        </a:p>
      </dgm:t>
    </dgm:pt>
    <dgm:pt modelId="{F7B76EA4-3C76-439C-BDAC-D0584708F9F2}">
      <dgm:prSet phldrT="[Текст]" custT="1"/>
      <dgm:spPr/>
      <dgm:t>
        <a:bodyPr/>
        <a:lstStyle/>
        <a:p>
          <a:r>
            <a:rPr lang="ru-RU" sz="2400" dirty="0" smtClean="0"/>
            <a:t>за «авторством» </a:t>
          </a:r>
          <a:r>
            <a:rPr lang="ru-RU" sz="2400" dirty="0" err="1" smtClean="0"/>
            <a:t>норми</a:t>
          </a:r>
          <a:r>
            <a:rPr lang="ru-RU" sz="2400" dirty="0" smtClean="0"/>
            <a:t>, </a:t>
          </a:r>
          <a:r>
            <a:rPr lang="ru-RU" sz="2400" dirty="0" err="1" smtClean="0"/>
            <a:t>що</a:t>
          </a:r>
          <a:r>
            <a:rPr lang="ru-RU" sz="2400" dirty="0" smtClean="0"/>
            <a:t> </a:t>
          </a:r>
          <a:r>
            <a:rPr lang="ru-RU" sz="2400" dirty="0" err="1" smtClean="0"/>
            <a:t>тлумачиться</a:t>
          </a:r>
          <a:endParaRPr lang="uk-UA" sz="2400" dirty="0"/>
        </a:p>
      </dgm:t>
    </dgm:pt>
    <dgm:pt modelId="{B63ECBD7-CFA6-40D0-B7D0-E8D29F8192EF}" type="parTrans" cxnId="{00832BA9-8A8B-4FD6-8203-09BBF1488A66}">
      <dgm:prSet/>
      <dgm:spPr/>
      <dgm:t>
        <a:bodyPr/>
        <a:lstStyle/>
        <a:p>
          <a:endParaRPr lang="uk-UA"/>
        </a:p>
      </dgm:t>
    </dgm:pt>
    <dgm:pt modelId="{9DF3B1BA-0392-45EF-A1C3-BBE44D57802C}" type="sibTrans" cxnId="{00832BA9-8A8B-4FD6-8203-09BBF1488A66}">
      <dgm:prSet/>
      <dgm:spPr/>
      <dgm:t>
        <a:bodyPr/>
        <a:lstStyle/>
        <a:p>
          <a:endParaRPr lang="uk-UA"/>
        </a:p>
      </dgm:t>
    </dgm:pt>
    <dgm:pt modelId="{736B31F4-B623-453C-9FA1-1C1C1CD6401B}" type="pres">
      <dgm:prSet presAssocID="{CA163A0E-7FC4-41A1-943A-90372139E652}" presName="diagram" presStyleCnt="0">
        <dgm:presLayoutVars>
          <dgm:dir/>
          <dgm:resizeHandles val="exact"/>
        </dgm:presLayoutVars>
      </dgm:prSet>
      <dgm:spPr/>
      <dgm:t>
        <a:bodyPr/>
        <a:lstStyle/>
        <a:p>
          <a:endParaRPr lang="uk-UA"/>
        </a:p>
      </dgm:t>
    </dgm:pt>
    <dgm:pt modelId="{B630FE5C-5012-4B00-BABE-CFC8CB2D1119}" type="pres">
      <dgm:prSet presAssocID="{B937FF3E-BFF4-4D27-8673-F7E2A8D48997}" presName="node" presStyleLbl="node1" presStyleIdx="0" presStyleCnt="5">
        <dgm:presLayoutVars>
          <dgm:bulletEnabled val="1"/>
        </dgm:presLayoutVars>
      </dgm:prSet>
      <dgm:spPr/>
      <dgm:t>
        <a:bodyPr/>
        <a:lstStyle/>
        <a:p>
          <a:endParaRPr lang="uk-UA"/>
        </a:p>
      </dgm:t>
    </dgm:pt>
    <dgm:pt modelId="{37272528-605F-43BB-8306-76E8AAFE742E}" type="pres">
      <dgm:prSet presAssocID="{A870AEBF-8B62-494D-9127-5C010811526A}" presName="sibTrans" presStyleCnt="0"/>
      <dgm:spPr/>
    </dgm:pt>
    <dgm:pt modelId="{FAB1F3A9-EE22-4688-A477-D8F34483D324}" type="pres">
      <dgm:prSet presAssocID="{ABE05C97-B2AF-432A-A116-817BB0B4166E}" presName="node" presStyleLbl="node1" presStyleIdx="1" presStyleCnt="5">
        <dgm:presLayoutVars>
          <dgm:bulletEnabled val="1"/>
        </dgm:presLayoutVars>
      </dgm:prSet>
      <dgm:spPr/>
      <dgm:t>
        <a:bodyPr/>
        <a:lstStyle/>
        <a:p>
          <a:endParaRPr lang="uk-UA"/>
        </a:p>
      </dgm:t>
    </dgm:pt>
    <dgm:pt modelId="{1ACE546E-4B11-4C2E-8F6D-E4E9BB28DA8A}" type="pres">
      <dgm:prSet presAssocID="{EFBE1D8A-C8E7-4E09-9F2F-786DBEF5CAF9}" presName="sibTrans" presStyleCnt="0"/>
      <dgm:spPr/>
    </dgm:pt>
    <dgm:pt modelId="{B73D6F7C-5407-446A-82EB-6582C04A396C}" type="pres">
      <dgm:prSet presAssocID="{4E63BD72-E317-44EC-A6F7-257431B11E27}" presName="node" presStyleLbl="node1" presStyleIdx="2" presStyleCnt="5">
        <dgm:presLayoutVars>
          <dgm:bulletEnabled val="1"/>
        </dgm:presLayoutVars>
      </dgm:prSet>
      <dgm:spPr/>
      <dgm:t>
        <a:bodyPr/>
        <a:lstStyle/>
        <a:p>
          <a:endParaRPr lang="uk-UA"/>
        </a:p>
      </dgm:t>
    </dgm:pt>
    <dgm:pt modelId="{FED3BF52-CA06-4345-90F9-DE460A2B11D7}" type="pres">
      <dgm:prSet presAssocID="{673011E3-CDB6-4AD1-9B4F-8FE61BA1CEE0}" presName="sibTrans" presStyleCnt="0"/>
      <dgm:spPr/>
    </dgm:pt>
    <dgm:pt modelId="{A7292D36-992C-4FC4-95AD-54B1321A6FDA}" type="pres">
      <dgm:prSet presAssocID="{2E7B0251-F4BC-45CE-B0B2-81827D4B8365}" presName="node" presStyleLbl="node1" presStyleIdx="3" presStyleCnt="5">
        <dgm:presLayoutVars>
          <dgm:bulletEnabled val="1"/>
        </dgm:presLayoutVars>
      </dgm:prSet>
      <dgm:spPr/>
      <dgm:t>
        <a:bodyPr/>
        <a:lstStyle/>
        <a:p>
          <a:endParaRPr lang="uk-UA"/>
        </a:p>
      </dgm:t>
    </dgm:pt>
    <dgm:pt modelId="{2F2B27EB-5D6D-4225-BDDC-602B49D1EEFF}" type="pres">
      <dgm:prSet presAssocID="{9C49675F-AD8B-47E5-971C-A4BBD9EBD345}" presName="sibTrans" presStyleCnt="0"/>
      <dgm:spPr/>
    </dgm:pt>
    <dgm:pt modelId="{850436D9-1F91-49FB-B9C9-29B80E3F62C7}" type="pres">
      <dgm:prSet presAssocID="{F7B76EA4-3C76-439C-BDAC-D0584708F9F2}" presName="node" presStyleLbl="node1" presStyleIdx="4" presStyleCnt="5">
        <dgm:presLayoutVars>
          <dgm:bulletEnabled val="1"/>
        </dgm:presLayoutVars>
      </dgm:prSet>
      <dgm:spPr/>
      <dgm:t>
        <a:bodyPr/>
        <a:lstStyle/>
        <a:p>
          <a:endParaRPr lang="uk-UA"/>
        </a:p>
      </dgm:t>
    </dgm:pt>
  </dgm:ptLst>
  <dgm:cxnLst>
    <dgm:cxn modelId="{5C5D8590-1F73-4CEA-A691-90838F3A8D8F}" type="presOf" srcId="{B937FF3E-BFF4-4D27-8673-F7E2A8D48997}" destId="{B630FE5C-5012-4B00-BABE-CFC8CB2D1119}" srcOrd="0" destOrd="0" presId="urn:microsoft.com/office/officeart/2005/8/layout/default#1"/>
    <dgm:cxn modelId="{00832BA9-8A8B-4FD6-8203-09BBF1488A66}" srcId="{CA163A0E-7FC4-41A1-943A-90372139E652}" destId="{F7B76EA4-3C76-439C-BDAC-D0584708F9F2}" srcOrd="4" destOrd="0" parTransId="{B63ECBD7-CFA6-40D0-B7D0-E8D29F8192EF}" sibTransId="{9DF3B1BA-0392-45EF-A1C3-BBE44D57802C}"/>
    <dgm:cxn modelId="{E9AB4558-F5E0-4F97-82D4-7C503D8AB543}" type="presOf" srcId="{4E63BD72-E317-44EC-A6F7-257431B11E27}" destId="{B73D6F7C-5407-446A-82EB-6582C04A396C}" srcOrd="0" destOrd="0" presId="urn:microsoft.com/office/officeart/2005/8/layout/default#1"/>
    <dgm:cxn modelId="{6E02941D-5113-4410-9672-BB4EDFBF574D}" srcId="{CA163A0E-7FC4-41A1-943A-90372139E652}" destId="{2E7B0251-F4BC-45CE-B0B2-81827D4B8365}" srcOrd="3" destOrd="0" parTransId="{CD11B2E8-30D6-4B2A-A159-E1E0AFAF7647}" sibTransId="{9C49675F-AD8B-47E5-971C-A4BBD9EBD345}"/>
    <dgm:cxn modelId="{AC435141-9FD8-4DB5-B46F-B839FD838D21}" type="presOf" srcId="{ABE05C97-B2AF-432A-A116-817BB0B4166E}" destId="{FAB1F3A9-EE22-4688-A477-D8F34483D324}" srcOrd="0" destOrd="0" presId="urn:microsoft.com/office/officeart/2005/8/layout/default#1"/>
    <dgm:cxn modelId="{EA568F3A-7CCF-4B67-80BC-B044E86B1E00}" srcId="{CA163A0E-7FC4-41A1-943A-90372139E652}" destId="{4E63BD72-E317-44EC-A6F7-257431B11E27}" srcOrd="2" destOrd="0" parTransId="{38212DC3-2340-42B6-B2D8-20658496BDEF}" sibTransId="{673011E3-CDB6-4AD1-9B4F-8FE61BA1CEE0}"/>
    <dgm:cxn modelId="{43340C30-82DF-4CFD-A339-97803E551F02}" type="presOf" srcId="{2E7B0251-F4BC-45CE-B0B2-81827D4B8365}" destId="{A7292D36-992C-4FC4-95AD-54B1321A6FDA}" srcOrd="0" destOrd="0" presId="urn:microsoft.com/office/officeart/2005/8/layout/default#1"/>
    <dgm:cxn modelId="{EDD3BDED-1D5B-442C-BFEC-2B3B70F22674}" srcId="{CA163A0E-7FC4-41A1-943A-90372139E652}" destId="{ABE05C97-B2AF-432A-A116-817BB0B4166E}" srcOrd="1" destOrd="0" parTransId="{AF36FEEF-0A78-48C6-B0D5-CC58ED26A075}" sibTransId="{EFBE1D8A-C8E7-4E09-9F2F-786DBEF5CAF9}"/>
    <dgm:cxn modelId="{DB394FD1-AE2E-4B3F-BC25-D0C31415CA95}" type="presOf" srcId="{F7B76EA4-3C76-439C-BDAC-D0584708F9F2}" destId="{850436D9-1F91-49FB-B9C9-29B80E3F62C7}" srcOrd="0" destOrd="0" presId="urn:microsoft.com/office/officeart/2005/8/layout/default#1"/>
    <dgm:cxn modelId="{DBC92212-0719-494B-86D0-B5F7E8130DC4}" srcId="{CA163A0E-7FC4-41A1-943A-90372139E652}" destId="{B937FF3E-BFF4-4D27-8673-F7E2A8D48997}" srcOrd="0" destOrd="0" parTransId="{A22DF90D-A0B2-4166-A8AA-745277EB9C23}" sibTransId="{A870AEBF-8B62-494D-9127-5C010811526A}"/>
    <dgm:cxn modelId="{DA0B26CA-BB16-4F73-9D6D-728CE6B5865C}" type="presOf" srcId="{CA163A0E-7FC4-41A1-943A-90372139E652}" destId="{736B31F4-B623-453C-9FA1-1C1C1CD6401B}" srcOrd="0" destOrd="0" presId="urn:microsoft.com/office/officeart/2005/8/layout/default#1"/>
    <dgm:cxn modelId="{195460B5-2E4A-4DC3-A18B-2F19943CAA17}" type="presParOf" srcId="{736B31F4-B623-453C-9FA1-1C1C1CD6401B}" destId="{B630FE5C-5012-4B00-BABE-CFC8CB2D1119}" srcOrd="0" destOrd="0" presId="urn:microsoft.com/office/officeart/2005/8/layout/default#1"/>
    <dgm:cxn modelId="{F65EB4ED-ECCA-4118-9CDE-FFB13CEF3430}" type="presParOf" srcId="{736B31F4-B623-453C-9FA1-1C1C1CD6401B}" destId="{37272528-605F-43BB-8306-76E8AAFE742E}" srcOrd="1" destOrd="0" presId="urn:microsoft.com/office/officeart/2005/8/layout/default#1"/>
    <dgm:cxn modelId="{624922D0-0D42-4CA4-AF1A-E25389489EDD}" type="presParOf" srcId="{736B31F4-B623-453C-9FA1-1C1C1CD6401B}" destId="{FAB1F3A9-EE22-4688-A477-D8F34483D324}" srcOrd="2" destOrd="0" presId="urn:microsoft.com/office/officeart/2005/8/layout/default#1"/>
    <dgm:cxn modelId="{E5E25E2E-FFF9-494A-98D1-0A5BAA6A3142}" type="presParOf" srcId="{736B31F4-B623-453C-9FA1-1C1C1CD6401B}" destId="{1ACE546E-4B11-4C2E-8F6D-E4E9BB28DA8A}" srcOrd="3" destOrd="0" presId="urn:microsoft.com/office/officeart/2005/8/layout/default#1"/>
    <dgm:cxn modelId="{ACFCC06C-852D-4673-8D4C-E4C776E25F82}" type="presParOf" srcId="{736B31F4-B623-453C-9FA1-1C1C1CD6401B}" destId="{B73D6F7C-5407-446A-82EB-6582C04A396C}" srcOrd="4" destOrd="0" presId="urn:microsoft.com/office/officeart/2005/8/layout/default#1"/>
    <dgm:cxn modelId="{913CC15B-A54C-46A4-A48A-05C3A4725C64}" type="presParOf" srcId="{736B31F4-B623-453C-9FA1-1C1C1CD6401B}" destId="{FED3BF52-CA06-4345-90F9-DE460A2B11D7}" srcOrd="5" destOrd="0" presId="urn:microsoft.com/office/officeart/2005/8/layout/default#1"/>
    <dgm:cxn modelId="{A399027A-BAB7-4C46-B54F-0C9BF06157F8}" type="presParOf" srcId="{736B31F4-B623-453C-9FA1-1C1C1CD6401B}" destId="{A7292D36-992C-4FC4-95AD-54B1321A6FDA}" srcOrd="6" destOrd="0" presId="urn:microsoft.com/office/officeart/2005/8/layout/default#1"/>
    <dgm:cxn modelId="{BDB1E94C-3CAE-41B2-AECB-30B9E47203FD}" type="presParOf" srcId="{736B31F4-B623-453C-9FA1-1C1C1CD6401B}" destId="{2F2B27EB-5D6D-4225-BDDC-602B49D1EEFF}" srcOrd="7" destOrd="0" presId="urn:microsoft.com/office/officeart/2005/8/layout/default#1"/>
    <dgm:cxn modelId="{48A2F744-8901-420A-A22A-C0DE2A79E1B8}" type="presParOf" srcId="{736B31F4-B623-453C-9FA1-1C1C1CD6401B}" destId="{850436D9-1F91-49FB-B9C9-29B80E3F62C7}" srcOrd="8"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2CE82A-0587-4E82-81D7-88179DC9C7EA}">
      <dsp:nvSpPr>
        <dsp:cNvPr id="0" name=""/>
        <dsp:cNvSpPr/>
      </dsp:nvSpPr>
      <dsp:spPr>
        <a:xfrm>
          <a:off x="1476164" y="0"/>
          <a:ext cx="5616624" cy="5616624"/>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53EEF4-B9C7-436C-A9C7-C0392ABC1C9D}">
      <dsp:nvSpPr>
        <dsp:cNvPr id="0" name=""/>
        <dsp:cNvSpPr/>
      </dsp:nvSpPr>
      <dsp:spPr>
        <a:xfrm>
          <a:off x="2009743" y="533579"/>
          <a:ext cx="2190483" cy="21904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noProof="0" dirty="0" smtClean="0"/>
            <a:t>мовний (текстовий, граматичний, філологічний) спосіб </a:t>
          </a:r>
          <a:endParaRPr lang="uk-UA" sz="2400" kern="1200" noProof="0" dirty="0"/>
        </a:p>
      </dsp:txBody>
      <dsp:txXfrm>
        <a:off x="2116674" y="640510"/>
        <a:ext cx="1976621" cy="1976621"/>
      </dsp:txXfrm>
    </dsp:sp>
    <dsp:sp modelId="{C8F9BD48-332D-4223-805E-01F8C0F44742}">
      <dsp:nvSpPr>
        <dsp:cNvPr id="0" name=""/>
        <dsp:cNvSpPr/>
      </dsp:nvSpPr>
      <dsp:spPr>
        <a:xfrm>
          <a:off x="4368725" y="533579"/>
          <a:ext cx="2190483" cy="21904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системний спосіб </a:t>
          </a:r>
          <a:endParaRPr lang="uk-UA" sz="2400" kern="1200" dirty="0"/>
        </a:p>
      </dsp:txBody>
      <dsp:txXfrm>
        <a:off x="4475656" y="640510"/>
        <a:ext cx="1976621" cy="1976621"/>
      </dsp:txXfrm>
    </dsp:sp>
    <dsp:sp modelId="{AC32239D-E54F-4C70-AEB2-A82F06E18221}">
      <dsp:nvSpPr>
        <dsp:cNvPr id="0" name=""/>
        <dsp:cNvSpPr/>
      </dsp:nvSpPr>
      <dsp:spPr>
        <a:xfrm>
          <a:off x="2009743" y="2892561"/>
          <a:ext cx="2190483" cy="21904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логічний спосіб </a:t>
          </a:r>
          <a:endParaRPr lang="uk-UA" sz="2400" kern="1200" dirty="0"/>
        </a:p>
      </dsp:txBody>
      <dsp:txXfrm>
        <a:off x="2116674" y="2999492"/>
        <a:ext cx="1976621" cy="1976621"/>
      </dsp:txXfrm>
    </dsp:sp>
    <dsp:sp modelId="{5505D6EA-7AA9-4886-8112-0B5FDAA7827C}">
      <dsp:nvSpPr>
        <dsp:cNvPr id="0" name=""/>
        <dsp:cNvSpPr/>
      </dsp:nvSpPr>
      <dsp:spPr>
        <a:xfrm>
          <a:off x="4368725" y="2892561"/>
          <a:ext cx="2190483" cy="21904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історичний спосіб </a:t>
          </a:r>
          <a:endParaRPr lang="uk-UA" sz="2400" kern="1200" dirty="0"/>
        </a:p>
      </dsp:txBody>
      <dsp:txXfrm>
        <a:off x="4475656" y="2999492"/>
        <a:ext cx="1976621" cy="1976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A9796-A10E-4182-901A-4C4DFEA0B0E9}">
      <dsp:nvSpPr>
        <dsp:cNvPr id="0" name=""/>
        <dsp:cNvSpPr/>
      </dsp:nvSpPr>
      <dsp:spPr>
        <a:xfrm>
          <a:off x="6556453" y="3004051"/>
          <a:ext cx="91440" cy="955793"/>
        </a:xfrm>
        <a:custGeom>
          <a:avLst/>
          <a:gdLst/>
          <a:ahLst/>
          <a:cxnLst/>
          <a:rect l="0" t="0" r="0" b="0"/>
          <a:pathLst>
            <a:path>
              <a:moveTo>
                <a:pt x="45720" y="0"/>
              </a:moveTo>
              <a:lnTo>
                <a:pt x="45720" y="757790"/>
              </a:lnTo>
              <a:lnTo>
                <a:pt x="51939" y="757790"/>
              </a:lnTo>
              <a:lnTo>
                <a:pt x="51939" y="95579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7FCF0B-58D3-4A0A-939E-F13E7869E983}">
      <dsp:nvSpPr>
        <dsp:cNvPr id="0" name=""/>
        <dsp:cNvSpPr/>
      </dsp:nvSpPr>
      <dsp:spPr>
        <a:xfrm>
          <a:off x="4649141" y="1359383"/>
          <a:ext cx="1953031" cy="287440"/>
        </a:xfrm>
        <a:custGeom>
          <a:avLst/>
          <a:gdLst/>
          <a:ahLst/>
          <a:cxnLst/>
          <a:rect l="0" t="0" r="0" b="0"/>
          <a:pathLst>
            <a:path>
              <a:moveTo>
                <a:pt x="0" y="0"/>
              </a:moveTo>
              <a:lnTo>
                <a:pt x="0" y="89437"/>
              </a:lnTo>
              <a:lnTo>
                <a:pt x="1953031" y="89437"/>
              </a:lnTo>
              <a:lnTo>
                <a:pt x="1953031" y="2874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AE26D8-613E-4AF9-8E29-A6DD27A585A3}">
      <dsp:nvSpPr>
        <dsp:cNvPr id="0" name=""/>
        <dsp:cNvSpPr/>
      </dsp:nvSpPr>
      <dsp:spPr>
        <a:xfrm>
          <a:off x="2785750" y="2788021"/>
          <a:ext cx="1210306" cy="1171823"/>
        </a:xfrm>
        <a:custGeom>
          <a:avLst/>
          <a:gdLst/>
          <a:ahLst/>
          <a:cxnLst/>
          <a:rect l="0" t="0" r="0" b="0"/>
          <a:pathLst>
            <a:path>
              <a:moveTo>
                <a:pt x="0" y="0"/>
              </a:moveTo>
              <a:lnTo>
                <a:pt x="0" y="973820"/>
              </a:lnTo>
              <a:lnTo>
                <a:pt x="1210306" y="973820"/>
              </a:lnTo>
              <a:lnTo>
                <a:pt x="1210306" y="117182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6A7020-C653-49A1-B0DE-8414BA3EC9A5}">
      <dsp:nvSpPr>
        <dsp:cNvPr id="0" name=""/>
        <dsp:cNvSpPr/>
      </dsp:nvSpPr>
      <dsp:spPr>
        <a:xfrm>
          <a:off x="1383722" y="2788021"/>
          <a:ext cx="1402028" cy="1171823"/>
        </a:xfrm>
        <a:custGeom>
          <a:avLst/>
          <a:gdLst/>
          <a:ahLst/>
          <a:cxnLst/>
          <a:rect l="0" t="0" r="0" b="0"/>
          <a:pathLst>
            <a:path>
              <a:moveTo>
                <a:pt x="1402028" y="0"/>
              </a:moveTo>
              <a:lnTo>
                <a:pt x="1402028" y="973820"/>
              </a:lnTo>
              <a:lnTo>
                <a:pt x="0" y="973820"/>
              </a:lnTo>
              <a:lnTo>
                <a:pt x="0" y="117182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4F0F62-521D-4DAE-B304-055AC68730AE}">
      <dsp:nvSpPr>
        <dsp:cNvPr id="0" name=""/>
        <dsp:cNvSpPr/>
      </dsp:nvSpPr>
      <dsp:spPr>
        <a:xfrm>
          <a:off x="2785750" y="1313663"/>
          <a:ext cx="1863390" cy="91440"/>
        </a:xfrm>
        <a:custGeom>
          <a:avLst/>
          <a:gdLst/>
          <a:ahLst/>
          <a:cxnLst/>
          <a:rect l="0" t="0" r="0" b="0"/>
          <a:pathLst>
            <a:path>
              <a:moveTo>
                <a:pt x="1863390" y="45720"/>
              </a:moveTo>
              <a:lnTo>
                <a:pt x="0" y="45720"/>
              </a:lnTo>
              <a:lnTo>
                <a:pt x="0" y="1171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67FAEA-50EB-422C-A531-2E3FC15B3073}">
      <dsp:nvSpPr>
        <dsp:cNvPr id="0" name=""/>
        <dsp:cNvSpPr/>
      </dsp:nvSpPr>
      <dsp:spPr>
        <a:xfrm>
          <a:off x="3580458" y="2156"/>
          <a:ext cx="2137365" cy="13572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26346C-3BDB-455E-A697-1D5B34AFF23A}">
      <dsp:nvSpPr>
        <dsp:cNvPr id="0" name=""/>
        <dsp:cNvSpPr/>
      </dsp:nvSpPr>
      <dsp:spPr>
        <a:xfrm>
          <a:off x="3817943" y="227767"/>
          <a:ext cx="2137365" cy="13572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b="1" kern="1200" dirty="0" smtClean="0"/>
            <a:t>Види тлумачення</a:t>
          </a:r>
          <a:endParaRPr lang="uk-UA" sz="2400" b="1" kern="1200" dirty="0"/>
        </a:p>
      </dsp:txBody>
      <dsp:txXfrm>
        <a:off x="3857695" y="267519"/>
        <a:ext cx="2057861" cy="1277722"/>
      </dsp:txXfrm>
    </dsp:sp>
    <dsp:sp modelId="{AA266BFF-201A-43D0-AD0C-9C27DEC61981}">
      <dsp:nvSpPr>
        <dsp:cNvPr id="0" name=""/>
        <dsp:cNvSpPr/>
      </dsp:nvSpPr>
      <dsp:spPr>
        <a:xfrm>
          <a:off x="1717067" y="1430794"/>
          <a:ext cx="2137365" cy="13572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01AD85-69E9-44BB-AA18-EEE571AB7C76}">
      <dsp:nvSpPr>
        <dsp:cNvPr id="0" name=""/>
        <dsp:cNvSpPr/>
      </dsp:nvSpPr>
      <dsp:spPr>
        <a:xfrm>
          <a:off x="1954552" y="1656405"/>
          <a:ext cx="2137365" cy="13572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b="1" kern="1200" dirty="0" smtClean="0"/>
            <a:t>по </a:t>
          </a:r>
          <a:r>
            <a:rPr lang="uk-UA" sz="2400" b="1" kern="1200" dirty="0" err="1" smtClean="0"/>
            <a:t>суб</a:t>
          </a:r>
          <a:r>
            <a:rPr lang="en-US" sz="2400" b="1" kern="1200" dirty="0" smtClean="0"/>
            <a:t>’</a:t>
          </a:r>
          <a:r>
            <a:rPr lang="uk-UA" sz="2400" b="1" kern="1200" dirty="0" err="1" smtClean="0"/>
            <a:t>єктах</a:t>
          </a:r>
          <a:r>
            <a:rPr lang="uk-UA" sz="2400" b="1" kern="1200" dirty="0" smtClean="0"/>
            <a:t>, та юридичних наслідках</a:t>
          </a:r>
          <a:endParaRPr lang="uk-UA" sz="2400" b="1" kern="1200" dirty="0"/>
        </a:p>
      </dsp:txBody>
      <dsp:txXfrm>
        <a:off x="1994304" y="1696157"/>
        <a:ext cx="2057861" cy="1277722"/>
      </dsp:txXfrm>
    </dsp:sp>
    <dsp:sp modelId="{5C8AC898-77B5-4C6B-B82E-7D162F4DAA37}">
      <dsp:nvSpPr>
        <dsp:cNvPr id="0" name=""/>
        <dsp:cNvSpPr/>
      </dsp:nvSpPr>
      <dsp:spPr>
        <a:xfrm>
          <a:off x="315039" y="3959844"/>
          <a:ext cx="2137365" cy="13572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479CE8-7A89-445F-B9C4-A1E3FF13F04D}">
      <dsp:nvSpPr>
        <dsp:cNvPr id="0" name=""/>
        <dsp:cNvSpPr/>
      </dsp:nvSpPr>
      <dsp:spPr>
        <a:xfrm>
          <a:off x="552524" y="4185455"/>
          <a:ext cx="2137365" cy="13572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b="1" u="sng" kern="1200" dirty="0" smtClean="0"/>
            <a:t>офіціальне</a:t>
          </a:r>
        </a:p>
        <a:p>
          <a:pPr lvl="0" algn="just" defTabSz="1066800">
            <a:lnSpc>
              <a:spcPct val="90000"/>
            </a:lnSpc>
            <a:spcBef>
              <a:spcPct val="0"/>
            </a:spcBef>
            <a:spcAft>
              <a:spcPct val="35000"/>
            </a:spcAft>
          </a:pPr>
          <a:r>
            <a:rPr lang="uk-UA" sz="2400" kern="1200" dirty="0" err="1" smtClean="0"/>
            <a:t>-</a:t>
          </a:r>
          <a:r>
            <a:rPr lang="uk-UA" sz="1800" b="1" kern="1200" dirty="0" err="1" smtClean="0"/>
            <a:t>нормативне</a:t>
          </a:r>
          <a:r>
            <a:rPr lang="uk-UA" sz="1800" kern="1200" dirty="0" smtClean="0"/>
            <a:t> (делеговане, аутентичне);</a:t>
          </a:r>
        </a:p>
        <a:p>
          <a:pPr lvl="0" algn="just" defTabSz="1066800">
            <a:lnSpc>
              <a:spcPct val="90000"/>
            </a:lnSpc>
            <a:spcBef>
              <a:spcPct val="0"/>
            </a:spcBef>
            <a:spcAft>
              <a:spcPct val="35000"/>
            </a:spcAft>
          </a:pPr>
          <a:r>
            <a:rPr lang="uk-UA" sz="1800" kern="1200" dirty="0" err="1" smtClean="0"/>
            <a:t>-</a:t>
          </a:r>
          <a:r>
            <a:rPr lang="uk-UA" sz="1800" b="1" kern="1200" dirty="0" err="1" smtClean="0"/>
            <a:t>казуальне</a:t>
          </a:r>
          <a:r>
            <a:rPr lang="uk-UA" sz="1800" kern="1200" dirty="0" smtClean="0"/>
            <a:t> (судове, адміністративне)</a:t>
          </a:r>
        </a:p>
        <a:p>
          <a:pPr lvl="0" algn="just" defTabSz="1066800">
            <a:lnSpc>
              <a:spcPct val="90000"/>
            </a:lnSpc>
            <a:spcBef>
              <a:spcPct val="0"/>
            </a:spcBef>
            <a:spcAft>
              <a:spcPct val="35000"/>
            </a:spcAft>
          </a:pPr>
          <a:endParaRPr lang="uk-UA" sz="2400" kern="1200" dirty="0" smtClean="0"/>
        </a:p>
        <a:p>
          <a:pPr lvl="0" algn="ctr" defTabSz="1066800">
            <a:lnSpc>
              <a:spcPct val="90000"/>
            </a:lnSpc>
            <a:spcBef>
              <a:spcPct val="0"/>
            </a:spcBef>
            <a:spcAft>
              <a:spcPct val="35000"/>
            </a:spcAft>
          </a:pPr>
          <a:endParaRPr lang="uk-UA" sz="2400" kern="1200" dirty="0"/>
        </a:p>
      </dsp:txBody>
      <dsp:txXfrm>
        <a:off x="592276" y="4225207"/>
        <a:ext cx="2057861" cy="1277722"/>
      </dsp:txXfrm>
    </dsp:sp>
    <dsp:sp modelId="{43C47247-2320-4E2F-B214-6B6FDA4331BA}">
      <dsp:nvSpPr>
        <dsp:cNvPr id="0" name=""/>
        <dsp:cNvSpPr/>
      </dsp:nvSpPr>
      <dsp:spPr>
        <a:xfrm>
          <a:off x="2927374" y="3959844"/>
          <a:ext cx="2137365" cy="13572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2ECB63-C7FA-4B89-9236-29975FB0DF86}">
      <dsp:nvSpPr>
        <dsp:cNvPr id="0" name=""/>
        <dsp:cNvSpPr/>
      </dsp:nvSpPr>
      <dsp:spPr>
        <a:xfrm>
          <a:off x="3164859" y="4185455"/>
          <a:ext cx="2137365" cy="13572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b="1" u="sng" kern="1200" dirty="0" smtClean="0"/>
            <a:t>неофіціальне</a:t>
          </a:r>
        </a:p>
        <a:p>
          <a:pPr lvl="0" algn="just" defTabSz="1066800">
            <a:lnSpc>
              <a:spcPct val="90000"/>
            </a:lnSpc>
            <a:spcBef>
              <a:spcPct val="0"/>
            </a:spcBef>
            <a:spcAft>
              <a:spcPct val="35000"/>
            </a:spcAft>
          </a:pPr>
          <a:r>
            <a:rPr lang="uk-UA" sz="1800" kern="1200" dirty="0" smtClean="0"/>
            <a:t>- доктринальне;</a:t>
          </a:r>
        </a:p>
        <a:p>
          <a:pPr lvl="0" algn="just" defTabSz="1066800">
            <a:lnSpc>
              <a:spcPct val="90000"/>
            </a:lnSpc>
            <a:spcBef>
              <a:spcPct val="0"/>
            </a:spcBef>
            <a:spcAft>
              <a:spcPct val="35000"/>
            </a:spcAft>
          </a:pPr>
          <a:r>
            <a:rPr lang="uk-UA" sz="1800" kern="1200" dirty="0" smtClean="0"/>
            <a:t>- професійне;</a:t>
          </a:r>
        </a:p>
        <a:p>
          <a:pPr lvl="0" defTabSz="1066800">
            <a:lnSpc>
              <a:spcPct val="90000"/>
            </a:lnSpc>
            <a:spcBef>
              <a:spcPct val="0"/>
            </a:spcBef>
            <a:spcAft>
              <a:spcPct val="35000"/>
            </a:spcAft>
          </a:pPr>
          <a:r>
            <a:rPr lang="uk-UA" sz="1800" kern="1200" dirty="0" smtClean="0"/>
            <a:t>- буденне (повсякденне)</a:t>
          </a:r>
        </a:p>
        <a:p>
          <a:pPr lvl="0" algn="just" defTabSz="1066800">
            <a:lnSpc>
              <a:spcPct val="90000"/>
            </a:lnSpc>
            <a:spcBef>
              <a:spcPct val="0"/>
            </a:spcBef>
            <a:spcAft>
              <a:spcPct val="35000"/>
            </a:spcAft>
          </a:pPr>
          <a:endParaRPr lang="uk-UA" sz="1800" kern="1200" dirty="0" smtClean="0"/>
        </a:p>
      </dsp:txBody>
      <dsp:txXfrm>
        <a:off x="3204611" y="4225207"/>
        <a:ext cx="2057861" cy="1277722"/>
      </dsp:txXfrm>
    </dsp:sp>
    <dsp:sp modelId="{F92DF129-1D25-46A4-A065-C61F8F8C96A7}">
      <dsp:nvSpPr>
        <dsp:cNvPr id="0" name=""/>
        <dsp:cNvSpPr/>
      </dsp:nvSpPr>
      <dsp:spPr>
        <a:xfrm>
          <a:off x="5533490" y="1646824"/>
          <a:ext cx="2137365" cy="13572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C69393-99EB-41D3-AEC9-0BAA93EE8BC8}">
      <dsp:nvSpPr>
        <dsp:cNvPr id="0" name=""/>
        <dsp:cNvSpPr/>
      </dsp:nvSpPr>
      <dsp:spPr>
        <a:xfrm>
          <a:off x="5770975" y="1872434"/>
          <a:ext cx="2137365" cy="13572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b="1" kern="1200" dirty="0" smtClean="0"/>
            <a:t>по об</a:t>
          </a:r>
          <a:r>
            <a:rPr lang="en-US" sz="2400" b="1" kern="1200" dirty="0" smtClean="0"/>
            <a:t>’</a:t>
          </a:r>
          <a:r>
            <a:rPr lang="uk-UA" sz="2400" b="1" kern="1200" dirty="0" err="1" smtClean="0"/>
            <a:t>єму</a:t>
          </a:r>
          <a:endParaRPr lang="uk-UA" sz="2400" b="1" kern="1200" dirty="0"/>
        </a:p>
      </dsp:txBody>
      <dsp:txXfrm>
        <a:off x="5810727" y="1912186"/>
        <a:ext cx="2057861" cy="1277722"/>
      </dsp:txXfrm>
    </dsp:sp>
    <dsp:sp modelId="{ABFB2D88-AE25-456F-A235-015B46D5334C}">
      <dsp:nvSpPr>
        <dsp:cNvPr id="0" name=""/>
        <dsp:cNvSpPr/>
      </dsp:nvSpPr>
      <dsp:spPr>
        <a:xfrm>
          <a:off x="5539710" y="3959844"/>
          <a:ext cx="2137365" cy="13572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1528D9-F9BB-4A7A-909C-212553307C9B}">
      <dsp:nvSpPr>
        <dsp:cNvPr id="0" name=""/>
        <dsp:cNvSpPr/>
      </dsp:nvSpPr>
      <dsp:spPr>
        <a:xfrm>
          <a:off x="5777195" y="4185455"/>
          <a:ext cx="2137365" cy="13572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uk-UA" sz="1800" kern="1200" dirty="0" smtClean="0"/>
            <a:t>- буквальне;</a:t>
          </a:r>
        </a:p>
        <a:p>
          <a:pPr lvl="0" algn="just" defTabSz="800100">
            <a:lnSpc>
              <a:spcPct val="90000"/>
            </a:lnSpc>
            <a:spcBef>
              <a:spcPct val="0"/>
            </a:spcBef>
            <a:spcAft>
              <a:spcPct val="35000"/>
            </a:spcAft>
          </a:pPr>
          <a:r>
            <a:rPr lang="uk-UA" sz="1800" kern="1200" dirty="0" smtClean="0"/>
            <a:t>- розширене;</a:t>
          </a:r>
        </a:p>
        <a:p>
          <a:pPr lvl="0" algn="just" defTabSz="800100">
            <a:lnSpc>
              <a:spcPct val="90000"/>
            </a:lnSpc>
            <a:spcBef>
              <a:spcPct val="0"/>
            </a:spcBef>
            <a:spcAft>
              <a:spcPct val="35000"/>
            </a:spcAft>
          </a:pPr>
          <a:r>
            <a:rPr lang="uk-UA" sz="1800" kern="1200" dirty="0" smtClean="0"/>
            <a:t>- обмежене</a:t>
          </a:r>
          <a:endParaRPr lang="uk-UA" sz="1800" kern="1200" dirty="0"/>
        </a:p>
      </dsp:txBody>
      <dsp:txXfrm>
        <a:off x="5816947" y="4225207"/>
        <a:ext cx="2057861" cy="12777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52583-C934-4EBD-9ADE-C28707996B2B}">
      <dsp:nvSpPr>
        <dsp:cNvPr id="0" name=""/>
        <dsp:cNvSpPr/>
      </dsp:nvSpPr>
      <dsp:spPr>
        <a:xfrm>
          <a:off x="-480043" y="1643307"/>
          <a:ext cx="2549083" cy="25490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D37FA8-FA78-4830-919E-A8F0EB575E08}">
      <dsp:nvSpPr>
        <dsp:cNvPr id="0" name=""/>
        <dsp:cNvSpPr/>
      </dsp:nvSpPr>
      <dsp:spPr>
        <a:xfrm>
          <a:off x="29773" y="2070100"/>
          <a:ext cx="1529449" cy="15294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E4C395-5AA3-4D71-88C1-6A6601BDFAB3}">
      <dsp:nvSpPr>
        <dsp:cNvPr id="0" name=""/>
        <dsp:cNvSpPr/>
      </dsp:nvSpPr>
      <dsp:spPr>
        <a:xfrm>
          <a:off x="539589" y="2579916"/>
          <a:ext cx="509816" cy="5098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5F680D-964A-4159-A3A4-6CC2C2E967FE}">
      <dsp:nvSpPr>
        <dsp:cNvPr id="0" name=""/>
        <dsp:cNvSpPr/>
      </dsp:nvSpPr>
      <dsp:spPr>
        <a:xfrm>
          <a:off x="790054" y="481644"/>
          <a:ext cx="3194714" cy="812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r>
            <a:rPr lang="uk-UA" sz="1800" kern="1200" dirty="0" smtClean="0"/>
            <a:t>зміст тексту норми після обмеженого тлумачення</a:t>
          </a:r>
          <a:endParaRPr lang="uk-UA" sz="1800" kern="1200" dirty="0"/>
        </a:p>
      </dsp:txBody>
      <dsp:txXfrm>
        <a:off x="790054" y="481644"/>
        <a:ext cx="3194714" cy="812604"/>
      </dsp:txXfrm>
    </dsp:sp>
    <dsp:sp modelId="{BD8BBB17-B62D-4E70-8E76-D108FA18C7DD}">
      <dsp:nvSpPr>
        <dsp:cNvPr id="0" name=""/>
        <dsp:cNvSpPr/>
      </dsp:nvSpPr>
      <dsp:spPr>
        <a:xfrm>
          <a:off x="2175251" y="1082330"/>
          <a:ext cx="31863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32E901-E8F7-4EDB-ADF8-E63EE15CC053}">
      <dsp:nvSpPr>
        <dsp:cNvPr id="0" name=""/>
        <dsp:cNvSpPr/>
      </dsp:nvSpPr>
      <dsp:spPr>
        <a:xfrm rot="5400000">
          <a:off x="608202" y="1269050"/>
          <a:ext cx="1752069" cy="1379478"/>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874AB3-92DA-4CD0-8BC1-2E137F2F50D3}">
      <dsp:nvSpPr>
        <dsp:cNvPr id="0" name=""/>
        <dsp:cNvSpPr/>
      </dsp:nvSpPr>
      <dsp:spPr>
        <a:xfrm>
          <a:off x="2381969" y="1408726"/>
          <a:ext cx="1774824" cy="743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r>
            <a:rPr lang="uk-UA" sz="1800" kern="1200" dirty="0" smtClean="0"/>
            <a:t>норма права, що тлумачиться</a:t>
          </a:r>
          <a:endParaRPr lang="uk-UA" sz="1800" kern="1200" dirty="0"/>
        </a:p>
      </dsp:txBody>
      <dsp:txXfrm>
        <a:off x="2381969" y="1408726"/>
        <a:ext cx="1774824" cy="743482"/>
      </dsp:txXfrm>
    </dsp:sp>
    <dsp:sp modelId="{55D7E7EC-B6E0-4218-AC18-97A8E4EE9646}">
      <dsp:nvSpPr>
        <dsp:cNvPr id="0" name=""/>
        <dsp:cNvSpPr/>
      </dsp:nvSpPr>
      <dsp:spPr>
        <a:xfrm>
          <a:off x="2175251" y="1825812"/>
          <a:ext cx="31863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D028E2-B84F-4DC8-9DE9-09CAEA42A960}">
      <dsp:nvSpPr>
        <dsp:cNvPr id="0" name=""/>
        <dsp:cNvSpPr/>
      </dsp:nvSpPr>
      <dsp:spPr>
        <a:xfrm rot="5400000">
          <a:off x="984277" y="2000935"/>
          <a:ext cx="1365288" cy="101411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AB9D0A-B201-4D4B-9A6F-FA5E1CDAC211}">
      <dsp:nvSpPr>
        <dsp:cNvPr id="0" name=""/>
        <dsp:cNvSpPr/>
      </dsp:nvSpPr>
      <dsp:spPr>
        <a:xfrm>
          <a:off x="2217031" y="2392703"/>
          <a:ext cx="2031440" cy="62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endParaRPr lang="uk-UA" sz="1800" kern="1200" dirty="0" smtClean="0"/>
        </a:p>
        <a:p>
          <a:pPr lvl="0" algn="l" defTabSz="800100">
            <a:lnSpc>
              <a:spcPct val="90000"/>
            </a:lnSpc>
            <a:spcBef>
              <a:spcPct val="0"/>
            </a:spcBef>
            <a:spcAft>
              <a:spcPct val="35000"/>
            </a:spcAft>
          </a:pPr>
          <a:endParaRPr lang="uk-UA" sz="1800" kern="1200" dirty="0" smtClean="0"/>
        </a:p>
        <a:p>
          <a:pPr lvl="0" algn="l" defTabSz="800100">
            <a:lnSpc>
              <a:spcPct val="90000"/>
            </a:lnSpc>
            <a:spcBef>
              <a:spcPct val="0"/>
            </a:spcBef>
            <a:spcAft>
              <a:spcPct val="35000"/>
            </a:spcAft>
          </a:pPr>
          <a:r>
            <a:rPr lang="uk-UA" sz="1800" kern="1200" dirty="0" smtClean="0"/>
            <a:t>зміст тексту норми після розширеного тлумачення</a:t>
          </a:r>
          <a:endParaRPr lang="uk-UA" sz="1800" kern="1200" dirty="0"/>
        </a:p>
      </dsp:txBody>
      <dsp:txXfrm>
        <a:off x="2217031" y="2392703"/>
        <a:ext cx="2031440" cy="623618"/>
      </dsp:txXfrm>
    </dsp:sp>
    <dsp:sp modelId="{7444500D-7BCF-4625-A7B7-5B3E99A30033}">
      <dsp:nvSpPr>
        <dsp:cNvPr id="0" name=""/>
        <dsp:cNvSpPr/>
      </dsp:nvSpPr>
      <dsp:spPr>
        <a:xfrm>
          <a:off x="2175251" y="2569295"/>
          <a:ext cx="31863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36FC03-69A1-4A9B-B602-13F35C62D5BD}">
      <dsp:nvSpPr>
        <dsp:cNvPr id="0" name=""/>
        <dsp:cNvSpPr/>
      </dsp:nvSpPr>
      <dsp:spPr>
        <a:xfrm rot="5400000">
          <a:off x="1360819" y="2732224"/>
          <a:ext cx="975449" cy="648741"/>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30FE5C-5012-4B00-BABE-CFC8CB2D1119}">
      <dsp:nvSpPr>
        <dsp:cNvPr id="0" name=""/>
        <dsp:cNvSpPr/>
      </dsp:nvSpPr>
      <dsp:spPr>
        <a:xfrm>
          <a:off x="1262568" y="595"/>
          <a:ext cx="2716410" cy="16298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t>за </a:t>
          </a:r>
          <a:r>
            <a:rPr lang="ru-RU" sz="2400" kern="1200" dirty="0" err="1" smtClean="0"/>
            <a:t>галузевою</a:t>
          </a:r>
          <a:r>
            <a:rPr lang="ru-RU" sz="2400" kern="1200" dirty="0" smtClean="0"/>
            <a:t> </a:t>
          </a:r>
          <a:r>
            <a:rPr lang="ru-RU" sz="2400" kern="1200" dirty="0" err="1" smtClean="0"/>
            <a:t>належністю</a:t>
          </a:r>
          <a:r>
            <a:rPr lang="ru-RU" sz="2400" kern="1200" dirty="0" smtClean="0"/>
            <a:t> </a:t>
          </a:r>
          <a:r>
            <a:rPr lang="ru-RU" sz="2400" kern="1200" dirty="0" err="1" smtClean="0"/>
            <a:t>норми</a:t>
          </a:r>
          <a:r>
            <a:rPr lang="ru-RU" sz="2400" kern="1200" dirty="0" smtClean="0"/>
            <a:t>, </a:t>
          </a:r>
          <a:r>
            <a:rPr lang="ru-RU" sz="2400" kern="1200" dirty="0" err="1" smtClean="0"/>
            <a:t>що</a:t>
          </a:r>
          <a:r>
            <a:rPr lang="ru-RU" sz="2400" kern="1200" dirty="0" smtClean="0"/>
            <a:t> </a:t>
          </a:r>
          <a:r>
            <a:rPr lang="ru-RU" sz="2400" kern="1200" dirty="0" err="1" smtClean="0"/>
            <a:t>тлумачиться</a:t>
          </a:r>
          <a:endParaRPr lang="ru-RU" sz="2400" kern="1200" dirty="0" smtClean="0"/>
        </a:p>
        <a:p>
          <a:pPr lvl="0" algn="ctr" defTabSz="1066800">
            <a:lnSpc>
              <a:spcPct val="90000"/>
            </a:lnSpc>
            <a:spcBef>
              <a:spcPct val="0"/>
            </a:spcBef>
            <a:spcAft>
              <a:spcPct val="35000"/>
            </a:spcAft>
          </a:pPr>
          <a:endParaRPr lang="uk-UA" sz="2400" kern="1200" dirty="0"/>
        </a:p>
      </dsp:txBody>
      <dsp:txXfrm>
        <a:off x="1262568" y="595"/>
        <a:ext cx="2716410" cy="1629846"/>
      </dsp:txXfrm>
    </dsp:sp>
    <dsp:sp modelId="{FAB1F3A9-EE22-4688-A477-D8F34483D324}">
      <dsp:nvSpPr>
        <dsp:cNvPr id="0" name=""/>
        <dsp:cNvSpPr/>
      </dsp:nvSpPr>
      <dsp:spPr>
        <a:xfrm>
          <a:off x="4250620" y="595"/>
          <a:ext cx="2716410" cy="16298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t>за </a:t>
          </a:r>
          <a:r>
            <a:rPr lang="ru-RU" sz="2400" kern="1200" dirty="0" err="1" smtClean="0"/>
            <a:t>структурними</a:t>
          </a:r>
          <a:r>
            <a:rPr lang="ru-RU" sz="2400" kern="1200" dirty="0" smtClean="0"/>
            <a:t> </a:t>
          </a:r>
          <a:r>
            <a:rPr lang="ru-RU" sz="2400" kern="1200" dirty="0" err="1" smtClean="0"/>
            <a:t>елементами</a:t>
          </a:r>
          <a:r>
            <a:rPr lang="ru-RU" sz="2400" kern="1200" dirty="0" smtClean="0"/>
            <a:t> </a:t>
          </a:r>
          <a:r>
            <a:rPr lang="ru-RU" sz="2400" kern="1200" dirty="0" err="1" smtClean="0"/>
            <a:t>норми</a:t>
          </a:r>
          <a:r>
            <a:rPr lang="ru-RU" sz="2400" kern="1200" dirty="0" smtClean="0"/>
            <a:t>, </a:t>
          </a:r>
          <a:r>
            <a:rPr lang="ru-RU" sz="2400" kern="1200" dirty="0" err="1" smtClean="0"/>
            <a:t>що</a:t>
          </a:r>
          <a:r>
            <a:rPr lang="ru-RU" sz="2400" kern="1200" dirty="0" smtClean="0"/>
            <a:t> </a:t>
          </a:r>
          <a:r>
            <a:rPr lang="ru-RU" sz="2400" kern="1200" dirty="0" err="1" smtClean="0"/>
            <a:t>тлумачиться</a:t>
          </a:r>
          <a:endParaRPr lang="uk-UA" sz="2400" kern="1200" dirty="0"/>
        </a:p>
      </dsp:txBody>
      <dsp:txXfrm>
        <a:off x="4250620" y="595"/>
        <a:ext cx="2716410" cy="1629846"/>
      </dsp:txXfrm>
    </dsp:sp>
    <dsp:sp modelId="{B73D6F7C-5407-446A-82EB-6582C04A396C}">
      <dsp:nvSpPr>
        <dsp:cNvPr id="0" name=""/>
        <dsp:cNvSpPr/>
      </dsp:nvSpPr>
      <dsp:spPr>
        <a:xfrm>
          <a:off x="1262568" y="1902083"/>
          <a:ext cx="2716410" cy="16298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за юридичною формою вираження</a:t>
          </a:r>
          <a:endParaRPr lang="uk-UA" sz="2400" kern="1200" dirty="0"/>
        </a:p>
      </dsp:txBody>
      <dsp:txXfrm>
        <a:off x="1262568" y="1902083"/>
        <a:ext cx="2716410" cy="1629846"/>
      </dsp:txXfrm>
    </dsp:sp>
    <dsp:sp modelId="{A7292D36-992C-4FC4-95AD-54B1321A6FDA}">
      <dsp:nvSpPr>
        <dsp:cNvPr id="0" name=""/>
        <dsp:cNvSpPr/>
      </dsp:nvSpPr>
      <dsp:spPr>
        <a:xfrm>
          <a:off x="4250620" y="1902083"/>
          <a:ext cx="2716410" cy="16298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за сферою дії </a:t>
          </a:r>
          <a:endParaRPr lang="uk-UA" sz="2400" kern="1200" dirty="0"/>
        </a:p>
      </dsp:txBody>
      <dsp:txXfrm>
        <a:off x="4250620" y="1902083"/>
        <a:ext cx="2716410" cy="1629846"/>
      </dsp:txXfrm>
    </dsp:sp>
    <dsp:sp modelId="{850436D9-1F91-49FB-B9C9-29B80E3F62C7}">
      <dsp:nvSpPr>
        <dsp:cNvPr id="0" name=""/>
        <dsp:cNvSpPr/>
      </dsp:nvSpPr>
      <dsp:spPr>
        <a:xfrm>
          <a:off x="2756594" y="3803570"/>
          <a:ext cx="2716410" cy="16298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t>за «авторством» </a:t>
          </a:r>
          <a:r>
            <a:rPr lang="ru-RU" sz="2400" kern="1200" dirty="0" err="1" smtClean="0"/>
            <a:t>норми</a:t>
          </a:r>
          <a:r>
            <a:rPr lang="ru-RU" sz="2400" kern="1200" dirty="0" smtClean="0"/>
            <a:t>, </a:t>
          </a:r>
          <a:r>
            <a:rPr lang="ru-RU" sz="2400" kern="1200" dirty="0" err="1" smtClean="0"/>
            <a:t>що</a:t>
          </a:r>
          <a:r>
            <a:rPr lang="ru-RU" sz="2400" kern="1200" dirty="0" smtClean="0"/>
            <a:t> </a:t>
          </a:r>
          <a:r>
            <a:rPr lang="ru-RU" sz="2400" kern="1200" dirty="0" err="1" smtClean="0"/>
            <a:t>тлумачиться</a:t>
          </a:r>
          <a:endParaRPr lang="uk-UA" sz="2400" kern="1200" dirty="0"/>
        </a:p>
      </dsp:txBody>
      <dsp:txXfrm>
        <a:off x="2756594" y="3803570"/>
        <a:ext cx="2716410" cy="162984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D84105-0BB3-4B15-87E2-97AD5F6EACFB}" type="datetimeFigureOut">
              <a:rPr lang="uk-UA" smtClean="0"/>
              <a:pPr/>
              <a:t>21.03.2018</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06494D-ABD4-4E39-8FE7-9732B83D3AF2}" type="slidenum">
              <a:rPr lang="uk-UA" smtClean="0"/>
              <a:pPr/>
              <a:t>‹#›</a:t>
            </a:fld>
            <a:endParaRPr lang="uk-UA"/>
          </a:p>
        </p:txBody>
      </p:sp>
    </p:spTree>
    <p:extLst>
      <p:ext uri="{BB962C8B-B14F-4D97-AF65-F5344CB8AC3E}">
        <p14:creationId xmlns:p14="http://schemas.microsoft.com/office/powerpoint/2010/main" xmlns="" val="1237009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506494D-ABD4-4E39-8FE7-9732B83D3AF2}" type="slidenum">
              <a:rPr lang="uk-UA" smtClean="0"/>
              <a:pPr/>
              <a:t>26</a:t>
            </a:fld>
            <a:endParaRPr lang="uk-UA"/>
          </a:p>
        </p:txBody>
      </p:sp>
    </p:spTree>
    <p:extLst>
      <p:ext uri="{BB962C8B-B14F-4D97-AF65-F5344CB8AC3E}">
        <p14:creationId xmlns:p14="http://schemas.microsoft.com/office/powerpoint/2010/main" xmlns="" val="3618323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21.03.2018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21.03.2018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620689"/>
            <a:ext cx="7486600" cy="1944215"/>
          </a:xfrm>
        </p:spPr>
        <p:txBody>
          <a:bodyPr>
            <a:normAutofit/>
          </a:bodyPr>
          <a:lstStyle/>
          <a:p>
            <a:r>
              <a:rPr lang="uk-UA" b="1" dirty="0" smtClean="0"/>
              <a:t>ТЛУМАЧЕННЯ НОРМ ПРАВА</a:t>
            </a:r>
            <a:endParaRPr lang="uk-UA" b="1" dirty="0"/>
          </a:p>
        </p:txBody>
      </p:sp>
      <p:sp>
        <p:nvSpPr>
          <p:cNvPr id="3" name="Подзаголовок 2"/>
          <p:cNvSpPr>
            <a:spLocks noGrp="1"/>
          </p:cNvSpPr>
          <p:nvPr>
            <p:ph type="subTitle" idx="1"/>
          </p:nvPr>
        </p:nvSpPr>
        <p:spPr>
          <a:xfrm>
            <a:off x="1331640" y="2204864"/>
            <a:ext cx="6400800" cy="3505944"/>
          </a:xfrm>
        </p:spPr>
        <p:txBody>
          <a:bodyPr>
            <a:normAutofit fontScale="85000" lnSpcReduction="10000"/>
          </a:bodyPr>
          <a:lstStyle/>
          <a:p>
            <a:pPr marL="514350" indent="-514350" algn="just">
              <a:buAutoNum type="arabicPeriod"/>
            </a:pPr>
            <a:r>
              <a:rPr lang="uk-UA" b="1" dirty="0" smtClean="0"/>
              <a:t>Поняття тлумачення норм права</a:t>
            </a:r>
          </a:p>
          <a:p>
            <a:pPr marL="514350" indent="-514350" algn="just">
              <a:buAutoNum type="arabicPeriod"/>
            </a:pPr>
            <a:r>
              <a:rPr lang="uk-UA" b="1" dirty="0" smtClean="0"/>
              <a:t>Способи (прийоми) тлумачення</a:t>
            </a:r>
          </a:p>
          <a:p>
            <a:pPr marL="514350" indent="-514350" algn="just">
              <a:buAutoNum type="arabicPeriod"/>
            </a:pPr>
            <a:r>
              <a:rPr lang="uk-UA" b="1" dirty="0" smtClean="0"/>
              <a:t>Канони тлумачення (правила </a:t>
            </a:r>
            <a:r>
              <a:rPr lang="uk-UA" b="1" dirty="0"/>
              <a:t>правового </a:t>
            </a:r>
            <a:r>
              <a:rPr lang="uk-UA" b="1" dirty="0" smtClean="0"/>
              <a:t>міркування)</a:t>
            </a:r>
          </a:p>
          <a:p>
            <a:pPr marL="514350" indent="-514350" algn="just">
              <a:buAutoNum type="arabicPeriod"/>
            </a:pPr>
            <a:r>
              <a:rPr lang="uk-UA" b="1" dirty="0" smtClean="0"/>
              <a:t>Види тлумачення правових норм</a:t>
            </a:r>
          </a:p>
          <a:p>
            <a:pPr marL="514350" indent="-514350" algn="just">
              <a:buAutoNum type="arabicPeriod"/>
            </a:pPr>
            <a:r>
              <a:rPr lang="uk-UA" b="1" dirty="0" smtClean="0"/>
              <a:t>Інтерпретаційні акти у </a:t>
            </a:r>
            <a:r>
              <a:rPr lang="uk-UA" b="1" dirty="0" err="1" smtClean="0"/>
              <a:t>співвід-ношенні</a:t>
            </a:r>
            <a:r>
              <a:rPr lang="uk-UA" b="1" dirty="0" smtClean="0"/>
              <a:t> з нормативно-правовими та </a:t>
            </a:r>
            <a:r>
              <a:rPr lang="uk-UA" b="1" dirty="0"/>
              <a:t>і</a:t>
            </a:r>
            <a:r>
              <a:rPr lang="uk-UA" b="1" dirty="0" smtClean="0"/>
              <a:t>ндивідуально-правовими  актами</a:t>
            </a:r>
          </a:p>
          <a:p>
            <a:pPr marL="514350" indent="-514350">
              <a:buAutoNum type="arabicPeriod"/>
            </a:pPr>
            <a:endParaRPr lang="uk-UA" dirty="0" smtClean="0"/>
          </a:p>
          <a:p>
            <a:pPr marL="514350" indent="-514350">
              <a:buAutoNum type="arabicPeriod"/>
            </a:pPr>
            <a:endParaRPr lang="uk-UA" dirty="0"/>
          </a:p>
        </p:txBody>
      </p:sp>
    </p:spTree>
    <p:extLst>
      <p:ext uri="{BB962C8B-B14F-4D97-AF65-F5344CB8AC3E}">
        <p14:creationId xmlns:p14="http://schemas.microsoft.com/office/powerpoint/2010/main" xmlns="" val="371286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16632"/>
            <a:ext cx="8229600" cy="158006"/>
          </a:xfrm>
        </p:spPr>
        <p:txBody>
          <a:bodyPr>
            <a:normAutofit fontScale="90000"/>
          </a:bodyPr>
          <a:lstStyle/>
          <a:p>
            <a:endParaRPr lang="uk-UA" dirty="0"/>
          </a:p>
        </p:txBody>
      </p:sp>
      <p:sp>
        <p:nvSpPr>
          <p:cNvPr id="3" name="Объект 2"/>
          <p:cNvSpPr>
            <a:spLocks noGrp="1"/>
          </p:cNvSpPr>
          <p:nvPr>
            <p:ph idx="1"/>
          </p:nvPr>
        </p:nvSpPr>
        <p:spPr>
          <a:xfrm>
            <a:off x="457200" y="404664"/>
            <a:ext cx="8229600" cy="5721499"/>
          </a:xfrm>
        </p:spPr>
        <p:txBody>
          <a:bodyPr>
            <a:normAutofit fontScale="77500" lnSpcReduction="20000"/>
          </a:bodyPr>
          <a:lstStyle/>
          <a:p>
            <a:pPr>
              <a:buFont typeface="Wingdings" pitchFamily="2" charset="2"/>
              <a:buChar char="Ø"/>
            </a:pPr>
            <a:r>
              <a:rPr lang="uk-UA" dirty="0"/>
              <a:t>Потреба в історичному способі тлумачення виникає в разі, </a:t>
            </a:r>
            <a:r>
              <a:rPr lang="uk-UA" dirty="0" smtClean="0"/>
              <a:t>коли </a:t>
            </a:r>
            <a:r>
              <a:rPr lang="uk-UA" dirty="0"/>
              <a:t>після кардинальної зміни  політичного та економічного курсу розвитку суспільства, в системі законодавства залишаються чинними норми, прийняті в умовах попередньої суспільної дійсності. </a:t>
            </a:r>
          </a:p>
          <a:p>
            <a:pPr>
              <a:buFont typeface="Wingdings" pitchFamily="2" charset="2"/>
              <a:buChar char="Ø"/>
            </a:pPr>
            <a:r>
              <a:rPr lang="uk-UA" dirty="0" smtClean="0"/>
              <a:t>У </a:t>
            </a:r>
            <a:r>
              <a:rPr lang="uk-UA" dirty="0"/>
              <a:t>системі </a:t>
            </a:r>
            <a:r>
              <a:rPr lang="uk-UA" dirty="0" smtClean="0"/>
              <a:t>законодавства України </a:t>
            </a:r>
            <a:r>
              <a:rPr lang="uk-UA" dirty="0"/>
              <a:t>історичному способу тлумачення підлягають усі норми права, прийняті до 1991 </a:t>
            </a:r>
            <a:r>
              <a:rPr lang="en-US" dirty="0"/>
              <a:t>p.</a:t>
            </a:r>
          </a:p>
          <a:p>
            <a:pPr>
              <a:buFont typeface="Wingdings" pitchFamily="2" charset="2"/>
              <a:buChar char="Ø"/>
            </a:pPr>
            <a:r>
              <a:rPr lang="uk-UA" dirty="0"/>
              <a:t>Інертність вітчизняного </a:t>
            </a:r>
            <a:r>
              <a:rPr lang="uk-UA" dirty="0" err="1"/>
              <a:t>правотворця</a:t>
            </a:r>
            <a:r>
              <a:rPr lang="uk-UA" dirty="0"/>
              <a:t> в заміні </a:t>
            </a:r>
            <a:r>
              <a:rPr lang="uk-UA" dirty="0" smtClean="0"/>
              <a:t>застарілих </a:t>
            </a:r>
            <a:r>
              <a:rPr lang="uk-UA" dirty="0"/>
              <a:t>норм права призводить до того, що багато важливих сфер суспільного життя тривалий час регулювалися (або продовжують упорядковуватися й нині) нормами, прийнятими в умовах радянських реалій. </a:t>
            </a:r>
            <a:r>
              <a:rPr lang="en-US" dirty="0"/>
              <a:t>[</a:t>
            </a:r>
            <a:r>
              <a:rPr lang="uk-UA" dirty="0" smtClean="0"/>
              <a:t>Цивільний </a:t>
            </a:r>
            <a:r>
              <a:rPr lang="uk-UA" dirty="0"/>
              <a:t>кодекс УРСР від 1963 </a:t>
            </a:r>
            <a:r>
              <a:rPr lang="en-US" dirty="0"/>
              <a:t>p., </a:t>
            </a:r>
            <a:r>
              <a:rPr lang="uk-UA" dirty="0"/>
              <a:t>який діяв до 2004 </a:t>
            </a:r>
            <a:r>
              <a:rPr lang="en-US" dirty="0"/>
              <a:t>p., </a:t>
            </a:r>
            <a:r>
              <a:rPr lang="uk-UA" dirty="0"/>
              <a:t>Кодекс законів про працю України (1972 </a:t>
            </a:r>
            <a:r>
              <a:rPr lang="en-US" dirty="0"/>
              <a:t>p</a:t>
            </a:r>
            <a:r>
              <a:rPr lang="en-US" dirty="0" smtClean="0"/>
              <a:t>.)]</a:t>
            </a:r>
            <a:endParaRPr lang="uk-UA" dirty="0"/>
          </a:p>
        </p:txBody>
      </p:sp>
    </p:spTree>
    <p:extLst>
      <p:ext uri="{BB962C8B-B14F-4D97-AF65-F5344CB8AC3E}">
        <p14:creationId xmlns:p14="http://schemas.microsoft.com/office/powerpoint/2010/main" xmlns="" val="1296661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800000">
            <a:off x="457200" y="-459432"/>
            <a:ext cx="8229600" cy="288032"/>
          </a:xfrm>
        </p:spPr>
        <p:txBody>
          <a:bodyPr>
            <a:normAutofit fontScale="90000"/>
          </a:bodyPr>
          <a:lstStyle/>
          <a:p>
            <a:endParaRPr lang="uk-UA" dirty="0"/>
          </a:p>
        </p:txBody>
      </p:sp>
      <p:sp>
        <p:nvSpPr>
          <p:cNvPr id="3" name="Объект 2"/>
          <p:cNvSpPr>
            <a:spLocks noGrp="1"/>
          </p:cNvSpPr>
          <p:nvPr>
            <p:ph idx="1"/>
          </p:nvPr>
        </p:nvSpPr>
        <p:spPr>
          <a:xfrm>
            <a:off x="467544" y="116632"/>
            <a:ext cx="8229600" cy="6480720"/>
          </a:xfrm>
        </p:spPr>
        <p:txBody>
          <a:bodyPr>
            <a:normAutofit fontScale="92500" lnSpcReduction="10000"/>
          </a:bodyPr>
          <a:lstStyle/>
          <a:p>
            <a:pPr marL="0" indent="0" algn="ctr">
              <a:buNone/>
            </a:pPr>
            <a:r>
              <a:rPr lang="uk-UA" b="1" dirty="0" smtClean="0"/>
              <a:t>Правила </a:t>
            </a:r>
            <a:r>
              <a:rPr lang="uk-UA" b="1" dirty="0"/>
              <a:t>історичного способу </a:t>
            </a:r>
            <a:r>
              <a:rPr lang="uk-UA" b="1" dirty="0" smtClean="0"/>
              <a:t>тлу­мачення </a:t>
            </a:r>
          </a:p>
          <a:p>
            <a:pPr marL="514350" indent="-514350" algn="just">
              <a:buAutoNum type="arabicParenR"/>
            </a:pPr>
            <a:r>
              <a:rPr lang="uk-UA" dirty="0" smtClean="0"/>
              <a:t>дослідженню </a:t>
            </a:r>
            <a:r>
              <a:rPr lang="uk-UA" dirty="0"/>
              <a:t>підлягають ті історичні умови й обставини, в яких від­повідні правові норми </a:t>
            </a:r>
            <a:r>
              <a:rPr lang="uk-UA" dirty="0" smtClean="0"/>
              <a:t>діють (діяли) </a:t>
            </a:r>
            <a:r>
              <a:rPr lang="uk-UA" dirty="0"/>
              <a:t>і які впли­вають на розуміння їх змісту суб’єктами </a:t>
            </a:r>
            <a:r>
              <a:rPr lang="uk-UA" dirty="0" err="1"/>
              <a:t>правореалізації</a:t>
            </a:r>
            <a:r>
              <a:rPr lang="uk-UA" dirty="0"/>
              <a:t>; </a:t>
            </a:r>
          </a:p>
          <a:p>
            <a:pPr marL="514350" indent="-514350" algn="just">
              <a:buAutoNum type="arabicParenR"/>
            </a:pPr>
            <a:r>
              <a:rPr lang="uk-UA" dirty="0" smtClean="0"/>
              <a:t>інтерпретовану </a:t>
            </a:r>
            <a:r>
              <a:rPr lang="uk-UA" dirty="0"/>
              <a:t>норму слід порівнювати лише з нормами, які припинили свою дію, тобто стали право­вою історією; </a:t>
            </a:r>
            <a:endParaRPr lang="uk-UA" dirty="0" smtClean="0"/>
          </a:p>
          <a:p>
            <a:pPr marL="514350" indent="-514350" algn="just">
              <a:buAutoNum type="arabicParenR"/>
            </a:pPr>
            <a:r>
              <a:rPr lang="uk-UA" dirty="0" smtClean="0"/>
              <a:t>спосіб </a:t>
            </a:r>
            <a:r>
              <a:rPr lang="uk-UA" dirty="0"/>
              <a:t>необхідно застосовувати, якщо всі попередні спо­соби виявилися неефективними для з’ясування змісту норми </a:t>
            </a:r>
            <a:r>
              <a:rPr lang="uk-UA" dirty="0" smtClean="0"/>
              <a:t>права</a:t>
            </a:r>
            <a:r>
              <a:rPr lang="en-US" dirty="0" smtClean="0"/>
              <a:t> [</a:t>
            </a:r>
            <a:r>
              <a:rPr lang="uk-UA" dirty="0" smtClean="0"/>
              <a:t>положення статті </a:t>
            </a:r>
            <a:r>
              <a:rPr lang="uk-UA" dirty="0"/>
              <a:t>32 Віденської конвенції про право міжнародних </a:t>
            </a:r>
            <a:r>
              <a:rPr lang="uk-UA" dirty="0" smtClean="0"/>
              <a:t>дого­ворів</a:t>
            </a:r>
            <a:r>
              <a:rPr lang="en-US" dirty="0" smtClean="0"/>
              <a:t> </a:t>
            </a:r>
            <a:r>
              <a:rPr lang="uk-UA" dirty="0" smtClean="0"/>
              <a:t>такий спосіб відносить до додаткових</a:t>
            </a:r>
            <a:r>
              <a:rPr lang="en-US" dirty="0" smtClean="0"/>
              <a:t>]</a:t>
            </a:r>
            <a:r>
              <a:rPr lang="uk-UA" dirty="0" smtClean="0"/>
              <a:t>.</a:t>
            </a:r>
            <a:endParaRPr lang="uk-UA" dirty="0"/>
          </a:p>
        </p:txBody>
      </p:sp>
    </p:spTree>
    <p:extLst>
      <p:ext uri="{BB962C8B-B14F-4D97-AF65-F5344CB8AC3E}">
        <p14:creationId xmlns:p14="http://schemas.microsoft.com/office/powerpoint/2010/main" xmlns="" val="1351572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603448"/>
            <a:ext cx="8229600" cy="360040"/>
          </a:xfrm>
        </p:spPr>
        <p:txBody>
          <a:bodyPr>
            <a:normAutofit fontScale="90000"/>
          </a:bodyPr>
          <a:lstStyle/>
          <a:p>
            <a:endParaRPr lang="uk-UA" dirty="0"/>
          </a:p>
        </p:txBody>
      </p:sp>
      <p:sp>
        <p:nvSpPr>
          <p:cNvPr id="5" name="Прямоугольник 4"/>
          <p:cNvSpPr/>
          <p:nvPr/>
        </p:nvSpPr>
        <p:spPr>
          <a:xfrm>
            <a:off x="467544" y="476672"/>
            <a:ext cx="8398592" cy="646331"/>
          </a:xfrm>
          <a:prstGeom prst="rect">
            <a:avLst/>
          </a:prstGeom>
        </p:spPr>
        <p:txBody>
          <a:bodyPr wrap="square">
            <a:spAutoFit/>
          </a:bodyPr>
          <a:lstStyle/>
          <a:p>
            <a:endParaRPr lang="ru-RU" dirty="0"/>
          </a:p>
          <a:p>
            <a:endParaRPr lang="uk-UA" dirty="0"/>
          </a:p>
        </p:txBody>
      </p:sp>
      <p:sp>
        <p:nvSpPr>
          <p:cNvPr id="6" name="Объект 5"/>
          <p:cNvSpPr>
            <a:spLocks noGrp="1"/>
          </p:cNvSpPr>
          <p:nvPr>
            <p:ph idx="1"/>
          </p:nvPr>
        </p:nvSpPr>
        <p:spPr>
          <a:xfrm>
            <a:off x="251520" y="-171400"/>
            <a:ext cx="8280920" cy="6326163"/>
          </a:xfrm>
        </p:spPr>
        <p:txBody>
          <a:bodyPr>
            <a:normAutofit fontScale="85000" lnSpcReduction="20000"/>
          </a:bodyPr>
          <a:lstStyle/>
          <a:p>
            <a:pPr marL="0" indent="0" algn="ctr">
              <a:buNone/>
            </a:pPr>
            <a:endParaRPr lang="en-US" dirty="0" smtClean="0"/>
          </a:p>
          <a:p>
            <a:pPr algn="just">
              <a:buFont typeface="Wingdings" pitchFamily="2" charset="2"/>
              <a:buChar char="Ø"/>
            </a:pPr>
            <a:r>
              <a:rPr lang="uk-UA" dirty="0"/>
              <a:t> </a:t>
            </a:r>
            <a:r>
              <a:rPr lang="uk-UA" sz="3800" b="1" dirty="0"/>
              <a:t>Телеологічний (цільовий) спосіб </a:t>
            </a:r>
            <a:r>
              <a:rPr lang="uk-UA" sz="3800" b="1" dirty="0" smtClean="0"/>
              <a:t>право-тлумачення </a:t>
            </a:r>
            <a:r>
              <a:rPr lang="uk-UA" dirty="0"/>
              <a:t>— це сукупність при­йомів, що допомагають з’ясуванню зміс­ту правової норми через встановлення мети і завдання, що покликали її до </a:t>
            </a:r>
            <a:r>
              <a:rPr lang="uk-UA" dirty="0" smtClean="0"/>
              <a:t>жит­тя.</a:t>
            </a:r>
          </a:p>
          <a:p>
            <a:pPr marL="0" indent="0" algn="just">
              <a:buNone/>
            </a:pPr>
            <a:r>
              <a:rPr lang="uk-UA" u="sng" dirty="0" smtClean="0"/>
              <a:t>Основне правило</a:t>
            </a:r>
            <a:r>
              <a:rPr lang="uk-UA" dirty="0" smtClean="0"/>
              <a:t>: метою тлумачення не (!) може бути звуження чи скасування прав і свобод людини та гро­мадянина, а також покладання непропор­ційних можливостям обов’язків.</a:t>
            </a:r>
          </a:p>
          <a:p>
            <a:pPr marL="0" indent="0" algn="just">
              <a:buNone/>
            </a:pPr>
            <a:r>
              <a:rPr lang="en-US" dirty="0" smtClean="0"/>
              <a:t>[</a:t>
            </a:r>
            <a:r>
              <a:rPr lang="uk-UA" dirty="0" smtClean="0"/>
              <a:t>В  ст. 22 Кон­ституції України закріплено, що </a:t>
            </a:r>
            <a:r>
              <a:rPr lang="ru-RU" dirty="0"/>
              <a:t>п</a:t>
            </a:r>
            <a:r>
              <a:rPr lang="ru-RU" dirty="0" smtClean="0"/>
              <a:t>ри </a:t>
            </a:r>
            <a:r>
              <a:rPr lang="uk-UA" dirty="0" smtClean="0"/>
              <a:t>прийнятті нових законів або внесенні змін до чинних законів не допускається звуження змісту та обсягу існуючих</a:t>
            </a:r>
            <a:r>
              <a:rPr lang="ru-RU" dirty="0" smtClean="0"/>
              <a:t> </a:t>
            </a:r>
            <a:r>
              <a:rPr lang="ru-RU" dirty="0"/>
              <a:t>прав і </a:t>
            </a:r>
            <a:r>
              <a:rPr lang="ru-RU" dirty="0" smtClean="0"/>
              <a:t>свобод</a:t>
            </a:r>
            <a:r>
              <a:rPr lang="en-US" dirty="0" smtClean="0"/>
              <a:t>]</a:t>
            </a:r>
            <a:r>
              <a:rPr lang="uk-UA" dirty="0" smtClean="0"/>
              <a:t>. Такий самий сенс має і «</a:t>
            </a:r>
            <a:r>
              <a:rPr lang="uk-UA" b="1" i="1" dirty="0" smtClean="0"/>
              <a:t>формула </a:t>
            </a:r>
            <a:r>
              <a:rPr lang="uk-UA" b="1" i="1" dirty="0" err="1" smtClean="0"/>
              <a:t>Радбруха</a:t>
            </a:r>
            <a:r>
              <a:rPr lang="uk-UA" dirty="0" smtClean="0"/>
              <a:t>»: завжди припиня­ється обов’язкове дотримання законів, які тягнуть негуманні, несправедливі чи суперечні щодо ідеї права наслідки.</a:t>
            </a:r>
            <a:endParaRPr lang="uk-UA" dirty="0"/>
          </a:p>
        </p:txBody>
      </p:sp>
    </p:spTree>
    <p:extLst>
      <p:ext uri="{BB962C8B-B14F-4D97-AF65-F5344CB8AC3E}">
        <p14:creationId xmlns:p14="http://schemas.microsoft.com/office/powerpoint/2010/main" xmlns="" val="3636687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Autofit/>
          </a:bodyPr>
          <a:lstStyle/>
          <a:p>
            <a:r>
              <a:rPr lang="uk-UA" sz="3600" b="1" dirty="0" smtClean="0"/>
              <a:t>Канони тлумачення </a:t>
            </a:r>
            <a:br>
              <a:rPr lang="uk-UA" sz="3600" b="1" dirty="0" smtClean="0"/>
            </a:br>
            <a:r>
              <a:rPr lang="uk-UA" sz="3600" b="1" dirty="0" smtClean="0"/>
              <a:t>(правила правового міркування</a:t>
            </a:r>
            <a:r>
              <a:rPr lang="ru-RU" sz="3600" b="1" dirty="0" smtClean="0"/>
              <a:t>)</a:t>
            </a:r>
            <a:endParaRPr lang="ru-RU" sz="3600" b="1" dirty="0"/>
          </a:p>
        </p:txBody>
      </p:sp>
      <p:sp>
        <p:nvSpPr>
          <p:cNvPr id="3" name="Объект 2"/>
          <p:cNvSpPr>
            <a:spLocks noGrp="1"/>
          </p:cNvSpPr>
          <p:nvPr>
            <p:ph idx="1"/>
          </p:nvPr>
        </p:nvSpPr>
        <p:spPr>
          <a:xfrm>
            <a:off x="457200" y="1124744"/>
            <a:ext cx="8229600" cy="5616624"/>
          </a:xfrm>
        </p:spPr>
        <p:txBody>
          <a:bodyPr>
            <a:normAutofit lnSpcReduction="10000"/>
          </a:bodyPr>
          <a:lstStyle/>
          <a:p>
            <a:pPr algn="just">
              <a:buFont typeface="Wingdings" pitchFamily="2" charset="2"/>
              <a:buChar char="Ø"/>
            </a:pPr>
            <a:r>
              <a:rPr lang="uk-UA" dirty="0" smtClean="0"/>
              <a:t>Канони </a:t>
            </a:r>
            <a:r>
              <a:rPr lang="uk-UA" dirty="0"/>
              <a:t>тлумачення </a:t>
            </a:r>
            <a:r>
              <a:rPr lang="uk-UA" dirty="0" smtClean="0"/>
              <a:t>є </a:t>
            </a:r>
            <a:r>
              <a:rPr lang="uk-UA" dirty="0"/>
              <a:t>явищем англо-американської правової традиції </a:t>
            </a:r>
          </a:p>
          <a:p>
            <a:pPr algn="just">
              <a:buFont typeface="Wingdings" pitchFamily="2" charset="2"/>
              <a:buChar char="Ø"/>
            </a:pPr>
            <a:r>
              <a:rPr lang="uk-UA" dirty="0"/>
              <a:t>О</a:t>
            </a:r>
            <a:r>
              <a:rPr lang="uk-UA" dirty="0" smtClean="0"/>
              <a:t>дин </a:t>
            </a:r>
            <a:r>
              <a:rPr lang="uk-UA" dirty="0"/>
              <a:t>із засобів уникнен­ня свавілля в тлумаченні. </a:t>
            </a:r>
            <a:endParaRPr lang="uk-UA" dirty="0" smtClean="0"/>
          </a:p>
          <a:p>
            <a:pPr algn="just">
              <a:buFont typeface="Wingdings" pitchFamily="2" charset="2"/>
              <a:buChar char="Ø"/>
            </a:pPr>
            <a:r>
              <a:rPr lang="en-US" dirty="0" smtClean="0"/>
              <a:t>[</a:t>
            </a:r>
            <a:r>
              <a:rPr lang="uk-UA" dirty="0" smtClean="0"/>
              <a:t>у Велико­британії </a:t>
            </a:r>
            <a:r>
              <a:rPr lang="uk-UA" dirty="0"/>
              <a:t>з 1889 р. діє Закон «Про об’єднання актів, що стосуються тлума­чення актів Парламенту, і про подальше скорочення мови, використовуваної в ак­тах Парламенту</a:t>
            </a:r>
            <a:r>
              <a:rPr lang="uk-UA" dirty="0" smtClean="0"/>
              <a:t>»;  </a:t>
            </a:r>
            <a:r>
              <a:rPr lang="uk-UA" dirty="0"/>
              <a:t>в США (</a:t>
            </a:r>
            <a:r>
              <a:rPr lang="uk-UA" dirty="0" smtClean="0"/>
              <a:t>штат Нью-Йорк) </a:t>
            </a:r>
            <a:r>
              <a:rPr lang="uk-UA" dirty="0"/>
              <a:t>застосовуються Пра­вила конституційного тлумачення, які полегшу­ють </a:t>
            </a:r>
            <a:r>
              <a:rPr lang="uk-UA" dirty="0" smtClean="0"/>
              <a:t>розуміння </a:t>
            </a:r>
            <a:r>
              <a:rPr lang="uk-UA" dirty="0"/>
              <a:t>Конституції </a:t>
            </a:r>
            <a:r>
              <a:rPr lang="uk-UA" dirty="0" smtClean="0"/>
              <a:t>штату</a:t>
            </a:r>
            <a:r>
              <a:rPr lang="en-US" dirty="0" smtClean="0"/>
              <a:t>]</a:t>
            </a:r>
            <a:endParaRPr lang="uk-UA" dirty="0"/>
          </a:p>
        </p:txBody>
      </p:sp>
    </p:spTree>
    <p:extLst>
      <p:ext uri="{BB962C8B-B14F-4D97-AF65-F5344CB8AC3E}">
        <p14:creationId xmlns:p14="http://schemas.microsoft.com/office/powerpoint/2010/main" xmlns="" val="1693976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1023764" flipV="1">
            <a:off x="509187" y="-810378"/>
            <a:ext cx="7887559" cy="45719"/>
          </a:xfrm>
        </p:spPr>
        <p:txBody>
          <a:bodyPr>
            <a:normAutofit fontScale="90000"/>
          </a:bodyPr>
          <a:lstStyle/>
          <a:p>
            <a:endParaRPr lang="uk-UA" dirty="0"/>
          </a:p>
        </p:txBody>
      </p:sp>
      <p:sp>
        <p:nvSpPr>
          <p:cNvPr id="3" name="Объект 2"/>
          <p:cNvSpPr>
            <a:spLocks noGrp="1"/>
          </p:cNvSpPr>
          <p:nvPr>
            <p:ph idx="1"/>
          </p:nvPr>
        </p:nvSpPr>
        <p:spPr>
          <a:xfrm>
            <a:off x="179512" y="188640"/>
            <a:ext cx="8712968" cy="6768752"/>
          </a:xfrm>
        </p:spPr>
        <p:txBody>
          <a:bodyPr>
            <a:normAutofit fontScale="55000" lnSpcReduction="20000"/>
          </a:bodyPr>
          <a:lstStyle/>
          <a:p>
            <a:pPr>
              <a:buFont typeface="Wingdings" pitchFamily="2" charset="2"/>
              <a:buChar char="ü"/>
            </a:pPr>
            <a:endParaRPr lang="uk-UA" dirty="0"/>
          </a:p>
          <a:p>
            <a:pPr>
              <a:buFont typeface="Wingdings" pitchFamily="2" charset="2"/>
              <a:buChar char="Ø"/>
            </a:pPr>
            <a:r>
              <a:rPr lang="uk-UA" sz="3800" dirty="0"/>
              <a:t>Д</a:t>
            </a:r>
            <a:r>
              <a:rPr lang="uk-UA" sz="3800" dirty="0" smtClean="0"/>
              <a:t>еякі </a:t>
            </a:r>
            <a:r>
              <a:rPr lang="uk-UA" sz="3800" dirty="0"/>
              <a:t>з </a:t>
            </a:r>
            <a:r>
              <a:rPr lang="uk-UA" sz="3800" dirty="0" smtClean="0"/>
              <a:t>канонів  </a:t>
            </a:r>
            <a:r>
              <a:rPr lang="uk-UA" sz="3800" dirty="0"/>
              <a:t>можна визнати корисними у межах учення про юридичну інтерпретацію: </a:t>
            </a:r>
            <a:endParaRPr lang="uk-UA" sz="3800" dirty="0" smtClean="0"/>
          </a:p>
          <a:p>
            <a:pPr marL="0" indent="0">
              <a:buNone/>
            </a:pPr>
            <a:r>
              <a:rPr lang="uk-UA" sz="3800" dirty="0" smtClean="0"/>
              <a:t>1</a:t>
            </a:r>
            <a:r>
              <a:rPr lang="uk-UA" sz="3800" dirty="0"/>
              <a:t>) </a:t>
            </a:r>
            <a:r>
              <a:rPr lang="en-US" sz="3800" b="1" dirty="0" err="1"/>
              <a:t>ejusdem</a:t>
            </a:r>
            <a:r>
              <a:rPr lang="en-US" sz="3800" b="1" dirty="0"/>
              <a:t> generis </a:t>
            </a:r>
            <a:r>
              <a:rPr lang="uk-UA" sz="3800" dirty="0" smtClean="0"/>
              <a:t>(</a:t>
            </a:r>
            <a:r>
              <a:rPr lang="uk-UA" sz="3800" u="sng" dirty="0" smtClean="0"/>
              <a:t>той </a:t>
            </a:r>
            <a:r>
              <a:rPr lang="uk-UA" sz="3800" u="sng" dirty="0"/>
              <a:t>же вид</a:t>
            </a:r>
            <a:r>
              <a:rPr lang="uk-UA" sz="3800" dirty="0" smtClean="0"/>
              <a:t>)</a:t>
            </a:r>
            <a:r>
              <a:rPr lang="uk-UA" sz="3800" dirty="0"/>
              <a:t> </a:t>
            </a:r>
            <a:r>
              <a:rPr lang="en-US" sz="3800" dirty="0" smtClean="0"/>
              <a:t> </a:t>
            </a:r>
            <a:r>
              <a:rPr lang="uk-UA" sz="3800" dirty="0"/>
              <a:t>означає, що слова, які входять в узагальнюючу формулу після перера­хування («інші», «тощо»), повинні тлу­мачитися як такі, що відносяться до того ж роду предметів, які вказані при пере­рахуванні; </a:t>
            </a:r>
            <a:endParaRPr lang="uk-UA" sz="3800" dirty="0" smtClean="0"/>
          </a:p>
          <a:p>
            <a:pPr marL="0" indent="0">
              <a:buNone/>
            </a:pPr>
            <a:r>
              <a:rPr lang="uk-UA" sz="3800" dirty="0" smtClean="0"/>
              <a:t>2</a:t>
            </a:r>
            <a:r>
              <a:rPr lang="uk-UA" sz="3800" dirty="0"/>
              <a:t>) </a:t>
            </a:r>
            <a:r>
              <a:rPr lang="en-US" sz="3800" b="1" dirty="0" err="1"/>
              <a:t>pari</a:t>
            </a:r>
            <a:r>
              <a:rPr lang="en-US" sz="3800" b="1" dirty="0"/>
              <a:t> </a:t>
            </a:r>
            <a:r>
              <a:rPr lang="en-US" sz="3800" b="1" dirty="0" err="1"/>
              <a:t>materia</a:t>
            </a:r>
            <a:r>
              <a:rPr lang="en-US" sz="3800" b="1" dirty="0"/>
              <a:t> </a:t>
            </a:r>
            <a:r>
              <a:rPr lang="uk-UA" sz="3800" dirty="0"/>
              <a:t>(</a:t>
            </a:r>
            <a:r>
              <a:rPr lang="uk-UA" sz="3800" u="sng" dirty="0"/>
              <a:t>співвідношення матеріалу</a:t>
            </a:r>
            <a:r>
              <a:rPr lang="uk-UA" sz="3800" dirty="0"/>
              <a:t>)</a:t>
            </a:r>
            <a:r>
              <a:rPr lang="en-US" sz="3800" dirty="0" smtClean="0"/>
              <a:t>— </a:t>
            </a:r>
            <a:r>
              <a:rPr lang="uk-UA" sz="3800" dirty="0"/>
              <a:t>закони, які регулюють одні й ті самі близькі відно­сини, мають тлумачитися відповідно один до одного. Якщо одні й ті самі від­носини регулюються кількома законами, то всі ці закони повинні розглядатися разом; </a:t>
            </a:r>
            <a:endParaRPr lang="uk-UA" sz="3800" dirty="0" smtClean="0"/>
          </a:p>
          <a:p>
            <a:pPr marL="0" indent="0">
              <a:buNone/>
            </a:pPr>
            <a:r>
              <a:rPr lang="uk-UA" sz="3800" dirty="0" smtClean="0"/>
              <a:t>3</a:t>
            </a:r>
            <a:r>
              <a:rPr lang="uk-UA" sz="3800" dirty="0"/>
              <a:t>) </a:t>
            </a:r>
            <a:r>
              <a:rPr lang="en-US" sz="3800" b="1" dirty="0" err="1"/>
              <a:t>noscitur</a:t>
            </a:r>
            <a:r>
              <a:rPr lang="en-US" sz="3800" b="1" dirty="0"/>
              <a:t> a </a:t>
            </a:r>
            <a:r>
              <a:rPr lang="en-US" sz="3800" b="1" dirty="0" err="1"/>
              <a:t>sociis</a:t>
            </a:r>
            <a:r>
              <a:rPr lang="en-US" sz="3800" b="1" dirty="0"/>
              <a:t> </a:t>
            </a:r>
            <a:r>
              <a:rPr lang="uk-UA" sz="3800" dirty="0"/>
              <a:t>(</a:t>
            </a:r>
            <a:r>
              <a:rPr lang="uk-UA" sz="3800" u="sng" dirty="0"/>
              <a:t>визнаний партнерами</a:t>
            </a:r>
            <a:r>
              <a:rPr lang="uk-UA" sz="3800" dirty="0"/>
              <a:t>)</a:t>
            </a:r>
            <a:r>
              <a:rPr lang="en-US" sz="3800" dirty="0" smtClean="0"/>
              <a:t>— </a:t>
            </a:r>
            <a:r>
              <a:rPr lang="uk-UA" sz="3800" dirty="0"/>
              <a:t>якщо слово багатозначне, його застосування в зако­нодавчому акті визначається за контек­стом; </a:t>
            </a:r>
            <a:endParaRPr lang="uk-UA" sz="3800" dirty="0" smtClean="0"/>
          </a:p>
          <a:p>
            <a:pPr marL="0" indent="0">
              <a:buNone/>
            </a:pPr>
            <a:r>
              <a:rPr lang="uk-UA" sz="3800" dirty="0" smtClean="0"/>
              <a:t>4</a:t>
            </a:r>
            <a:r>
              <a:rPr lang="uk-UA" sz="3800" dirty="0"/>
              <a:t>) </a:t>
            </a:r>
            <a:r>
              <a:rPr lang="en-US" sz="3800" b="1" dirty="0" err="1"/>
              <a:t>expressio</a:t>
            </a:r>
            <a:r>
              <a:rPr lang="en-US" sz="3800" b="1" dirty="0"/>
              <a:t> </a:t>
            </a:r>
            <a:r>
              <a:rPr lang="en-US" sz="3800" b="1" dirty="0" err="1"/>
              <a:t>unius</a:t>
            </a:r>
            <a:r>
              <a:rPr lang="en-US" sz="3800" b="1" dirty="0"/>
              <a:t>, </a:t>
            </a:r>
            <a:r>
              <a:rPr lang="en-US" sz="3800" b="1" dirty="0" err="1"/>
              <a:t>exclusio</a:t>
            </a:r>
            <a:r>
              <a:rPr lang="en-US" sz="3800" b="1" dirty="0"/>
              <a:t> </a:t>
            </a:r>
            <a:r>
              <a:rPr lang="en-US" sz="3800" b="1" dirty="0" err="1"/>
              <a:t>alterius</a:t>
            </a:r>
            <a:r>
              <a:rPr lang="en-US" sz="3800" b="1" dirty="0"/>
              <a:t> </a:t>
            </a:r>
            <a:r>
              <a:rPr lang="uk-UA" sz="3800" dirty="0"/>
              <a:t>(</a:t>
            </a:r>
            <a:r>
              <a:rPr lang="uk-UA" sz="3800" u="sng" dirty="0"/>
              <a:t>вираз одного, виняток іншого</a:t>
            </a:r>
            <a:r>
              <a:rPr lang="uk-UA" sz="3800" dirty="0"/>
              <a:t>)</a:t>
            </a:r>
            <a:r>
              <a:rPr lang="en-US" sz="3800" dirty="0" smtClean="0"/>
              <a:t>— </a:t>
            </a:r>
            <a:r>
              <a:rPr lang="uk-UA" sz="3800" dirty="0"/>
              <a:t>якщо в тексті закону перераховується те, до чого він відноситься, то тим самим виключається все те, що в ньому не </a:t>
            </a:r>
            <a:r>
              <a:rPr lang="uk-UA" sz="3800" dirty="0" smtClean="0"/>
              <a:t>зга­дано; </a:t>
            </a:r>
          </a:p>
          <a:p>
            <a:pPr marL="0" indent="0">
              <a:buNone/>
            </a:pPr>
            <a:r>
              <a:rPr lang="uk-UA" sz="3800" dirty="0" smtClean="0"/>
              <a:t>5</a:t>
            </a:r>
            <a:r>
              <a:rPr lang="uk-UA" sz="3800" dirty="0"/>
              <a:t>) </a:t>
            </a:r>
            <a:r>
              <a:rPr lang="en-US" sz="3800" b="1" dirty="0" smtClean="0"/>
              <a:t>the </a:t>
            </a:r>
            <a:r>
              <a:rPr lang="en-US" sz="3800" b="1" dirty="0"/>
              <a:t>social purpose </a:t>
            </a:r>
            <a:r>
              <a:rPr lang="en-US" sz="3800" dirty="0" smtClean="0"/>
              <a:t>(</a:t>
            </a:r>
            <a:r>
              <a:rPr lang="uk-UA" sz="3800" dirty="0" smtClean="0"/>
              <a:t>правило </a:t>
            </a:r>
            <a:r>
              <a:rPr lang="uk-UA" sz="3800" dirty="0"/>
              <a:t>«</a:t>
            </a:r>
            <a:r>
              <a:rPr lang="uk-UA" sz="3800" u="sng" dirty="0"/>
              <a:t>соціальної </a:t>
            </a:r>
            <a:r>
              <a:rPr lang="uk-UA" sz="3800" u="sng" dirty="0" smtClean="0"/>
              <a:t>спря­мованості</a:t>
            </a:r>
            <a:r>
              <a:rPr lang="uk-UA" sz="3800" dirty="0" smtClean="0"/>
              <a:t>»,відповідно до ньо­го тлумачення законодавчого акта покли­кане виконати те суспільне призначення, задля якого він приймався). </a:t>
            </a:r>
            <a:r>
              <a:rPr lang="uk-UA" sz="3800" dirty="0"/>
              <a:t>К</a:t>
            </a:r>
            <a:r>
              <a:rPr lang="uk-UA" sz="3800" dirty="0" smtClean="0"/>
              <a:t>анон </a:t>
            </a:r>
            <a:r>
              <a:rPr lang="uk-UA" sz="3800" dirty="0"/>
              <a:t>був сформульований у 1584 р. англійським судом і з тих пір за­стосовується судовою </a:t>
            </a:r>
            <a:r>
              <a:rPr lang="uk-UA" sz="3800" dirty="0" smtClean="0"/>
              <a:t>практикою; </a:t>
            </a:r>
          </a:p>
          <a:p>
            <a:pPr marL="0" indent="0">
              <a:buNone/>
            </a:pPr>
            <a:r>
              <a:rPr lang="uk-UA" sz="3800" dirty="0" smtClean="0"/>
              <a:t>6) </a:t>
            </a:r>
            <a:r>
              <a:rPr lang="uk-UA" sz="3800" u="sng" dirty="0"/>
              <a:t>принцип обмеженого тлумачен­ня </a:t>
            </a:r>
            <a:r>
              <a:rPr lang="uk-UA" sz="3800" dirty="0"/>
              <a:t>правових положень, що встановлюють юридичну відповідальність особи, коли будь-який сумнів щодо значення правової норми тлумачиться на користь особи.</a:t>
            </a:r>
          </a:p>
        </p:txBody>
      </p:sp>
    </p:spTree>
    <p:extLst>
      <p:ext uri="{BB962C8B-B14F-4D97-AF65-F5344CB8AC3E}">
        <p14:creationId xmlns:p14="http://schemas.microsoft.com/office/powerpoint/2010/main" xmlns="" val="1680440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uk-UA" sz="4000" b="1" dirty="0" smtClean="0"/>
              <a:t/>
            </a:r>
            <a:br>
              <a:rPr lang="uk-UA" sz="4000" b="1" dirty="0" smtClean="0"/>
            </a:br>
            <a:r>
              <a:rPr lang="uk-UA" sz="4000" b="1" dirty="0" smtClean="0"/>
              <a:t>Види </a:t>
            </a:r>
            <a:r>
              <a:rPr lang="uk-UA" sz="4000" b="1" dirty="0"/>
              <a:t>тлумачення правових норм</a:t>
            </a:r>
            <a:r>
              <a:rPr lang="uk-UA" sz="4000" dirty="0"/>
              <a:t/>
            </a:r>
            <a:br>
              <a:rPr lang="uk-UA" sz="4000" dirty="0"/>
            </a:br>
            <a:endParaRPr lang="uk-UA" sz="40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1840133666"/>
              </p:ext>
            </p:extLst>
          </p:nvPr>
        </p:nvGraphicFramePr>
        <p:xfrm>
          <a:off x="457200" y="1052512"/>
          <a:ext cx="8229600" cy="5544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16252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229600" cy="490066"/>
          </a:xfrm>
        </p:spPr>
        <p:txBody>
          <a:bodyPr>
            <a:noAutofit/>
          </a:bodyPr>
          <a:lstStyle/>
          <a:p>
            <a:r>
              <a:rPr lang="uk-UA" sz="3200" b="1" dirty="0" smtClean="0"/>
              <a:t>Співвідношення буквального </a:t>
            </a:r>
            <a:r>
              <a:rPr lang="uk-UA" sz="3200" b="1" dirty="0"/>
              <a:t>тексту та </a:t>
            </a:r>
            <a:r>
              <a:rPr lang="uk-UA" sz="3200" b="1" dirty="0" smtClean="0"/>
              <a:t>змісту норми </a:t>
            </a:r>
            <a:r>
              <a:rPr lang="uk-UA" sz="3200" b="1" dirty="0"/>
              <a:t>права </a:t>
            </a:r>
          </a:p>
        </p:txBody>
      </p:sp>
      <p:sp>
        <p:nvSpPr>
          <p:cNvPr id="3" name="Текст 2"/>
          <p:cNvSpPr>
            <a:spLocks noGrp="1"/>
          </p:cNvSpPr>
          <p:nvPr>
            <p:ph type="body" idx="1"/>
          </p:nvPr>
        </p:nvSpPr>
        <p:spPr>
          <a:xfrm rot="7864556">
            <a:off x="5324096" y="5835501"/>
            <a:ext cx="4091138" cy="417761"/>
          </a:xfrm>
        </p:spPr>
        <p:txBody>
          <a:bodyPr>
            <a:normAutofit fontScale="92500" lnSpcReduction="10000"/>
          </a:bodyPr>
          <a:lstStyle/>
          <a:p>
            <a:endParaRPr lang="uk-UA" dirty="0"/>
          </a:p>
        </p:txBody>
      </p:sp>
      <p:sp>
        <p:nvSpPr>
          <p:cNvPr id="4" name="Объект 3"/>
          <p:cNvSpPr>
            <a:spLocks noGrp="1"/>
          </p:cNvSpPr>
          <p:nvPr>
            <p:ph sz="half" idx="2"/>
          </p:nvPr>
        </p:nvSpPr>
        <p:spPr>
          <a:xfrm>
            <a:off x="107504" y="980728"/>
            <a:ext cx="4392487" cy="5760640"/>
          </a:xfrm>
        </p:spPr>
        <p:txBody>
          <a:bodyPr>
            <a:noAutofit/>
          </a:bodyPr>
          <a:lstStyle/>
          <a:p>
            <a:pPr marL="0" indent="0">
              <a:buNone/>
            </a:pPr>
            <a:r>
              <a:rPr lang="uk-UA" sz="1800" b="1" dirty="0"/>
              <a:t>Обмежене </a:t>
            </a:r>
            <a:r>
              <a:rPr lang="uk-UA" sz="1800" b="1" dirty="0" smtClean="0"/>
              <a:t>тлумачення</a:t>
            </a:r>
            <a:r>
              <a:rPr lang="en-US" sz="1800" b="1" dirty="0" smtClean="0"/>
              <a:t> =</a:t>
            </a:r>
            <a:r>
              <a:rPr lang="uk-UA" sz="1800" b="1" dirty="0" smtClean="0"/>
              <a:t> </a:t>
            </a:r>
            <a:r>
              <a:rPr lang="uk-UA" sz="1800" b="1" dirty="0"/>
              <a:t>зміст правових норм є вужчим за буквальний зміст тексту </a:t>
            </a:r>
            <a:r>
              <a:rPr lang="uk-UA" sz="1800" dirty="0"/>
              <a:t>нормативно-правового акта. Обмежене тлумачення може здійснюватися на підставі норм загальної частини певного кодексу, оскільки вони стосуються всіх положень особливої частини і можуть звужувати їх буквальний зміст. </a:t>
            </a:r>
            <a:endParaRPr lang="en-US" sz="1800" dirty="0" smtClean="0"/>
          </a:p>
          <a:p>
            <a:pPr marL="0" indent="0">
              <a:buNone/>
            </a:pPr>
            <a:r>
              <a:rPr lang="uk-UA" sz="1800" b="1" u="sng" dirty="0" smtClean="0"/>
              <a:t>Приклад</a:t>
            </a:r>
            <a:r>
              <a:rPr lang="en-US" sz="1800" dirty="0" smtClean="0"/>
              <a:t>. </a:t>
            </a:r>
            <a:r>
              <a:rPr lang="uk-UA" sz="1800" dirty="0" smtClean="0"/>
              <a:t>Рішення </a:t>
            </a:r>
            <a:r>
              <a:rPr lang="uk-UA" sz="1800" dirty="0"/>
              <a:t>Конституційного Суду України у справі про зворотну дію в часі законів та інших нормативно-правових актів від 9 лютого 1999 р., в якому визначено, що положення ч. 1 ст. 58 Конституції України про те, що закони та інші нормативно-правові акти не мають зворотної дії в часі, крім випадків, коли вони пом'якшують або скасовують відповідальність особи, треба розуміти так, що воно стосується людини і громадянина (фізичної особи).</a:t>
            </a:r>
          </a:p>
        </p:txBody>
      </p:sp>
      <p:sp>
        <p:nvSpPr>
          <p:cNvPr id="5" name="Текст 4"/>
          <p:cNvSpPr>
            <a:spLocks noGrp="1"/>
          </p:cNvSpPr>
          <p:nvPr>
            <p:ph type="body" sz="quarter" idx="3"/>
          </p:nvPr>
        </p:nvSpPr>
        <p:spPr>
          <a:xfrm>
            <a:off x="4499992" y="1124744"/>
            <a:ext cx="4041775" cy="45719"/>
          </a:xfrm>
        </p:spPr>
        <p:txBody>
          <a:bodyPr>
            <a:normAutofit fontScale="25000" lnSpcReduction="20000"/>
          </a:bodyPr>
          <a:lstStyle/>
          <a:p>
            <a:endParaRPr lang="uk-UA"/>
          </a:p>
        </p:txBody>
      </p:sp>
      <p:graphicFrame>
        <p:nvGraphicFramePr>
          <p:cNvPr id="7" name="Объект 6"/>
          <p:cNvGraphicFramePr>
            <a:graphicFrameLocks noGrp="1"/>
          </p:cNvGraphicFramePr>
          <p:nvPr>
            <p:ph sz="quarter" idx="4"/>
            <p:extLst>
              <p:ext uri="{D42A27DB-BD31-4B8C-83A1-F6EECF244321}">
                <p14:modId xmlns:p14="http://schemas.microsoft.com/office/powerpoint/2010/main" xmlns="" val="3781762862"/>
              </p:ext>
            </p:extLst>
          </p:nvPr>
        </p:nvGraphicFramePr>
        <p:xfrm>
          <a:off x="4572001" y="1340768"/>
          <a:ext cx="4248472" cy="4785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028398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endParaRPr lang="uk-UA" dirty="0"/>
          </a:p>
        </p:txBody>
      </p:sp>
      <p:sp>
        <p:nvSpPr>
          <p:cNvPr id="3" name="Объект 2"/>
          <p:cNvSpPr>
            <a:spLocks noGrp="1"/>
          </p:cNvSpPr>
          <p:nvPr>
            <p:ph idx="1"/>
          </p:nvPr>
        </p:nvSpPr>
        <p:spPr>
          <a:xfrm>
            <a:off x="457200" y="836712"/>
            <a:ext cx="8229600" cy="5289451"/>
          </a:xfrm>
        </p:spPr>
        <p:txBody>
          <a:bodyPr>
            <a:normAutofit fontScale="92500" lnSpcReduction="20000"/>
          </a:bodyPr>
          <a:lstStyle/>
          <a:p>
            <a:endParaRPr lang="ru-RU" dirty="0"/>
          </a:p>
          <a:p>
            <a:pPr marL="0" indent="0">
              <a:buNone/>
            </a:pPr>
            <a:r>
              <a:rPr lang="uk-UA" b="1" u="sng" dirty="0" smtClean="0"/>
              <a:t>Приклад</a:t>
            </a:r>
            <a:r>
              <a:rPr lang="uk-UA" dirty="0" smtClean="0"/>
              <a:t>. Рішення Конституційного Суду України у справі  щодо здійснення </a:t>
            </a:r>
            <a:r>
              <a:rPr lang="ru-RU" dirty="0" err="1" smtClean="0"/>
              <a:t>влади</a:t>
            </a:r>
            <a:r>
              <a:rPr lang="ru-RU" dirty="0" smtClean="0"/>
              <a:t> </a:t>
            </a:r>
            <a:r>
              <a:rPr lang="ru-RU" dirty="0"/>
              <a:t>народом </a:t>
            </a:r>
            <a:r>
              <a:rPr lang="ru-RU" dirty="0" err="1" smtClean="0"/>
              <a:t>від</a:t>
            </a:r>
            <a:r>
              <a:rPr lang="ru-RU" dirty="0" smtClean="0"/>
              <a:t> </a:t>
            </a:r>
            <a:r>
              <a:rPr lang="ru-RU" dirty="0"/>
              <a:t>5 </a:t>
            </a:r>
            <a:r>
              <a:rPr lang="ru-RU" dirty="0" err="1"/>
              <a:t>жовтня</a:t>
            </a:r>
            <a:r>
              <a:rPr lang="ru-RU" dirty="0"/>
              <a:t> 2005 року </a:t>
            </a:r>
            <a:r>
              <a:rPr lang="uk-UA" dirty="0" smtClean="0"/>
              <a:t>містить </a:t>
            </a:r>
            <a:r>
              <a:rPr lang="uk-UA" b="1" dirty="0" smtClean="0"/>
              <a:t>розширене тлумачення  </a:t>
            </a:r>
            <a:r>
              <a:rPr lang="uk-UA" dirty="0" smtClean="0"/>
              <a:t>положення  частини  четвертої статті 5 Конституції України</a:t>
            </a:r>
            <a:r>
              <a:rPr lang="ru-RU" dirty="0" smtClean="0"/>
              <a:t>: </a:t>
            </a:r>
            <a:r>
              <a:rPr lang="uk-UA" dirty="0" smtClean="0"/>
              <a:t>положення </a:t>
            </a:r>
            <a:r>
              <a:rPr lang="en-US" dirty="0" smtClean="0"/>
              <a:t> </a:t>
            </a:r>
            <a:r>
              <a:rPr lang="ru-RU" dirty="0" smtClean="0"/>
              <a:t> «</a:t>
            </a:r>
            <a:r>
              <a:rPr lang="uk-UA" dirty="0" smtClean="0"/>
              <a:t>ніхто не може  узурпувати  державну  владу</a:t>
            </a:r>
            <a:r>
              <a:rPr lang="ru-RU" dirty="0" smtClean="0"/>
              <a:t>»  треба </a:t>
            </a:r>
            <a:r>
              <a:rPr lang="uk-UA" dirty="0" smtClean="0"/>
              <a:t>розуміти як заборону захоплення державної влади</a:t>
            </a:r>
            <a:r>
              <a:rPr lang="ru-RU" dirty="0" smtClean="0"/>
              <a:t> </a:t>
            </a:r>
            <a:r>
              <a:rPr lang="ru-RU" dirty="0"/>
              <a:t>шляхом </a:t>
            </a:r>
            <a:r>
              <a:rPr lang="uk-UA" dirty="0" smtClean="0"/>
              <a:t>насилля або в інший неконституційний чи незаконний спосіб  </a:t>
            </a:r>
            <a:r>
              <a:rPr lang="ru-RU" dirty="0" smtClean="0"/>
              <a:t>органами  </a:t>
            </a:r>
            <a:r>
              <a:rPr lang="uk-UA" dirty="0" smtClean="0"/>
              <a:t>державної влади </a:t>
            </a:r>
            <a:r>
              <a:rPr lang="ru-RU" dirty="0" smtClean="0"/>
              <a:t>та </a:t>
            </a:r>
            <a:r>
              <a:rPr lang="ru-RU" dirty="0"/>
              <a:t>органами </a:t>
            </a:r>
            <a:r>
              <a:rPr lang="uk-UA" dirty="0" smtClean="0"/>
              <a:t>місцевого самоврядування, їх посадовими особами,  громадянами чи їх об'єднаннями. </a:t>
            </a:r>
            <a:endParaRPr lang="uk-UA" dirty="0"/>
          </a:p>
        </p:txBody>
      </p:sp>
    </p:spTree>
    <p:extLst>
      <p:ext uri="{BB962C8B-B14F-4D97-AF65-F5344CB8AC3E}">
        <p14:creationId xmlns:p14="http://schemas.microsoft.com/office/powerpoint/2010/main" xmlns="" val="2286981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576064"/>
          </a:xfrm>
        </p:spPr>
        <p:txBody>
          <a:bodyPr>
            <a:noAutofit/>
          </a:bodyPr>
          <a:lstStyle/>
          <a:p>
            <a:r>
              <a:rPr lang="uk-UA" sz="3600" b="1" dirty="0" smtClean="0"/>
              <a:t>Офіціальне тлумачення норм права</a:t>
            </a:r>
            <a:endParaRPr lang="uk-UA" sz="3600" b="1" dirty="0"/>
          </a:p>
        </p:txBody>
      </p:sp>
      <p:sp>
        <p:nvSpPr>
          <p:cNvPr id="3" name="Объект 2"/>
          <p:cNvSpPr>
            <a:spLocks noGrp="1"/>
          </p:cNvSpPr>
          <p:nvPr>
            <p:ph idx="1"/>
          </p:nvPr>
        </p:nvSpPr>
        <p:spPr>
          <a:xfrm>
            <a:off x="99038" y="692696"/>
            <a:ext cx="9001000" cy="6768752"/>
          </a:xfrm>
        </p:spPr>
        <p:txBody>
          <a:bodyPr>
            <a:noAutofit/>
          </a:bodyPr>
          <a:lstStyle/>
          <a:p>
            <a:pPr>
              <a:buFont typeface="Wingdings" pitchFamily="2" charset="2"/>
              <a:buChar char="Ø"/>
            </a:pPr>
            <a:r>
              <a:rPr lang="ru-RU" sz="2200" dirty="0"/>
              <a:t> </a:t>
            </a:r>
            <a:r>
              <a:rPr lang="uk-UA" sz="2200" dirty="0" smtClean="0"/>
              <a:t>Офіційне тлумачення  — роз'яснення змісту і мети правових норм, яке </a:t>
            </a:r>
            <a:r>
              <a:rPr lang="uk-UA" sz="2200" i="1" dirty="0" smtClean="0"/>
              <a:t>сформульовано в спеціальному акті </a:t>
            </a:r>
            <a:r>
              <a:rPr lang="uk-UA" sz="2200" dirty="0" smtClean="0"/>
              <a:t>уповноваженим органом у рамках його компетенції і </a:t>
            </a:r>
            <a:r>
              <a:rPr lang="uk-UA" sz="2200" i="1" dirty="0" smtClean="0"/>
              <a:t>має юридичне обов'язкову силу для всіх</a:t>
            </a:r>
            <a:r>
              <a:rPr lang="uk-UA" sz="2200" dirty="0" smtClean="0"/>
              <a:t>, хто застосовує норми, що роз'ясняються. </a:t>
            </a:r>
            <a:endParaRPr lang="en-US" sz="2200" dirty="0" smtClean="0"/>
          </a:p>
          <a:p>
            <a:pPr>
              <a:buFont typeface="Wingdings" pitchFamily="2" charset="2"/>
              <a:buChar char="Ø"/>
            </a:pPr>
            <a:r>
              <a:rPr lang="uk-UA" sz="2000" b="1" dirty="0" smtClean="0"/>
              <a:t>Нормативне</a:t>
            </a:r>
            <a:r>
              <a:rPr lang="uk-UA" sz="2000" dirty="0" smtClean="0"/>
              <a:t> </a:t>
            </a:r>
            <a:r>
              <a:rPr lang="uk-UA" sz="2000" dirty="0" err="1" smtClean="0"/>
              <a:t>правотлумачення</a:t>
            </a:r>
            <a:endParaRPr lang="en-US" sz="2000" dirty="0" smtClean="0"/>
          </a:p>
          <a:p>
            <a:pPr marL="0" indent="0">
              <a:buNone/>
            </a:pPr>
            <a:r>
              <a:rPr lang="uk-UA" sz="2000" dirty="0" smtClean="0"/>
              <a:t>1)</a:t>
            </a:r>
            <a:r>
              <a:rPr lang="uk-UA" sz="2000" u="sng" dirty="0" smtClean="0"/>
              <a:t>автентичне</a:t>
            </a:r>
            <a:r>
              <a:rPr lang="uk-UA" sz="2000" dirty="0" smtClean="0"/>
              <a:t> :  зміст норми тлумачиться тим органом, що її встановив, тобто автором норми. Суб'єктами такого тлумачення можуть бути всі правотворчі органи</a:t>
            </a:r>
            <a:r>
              <a:rPr lang="ru-RU" sz="2000" dirty="0"/>
              <a:t>;</a:t>
            </a:r>
            <a:r>
              <a:rPr lang="ru-RU" sz="2000" dirty="0" smtClean="0"/>
              <a:t> </a:t>
            </a:r>
            <a:endParaRPr lang="en-US" sz="2000" dirty="0" smtClean="0"/>
          </a:p>
          <a:p>
            <a:pPr marL="0" indent="0">
              <a:buNone/>
            </a:pPr>
            <a:r>
              <a:rPr lang="uk-UA" sz="2000" dirty="0" smtClean="0"/>
              <a:t>2) </a:t>
            </a:r>
            <a:r>
              <a:rPr lang="uk-UA" sz="2000" u="sng" dirty="0" smtClean="0"/>
              <a:t>легальне (делеговане) </a:t>
            </a:r>
            <a:r>
              <a:rPr lang="uk-UA" sz="2000" dirty="0" smtClean="0"/>
              <a:t>: загальнообов'язкове тлумачення норми здійснюється органом, який цю норму не встановлював, але уповноважений законом або за дорученням тлумачити її постійно чи одноразово. Право на таке тлумачення мають Конституційний Суд, Верховний Суд, Апеляційні суди, вищі спеціалізовані суди України</a:t>
            </a:r>
            <a:endParaRPr lang="en-US" sz="2000" dirty="0"/>
          </a:p>
          <a:p>
            <a:pPr>
              <a:buFont typeface="Wingdings" pitchFamily="2" charset="2"/>
              <a:buChar char="Ø"/>
            </a:pPr>
            <a:r>
              <a:rPr lang="uk-UA" sz="2000" b="1" dirty="0" smtClean="0"/>
              <a:t>Казуальне (індивідуальне) </a:t>
            </a:r>
            <a:endParaRPr lang="ru-RU" sz="2000" b="1" dirty="0"/>
          </a:p>
          <a:p>
            <a:pPr marL="0" indent="0">
              <a:buNone/>
            </a:pPr>
            <a:r>
              <a:rPr lang="en-US" sz="2000" dirty="0" smtClean="0"/>
              <a:t>1)</a:t>
            </a:r>
            <a:r>
              <a:rPr lang="uk-UA" sz="2000" u="sng" dirty="0" smtClean="0"/>
              <a:t>судове</a:t>
            </a:r>
            <a:r>
              <a:rPr lang="ru-RU" sz="2000" dirty="0" smtClean="0"/>
              <a:t> </a:t>
            </a:r>
            <a:r>
              <a:rPr lang="en-US" sz="2000" dirty="0" smtClean="0"/>
              <a:t>(</a:t>
            </a:r>
            <a:r>
              <a:rPr lang="uk-UA" sz="2000" dirty="0" smtClean="0"/>
              <a:t>здійснюється судовими органами при розгляді конкретних справ і знаходить своє вираження у </a:t>
            </a:r>
            <a:r>
              <a:rPr lang="ru-RU" sz="2000" dirty="0" err="1" smtClean="0"/>
              <a:t>вироках</a:t>
            </a:r>
            <a:r>
              <a:rPr lang="ru-RU" sz="2000" dirty="0" smtClean="0"/>
              <a:t>  </a:t>
            </a:r>
            <a:r>
              <a:rPr lang="uk-UA" sz="2000" dirty="0" smtClean="0"/>
              <a:t>або рішеннях у</a:t>
            </a:r>
            <a:r>
              <a:rPr lang="en-US" sz="2000" dirty="0" smtClean="0"/>
              <a:t> </a:t>
            </a:r>
            <a:r>
              <a:rPr lang="uk-UA" sz="2000" dirty="0" smtClean="0"/>
              <a:t>справах</a:t>
            </a:r>
            <a:r>
              <a:rPr lang="en-US" sz="2000" dirty="0" smtClean="0"/>
              <a:t>)</a:t>
            </a:r>
            <a:r>
              <a:rPr lang="uk-UA" sz="2000" dirty="0" smtClean="0"/>
              <a:t>;</a:t>
            </a:r>
            <a:r>
              <a:rPr lang="ru-RU" sz="2000" dirty="0" smtClean="0"/>
              <a:t> </a:t>
            </a:r>
            <a:endParaRPr lang="en-US" sz="2000" dirty="0" smtClean="0"/>
          </a:p>
          <a:p>
            <a:pPr marL="0" indent="0">
              <a:buNone/>
            </a:pPr>
            <a:r>
              <a:rPr lang="en-US" sz="2000" dirty="0" smtClean="0"/>
              <a:t>2)</a:t>
            </a:r>
            <a:r>
              <a:rPr lang="uk-UA" sz="2000" u="sng" dirty="0" smtClean="0"/>
              <a:t>адміністративне</a:t>
            </a:r>
            <a:r>
              <a:rPr lang="uk-UA" sz="2000" dirty="0" smtClean="0"/>
              <a:t> </a:t>
            </a:r>
            <a:r>
              <a:rPr lang="ru-RU" sz="2000" dirty="0" smtClean="0"/>
              <a:t> </a:t>
            </a:r>
            <a:r>
              <a:rPr lang="en-US" sz="2000" dirty="0" smtClean="0"/>
              <a:t>(</a:t>
            </a:r>
            <a:r>
              <a:rPr lang="uk-UA" sz="2000" dirty="0" smtClean="0"/>
              <a:t>здійснюється міністерствами, відомствами</a:t>
            </a:r>
            <a:r>
              <a:rPr lang="ru-RU" sz="2000" dirty="0" smtClean="0"/>
              <a:t>, </a:t>
            </a:r>
            <a:r>
              <a:rPr lang="uk-UA" sz="2000" dirty="0" smtClean="0"/>
              <a:t>місцевою</a:t>
            </a:r>
            <a:r>
              <a:rPr lang="ru-RU" sz="2000" dirty="0" smtClean="0"/>
              <a:t> </a:t>
            </a:r>
            <a:r>
              <a:rPr lang="ru-RU" sz="2000" dirty="0"/>
              <a:t>державною </a:t>
            </a:r>
            <a:r>
              <a:rPr lang="uk-UA" sz="2000" dirty="0" smtClean="0"/>
              <a:t>адміністрацією; містить вказівки відповідним органам, як останні повинні вирішити </a:t>
            </a:r>
            <a:r>
              <a:rPr lang="ru-RU" sz="2000" dirty="0" smtClean="0"/>
              <a:t>справу</a:t>
            </a:r>
            <a:r>
              <a:rPr lang="en-US" sz="2000" dirty="0" smtClean="0"/>
              <a:t>)</a:t>
            </a:r>
            <a:endParaRPr lang="ru-RU" sz="2000" dirty="0"/>
          </a:p>
          <a:p>
            <a:endParaRPr lang="ru-RU" sz="2400" dirty="0" smtClean="0"/>
          </a:p>
        </p:txBody>
      </p:sp>
    </p:spTree>
    <p:extLst>
      <p:ext uri="{BB962C8B-B14F-4D97-AF65-F5344CB8AC3E}">
        <p14:creationId xmlns:p14="http://schemas.microsoft.com/office/powerpoint/2010/main" xmlns="" val="317501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Autofit/>
          </a:bodyPr>
          <a:lstStyle/>
          <a:p>
            <a:r>
              <a:rPr lang="uk-UA" sz="3200" b="1" dirty="0" smtClean="0"/>
              <a:t>Акти тлумачення </a:t>
            </a:r>
            <a:br>
              <a:rPr lang="uk-UA" sz="3200" b="1" dirty="0" smtClean="0"/>
            </a:br>
            <a:r>
              <a:rPr lang="uk-UA" sz="3200" b="1" dirty="0" smtClean="0"/>
              <a:t>(інтерпретаційно-правові акти)</a:t>
            </a:r>
            <a:endParaRPr lang="uk-UA" sz="3200" b="1" dirty="0"/>
          </a:p>
        </p:txBody>
      </p:sp>
      <p:sp>
        <p:nvSpPr>
          <p:cNvPr id="3" name="Объект 2"/>
          <p:cNvSpPr>
            <a:spLocks noGrp="1"/>
          </p:cNvSpPr>
          <p:nvPr>
            <p:ph idx="1"/>
          </p:nvPr>
        </p:nvSpPr>
        <p:spPr>
          <a:xfrm>
            <a:off x="323528" y="836712"/>
            <a:ext cx="8496944" cy="5832648"/>
          </a:xfrm>
        </p:spPr>
        <p:txBody>
          <a:bodyPr>
            <a:normAutofit fontScale="92500" lnSpcReduction="10000"/>
          </a:bodyPr>
          <a:lstStyle/>
          <a:p>
            <a:pPr algn="just">
              <a:buFont typeface="Wingdings" pitchFamily="2" charset="2"/>
              <a:buChar char="Ø"/>
            </a:pPr>
            <a:r>
              <a:rPr lang="uk-UA" sz="2500" dirty="0"/>
              <a:t>Акт офіційного тлумачення норм </a:t>
            </a:r>
            <a:r>
              <a:rPr lang="uk-UA" sz="2500" dirty="0" smtClean="0"/>
              <a:t>права — </a:t>
            </a:r>
            <a:r>
              <a:rPr lang="uk-UA" sz="2500" dirty="0"/>
              <a:t>це акт-документ, який містить роз'яснення змісту і порядку застосування правової норми, сформульоване уповноваженим органом у рамках його компетенції, і має обов'язкову силу для всіх, хто застосовує норми, що роз'ясняються</a:t>
            </a:r>
            <a:r>
              <a:rPr lang="uk-UA" sz="2500" dirty="0" smtClean="0"/>
              <a:t>.</a:t>
            </a:r>
          </a:p>
          <a:p>
            <a:pPr>
              <a:buFont typeface="Wingdings" pitchFamily="2" charset="2"/>
              <a:buChar char="Ø"/>
            </a:pPr>
            <a:r>
              <a:rPr lang="uk-UA" sz="2500" dirty="0" smtClean="0"/>
              <a:t>Ознаки акта тлумачення норм права:</a:t>
            </a:r>
          </a:p>
          <a:p>
            <a:pPr marL="0" indent="0">
              <a:buNone/>
            </a:pPr>
            <a:r>
              <a:rPr lang="uk-UA" sz="2500" dirty="0" smtClean="0"/>
              <a:t>1) діє разом з тим нормативно-правовим актом, у якому містяться норми права, що тлумачаться, залежить від них;</a:t>
            </a:r>
          </a:p>
          <a:p>
            <a:pPr marL="0" indent="0">
              <a:buNone/>
            </a:pPr>
            <a:r>
              <a:rPr lang="uk-UA" sz="2500" dirty="0" smtClean="0"/>
              <a:t>2) є формально-обов'язковим для всіх, хто застосовує норми, що роз'ясняються;</a:t>
            </a:r>
          </a:p>
          <a:p>
            <a:pPr marL="0" indent="0">
              <a:buNone/>
            </a:pPr>
            <a:r>
              <a:rPr lang="uk-UA" sz="2500" dirty="0" smtClean="0"/>
              <a:t>3) не виходить за межі норми, що тлумачиться, являє собою уточнююче судження про норму права, а не нове нормативне розпорядження;</a:t>
            </a:r>
          </a:p>
          <a:p>
            <a:pPr marL="0" indent="0">
              <a:buNone/>
            </a:pPr>
            <a:r>
              <a:rPr lang="uk-UA" sz="2500" dirty="0" smtClean="0"/>
              <a:t>4) приймається  спеціально уповноваженими суб'єктами;</a:t>
            </a:r>
          </a:p>
          <a:p>
            <a:pPr marL="0" indent="0">
              <a:buNone/>
            </a:pPr>
            <a:r>
              <a:rPr lang="uk-UA" sz="2500" dirty="0" smtClean="0"/>
              <a:t>5) має спеціальну письмову форму вираження акта-документа (рішення, висновок, роз'яснення, інструктивні листи та ін.).</a:t>
            </a:r>
          </a:p>
          <a:p>
            <a:pPr>
              <a:buFont typeface="Wingdings" pitchFamily="2" charset="2"/>
              <a:buChar char="Ø"/>
            </a:pPr>
            <a:endParaRPr lang="uk-UA" sz="2400" dirty="0"/>
          </a:p>
          <a:p>
            <a:endParaRPr lang="uk-UA" dirty="0"/>
          </a:p>
        </p:txBody>
      </p:sp>
    </p:spTree>
    <p:extLst>
      <p:ext uri="{BB962C8B-B14F-4D97-AF65-F5344CB8AC3E}">
        <p14:creationId xmlns:p14="http://schemas.microsoft.com/office/powerpoint/2010/main" xmlns="" val="3328837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9392"/>
            <a:ext cx="8229600" cy="1512168"/>
          </a:xfrm>
        </p:spPr>
        <p:txBody>
          <a:bodyPr>
            <a:normAutofit/>
          </a:bodyPr>
          <a:lstStyle/>
          <a:p>
            <a:r>
              <a:rPr lang="uk-UA" sz="3600" b="1" dirty="0"/>
              <a:t>Поняття тлумачення норм права</a:t>
            </a:r>
            <a:r>
              <a:rPr lang="uk-UA" sz="3200" b="1" dirty="0"/>
              <a:t/>
            </a:r>
            <a:br>
              <a:rPr lang="uk-UA" sz="3200" b="1" dirty="0"/>
            </a:br>
            <a:endParaRPr lang="uk-UA" sz="3200" b="1" dirty="0"/>
          </a:p>
        </p:txBody>
      </p:sp>
      <p:sp>
        <p:nvSpPr>
          <p:cNvPr id="3" name="Объект 2"/>
          <p:cNvSpPr>
            <a:spLocks noGrp="1"/>
          </p:cNvSpPr>
          <p:nvPr>
            <p:ph idx="1"/>
          </p:nvPr>
        </p:nvSpPr>
        <p:spPr>
          <a:xfrm>
            <a:off x="107504" y="620688"/>
            <a:ext cx="9036496" cy="5976664"/>
          </a:xfrm>
        </p:spPr>
        <p:txBody>
          <a:bodyPr>
            <a:noAutofit/>
          </a:bodyPr>
          <a:lstStyle/>
          <a:p>
            <a:pPr>
              <a:buFont typeface="Wingdings" pitchFamily="2" charset="2"/>
              <a:buChar char="ü"/>
            </a:pPr>
            <a:r>
              <a:rPr lang="uk-UA" sz="2300" i="1" dirty="0"/>
              <a:t>У повсякденному житті </a:t>
            </a:r>
            <a:r>
              <a:rPr lang="uk-UA" sz="2300" dirty="0"/>
              <a:t>“</a:t>
            </a:r>
            <a:r>
              <a:rPr lang="uk-UA" sz="2300" u="sng" dirty="0"/>
              <a:t>тлумачити”  </a:t>
            </a:r>
            <a:r>
              <a:rPr lang="uk-UA" sz="2300" u="sng" dirty="0" smtClean="0"/>
              <a:t>означає </a:t>
            </a:r>
            <a:r>
              <a:rPr lang="uk-UA" sz="2300" u="sng" dirty="0"/>
              <a:t>знаходити точний сенс явища, робити ясним </a:t>
            </a:r>
            <a:r>
              <a:rPr lang="uk-UA" sz="2300" u="sng" dirty="0" smtClean="0"/>
              <a:t>і очевидним </a:t>
            </a:r>
            <a:r>
              <a:rPr lang="uk-UA" sz="2300" u="sng" dirty="0"/>
              <a:t>те, що здається нечітким, двозначним або заплутаним, встановлювати зв’язки і </a:t>
            </a:r>
            <a:r>
              <a:rPr lang="uk-UA" sz="2300" u="sng" dirty="0" smtClean="0"/>
              <a:t>взаємини між </a:t>
            </a:r>
            <a:r>
              <a:rPr lang="uk-UA" sz="2300" u="sng" dirty="0"/>
              <a:t>фактами</a:t>
            </a:r>
            <a:r>
              <a:rPr lang="uk-UA" sz="2300" u="sng" dirty="0" smtClean="0"/>
              <a:t>.</a:t>
            </a:r>
            <a:r>
              <a:rPr lang="uk-UA" sz="2300" dirty="0" smtClean="0"/>
              <a:t> </a:t>
            </a:r>
          </a:p>
          <a:p>
            <a:pPr>
              <a:buFont typeface="Wingdings" pitchFamily="2" charset="2"/>
              <a:buChar char="ü"/>
            </a:pPr>
            <a:r>
              <a:rPr lang="uk-UA" sz="2300" dirty="0" err="1" smtClean="0"/>
              <a:t>Терміни-сіноніми</a:t>
            </a:r>
            <a:r>
              <a:rPr lang="uk-UA" sz="2300" dirty="0" smtClean="0"/>
              <a:t>: </a:t>
            </a:r>
          </a:p>
          <a:p>
            <a:pPr marL="514350" indent="-514350" algn="just">
              <a:buAutoNum type="arabicParenR"/>
            </a:pPr>
            <a:r>
              <a:rPr lang="uk-UA" sz="2300" dirty="0" smtClean="0"/>
              <a:t>“</a:t>
            </a:r>
            <a:r>
              <a:rPr lang="uk-UA" sz="2300" dirty="0"/>
              <a:t>інтерпретація” </a:t>
            </a:r>
            <a:r>
              <a:rPr lang="uk-UA" sz="2300" dirty="0" smtClean="0"/>
              <a:t>= </a:t>
            </a:r>
            <a:r>
              <a:rPr lang="uk-UA" sz="2300" dirty="0"/>
              <a:t>роз’яснення </a:t>
            </a:r>
            <a:r>
              <a:rPr lang="uk-UA" sz="2300" dirty="0" smtClean="0"/>
              <a:t>(</a:t>
            </a:r>
            <a:r>
              <a:rPr lang="uk-UA" sz="2300" dirty="0"/>
              <a:t> </a:t>
            </a:r>
            <a:r>
              <a:rPr lang="uk-UA" sz="2300" dirty="0" smtClean="0"/>
              <a:t>з латинської мови, </a:t>
            </a:r>
            <a:r>
              <a:rPr lang="uk-UA" sz="2300" dirty="0"/>
              <a:t>використовується </a:t>
            </a:r>
            <a:r>
              <a:rPr lang="uk-UA" sz="2300" dirty="0" smtClean="0"/>
              <a:t>в  юриспруденції + в повсякденній </a:t>
            </a:r>
            <a:r>
              <a:rPr lang="uk-UA" sz="2300" dirty="0"/>
              <a:t>мові</a:t>
            </a:r>
            <a:r>
              <a:rPr lang="uk-UA" sz="2300" dirty="0" smtClean="0"/>
              <a:t>); </a:t>
            </a:r>
          </a:p>
          <a:p>
            <a:pPr marL="514350" indent="-514350" algn="just">
              <a:buAutoNum type="arabicParenR"/>
            </a:pPr>
            <a:r>
              <a:rPr lang="uk-UA" sz="2300" dirty="0" smtClean="0"/>
              <a:t> </a:t>
            </a:r>
            <a:r>
              <a:rPr lang="uk-UA" sz="2300" dirty="0"/>
              <a:t>“екзегеза” – термін, який використовувався в античності та </a:t>
            </a:r>
            <a:r>
              <a:rPr lang="uk-UA" sz="2300" dirty="0" smtClean="0"/>
              <a:t>середньовіччі, позначав тлумачення </a:t>
            </a:r>
            <a:r>
              <a:rPr lang="uk-UA" sz="2300" dirty="0"/>
              <a:t>пророцтв, сновидінь; застосовувався у римському </a:t>
            </a:r>
            <a:r>
              <a:rPr lang="uk-UA" sz="2300" dirty="0" smtClean="0"/>
              <a:t>праві, школа </a:t>
            </a:r>
            <a:r>
              <a:rPr lang="uk-UA" sz="2300" dirty="0" err="1" smtClean="0"/>
              <a:t>екзегезів</a:t>
            </a:r>
            <a:r>
              <a:rPr lang="uk-UA" sz="2300" dirty="0" smtClean="0"/>
              <a:t> – один з напрямів нормативітського </a:t>
            </a:r>
            <a:r>
              <a:rPr lang="uk-UA" sz="2300" dirty="0" err="1" smtClean="0"/>
              <a:t>праворозуміння</a:t>
            </a:r>
            <a:r>
              <a:rPr lang="uk-UA" sz="2300" dirty="0" smtClean="0"/>
              <a:t> у Франції; </a:t>
            </a:r>
          </a:p>
          <a:p>
            <a:pPr marL="514350" indent="-514350" algn="just">
              <a:buAutoNum type="arabicParenR"/>
            </a:pPr>
            <a:r>
              <a:rPr lang="uk-UA" sz="2300" dirty="0" smtClean="0"/>
              <a:t>“герменевтика</a:t>
            </a:r>
            <a:r>
              <a:rPr lang="uk-UA" sz="2300" dirty="0"/>
              <a:t>” – термін, що позначає мистецтво роз’яснення, аналіз </a:t>
            </a:r>
            <a:r>
              <a:rPr lang="uk-UA" sz="2300" dirty="0" smtClean="0"/>
              <a:t>тексту. </a:t>
            </a:r>
            <a:r>
              <a:rPr lang="uk-UA" sz="2300" dirty="0"/>
              <a:t>П</a:t>
            </a:r>
            <a:r>
              <a:rPr lang="uk-UA" sz="2300" dirty="0" smtClean="0"/>
              <a:t>оходженням </a:t>
            </a:r>
            <a:r>
              <a:rPr lang="uk-UA" sz="2300" dirty="0"/>
              <a:t>термін “герменевтика” завдячує богу Гермесу, який був </a:t>
            </a:r>
            <a:r>
              <a:rPr lang="uk-UA" sz="2300" dirty="0" smtClean="0"/>
              <a:t>покровителем красномовства</a:t>
            </a:r>
            <a:r>
              <a:rPr lang="uk-UA" sz="2300" dirty="0"/>
              <a:t>, магії, глашатаїв і вісником богів. Вважалося, що він не тільки дослівно </a:t>
            </a:r>
            <a:r>
              <a:rPr lang="uk-UA" sz="2300" dirty="0" smtClean="0"/>
              <a:t>оголошував людям </a:t>
            </a:r>
            <a:r>
              <a:rPr lang="uk-UA" sz="2300" dirty="0"/>
              <a:t>послання богів, а й тлумачив їх, щоб зробити зрозумілими. </a:t>
            </a:r>
          </a:p>
        </p:txBody>
      </p:sp>
    </p:spTree>
    <p:extLst>
      <p:ext uri="{BB962C8B-B14F-4D97-AF65-F5344CB8AC3E}">
        <p14:creationId xmlns:p14="http://schemas.microsoft.com/office/powerpoint/2010/main" xmlns="" val="13260519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620688"/>
          </a:xfrm>
        </p:spPr>
        <p:txBody>
          <a:bodyPr>
            <a:noAutofit/>
          </a:bodyPr>
          <a:lstStyle/>
          <a:p>
            <a:r>
              <a:rPr lang="uk-UA" sz="3200" b="1" dirty="0" smtClean="0"/>
              <a:t>Класифікації інтерпретаційних актів</a:t>
            </a:r>
            <a:endParaRPr lang="uk-UA" sz="3200"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2432841093"/>
              </p:ext>
            </p:extLst>
          </p:nvPr>
        </p:nvGraphicFramePr>
        <p:xfrm>
          <a:off x="611560" y="1124744"/>
          <a:ext cx="8229600" cy="5434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524669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088436">
            <a:off x="678973" y="-948990"/>
            <a:ext cx="8256523" cy="112069"/>
          </a:xfrm>
        </p:spPr>
        <p:txBody>
          <a:bodyPr>
            <a:normAutofit fontScale="90000"/>
          </a:bodyPr>
          <a:lstStyle/>
          <a:p>
            <a:endParaRPr lang="uk-UA" dirty="0"/>
          </a:p>
        </p:txBody>
      </p:sp>
      <p:sp>
        <p:nvSpPr>
          <p:cNvPr id="3" name="Объект 2"/>
          <p:cNvSpPr>
            <a:spLocks noGrp="1"/>
          </p:cNvSpPr>
          <p:nvPr>
            <p:ph idx="1"/>
          </p:nvPr>
        </p:nvSpPr>
        <p:spPr>
          <a:xfrm>
            <a:off x="457200" y="188640"/>
            <a:ext cx="8229600" cy="5937523"/>
          </a:xfrm>
        </p:spPr>
        <p:txBody>
          <a:bodyPr>
            <a:normAutofit fontScale="92500" lnSpcReduction="10000"/>
          </a:bodyPr>
          <a:lstStyle/>
          <a:p>
            <a:pPr marL="0" indent="0" algn="ctr">
              <a:buNone/>
            </a:pPr>
            <a:r>
              <a:rPr lang="uk-UA" sz="3900" b="1" dirty="0" smtClean="0"/>
              <a:t>Інтерпретаційні акти у співвідношенні з нормативно-правовими та індивідуально-правовими  </a:t>
            </a:r>
            <a:r>
              <a:rPr lang="ru-RU" sz="3900" b="1" dirty="0" smtClean="0"/>
              <a:t>актами</a:t>
            </a:r>
            <a:endParaRPr lang="ru-RU" sz="3900" b="1" dirty="0"/>
          </a:p>
          <a:p>
            <a:pPr marL="0" indent="0">
              <a:buNone/>
            </a:pPr>
            <a:r>
              <a:rPr lang="uk-UA" u="sng" dirty="0" smtClean="0"/>
              <a:t>Спільне</a:t>
            </a:r>
            <a:r>
              <a:rPr lang="uk-UA" dirty="0" smtClean="0"/>
              <a:t>:</a:t>
            </a:r>
          </a:p>
          <a:p>
            <a:pPr>
              <a:buFont typeface="Wingdings" pitchFamily="2" charset="2"/>
              <a:buChar char="Ø"/>
            </a:pPr>
            <a:r>
              <a:rPr lang="uk-UA" dirty="0" smtClean="0"/>
              <a:t>у поєднанні вони утворюють так звану "тріаду" правових актів;</a:t>
            </a:r>
          </a:p>
          <a:p>
            <a:pPr>
              <a:buFont typeface="Wingdings" pitchFamily="2" charset="2"/>
              <a:buChar char="Ø"/>
            </a:pPr>
            <a:r>
              <a:rPr lang="uk-UA" dirty="0" smtClean="0"/>
              <a:t>усі правові акти мають юридичну силу, державно-владний обов'язковий характер;</a:t>
            </a:r>
          </a:p>
          <a:p>
            <a:pPr>
              <a:buFont typeface="Wingdings" pitchFamily="2" charset="2"/>
              <a:buChar char="Ø"/>
            </a:pPr>
            <a:r>
              <a:rPr lang="uk-UA" dirty="0" smtClean="0"/>
              <a:t>усі види правових актів можуть походити від одних і тих самих органів та посадових осіб (парламенту, уряду, глави держави міністерства тощо)</a:t>
            </a:r>
            <a:endParaRPr lang="uk-UA" dirty="0"/>
          </a:p>
        </p:txBody>
      </p:sp>
    </p:spTree>
    <p:extLst>
      <p:ext uri="{BB962C8B-B14F-4D97-AF65-F5344CB8AC3E}">
        <p14:creationId xmlns:p14="http://schemas.microsoft.com/office/powerpoint/2010/main" xmlns="" val="1110415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323528" y="44624"/>
            <a:ext cx="8229600" cy="216024"/>
          </a:xfrm>
        </p:spPr>
        <p:txBody>
          <a:bodyPr>
            <a:noAutofit/>
          </a:bodyPr>
          <a:lstStyle/>
          <a:p>
            <a:endParaRPr lang="uk-UA" sz="3600" dirty="0"/>
          </a:p>
        </p:txBody>
      </p:sp>
      <p:sp>
        <p:nvSpPr>
          <p:cNvPr id="3" name="Объект 2"/>
          <p:cNvSpPr>
            <a:spLocks noGrp="1"/>
          </p:cNvSpPr>
          <p:nvPr>
            <p:ph idx="1"/>
          </p:nvPr>
        </p:nvSpPr>
        <p:spPr>
          <a:xfrm>
            <a:off x="457200" y="260648"/>
            <a:ext cx="8229600" cy="6336704"/>
          </a:xfrm>
        </p:spPr>
        <p:txBody>
          <a:bodyPr>
            <a:normAutofit fontScale="85000" lnSpcReduction="10000"/>
          </a:bodyPr>
          <a:lstStyle/>
          <a:p>
            <a:pPr>
              <a:buFont typeface="Wingdings" pitchFamily="2" charset="2"/>
              <a:buChar char="Ø"/>
            </a:pPr>
            <a:r>
              <a:rPr lang="ru-RU" u="sng" dirty="0" err="1" smtClean="0"/>
              <a:t>відмінності</a:t>
            </a:r>
            <a:r>
              <a:rPr lang="ru-RU" u="sng" dirty="0" smtClean="0"/>
              <a:t> </a:t>
            </a:r>
            <a:r>
              <a:rPr lang="ru-RU" dirty="0" err="1" smtClean="0"/>
              <a:t>правових</a:t>
            </a:r>
            <a:r>
              <a:rPr lang="ru-RU" dirty="0" smtClean="0"/>
              <a:t> </a:t>
            </a:r>
            <a:r>
              <a:rPr lang="ru-RU" dirty="0" err="1"/>
              <a:t>актів</a:t>
            </a:r>
            <a:r>
              <a:rPr lang="ru-RU" dirty="0"/>
              <a:t> </a:t>
            </a:r>
            <a:r>
              <a:rPr lang="ru-RU" dirty="0" smtClean="0"/>
              <a:t>:</a:t>
            </a:r>
            <a:endParaRPr lang="ru-RU" dirty="0"/>
          </a:p>
          <a:p>
            <a:pPr marL="0" indent="0">
              <a:buNone/>
            </a:pPr>
            <a:r>
              <a:rPr lang="uk-UA" dirty="0" smtClean="0"/>
              <a:t>1) </a:t>
            </a:r>
            <a:r>
              <a:rPr lang="uk-UA" i="1" dirty="0" smtClean="0"/>
              <a:t>за змістом </a:t>
            </a:r>
            <a:r>
              <a:rPr lang="uk-UA" dirty="0" smtClean="0"/>
              <a:t>: нормативно-правовий акт містить норми права; правозастосовний акт - правила поведінки індивідуального характеру; </a:t>
            </a:r>
            <a:r>
              <a:rPr lang="uk-UA" dirty="0" err="1" smtClean="0"/>
              <a:t>правоінтерпретаційний</a:t>
            </a:r>
            <a:r>
              <a:rPr lang="uk-UA" dirty="0" smtClean="0"/>
              <a:t> акт - правила їхнього розуміння;</a:t>
            </a:r>
          </a:p>
          <a:p>
            <a:pPr marL="0" indent="0">
              <a:buNone/>
            </a:pPr>
            <a:r>
              <a:rPr lang="uk-UA" dirty="0" smtClean="0"/>
              <a:t>2) </a:t>
            </a:r>
            <a:r>
              <a:rPr lang="uk-UA" i="1" dirty="0" smtClean="0"/>
              <a:t>за зовнішньою формою виразу</a:t>
            </a:r>
            <a:r>
              <a:rPr lang="uk-UA" dirty="0" smtClean="0"/>
              <a:t>: нормативно-правовий акт має виключно письмову форму,</a:t>
            </a:r>
            <a:r>
              <a:rPr lang="uk-UA" dirty="0" err="1" smtClean="0"/>
              <a:t>правоінтерпретаційний</a:t>
            </a:r>
            <a:r>
              <a:rPr lang="uk-UA" dirty="0" smtClean="0"/>
              <a:t> акт може бути письмовим або вербальним (лише для казуального тлумачення норм права), правозастосовний акт може бути письмовим, вербальним чи конклюдентним; </a:t>
            </a:r>
          </a:p>
          <a:p>
            <a:pPr marL="0" indent="0">
              <a:buNone/>
            </a:pPr>
            <a:r>
              <a:rPr lang="ru-RU" dirty="0" smtClean="0"/>
              <a:t>3) </a:t>
            </a:r>
            <a:r>
              <a:rPr lang="uk-UA" i="1" dirty="0" smtClean="0"/>
              <a:t>за субординацією в механізмі правового регулювання</a:t>
            </a:r>
            <a:r>
              <a:rPr lang="ru-RU" dirty="0" smtClean="0"/>
              <a:t>: </a:t>
            </a:r>
            <a:r>
              <a:rPr lang="ru-RU" dirty="0"/>
              <a:t>нормативно-</a:t>
            </a:r>
            <a:r>
              <a:rPr lang="ru-RU" dirty="0" err="1"/>
              <a:t>правовий</a:t>
            </a:r>
            <a:r>
              <a:rPr lang="ru-RU" dirty="0"/>
              <a:t> акт є </a:t>
            </a:r>
            <a:r>
              <a:rPr lang="uk-UA" dirty="0" smtClean="0"/>
              <a:t>юридично первинним по відношенню як до правозастосовного, так і до </a:t>
            </a:r>
            <a:r>
              <a:rPr lang="uk-UA" dirty="0" err="1" smtClean="0"/>
              <a:t>правоінтерпретаційного</a:t>
            </a:r>
            <a:r>
              <a:rPr lang="uk-UA" dirty="0" smtClean="0"/>
              <a:t> актів;</a:t>
            </a:r>
          </a:p>
          <a:p>
            <a:pPr marL="0" indent="0">
              <a:buNone/>
            </a:pPr>
            <a:endParaRPr lang="uk-UA" dirty="0" smtClean="0"/>
          </a:p>
          <a:p>
            <a:pPr marL="0" indent="0">
              <a:buNone/>
            </a:pPr>
            <a:endParaRPr lang="uk-UA" dirty="0"/>
          </a:p>
        </p:txBody>
      </p:sp>
    </p:spTree>
    <p:extLst>
      <p:ext uri="{BB962C8B-B14F-4D97-AF65-F5344CB8AC3E}">
        <p14:creationId xmlns:p14="http://schemas.microsoft.com/office/powerpoint/2010/main" xmlns="" val="152061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5072066" cy="4572008"/>
          </a:xfrm>
        </p:spPr>
        <p:txBody>
          <a:bodyPr>
            <a:normAutofit fontScale="32500" lnSpcReduction="20000"/>
          </a:bodyPr>
          <a:lstStyle/>
          <a:p>
            <a:pPr marL="0" indent="0">
              <a:buNone/>
            </a:pPr>
            <a:r>
              <a:rPr lang="ru-RU" dirty="0"/>
              <a:t>4</a:t>
            </a:r>
            <a:r>
              <a:rPr lang="ru-RU" dirty="0" smtClean="0"/>
              <a:t>) </a:t>
            </a:r>
            <a:r>
              <a:rPr lang="ru-RU" i="1" dirty="0"/>
              <a:t>за </a:t>
            </a:r>
            <a:r>
              <a:rPr lang="ru-RU" i="1" dirty="0" err="1" smtClean="0"/>
              <a:t>юридичною</a:t>
            </a:r>
            <a:r>
              <a:rPr lang="ru-RU" i="1" dirty="0" smtClean="0"/>
              <a:t> </a:t>
            </a:r>
            <a:r>
              <a:rPr lang="ru-RU" i="1" dirty="0"/>
              <a:t>формою </a:t>
            </a:r>
            <a:r>
              <a:rPr lang="ru-RU" dirty="0" smtClean="0"/>
              <a:t>(</a:t>
            </a:r>
            <a:r>
              <a:rPr lang="uk-UA" dirty="0" smtClean="0"/>
              <a:t>назвою документа): попри той факт, що окремі різновиди правових актів можуть мати однакову назву </a:t>
            </a:r>
            <a:r>
              <a:rPr lang="en-US" dirty="0" smtClean="0"/>
              <a:t>[</a:t>
            </a:r>
            <a:r>
              <a:rPr lang="ru-RU" dirty="0" smtClean="0"/>
              <a:t> постанова</a:t>
            </a:r>
            <a:r>
              <a:rPr lang="ru-RU" dirty="0"/>
              <a:t>, указ, </a:t>
            </a:r>
            <a:r>
              <a:rPr lang="ru-RU" dirty="0" smtClean="0"/>
              <a:t>наказ</a:t>
            </a:r>
            <a:r>
              <a:rPr lang="en-US" dirty="0" smtClean="0"/>
              <a:t>]</a:t>
            </a:r>
            <a:r>
              <a:rPr lang="ru-RU" dirty="0" smtClean="0"/>
              <a:t>, </a:t>
            </a:r>
            <a:r>
              <a:rPr lang="ru-RU" dirty="0"/>
              <a:t>для кожного з них </a:t>
            </a:r>
            <a:r>
              <a:rPr lang="uk-UA" dirty="0" smtClean="0"/>
              <a:t>передбачена і особлива</a:t>
            </a:r>
            <a:r>
              <a:rPr lang="ru-RU" dirty="0" smtClean="0"/>
              <a:t> форма. Для нормативно-правового акта</a:t>
            </a:r>
            <a:r>
              <a:rPr lang="en-US" dirty="0" smtClean="0"/>
              <a:t> [</a:t>
            </a:r>
            <a:r>
              <a:rPr lang="ru-RU" dirty="0" smtClean="0"/>
              <a:t>закон</a:t>
            </a:r>
            <a:r>
              <a:rPr lang="en-US" dirty="0" smtClean="0"/>
              <a:t>]</a:t>
            </a:r>
            <a:r>
              <a:rPr lang="ru-RU" dirty="0" smtClean="0"/>
              <a:t>; </a:t>
            </a:r>
            <a:r>
              <a:rPr lang="ru-RU" dirty="0"/>
              <a:t>для </a:t>
            </a:r>
            <a:r>
              <a:rPr lang="uk-UA" dirty="0" smtClean="0"/>
              <a:t>правозастосовного</a:t>
            </a:r>
            <a:r>
              <a:rPr lang="en-US" dirty="0" smtClean="0"/>
              <a:t> </a:t>
            </a:r>
            <a:r>
              <a:rPr lang="ru-RU" dirty="0" smtClean="0"/>
              <a:t>акта </a:t>
            </a:r>
            <a:r>
              <a:rPr lang="en-US" dirty="0" smtClean="0"/>
              <a:t>[</a:t>
            </a:r>
            <a:r>
              <a:rPr lang="uk-UA" dirty="0" smtClean="0"/>
              <a:t>вирок</a:t>
            </a:r>
            <a:r>
              <a:rPr lang="ru-RU" dirty="0" smtClean="0"/>
              <a:t>, протест</a:t>
            </a:r>
            <a:r>
              <a:rPr lang="en-US" dirty="0" smtClean="0"/>
              <a:t>]</a:t>
            </a:r>
            <a:r>
              <a:rPr lang="ru-RU" dirty="0" smtClean="0"/>
              <a:t>;</a:t>
            </a:r>
            <a:endParaRPr lang="ru-RU" dirty="0"/>
          </a:p>
          <a:p>
            <a:pPr marL="0" indent="0">
              <a:buNone/>
            </a:pPr>
            <a:r>
              <a:rPr lang="ru-RU" dirty="0"/>
              <a:t>5</a:t>
            </a:r>
            <a:r>
              <a:rPr lang="ru-RU" i="1" dirty="0" smtClean="0"/>
              <a:t>) </a:t>
            </a:r>
            <a:r>
              <a:rPr lang="ru-RU" i="1" dirty="0"/>
              <a:t>за </a:t>
            </a:r>
            <a:r>
              <a:rPr lang="uk-UA" i="1" dirty="0" smtClean="0"/>
              <a:t>внутрішньою</a:t>
            </a:r>
            <a:r>
              <a:rPr lang="ru-RU" i="1" dirty="0" smtClean="0"/>
              <a:t> структурою</a:t>
            </a:r>
            <a:r>
              <a:rPr lang="ru-RU" dirty="0" smtClean="0"/>
              <a:t>: нормативно</a:t>
            </a:r>
            <a:r>
              <a:rPr lang="en-US" dirty="0" smtClean="0"/>
              <a:t>-</a:t>
            </a:r>
            <a:r>
              <a:rPr lang="uk-UA" dirty="0" smtClean="0"/>
              <a:t>правовий акт може складатися з преамбули, частин, розділів</a:t>
            </a:r>
            <a:r>
              <a:rPr lang="ru-RU" dirty="0" smtClean="0"/>
              <a:t>, статей,</a:t>
            </a:r>
            <a:r>
              <a:rPr lang="en-US" dirty="0" smtClean="0"/>
              <a:t> </a:t>
            </a:r>
            <a:r>
              <a:rPr lang="uk-UA" dirty="0" smtClean="0"/>
              <a:t>параграфів, пунктів підпунктів</a:t>
            </a:r>
            <a:r>
              <a:rPr lang="ru-RU" dirty="0" smtClean="0"/>
              <a:t>, </a:t>
            </a:r>
            <a:r>
              <a:rPr lang="ru-RU" dirty="0"/>
              <a:t>а </a:t>
            </a:r>
            <a:r>
              <a:rPr lang="uk-UA" dirty="0" err="1" smtClean="0"/>
              <a:t>правозастосовни</a:t>
            </a:r>
            <a:r>
              <a:rPr lang="ru-RU" dirty="0" smtClean="0"/>
              <a:t>й </a:t>
            </a:r>
            <a:r>
              <a:rPr lang="ru-RU" dirty="0"/>
              <a:t>і </a:t>
            </a:r>
            <a:r>
              <a:rPr lang="ru-RU" dirty="0" err="1" smtClean="0"/>
              <a:t>правоінтерпретаційний</a:t>
            </a:r>
            <a:r>
              <a:rPr lang="en-US" dirty="0" smtClean="0"/>
              <a:t> </a:t>
            </a:r>
            <a:r>
              <a:rPr lang="ru-RU" dirty="0" err="1" smtClean="0"/>
              <a:t>акти</a:t>
            </a:r>
            <a:r>
              <a:rPr lang="ru-RU" dirty="0" smtClean="0"/>
              <a:t> </a:t>
            </a:r>
            <a:r>
              <a:rPr lang="ru-RU" dirty="0" err="1"/>
              <a:t>зі</a:t>
            </a:r>
            <a:r>
              <a:rPr lang="ru-RU" dirty="0"/>
              <a:t> </a:t>
            </a:r>
            <a:r>
              <a:rPr lang="ru-RU" dirty="0" err="1" smtClean="0"/>
              <a:t>вступної</a:t>
            </a:r>
            <a:r>
              <a:rPr lang="ru-RU" dirty="0"/>
              <a:t>, </a:t>
            </a:r>
            <a:r>
              <a:rPr lang="ru-RU" dirty="0" err="1" smtClean="0"/>
              <a:t>описової</a:t>
            </a:r>
            <a:r>
              <a:rPr lang="ru-RU" dirty="0" smtClean="0"/>
              <a:t> </a:t>
            </a:r>
            <a:r>
              <a:rPr lang="ru-RU" dirty="0"/>
              <a:t>(</a:t>
            </a:r>
            <a:r>
              <a:rPr lang="ru-RU" dirty="0" err="1"/>
              <a:t>констатуючої</a:t>
            </a:r>
            <a:r>
              <a:rPr lang="ru-RU" dirty="0"/>
              <a:t>), </a:t>
            </a:r>
            <a:r>
              <a:rPr lang="ru-RU" dirty="0" err="1" smtClean="0"/>
              <a:t>мотивувальної</a:t>
            </a:r>
            <a:r>
              <a:rPr lang="ru-RU" dirty="0" smtClean="0"/>
              <a:t> </a:t>
            </a:r>
            <a:r>
              <a:rPr lang="ru-RU" dirty="0"/>
              <a:t>та </a:t>
            </a:r>
            <a:r>
              <a:rPr lang="ru-RU" dirty="0" err="1" smtClean="0"/>
              <a:t>резолютивної</a:t>
            </a:r>
            <a:r>
              <a:rPr lang="en-US" dirty="0" smtClean="0"/>
              <a:t> </a:t>
            </a:r>
            <a:r>
              <a:rPr lang="ru-RU" dirty="0" err="1" smtClean="0"/>
              <a:t>частин</a:t>
            </a:r>
            <a:r>
              <a:rPr lang="ru-RU" dirty="0" smtClean="0"/>
              <a:t>;</a:t>
            </a:r>
          </a:p>
          <a:p>
            <a:pPr marL="0" indent="0">
              <a:buNone/>
            </a:pPr>
            <a:r>
              <a:rPr lang="ru-RU" dirty="0" smtClean="0"/>
              <a:t>6) </a:t>
            </a:r>
            <a:r>
              <a:rPr lang="ru-RU" dirty="0"/>
              <a:t>залежно від можливості самостійного існування в механізмі правового регулювання: нормативно-правовий та правоза-стосовний акти мають своє самостійне значення в механізмі правового регулювання суспільних відносин, у той час як правоінтерпретаційний акт такого значення не має і повністю поділяє долю норми права, що тлумачиться</a:t>
            </a:r>
            <a:r>
              <a:rPr lang="ru-RU" dirty="0" smtClean="0"/>
              <a:t>;</a:t>
            </a:r>
          </a:p>
          <a:p>
            <a:pPr marL="0" indent="0">
              <a:buNone/>
            </a:pPr>
            <a:r>
              <a:rPr lang="ru-RU" dirty="0" smtClean="0"/>
              <a:t>7</a:t>
            </a:r>
            <a:r>
              <a:rPr lang="ru-RU" dirty="0" smtClean="0"/>
              <a:t>) </a:t>
            </a:r>
            <a:r>
              <a:rPr lang="uk-UA" i="1" dirty="0" smtClean="0"/>
              <a:t>по відношенню до джерел права</a:t>
            </a:r>
            <a:r>
              <a:rPr lang="ru-RU" dirty="0" smtClean="0"/>
              <a:t>: </a:t>
            </a:r>
            <a:r>
              <a:rPr lang="uk-UA" dirty="0" smtClean="0"/>
              <a:t>національна правова </a:t>
            </a:r>
            <a:r>
              <a:rPr lang="ru-RU" dirty="0" smtClean="0"/>
              <a:t>доктрина</a:t>
            </a:r>
            <a:r>
              <a:rPr lang="en-US" dirty="0" smtClean="0"/>
              <a:t> </a:t>
            </a:r>
            <a:r>
              <a:rPr lang="uk-UA" dirty="0" smtClean="0"/>
              <a:t>України виходить із </a:t>
            </a:r>
            <a:r>
              <a:rPr lang="ru-RU" dirty="0" smtClean="0"/>
              <a:t>того, що нормативно</a:t>
            </a:r>
            <a:r>
              <a:rPr lang="en-US" dirty="0" smtClean="0"/>
              <a:t>-</a:t>
            </a:r>
            <a:r>
              <a:rPr lang="ru-RU" dirty="0" smtClean="0"/>
              <a:t>правовий акт є основним джерелом</a:t>
            </a:r>
            <a:r>
              <a:rPr lang="en-US" dirty="0" smtClean="0"/>
              <a:t> </a:t>
            </a:r>
            <a:r>
              <a:rPr lang="ru-RU" dirty="0" smtClean="0"/>
              <a:t>права, в той час як інтерпретаційно</a:t>
            </a:r>
            <a:r>
              <a:rPr lang="en-US" dirty="0" smtClean="0"/>
              <a:t>-</a:t>
            </a:r>
            <a:r>
              <a:rPr lang="ru-RU" dirty="0" smtClean="0"/>
              <a:t>правовий та правозастосовний акти</a:t>
            </a:r>
            <a:r>
              <a:rPr lang="en-US" dirty="0" smtClean="0"/>
              <a:t> </a:t>
            </a:r>
            <a:r>
              <a:rPr lang="ru-RU" dirty="0" smtClean="0"/>
              <a:t>джерелом права не</a:t>
            </a:r>
            <a:r>
              <a:rPr lang="en-US" dirty="0" smtClean="0"/>
              <a:t> </a:t>
            </a:r>
            <a:r>
              <a:rPr lang="ru-RU" dirty="0" smtClean="0"/>
              <a:t>визнаються;</a:t>
            </a:r>
          </a:p>
          <a:p>
            <a:pPr marL="0" indent="0">
              <a:buNone/>
            </a:pPr>
            <a:r>
              <a:rPr lang="ru-RU" dirty="0" smtClean="0"/>
              <a:t>8) </a:t>
            </a:r>
            <a:r>
              <a:rPr lang="ru-RU" i="1" dirty="0" smtClean="0"/>
              <a:t>за дією </a:t>
            </a:r>
            <a:r>
              <a:rPr lang="uk-UA" i="1" dirty="0" smtClean="0"/>
              <a:t>по</a:t>
            </a:r>
            <a:r>
              <a:rPr lang="ru-RU" i="1" dirty="0" smtClean="0"/>
              <a:t> колу суб'єктів</a:t>
            </a:r>
            <a:r>
              <a:rPr lang="ru-RU" dirty="0" smtClean="0"/>
              <a:t>: нормативно-правовий і правоінтерпретаційний акти поширюють свою дію на кількісно невизначене коло суб'єктів, у той час як адресат и правозастосовного акта визначен поіменно; </a:t>
            </a:r>
          </a:p>
          <a:p>
            <a:pPr marL="0" indent="0">
              <a:buNone/>
            </a:pPr>
            <a:r>
              <a:rPr lang="uk-UA" dirty="0" smtClean="0"/>
              <a:t>9) </a:t>
            </a:r>
            <a:r>
              <a:rPr lang="uk-UA" i="1" dirty="0" smtClean="0"/>
              <a:t>за сферою д</a:t>
            </a:r>
            <a:r>
              <a:rPr lang="uk-UA" dirty="0" smtClean="0"/>
              <a:t>ії: нормативно-правовий і правоінтерпретаційний акти поширюють свою дію на кількісно невизначене коло життєвих випадків (виняток складає казуальне тлумачення), дія ж правозастосовного акта обмежена конкретним життєвим випадком;</a:t>
            </a:r>
          </a:p>
          <a:p>
            <a:pPr marL="0" indent="0">
              <a:buNone/>
            </a:pPr>
            <a:r>
              <a:rPr lang="uk-UA" dirty="0" smtClean="0"/>
              <a:t>10) </a:t>
            </a:r>
            <a:r>
              <a:rPr lang="uk-UA" i="1" dirty="0" smtClean="0"/>
              <a:t>за напрямком дії у часі</a:t>
            </a:r>
            <a:r>
              <a:rPr lang="uk-UA" dirty="0" smtClean="0"/>
              <a:t>: нормативно-правовий та інтерпретаційно-правовий акти можуть мати як пряму, так і зворотну дію в часі</a:t>
            </a:r>
            <a:r>
              <a:rPr lang="ru-RU" dirty="0" smtClean="0"/>
              <a:t>, в той час як </a:t>
            </a:r>
            <a:r>
              <a:rPr lang="uk-UA" dirty="0" smtClean="0"/>
              <a:t>правозастосовні акти останньої </a:t>
            </a:r>
            <a:r>
              <a:rPr lang="ru-RU" dirty="0" smtClean="0"/>
              <a:t>не </a:t>
            </a:r>
            <a:r>
              <a:rPr lang="uk-UA" dirty="0" smtClean="0"/>
              <a:t>мають;</a:t>
            </a:r>
          </a:p>
          <a:p>
            <a:pPr marL="0" indent="0">
              <a:buNone/>
            </a:pPr>
            <a:r>
              <a:rPr lang="uk-UA" dirty="0" smtClean="0"/>
              <a:t>11) </a:t>
            </a:r>
            <a:r>
              <a:rPr lang="uk-UA" i="1" dirty="0" smtClean="0"/>
              <a:t>залежно від можливості оскарження</a:t>
            </a:r>
            <a:r>
              <a:rPr lang="uk-UA" dirty="0" smtClean="0"/>
              <a:t>: нормативно-правовий та інтерпретаційно-правовий акти за загальним правилом не підлягають оскарженню, а правозастосовний акт може бути оскарженим. Не є винятком із загального правила рішення вищих судових органів у конкретних справах, які можуть стати предметом розгляду у відповідних міжнародних судових установах чи відповідних </a:t>
            </a:r>
            <a:r>
              <a:rPr lang="ru-RU" dirty="0" smtClean="0"/>
              <a:t>органах </a:t>
            </a:r>
            <a:r>
              <a:rPr lang="uk-UA" dirty="0" smtClean="0"/>
              <a:t>міжнародних організацій, членом або учасником яких є Україна</a:t>
            </a:r>
          </a:p>
          <a:p>
            <a:pPr marL="0" indent="0">
              <a:buNone/>
            </a:pPr>
            <a:endParaRPr lang="ru-RU" dirty="0" smtClean="0"/>
          </a:p>
          <a:p>
            <a:pPr marL="0" indent="0">
              <a:buNone/>
            </a:pPr>
            <a:endParaRPr lang="uk-UA" dirty="0"/>
          </a:p>
        </p:txBody>
      </p:sp>
      <p:sp>
        <p:nvSpPr>
          <p:cNvPr id="4" name="Rectangle 3"/>
          <p:cNvSpPr/>
          <p:nvPr/>
        </p:nvSpPr>
        <p:spPr>
          <a:xfrm>
            <a:off x="4929190" y="0"/>
            <a:ext cx="4214810" cy="7140416"/>
          </a:xfrm>
          <a:prstGeom prst="rect">
            <a:avLst/>
          </a:prstGeom>
        </p:spPr>
        <p:txBody>
          <a:bodyPr wrap="square">
            <a:spAutoFit/>
          </a:bodyPr>
          <a:lstStyle/>
          <a:p>
            <a:pPr algn="just">
              <a:buFont typeface="Wingdings" pitchFamily="2" charset="2"/>
              <a:buChar char="Ø"/>
            </a:pPr>
            <a:r>
              <a:rPr lang="uk-UA" sz="1400" dirty="0" smtClean="0"/>
              <a:t>Канони тлумачення є явищем англо-американської правової традиції </a:t>
            </a:r>
          </a:p>
          <a:p>
            <a:pPr algn="just">
              <a:buFont typeface="Wingdings" pitchFamily="2" charset="2"/>
              <a:buChar char="Ø"/>
            </a:pPr>
            <a:r>
              <a:rPr lang="uk-UA" sz="1400" dirty="0" smtClean="0"/>
              <a:t>Один із засобів уникнен­ня свавілля в тлумаченні. </a:t>
            </a:r>
          </a:p>
          <a:p>
            <a:pPr algn="just">
              <a:buFont typeface="Wingdings" pitchFamily="2" charset="2"/>
              <a:buChar char="Ø"/>
            </a:pPr>
            <a:r>
              <a:rPr lang="en-US" sz="1400" dirty="0" smtClean="0"/>
              <a:t>[</a:t>
            </a:r>
            <a:r>
              <a:rPr lang="uk-UA" sz="1400" dirty="0" smtClean="0"/>
              <a:t>у Велико­британії з 1889 р. діє Закон «Про об’єднання актів, що стосуються тлума­чення актів Парламенту, і про подальше скорочення мови, використовуваної в ак­тах Парламенту»;  в США (штат Нью-Йорк) застосовуються Пра­вила конституційного тлумачення, які полегшу­ють розуміння Конституції штату</a:t>
            </a:r>
            <a:r>
              <a:rPr lang="en-US" sz="1400" dirty="0" smtClean="0"/>
              <a:t>]</a:t>
            </a:r>
            <a:endParaRPr lang="ru-RU" sz="1400" dirty="0" smtClean="0"/>
          </a:p>
          <a:p>
            <a:pPr>
              <a:buFont typeface="Wingdings" pitchFamily="2" charset="2"/>
              <a:buChar char="Ø"/>
            </a:pPr>
            <a:r>
              <a:rPr lang="uk-UA" sz="1400" dirty="0" smtClean="0"/>
              <a:t>Деякі з канонів  можна визнати корисними у межах учення про юридичну інтерпретацію: </a:t>
            </a:r>
          </a:p>
          <a:p>
            <a:r>
              <a:rPr lang="uk-UA" sz="1400" dirty="0" smtClean="0"/>
              <a:t>1</a:t>
            </a:r>
            <a:r>
              <a:rPr lang="uk-UA" sz="1100" dirty="0" smtClean="0"/>
              <a:t>) </a:t>
            </a:r>
            <a:r>
              <a:rPr lang="en-US" sz="1100" b="1" dirty="0" err="1" smtClean="0"/>
              <a:t>ejusdem</a:t>
            </a:r>
            <a:r>
              <a:rPr lang="en-US" sz="1100" b="1" dirty="0" smtClean="0"/>
              <a:t> generis </a:t>
            </a:r>
            <a:r>
              <a:rPr lang="uk-UA" sz="1100" dirty="0" smtClean="0"/>
              <a:t>(</a:t>
            </a:r>
            <a:r>
              <a:rPr lang="uk-UA" sz="1100" u="sng" dirty="0" smtClean="0"/>
              <a:t>той же вид</a:t>
            </a:r>
            <a:r>
              <a:rPr lang="uk-UA" sz="1100" dirty="0" smtClean="0"/>
              <a:t>) </a:t>
            </a:r>
            <a:r>
              <a:rPr lang="en-US" sz="1100" dirty="0" smtClean="0"/>
              <a:t> </a:t>
            </a:r>
            <a:r>
              <a:rPr lang="uk-UA" sz="1100" dirty="0" smtClean="0"/>
              <a:t>означає, що слова, які входять в узагальнюючу формулу після перера­хування («інші», «тощо»), повинні тлу­мачитися як такі, що відносяться до того ж роду предметів, які вказані при пере­рахуванні; </a:t>
            </a:r>
          </a:p>
          <a:p>
            <a:r>
              <a:rPr lang="uk-UA" sz="1100" dirty="0" smtClean="0"/>
              <a:t>2) </a:t>
            </a:r>
            <a:r>
              <a:rPr lang="en-US" sz="1100" b="1" dirty="0" err="1" smtClean="0"/>
              <a:t>pari</a:t>
            </a:r>
            <a:r>
              <a:rPr lang="en-US" sz="1100" b="1" dirty="0" smtClean="0"/>
              <a:t> </a:t>
            </a:r>
            <a:r>
              <a:rPr lang="en-US" sz="1100" b="1" dirty="0" err="1" smtClean="0"/>
              <a:t>materia</a:t>
            </a:r>
            <a:r>
              <a:rPr lang="en-US" sz="1100" b="1" dirty="0" smtClean="0"/>
              <a:t> </a:t>
            </a:r>
            <a:r>
              <a:rPr lang="uk-UA" sz="1100" dirty="0" smtClean="0"/>
              <a:t>(</a:t>
            </a:r>
            <a:r>
              <a:rPr lang="uk-UA" sz="1100" u="sng" dirty="0" smtClean="0"/>
              <a:t>співвідношення матеріалу</a:t>
            </a:r>
            <a:r>
              <a:rPr lang="uk-UA" sz="1100" dirty="0" smtClean="0"/>
              <a:t>)</a:t>
            </a:r>
            <a:r>
              <a:rPr lang="en-US" sz="1100" dirty="0" smtClean="0"/>
              <a:t>— </a:t>
            </a:r>
            <a:r>
              <a:rPr lang="uk-UA" sz="1100" dirty="0" smtClean="0"/>
              <a:t>закони, які регулюють одні й ті самі близькі відно­сини, мають тлумачитися відповідно один до одного. Якщо одні й ті самі від­носини регулюються кількома законами, то всі ці закони повинні розглядатися разом; </a:t>
            </a:r>
          </a:p>
          <a:p>
            <a:r>
              <a:rPr lang="uk-UA" sz="1100" dirty="0" smtClean="0"/>
              <a:t>3) </a:t>
            </a:r>
            <a:r>
              <a:rPr lang="en-US" sz="1100" b="1" dirty="0" err="1" smtClean="0"/>
              <a:t>noscitur</a:t>
            </a:r>
            <a:r>
              <a:rPr lang="en-US" sz="1100" b="1" dirty="0" smtClean="0"/>
              <a:t> a </a:t>
            </a:r>
            <a:r>
              <a:rPr lang="en-US" sz="1100" b="1" dirty="0" err="1" smtClean="0"/>
              <a:t>sociis</a:t>
            </a:r>
            <a:r>
              <a:rPr lang="en-US" sz="1100" b="1" dirty="0" smtClean="0"/>
              <a:t> </a:t>
            </a:r>
            <a:r>
              <a:rPr lang="uk-UA" sz="1100" dirty="0" smtClean="0"/>
              <a:t>(</a:t>
            </a:r>
            <a:r>
              <a:rPr lang="uk-UA" sz="1100" u="sng" dirty="0" smtClean="0"/>
              <a:t>визнаний партнерами</a:t>
            </a:r>
            <a:r>
              <a:rPr lang="uk-UA" sz="1100" dirty="0" smtClean="0"/>
              <a:t>)</a:t>
            </a:r>
            <a:r>
              <a:rPr lang="en-US" sz="1100" dirty="0" smtClean="0"/>
              <a:t>— </a:t>
            </a:r>
            <a:r>
              <a:rPr lang="uk-UA" sz="1100" dirty="0" smtClean="0"/>
              <a:t>якщо слово багатозначне, його застосування в зако­нодавчому акті визначається за контек­стом; </a:t>
            </a:r>
          </a:p>
          <a:p>
            <a:r>
              <a:rPr lang="uk-UA" sz="1100" dirty="0" smtClean="0"/>
              <a:t>4) </a:t>
            </a:r>
            <a:r>
              <a:rPr lang="en-US" sz="1100" b="1" dirty="0" err="1" smtClean="0"/>
              <a:t>expressio</a:t>
            </a:r>
            <a:r>
              <a:rPr lang="en-US" sz="1100" b="1" dirty="0" smtClean="0"/>
              <a:t> </a:t>
            </a:r>
            <a:r>
              <a:rPr lang="en-US" sz="1100" b="1" dirty="0" err="1" smtClean="0"/>
              <a:t>unius</a:t>
            </a:r>
            <a:r>
              <a:rPr lang="en-US" sz="1100" b="1" dirty="0" smtClean="0"/>
              <a:t>, </a:t>
            </a:r>
            <a:r>
              <a:rPr lang="en-US" sz="1100" b="1" dirty="0" err="1" smtClean="0"/>
              <a:t>exclusio</a:t>
            </a:r>
            <a:r>
              <a:rPr lang="en-US" sz="1100" b="1" dirty="0" smtClean="0"/>
              <a:t> </a:t>
            </a:r>
            <a:r>
              <a:rPr lang="en-US" sz="1100" b="1" dirty="0" err="1" smtClean="0"/>
              <a:t>alterius</a:t>
            </a:r>
            <a:r>
              <a:rPr lang="en-US" sz="1100" b="1" dirty="0" smtClean="0"/>
              <a:t> </a:t>
            </a:r>
            <a:r>
              <a:rPr lang="uk-UA" sz="1100" dirty="0" smtClean="0"/>
              <a:t>(</a:t>
            </a:r>
            <a:r>
              <a:rPr lang="uk-UA" sz="1100" u="sng" dirty="0" smtClean="0"/>
              <a:t>вираз одного, виняток іншого</a:t>
            </a:r>
            <a:r>
              <a:rPr lang="uk-UA" sz="1100" dirty="0" smtClean="0"/>
              <a:t>)</a:t>
            </a:r>
            <a:r>
              <a:rPr lang="en-US" sz="1100" dirty="0" smtClean="0"/>
              <a:t>— </a:t>
            </a:r>
            <a:r>
              <a:rPr lang="uk-UA" sz="1100" dirty="0" smtClean="0"/>
              <a:t>якщо в тексті закону перераховується те, до чого він відноситься, то тим самим виключається все те, що в ньому не зга­дано; </a:t>
            </a:r>
          </a:p>
          <a:p>
            <a:r>
              <a:rPr lang="uk-UA" sz="1100" dirty="0" smtClean="0"/>
              <a:t>5) </a:t>
            </a:r>
            <a:r>
              <a:rPr lang="en-US" sz="1100" b="1" dirty="0" smtClean="0"/>
              <a:t>the social purpose </a:t>
            </a:r>
            <a:r>
              <a:rPr lang="en-US" sz="1100" dirty="0" smtClean="0"/>
              <a:t>(</a:t>
            </a:r>
            <a:r>
              <a:rPr lang="uk-UA" sz="1100" dirty="0" smtClean="0"/>
              <a:t>правило «</a:t>
            </a:r>
            <a:r>
              <a:rPr lang="uk-UA" sz="1100" u="sng" dirty="0" smtClean="0"/>
              <a:t>соціальної спря­мованості</a:t>
            </a:r>
            <a:r>
              <a:rPr lang="uk-UA" sz="1100" dirty="0" smtClean="0"/>
              <a:t>»,відповідно до ньо­го тлумачення законодавчого акта покли­кане виконати те суспільне призначення, задля якого він приймався). Канон був сформульований у 1584 р. англійським судом і з тих пір за­стосовується судовою практикою; </a:t>
            </a:r>
          </a:p>
          <a:p>
            <a:r>
              <a:rPr lang="uk-UA" sz="1100" dirty="0" smtClean="0"/>
              <a:t>6) </a:t>
            </a:r>
            <a:r>
              <a:rPr lang="uk-UA" sz="1100" u="sng" dirty="0" smtClean="0"/>
              <a:t>принцип обмеженого тлумачен­ня </a:t>
            </a:r>
            <a:r>
              <a:rPr lang="uk-UA" sz="1100" dirty="0" smtClean="0"/>
              <a:t>правових положень, що встановлюють юридичну відповідальність особи, коли будь-який сумнів щодо значення правової норми тлумачиться на користь особи.</a:t>
            </a:r>
            <a:endParaRPr lang="uk-UA" sz="1400" dirty="0" smtClean="0"/>
          </a:p>
          <a:p>
            <a:pPr algn="just">
              <a:buFont typeface="Wingdings" pitchFamily="2" charset="2"/>
              <a:buChar char="Ø"/>
            </a:pPr>
            <a:endParaRPr lang="uk-UA" sz="1400" dirty="0"/>
          </a:p>
        </p:txBody>
      </p:sp>
      <p:sp>
        <p:nvSpPr>
          <p:cNvPr id="5" name="Rectangle 4"/>
          <p:cNvSpPr/>
          <p:nvPr/>
        </p:nvSpPr>
        <p:spPr>
          <a:xfrm>
            <a:off x="214282" y="4214818"/>
            <a:ext cx="4500594" cy="2308324"/>
          </a:xfrm>
          <a:prstGeom prst="rect">
            <a:avLst/>
          </a:prstGeom>
        </p:spPr>
        <p:txBody>
          <a:bodyPr wrap="square">
            <a:spAutoFit/>
          </a:bodyPr>
          <a:lstStyle/>
          <a:p>
            <a:pPr algn="ctr"/>
            <a:r>
              <a:rPr lang="uk-UA" sz="1200" b="1" dirty="0" smtClean="0"/>
              <a:t>Правила історичного способу тлу­мачення </a:t>
            </a:r>
          </a:p>
          <a:p>
            <a:pPr marL="514350" indent="-514350" algn="just">
              <a:buAutoNum type="arabicParenR"/>
            </a:pPr>
            <a:r>
              <a:rPr lang="uk-UA" sz="1200" dirty="0" smtClean="0"/>
              <a:t>дослідженню підлягають ті історичні умови й обставини, в яких від­повідні правові норми діють (діяли) і які впли­вають на розуміння їх змісту суб’єктами правореалізації; </a:t>
            </a:r>
          </a:p>
          <a:p>
            <a:pPr marL="514350" indent="-514350" algn="just">
              <a:buAutoNum type="arabicParenR"/>
            </a:pPr>
            <a:r>
              <a:rPr lang="uk-UA" sz="1200" dirty="0" smtClean="0"/>
              <a:t>інтерпретовану норму слід порівнювати лише з нормами, які припинили свою дію, тобто стали право­вою історією; </a:t>
            </a:r>
          </a:p>
          <a:p>
            <a:pPr marL="514350" indent="-514350" algn="just">
              <a:buAutoNum type="arabicParenR"/>
            </a:pPr>
            <a:r>
              <a:rPr lang="uk-UA" sz="1200" dirty="0" smtClean="0"/>
              <a:t>спосіб необхідно застосовувати, якщо всі попередні спо­соби виявилися неефективними для з’ясування змісту норми права</a:t>
            </a:r>
            <a:r>
              <a:rPr lang="en-US" sz="1200" dirty="0" smtClean="0"/>
              <a:t> [</a:t>
            </a:r>
            <a:r>
              <a:rPr lang="uk-UA" sz="1200" dirty="0" smtClean="0"/>
              <a:t>положення статті 32 Віденської конвенції про право міжнародних дого­ворів</a:t>
            </a:r>
            <a:r>
              <a:rPr lang="en-US" sz="1200" dirty="0" smtClean="0"/>
              <a:t> </a:t>
            </a:r>
            <a:r>
              <a:rPr lang="uk-UA" sz="1200" dirty="0" smtClean="0"/>
              <a:t>такий спосіб відносить до додаткових</a:t>
            </a:r>
            <a:r>
              <a:rPr lang="en-US" sz="1200" dirty="0" smtClean="0"/>
              <a:t>]</a:t>
            </a:r>
            <a:r>
              <a:rPr lang="uk-UA" sz="1200" dirty="0" smtClean="0"/>
              <a:t>.</a:t>
            </a:r>
            <a:endParaRPr lang="uk-UA" sz="1200" dirty="0"/>
          </a:p>
        </p:txBody>
      </p:sp>
    </p:spTree>
    <p:extLst>
      <p:ext uri="{BB962C8B-B14F-4D97-AF65-F5344CB8AC3E}">
        <p14:creationId xmlns:p14="http://schemas.microsoft.com/office/powerpoint/2010/main" xmlns="" val="717589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018"/>
          </a:xfrm>
        </p:spPr>
        <p:txBody>
          <a:bodyPr>
            <a:normAutofit fontScale="90000"/>
          </a:bodyPr>
          <a:lstStyle/>
          <a:p>
            <a:endParaRPr lang="uk-UA" dirty="0"/>
          </a:p>
        </p:txBody>
      </p:sp>
      <p:sp>
        <p:nvSpPr>
          <p:cNvPr id="3" name="Объект 2"/>
          <p:cNvSpPr>
            <a:spLocks noGrp="1"/>
          </p:cNvSpPr>
          <p:nvPr>
            <p:ph idx="1"/>
          </p:nvPr>
        </p:nvSpPr>
        <p:spPr>
          <a:xfrm>
            <a:off x="457200" y="476672"/>
            <a:ext cx="8229600" cy="5649491"/>
          </a:xfrm>
        </p:spPr>
        <p:txBody>
          <a:bodyPr>
            <a:normAutofit fontScale="85000" lnSpcReduction="20000"/>
          </a:bodyPr>
          <a:lstStyle/>
          <a:p>
            <a:pPr marL="0" indent="0">
              <a:buNone/>
            </a:pPr>
            <a:r>
              <a:rPr lang="ru-RU" dirty="0" smtClean="0"/>
              <a:t>7</a:t>
            </a:r>
            <a:r>
              <a:rPr lang="ru-RU" dirty="0"/>
              <a:t>) </a:t>
            </a:r>
            <a:r>
              <a:rPr lang="uk-UA" i="1" dirty="0" smtClean="0"/>
              <a:t>по відношенню до джерел права</a:t>
            </a:r>
            <a:r>
              <a:rPr lang="ru-RU" dirty="0" smtClean="0"/>
              <a:t>: </a:t>
            </a:r>
            <a:r>
              <a:rPr lang="uk-UA" dirty="0" smtClean="0"/>
              <a:t>національна правова </a:t>
            </a:r>
            <a:r>
              <a:rPr lang="ru-RU" dirty="0" smtClean="0"/>
              <a:t>доктрина</a:t>
            </a:r>
            <a:r>
              <a:rPr lang="en-US" dirty="0" smtClean="0"/>
              <a:t> </a:t>
            </a:r>
            <a:r>
              <a:rPr lang="uk-UA" dirty="0" smtClean="0"/>
              <a:t>України виходить із </a:t>
            </a:r>
            <a:r>
              <a:rPr lang="ru-RU" dirty="0" smtClean="0"/>
              <a:t>того</a:t>
            </a:r>
            <a:r>
              <a:rPr lang="ru-RU" dirty="0"/>
              <a:t>, </a:t>
            </a:r>
            <a:r>
              <a:rPr lang="ru-RU" dirty="0" err="1"/>
              <a:t>що</a:t>
            </a:r>
            <a:r>
              <a:rPr lang="ru-RU" dirty="0"/>
              <a:t> </a:t>
            </a:r>
            <a:r>
              <a:rPr lang="ru-RU" dirty="0" smtClean="0"/>
              <a:t>нормативно</a:t>
            </a:r>
            <a:r>
              <a:rPr lang="en-US" dirty="0" smtClean="0"/>
              <a:t>-</a:t>
            </a:r>
            <a:r>
              <a:rPr lang="ru-RU" dirty="0" err="1" smtClean="0"/>
              <a:t>правовий</a:t>
            </a:r>
            <a:r>
              <a:rPr lang="ru-RU" dirty="0" smtClean="0"/>
              <a:t> </a:t>
            </a:r>
            <a:r>
              <a:rPr lang="ru-RU" dirty="0"/>
              <a:t>акт є </a:t>
            </a:r>
            <a:r>
              <a:rPr lang="ru-RU" dirty="0" err="1" smtClean="0"/>
              <a:t>основним</a:t>
            </a:r>
            <a:r>
              <a:rPr lang="ru-RU" dirty="0" smtClean="0"/>
              <a:t> </a:t>
            </a:r>
            <a:r>
              <a:rPr lang="ru-RU" dirty="0" err="1" smtClean="0"/>
              <a:t>джерелом</a:t>
            </a:r>
            <a:r>
              <a:rPr lang="en-US" dirty="0" smtClean="0"/>
              <a:t> </a:t>
            </a:r>
            <a:r>
              <a:rPr lang="ru-RU" dirty="0" smtClean="0"/>
              <a:t>права</a:t>
            </a:r>
            <a:r>
              <a:rPr lang="ru-RU" dirty="0"/>
              <a:t>, в той час як </a:t>
            </a:r>
            <a:r>
              <a:rPr lang="ru-RU" dirty="0" err="1" smtClean="0"/>
              <a:t>інтерпретаційно</a:t>
            </a:r>
            <a:r>
              <a:rPr lang="en-US" dirty="0"/>
              <a:t>-</a:t>
            </a:r>
            <a:r>
              <a:rPr lang="ru-RU" dirty="0" err="1" smtClean="0"/>
              <a:t>правовий</a:t>
            </a:r>
            <a:r>
              <a:rPr lang="ru-RU" dirty="0" smtClean="0"/>
              <a:t> </a:t>
            </a:r>
            <a:r>
              <a:rPr lang="ru-RU" dirty="0"/>
              <a:t>та </a:t>
            </a:r>
            <a:r>
              <a:rPr lang="ru-RU" dirty="0" err="1" smtClean="0"/>
              <a:t>правозастосовний</a:t>
            </a:r>
            <a:r>
              <a:rPr lang="ru-RU" dirty="0" smtClean="0"/>
              <a:t> </a:t>
            </a:r>
            <a:r>
              <a:rPr lang="ru-RU" dirty="0" err="1" smtClean="0"/>
              <a:t>акти</a:t>
            </a:r>
            <a:r>
              <a:rPr lang="en-US" dirty="0" smtClean="0"/>
              <a:t> </a:t>
            </a:r>
            <a:r>
              <a:rPr lang="ru-RU" dirty="0" err="1" smtClean="0"/>
              <a:t>джерелом</a:t>
            </a:r>
            <a:r>
              <a:rPr lang="ru-RU" dirty="0" smtClean="0"/>
              <a:t> </a:t>
            </a:r>
            <a:r>
              <a:rPr lang="ru-RU" dirty="0"/>
              <a:t>права </a:t>
            </a:r>
            <a:r>
              <a:rPr lang="ru-RU" dirty="0" smtClean="0"/>
              <a:t>не</a:t>
            </a:r>
            <a:r>
              <a:rPr lang="en-US" dirty="0" smtClean="0"/>
              <a:t> </a:t>
            </a:r>
            <a:r>
              <a:rPr lang="ru-RU" dirty="0" err="1" smtClean="0"/>
              <a:t>визнаються</a:t>
            </a:r>
            <a:r>
              <a:rPr lang="ru-RU" dirty="0"/>
              <a:t>;</a:t>
            </a:r>
          </a:p>
          <a:p>
            <a:pPr marL="0" indent="0">
              <a:buNone/>
            </a:pPr>
            <a:r>
              <a:rPr lang="ru-RU" dirty="0"/>
              <a:t>8) </a:t>
            </a:r>
            <a:r>
              <a:rPr lang="ru-RU" i="1" dirty="0"/>
              <a:t>за </a:t>
            </a:r>
            <a:r>
              <a:rPr lang="ru-RU" i="1" dirty="0" err="1"/>
              <a:t>дією</a:t>
            </a:r>
            <a:r>
              <a:rPr lang="ru-RU" i="1" dirty="0"/>
              <a:t> </a:t>
            </a:r>
            <a:r>
              <a:rPr lang="uk-UA" i="1" dirty="0" smtClean="0"/>
              <a:t>по</a:t>
            </a:r>
            <a:r>
              <a:rPr lang="ru-RU" i="1" dirty="0" smtClean="0"/>
              <a:t> колу </a:t>
            </a:r>
            <a:r>
              <a:rPr lang="ru-RU" i="1" dirty="0" err="1"/>
              <a:t>суб'єктів</a:t>
            </a:r>
            <a:r>
              <a:rPr lang="ru-RU" dirty="0"/>
              <a:t>: </a:t>
            </a:r>
            <a:r>
              <a:rPr lang="ru-RU" dirty="0" smtClean="0"/>
              <a:t>нормативно-</a:t>
            </a:r>
            <a:r>
              <a:rPr lang="ru-RU" dirty="0" err="1" smtClean="0"/>
              <a:t>правовий</a:t>
            </a:r>
            <a:r>
              <a:rPr lang="ru-RU" dirty="0" smtClean="0"/>
              <a:t> і </a:t>
            </a:r>
            <a:r>
              <a:rPr lang="ru-RU" dirty="0" err="1" smtClean="0"/>
              <a:t>правоінтерпретаційний</a:t>
            </a:r>
            <a:r>
              <a:rPr lang="ru-RU" dirty="0" smtClean="0"/>
              <a:t> </a:t>
            </a:r>
            <a:r>
              <a:rPr lang="ru-RU" dirty="0" err="1"/>
              <a:t>акти</a:t>
            </a:r>
            <a:r>
              <a:rPr lang="ru-RU" dirty="0"/>
              <a:t> </a:t>
            </a:r>
            <a:r>
              <a:rPr lang="ru-RU" dirty="0" err="1" smtClean="0"/>
              <a:t>поширюють</a:t>
            </a:r>
            <a:r>
              <a:rPr lang="ru-RU" dirty="0" smtClean="0"/>
              <a:t> </a:t>
            </a:r>
            <a:r>
              <a:rPr lang="ru-RU" dirty="0"/>
              <a:t>свою </a:t>
            </a:r>
            <a:r>
              <a:rPr lang="ru-RU" dirty="0" err="1"/>
              <a:t>дію</a:t>
            </a:r>
            <a:r>
              <a:rPr lang="ru-RU" dirty="0"/>
              <a:t> на </a:t>
            </a:r>
            <a:r>
              <a:rPr lang="ru-RU" dirty="0" err="1" smtClean="0"/>
              <a:t>кількісно</a:t>
            </a:r>
            <a:r>
              <a:rPr lang="ru-RU" dirty="0" smtClean="0"/>
              <a:t> </a:t>
            </a:r>
            <a:r>
              <a:rPr lang="ru-RU" dirty="0" err="1" smtClean="0"/>
              <a:t>невизначене</a:t>
            </a:r>
            <a:r>
              <a:rPr lang="ru-RU" dirty="0" smtClean="0"/>
              <a:t> коло </a:t>
            </a:r>
            <a:r>
              <a:rPr lang="ru-RU" dirty="0" err="1"/>
              <a:t>суб'єктів</a:t>
            </a:r>
            <a:r>
              <a:rPr lang="ru-RU" dirty="0"/>
              <a:t>, у той час як адресат и </a:t>
            </a:r>
            <a:r>
              <a:rPr lang="ru-RU" dirty="0" err="1" smtClean="0"/>
              <a:t>правозастосовного</a:t>
            </a:r>
            <a:r>
              <a:rPr lang="ru-RU" dirty="0" smtClean="0"/>
              <a:t> </a:t>
            </a:r>
            <a:r>
              <a:rPr lang="ru-RU" dirty="0"/>
              <a:t>акта </a:t>
            </a:r>
            <a:r>
              <a:rPr lang="ru-RU" dirty="0" err="1" smtClean="0"/>
              <a:t>визначен</a:t>
            </a:r>
            <a:r>
              <a:rPr lang="ru-RU" dirty="0" smtClean="0"/>
              <a:t> </a:t>
            </a:r>
            <a:r>
              <a:rPr lang="ru-RU" dirty="0" err="1" smtClean="0"/>
              <a:t>поіменно</a:t>
            </a:r>
            <a:r>
              <a:rPr lang="ru-RU" dirty="0"/>
              <a:t>; </a:t>
            </a:r>
            <a:endParaRPr lang="ru-RU" dirty="0" smtClean="0"/>
          </a:p>
          <a:p>
            <a:pPr marL="0" indent="0">
              <a:buNone/>
            </a:pPr>
            <a:r>
              <a:rPr lang="uk-UA" dirty="0"/>
              <a:t>9) </a:t>
            </a:r>
            <a:r>
              <a:rPr lang="uk-UA" i="1" dirty="0"/>
              <a:t>за сферою д</a:t>
            </a:r>
            <a:r>
              <a:rPr lang="uk-UA" dirty="0"/>
              <a:t>ії: нормативно-правовий і </a:t>
            </a:r>
            <a:r>
              <a:rPr lang="uk-UA" dirty="0" err="1"/>
              <a:t>правоінтерпретаційний</a:t>
            </a:r>
            <a:r>
              <a:rPr lang="uk-UA" dirty="0"/>
              <a:t> акти </a:t>
            </a:r>
            <a:r>
              <a:rPr lang="uk-UA" dirty="0" smtClean="0"/>
              <a:t>поширюють </a:t>
            </a:r>
            <a:r>
              <a:rPr lang="uk-UA" dirty="0"/>
              <a:t>свою дію на кількісно невизначене коло життєвих випадків (виняток складає казуальне тлумачення), дія ж правозастосовного акта обмежена конкретним життєвим випадком;</a:t>
            </a:r>
          </a:p>
          <a:p>
            <a:pPr marL="0" indent="0">
              <a:buNone/>
            </a:pPr>
            <a:endParaRPr lang="uk-UA" dirty="0"/>
          </a:p>
        </p:txBody>
      </p:sp>
    </p:spTree>
    <p:extLst>
      <p:ext uri="{BB962C8B-B14F-4D97-AF65-F5344CB8AC3E}">
        <p14:creationId xmlns:p14="http://schemas.microsoft.com/office/powerpoint/2010/main" xmlns="" val="3526340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228919"/>
            <a:ext cx="8229600" cy="45719"/>
          </a:xfrm>
        </p:spPr>
        <p:txBody>
          <a:bodyPr>
            <a:normAutofit fontScale="90000"/>
          </a:bodyPr>
          <a:lstStyle/>
          <a:p>
            <a:endParaRPr lang="uk-UA" dirty="0"/>
          </a:p>
        </p:txBody>
      </p:sp>
      <p:sp>
        <p:nvSpPr>
          <p:cNvPr id="3" name="Объект 2"/>
          <p:cNvSpPr>
            <a:spLocks noGrp="1"/>
          </p:cNvSpPr>
          <p:nvPr>
            <p:ph idx="1"/>
          </p:nvPr>
        </p:nvSpPr>
        <p:spPr>
          <a:xfrm>
            <a:off x="457200" y="260648"/>
            <a:ext cx="8229600" cy="5865515"/>
          </a:xfrm>
        </p:spPr>
        <p:txBody>
          <a:bodyPr>
            <a:normAutofit fontScale="85000" lnSpcReduction="10000"/>
          </a:bodyPr>
          <a:lstStyle/>
          <a:p>
            <a:pPr marL="0" indent="0">
              <a:buNone/>
            </a:pPr>
            <a:r>
              <a:rPr lang="uk-UA" dirty="0" smtClean="0"/>
              <a:t>10) </a:t>
            </a:r>
            <a:r>
              <a:rPr lang="uk-UA" i="1" dirty="0" smtClean="0"/>
              <a:t>за напрямком дії у часі</a:t>
            </a:r>
            <a:r>
              <a:rPr lang="uk-UA" dirty="0" smtClean="0"/>
              <a:t>: нормативно-правовий та інтерпретаційно-правовий акти можуть мати як пряму, так і зворотну дію в часі</a:t>
            </a:r>
            <a:r>
              <a:rPr lang="ru-RU" dirty="0" smtClean="0"/>
              <a:t>, </a:t>
            </a:r>
            <a:r>
              <a:rPr lang="ru-RU" dirty="0"/>
              <a:t>в той час як </a:t>
            </a:r>
            <a:r>
              <a:rPr lang="uk-UA" dirty="0" smtClean="0"/>
              <a:t>правозастосовні акти останньої </a:t>
            </a:r>
            <a:r>
              <a:rPr lang="ru-RU" dirty="0" smtClean="0"/>
              <a:t>не </a:t>
            </a:r>
            <a:r>
              <a:rPr lang="uk-UA" dirty="0" smtClean="0"/>
              <a:t>мають;</a:t>
            </a:r>
          </a:p>
          <a:p>
            <a:pPr marL="0" indent="0">
              <a:buNone/>
            </a:pPr>
            <a:r>
              <a:rPr lang="uk-UA" dirty="0" smtClean="0"/>
              <a:t>11) </a:t>
            </a:r>
            <a:r>
              <a:rPr lang="uk-UA" i="1" dirty="0" smtClean="0"/>
              <a:t>залежно від можливості оскарження</a:t>
            </a:r>
            <a:r>
              <a:rPr lang="uk-UA" dirty="0" smtClean="0"/>
              <a:t>: нормативно-правовий та інтерпретаційно-правовий акти за загальним правилом не підлягають оскарженню, а правозастосовний акт може бути оскарженим. Не є винятком із загального правила рішення вищих судових органів у конкретних справах, які можуть стати предметом розгляду у відповідних міжнародних судових установах чи відповідних </a:t>
            </a:r>
            <a:r>
              <a:rPr lang="ru-RU" dirty="0" smtClean="0"/>
              <a:t>органах </a:t>
            </a:r>
            <a:r>
              <a:rPr lang="uk-UA" dirty="0" smtClean="0"/>
              <a:t>міжнародних організацій, членом або учасником яких є Україна</a:t>
            </a:r>
            <a:endParaRPr lang="uk-UA" dirty="0"/>
          </a:p>
        </p:txBody>
      </p:sp>
    </p:spTree>
    <p:extLst>
      <p:ext uri="{BB962C8B-B14F-4D97-AF65-F5344CB8AC3E}">
        <p14:creationId xmlns:p14="http://schemas.microsoft.com/office/powerpoint/2010/main" xmlns="" val="2185866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800000">
            <a:off x="457200" y="-459432"/>
            <a:ext cx="8229600" cy="288032"/>
          </a:xfrm>
        </p:spPr>
        <p:txBody>
          <a:bodyPr>
            <a:normAutofit fontScale="90000"/>
          </a:bodyPr>
          <a:lstStyle/>
          <a:p>
            <a:endParaRPr lang="uk-UA" dirty="0"/>
          </a:p>
        </p:txBody>
      </p:sp>
      <p:sp>
        <p:nvSpPr>
          <p:cNvPr id="3" name="Объект 2"/>
          <p:cNvSpPr>
            <a:spLocks noGrp="1"/>
          </p:cNvSpPr>
          <p:nvPr>
            <p:ph idx="1"/>
          </p:nvPr>
        </p:nvSpPr>
        <p:spPr>
          <a:xfrm>
            <a:off x="467544" y="0"/>
            <a:ext cx="8229600" cy="6082755"/>
          </a:xfrm>
        </p:spPr>
        <p:txBody>
          <a:bodyPr>
            <a:normAutofit/>
          </a:bodyPr>
          <a:lstStyle/>
          <a:p>
            <a:endParaRPr lang="uk-UA" sz="2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5750" y="395288"/>
            <a:ext cx="8572500" cy="6067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52250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96938"/>
            <a:ext cx="9144000" cy="6219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57613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Autofit/>
          </a:bodyPr>
          <a:lstStyle/>
          <a:p>
            <a:r>
              <a:rPr lang="uk-UA" sz="3600" b="1" dirty="0"/>
              <a:t>ПРИКЛАДИ</a:t>
            </a:r>
          </a:p>
        </p:txBody>
      </p:sp>
      <p:sp>
        <p:nvSpPr>
          <p:cNvPr id="3" name="Объект 2"/>
          <p:cNvSpPr>
            <a:spLocks noGrp="1"/>
          </p:cNvSpPr>
          <p:nvPr>
            <p:ph idx="1"/>
          </p:nvPr>
        </p:nvSpPr>
        <p:spPr>
          <a:xfrm>
            <a:off x="457200" y="836712"/>
            <a:ext cx="8229600" cy="5289451"/>
          </a:xfrm>
        </p:spPr>
        <p:txBody>
          <a:bodyPr>
            <a:normAutofit/>
          </a:bodyPr>
          <a:lstStyle/>
          <a:p>
            <a:pPr>
              <a:buFont typeface="Wingdings" pitchFamily="2" charset="2"/>
              <a:buChar char="Ø"/>
            </a:pPr>
            <a:r>
              <a:rPr lang="uk-UA" sz="2400" dirty="0" smtClean="0"/>
              <a:t>Конституційний Суд України </a:t>
            </a:r>
            <a:r>
              <a:rPr lang="uk-UA" sz="2400" dirty="0"/>
              <a:t>вирішив: пункт 7 частини другої статті 42 Закону України «Про вищу освіту» від 1 липня 2014 року № 1556-</a:t>
            </a:r>
            <a:r>
              <a:rPr lang="en-US" sz="2400" dirty="0"/>
              <a:t>VII </a:t>
            </a:r>
            <a:r>
              <a:rPr lang="uk-UA" sz="2400" dirty="0"/>
              <a:t>зі змінами, що визнаний неконституційним, втрачає чинність з дня ухвалення Конституційним Судом цього Рішення</a:t>
            </a:r>
            <a:r>
              <a:rPr lang="uk-UA" sz="2400" dirty="0" smtClean="0"/>
              <a:t>.</a:t>
            </a:r>
          </a:p>
          <a:p>
            <a:pPr marL="0" indent="0">
              <a:buNone/>
            </a:pPr>
            <a:r>
              <a:rPr lang="uk-UA" sz="2400" dirty="0" smtClean="0"/>
              <a:t> //Рішення </a:t>
            </a:r>
            <a:r>
              <a:rPr lang="uk-UA" sz="2400" dirty="0"/>
              <a:t>Конституційного Суду України у справі за конституційним поданням 49 народних депутатів України щодо відповідності Конституції України (конституційності) пункту 7 частини другої статті 42 Закону України «Про вищу освіту» від 20 грудня 2017року № </a:t>
            </a:r>
            <a:r>
              <a:rPr lang="uk-UA" sz="2400" dirty="0" smtClean="0"/>
              <a:t>2-р/2017.- </a:t>
            </a:r>
            <a:r>
              <a:rPr lang="en-US" sz="2400" dirty="0" smtClean="0"/>
              <a:t>[</a:t>
            </a:r>
            <a:r>
              <a:rPr lang="uk-UA" sz="2400" dirty="0" smtClean="0"/>
              <a:t>Електронний ресурс</a:t>
            </a:r>
            <a:r>
              <a:rPr lang="en-US" sz="2400" dirty="0" smtClean="0"/>
              <a:t>]</a:t>
            </a:r>
            <a:r>
              <a:rPr lang="uk-UA" sz="2400" dirty="0" smtClean="0"/>
              <a:t>. – Режим доступу: </a:t>
            </a:r>
            <a:r>
              <a:rPr lang="en-US" sz="2400" dirty="0" smtClean="0"/>
              <a:t>http</a:t>
            </a:r>
            <a:r>
              <a:rPr lang="en-US" sz="2400" dirty="0"/>
              <a:t>://</a:t>
            </a:r>
            <a:r>
              <a:rPr lang="en-US" sz="2400" dirty="0" smtClean="0"/>
              <a:t>www.ccu.gov.ua/sites/default/files/docs/2-p_2017.pdf</a:t>
            </a:r>
            <a:endParaRPr lang="en-US" sz="2400" dirty="0"/>
          </a:p>
          <a:p>
            <a:endParaRPr lang="en-US" dirty="0" smtClean="0"/>
          </a:p>
        </p:txBody>
      </p:sp>
    </p:spTree>
    <p:extLst>
      <p:ext uri="{BB962C8B-B14F-4D97-AF65-F5344CB8AC3E}">
        <p14:creationId xmlns:p14="http://schemas.microsoft.com/office/powerpoint/2010/main" xmlns="" val="278970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0026"/>
          </a:xfrm>
        </p:spPr>
        <p:txBody>
          <a:bodyPr>
            <a:normAutofit fontScale="90000"/>
          </a:bodyPr>
          <a:lstStyle/>
          <a:p>
            <a:endParaRPr lang="uk-UA" dirty="0"/>
          </a:p>
        </p:txBody>
      </p:sp>
      <p:sp>
        <p:nvSpPr>
          <p:cNvPr id="3" name="Объект 2"/>
          <p:cNvSpPr>
            <a:spLocks noGrp="1"/>
          </p:cNvSpPr>
          <p:nvPr>
            <p:ph idx="1"/>
          </p:nvPr>
        </p:nvSpPr>
        <p:spPr>
          <a:xfrm>
            <a:off x="457200" y="404664"/>
            <a:ext cx="8229600" cy="5721499"/>
          </a:xfrm>
        </p:spPr>
        <p:txBody>
          <a:bodyPr>
            <a:normAutofit fontScale="85000" lnSpcReduction="10000"/>
          </a:bodyPr>
          <a:lstStyle/>
          <a:p>
            <a:pPr>
              <a:buFont typeface="Wingdings" pitchFamily="2" charset="2"/>
              <a:buChar char="Ø"/>
            </a:pPr>
            <a:r>
              <a:rPr lang="uk-UA" sz="2400" dirty="0" smtClean="0"/>
              <a:t>Конституційний Суд України  </a:t>
            </a:r>
            <a:r>
              <a:rPr lang="uk-UA" sz="2400" dirty="0"/>
              <a:t>вирішив, що положення третього речення частини третьої статті 315 Кримінального процесуального кодексу України не відповідає Конституції (є </a:t>
            </a:r>
            <a:r>
              <a:rPr lang="uk-UA" sz="2400" dirty="0" smtClean="0"/>
              <a:t>неконституційним. //Рішення </a:t>
            </a:r>
            <a:r>
              <a:rPr lang="uk-UA" sz="2400" dirty="0"/>
              <a:t>Конституційного Суду України у праві за конституційним поданням Уповноваженого Верховної Ради України з прав людини щодо відповідності Конституції України (конституційності) положення третього речення частини третьої статі 315 Кримінального процесуального кодексу України від 23 листопада 2017 року № 1-р/2017 [Електронний ресурс]. – Режим доступу: //</a:t>
            </a:r>
            <a:r>
              <a:rPr lang="en-US" sz="2400" dirty="0"/>
              <a:t>http://</a:t>
            </a:r>
            <a:r>
              <a:rPr lang="en-US" sz="2400" dirty="0" smtClean="0"/>
              <a:t>www.ccu.gov.ua/sites/default/files/docs/1-p_2017.pdf</a:t>
            </a:r>
            <a:endParaRPr lang="en-US" sz="2400" dirty="0"/>
          </a:p>
          <a:p>
            <a:r>
              <a:rPr lang="uk-UA" sz="2400" dirty="0"/>
              <a:t>Відповідно до пункту 3 статті 315 КПК України «Під час підготовчого судового засідання суд за клопотанням учасників судового провадження має право обрати, змінити чи скасувати заходи забезпечення кримінального провадження, в тому числі запобіжний захід, обраний щодо обвинуваченого. При розгляді таких клопотань суд додержується правил, передбачених розділом ІІ цього Кодексу. За відсутності зазначених клопотань сторін кримінального провадження застосування заходів забезпечення кримінального провадження, обраних під час досудового розслідування, вважається продовженим.»</a:t>
            </a:r>
          </a:p>
          <a:p>
            <a:endParaRPr lang="uk-UA" sz="2400" dirty="0"/>
          </a:p>
        </p:txBody>
      </p:sp>
    </p:spTree>
    <p:extLst>
      <p:ext uri="{BB962C8B-B14F-4D97-AF65-F5344CB8AC3E}">
        <p14:creationId xmlns:p14="http://schemas.microsoft.com/office/powerpoint/2010/main" xmlns="" val="2249447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67544" y="-1107505"/>
            <a:ext cx="8219256" cy="720079"/>
          </a:xfrm>
        </p:spPr>
        <p:txBody>
          <a:bodyPr>
            <a:normAutofit fontScale="90000"/>
          </a:bodyPr>
          <a:lstStyle/>
          <a:p>
            <a:endParaRPr lang="uk-UA" dirty="0"/>
          </a:p>
        </p:txBody>
      </p:sp>
      <p:sp>
        <p:nvSpPr>
          <p:cNvPr id="3" name="Объект 2"/>
          <p:cNvSpPr>
            <a:spLocks noGrp="1"/>
          </p:cNvSpPr>
          <p:nvPr>
            <p:ph idx="1"/>
          </p:nvPr>
        </p:nvSpPr>
        <p:spPr>
          <a:xfrm>
            <a:off x="323528" y="116632"/>
            <a:ext cx="8229600" cy="6480720"/>
          </a:xfrm>
        </p:spPr>
        <p:txBody>
          <a:bodyPr>
            <a:normAutofit fontScale="55000" lnSpcReduction="20000"/>
          </a:bodyPr>
          <a:lstStyle/>
          <a:p>
            <a:pPr algn="just">
              <a:buFont typeface="Wingdings" pitchFamily="2" charset="2"/>
              <a:buChar char="Ø"/>
            </a:pPr>
            <a:r>
              <a:rPr lang="uk-UA" sz="4500" dirty="0" smtClean="0"/>
              <a:t>Тлумачення норм права розглядають як процес, завдяки якому між загальними нормами і конкретними життєвими ситуаціями, до яких застосовуються ці норми, встановляється логічний </a:t>
            </a:r>
            <a:r>
              <a:rPr lang="uk-UA" sz="4500" dirty="0" err="1" smtClean="0"/>
              <a:t>зв</a:t>
            </a:r>
            <a:r>
              <a:rPr lang="en-US" sz="4500" dirty="0" smtClean="0"/>
              <a:t>’</a:t>
            </a:r>
            <a:r>
              <a:rPr lang="uk-UA" sz="4500" dirty="0" err="1" smtClean="0"/>
              <a:t>язок</a:t>
            </a:r>
            <a:endParaRPr lang="uk-UA" sz="4500" dirty="0" smtClean="0"/>
          </a:p>
          <a:p>
            <a:pPr algn="just">
              <a:buFont typeface="Wingdings" pitchFamily="2" charset="2"/>
              <a:buChar char="Ø"/>
            </a:pPr>
            <a:r>
              <a:rPr lang="uk-UA" sz="4500" dirty="0" smtClean="0"/>
              <a:t>Норма права є символом, зміст якого повинен бути встановлений. Без  адекватного розуміння унеможливлюється правильне розуміння змісту  норми. Англійські юристи говорять: “</a:t>
            </a:r>
            <a:r>
              <a:rPr lang="uk-UA" sz="4500" b="1" i="1" dirty="0" smtClean="0"/>
              <a:t>У законі присутня тільки половина змісту, інша прихована, а ідеї – всередині</a:t>
            </a:r>
            <a:r>
              <a:rPr lang="uk-UA" sz="4500" dirty="0" smtClean="0"/>
              <a:t>”. Задля правильного застосування закону в процесі тлумачення необхідно відшукати цю приховану ідею. </a:t>
            </a:r>
            <a:endParaRPr lang="uk-UA" sz="4500" dirty="0"/>
          </a:p>
          <a:p>
            <a:pPr algn="just">
              <a:buFont typeface="Wingdings" pitchFamily="2" charset="2"/>
              <a:buChar char="Ø"/>
            </a:pPr>
            <a:r>
              <a:rPr lang="uk-UA" sz="4500" dirty="0" smtClean="0"/>
              <a:t>Причини, які обумовлюють необхідність тлумачення норм права:</a:t>
            </a:r>
          </a:p>
          <a:p>
            <a:pPr marL="0" indent="0" algn="just">
              <a:buNone/>
            </a:pPr>
            <a:r>
              <a:rPr lang="uk-UA" sz="4500" dirty="0" smtClean="0"/>
              <a:t> 1)  різні терміни для одних і тих же понять </a:t>
            </a:r>
            <a:r>
              <a:rPr lang="en-US" sz="4500" dirty="0" smtClean="0"/>
              <a:t>[</a:t>
            </a:r>
            <a:r>
              <a:rPr lang="uk-UA" sz="4500" dirty="0" smtClean="0"/>
              <a:t>належна поведінка може визначатися словами «повинен», «</a:t>
            </a:r>
            <a:r>
              <a:rPr lang="uk-UA" sz="4500" dirty="0" err="1" smtClean="0"/>
              <a:t>зобов</a:t>
            </a:r>
            <a:r>
              <a:rPr lang="en-US" sz="4500" dirty="0" smtClean="0"/>
              <a:t>’</a:t>
            </a:r>
            <a:r>
              <a:rPr lang="uk-UA" sz="4500" dirty="0" err="1" smtClean="0"/>
              <a:t>язаний</a:t>
            </a:r>
            <a:r>
              <a:rPr lang="uk-UA" sz="4500" dirty="0" smtClean="0"/>
              <a:t>», «слід», «належить»</a:t>
            </a:r>
            <a:r>
              <a:rPr lang="en-US" sz="4500" dirty="0" smtClean="0"/>
              <a:t>]</a:t>
            </a:r>
            <a:r>
              <a:rPr lang="uk-UA" sz="4500" dirty="0" smtClean="0"/>
              <a:t>; 2) поширені оцінні поняття</a:t>
            </a:r>
            <a:r>
              <a:rPr lang="en-US" sz="4500" dirty="0" smtClean="0"/>
              <a:t> [</a:t>
            </a:r>
            <a:r>
              <a:rPr lang="ru-RU" sz="4500" dirty="0" smtClean="0"/>
              <a:t>«</a:t>
            </a:r>
            <a:r>
              <a:rPr lang="uk-UA" sz="4500" dirty="0" smtClean="0"/>
              <a:t>тяжкі наслідки</a:t>
            </a:r>
            <a:r>
              <a:rPr lang="ru-RU" sz="4500" dirty="0" smtClean="0"/>
              <a:t>», «</a:t>
            </a:r>
            <a:r>
              <a:rPr lang="uk-UA" sz="4500" dirty="0" smtClean="0"/>
              <a:t>істотна</a:t>
            </a:r>
            <a:r>
              <a:rPr lang="ru-RU" sz="4500" dirty="0" smtClean="0"/>
              <a:t> шкода», «особливо </a:t>
            </a:r>
            <a:r>
              <a:rPr lang="uk-UA" sz="4500" dirty="0" smtClean="0"/>
              <a:t>крупний розмір</a:t>
            </a:r>
            <a:r>
              <a:rPr lang="ru-RU" sz="4500" dirty="0" smtClean="0"/>
              <a:t>»</a:t>
            </a:r>
            <a:r>
              <a:rPr lang="en-US" sz="4500" dirty="0" smtClean="0"/>
              <a:t>]</a:t>
            </a:r>
            <a:r>
              <a:rPr lang="uk-UA" sz="4500" dirty="0" smtClean="0"/>
              <a:t>; 3)використовуються скорочення </a:t>
            </a:r>
            <a:r>
              <a:rPr lang="en-US" sz="4500" dirty="0" smtClean="0"/>
              <a:t>[</a:t>
            </a:r>
            <a:r>
              <a:rPr lang="uk-UA" sz="4500" dirty="0" smtClean="0"/>
              <a:t>т.п., </a:t>
            </a:r>
            <a:r>
              <a:rPr lang="uk-UA" sz="4500" dirty="0" err="1" smtClean="0"/>
              <a:t>інш</a:t>
            </a:r>
            <a:r>
              <a:rPr lang="uk-UA" sz="4500" dirty="0" smtClean="0"/>
              <a:t>.</a:t>
            </a:r>
            <a:r>
              <a:rPr lang="en-US" sz="4500" dirty="0" smtClean="0"/>
              <a:t>]</a:t>
            </a:r>
            <a:r>
              <a:rPr lang="uk-UA" sz="4500" dirty="0" smtClean="0"/>
              <a:t>; 4) наявність колізій та прогалин в праві.</a:t>
            </a:r>
            <a:endParaRPr lang="uk-UA" sz="4500" dirty="0"/>
          </a:p>
        </p:txBody>
      </p:sp>
    </p:spTree>
    <p:extLst>
      <p:ext uri="{BB962C8B-B14F-4D97-AF65-F5344CB8AC3E}">
        <p14:creationId xmlns:p14="http://schemas.microsoft.com/office/powerpoint/2010/main" xmlns="" val="213980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228919"/>
            <a:ext cx="8229600" cy="45719"/>
          </a:xfrm>
        </p:spPr>
        <p:txBody>
          <a:bodyPr>
            <a:noAutofit/>
          </a:bodyPr>
          <a:lstStyle/>
          <a:p>
            <a:endParaRPr lang="uk-UA" sz="3600" b="1" dirty="0"/>
          </a:p>
        </p:txBody>
      </p:sp>
      <p:sp>
        <p:nvSpPr>
          <p:cNvPr id="3" name="Объект 2"/>
          <p:cNvSpPr>
            <a:spLocks noGrp="1"/>
          </p:cNvSpPr>
          <p:nvPr>
            <p:ph idx="1"/>
          </p:nvPr>
        </p:nvSpPr>
        <p:spPr>
          <a:xfrm>
            <a:off x="457200" y="404664"/>
            <a:ext cx="8229600" cy="5721499"/>
          </a:xfrm>
        </p:spPr>
        <p:txBody>
          <a:bodyPr>
            <a:normAutofit fontScale="92500"/>
          </a:bodyPr>
          <a:lstStyle/>
          <a:p>
            <a:pPr>
              <a:buFont typeface="Wingdings" pitchFamily="2" charset="2"/>
              <a:buChar char="Ø"/>
            </a:pPr>
            <a:r>
              <a:rPr lang="uk-UA" dirty="0" smtClean="0"/>
              <a:t>Колегія суддів Судової палати в адміністративних справах Верховного Суду України дійшла висновку про те, що посадова особа державної податкової служби, якій відповідно до Закону № 509-ХІІ присвоєно спеціальне звання, має право на отримання лише однієї доплати за вислугу років до заробітної плати, а саме «винагороди за вислугу років», передбаченої п. 2 Порядку (постанови Верховного Суду України від 22 березня 2017 р. у справі № 21-1908а16; від 7 червня 2017 р. у справі </a:t>
            </a:r>
            <a:r>
              <a:rPr lang="ru-RU" dirty="0" smtClean="0"/>
              <a:t>№ </a:t>
            </a:r>
            <a:r>
              <a:rPr lang="ru-RU" dirty="0"/>
              <a:t>21-709а16).</a:t>
            </a:r>
            <a:endParaRPr lang="uk-UA" dirty="0"/>
          </a:p>
        </p:txBody>
      </p:sp>
    </p:spTree>
    <p:extLst>
      <p:ext uri="{BB962C8B-B14F-4D97-AF65-F5344CB8AC3E}">
        <p14:creationId xmlns:p14="http://schemas.microsoft.com/office/powerpoint/2010/main" xmlns="" val="1422522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2034"/>
          </a:xfrm>
        </p:spPr>
        <p:txBody>
          <a:bodyPr>
            <a:normAutofit fontScale="90000"/>
          </a:bodyPr>
          <a:lstStyle/>
          <a:p>
            <a:endParaRPr lang="uk-UA" dirty="0"/>
          </a:p>
        </p:txBody>
      </p:sp>
      <p:sp>
        <p:nvSpPr>
          <p:cNvPr id="3" name="Объект 2"/>
          <p:cNvSpPr>
            <a:spLocks noGrp="1"/>
          </p:cNvSpPr>
          <p:nvPr>
            <p:ph idx="1"/>
          </p:nvPr>
        </p:nvSpPr>
        <p:spPr>
          <a:xfrm>
            <a:off x="457200" y="692696"/>
            <a:ext cx="8229600" cy="5433467"/>
          </a:xfrm>
        </p:spPr>
        <p:txBody>
          <a:bodyPr>
            <a:normAutofit fontScale="70000" lnSpcReduction="20000"/>
          </a:bodyPr>
          <a:lstStyle/>
          <a:p>
            <a:pPr>
              <a:buFont typeface="Wingdings" pitchFamily="2" charset="2"/>
              <a:buChar char="Ø"/>
            </a:pPr>
            <a:r>
              <a:rPr lang="uk-UA" dirty="0" smtClean="0"/>
              <a:t>Висновок </a:t>
            </a:r>
            <a:r>
              <a:rPr lang="uk-UA" dirty="0"/>
              <a:t>Верховного Суду України про правильне застосування положень ч. </a:t>
            </a:r>
            <a:r>
              <a:rPr lang="uk-UA" dirty="0" smtClean="0"/>
              <a:t>3 ст</a:t>
            </a:r>
            <a:r>
              <a:rPr lang="uk-UA" dirty="0"/>
              <a:t>. 43 Закону України від 9 квітня 1992 р. № 2262-ХІІ «Про пенсійне </a:t>
            </a:r>
            <a:r>
              <a:rPr lang="uk-UA" dirty="0" smtClean="0"/>
              <a:t>забезпечення осіб</a:t>
            </a:r>
            <a:r>
              <a:rPr lang="uk-UA" dirty="0"/>
              <a:t>, звільнених з військової служби, та деяких інших осіб» (у редакції, чинній на </a:t>
            </a:r>
            <a:r>
              <a:rPr lang="uk-UA" dirty="0" smtClean="0"/>
              <a:t>час виникнення </a:t>
            </a:r>
            <a:r>
              <a:rPr lang="uk-UA" dirty="0"/>
              <a:t>спірних правовідносин; далі — Закон № 2262-ХІІ) щодо </a:t>
            </a:r>
            <a:r>
              <a:rPr lang="uk-UA" dirty="0" smtClean="0"/>
              <a:t>повноважень Кабінету </a:t>
            </a:r>
            <a:r>
              <a:rPr lang="uk-UA" dirty="0"/>
              <a:t>Міністрів України встановлювати інші розміри пенсій, ніж передбачені ч. </a:t>
            </a:r>
            <a:r>
              <a:rPr lang="uk-UA" dirty="0" smtClean="0"/>
              <a:t>3 ст</a:t>
            </a:r>
            <a:r>
              <a:rPr lang="uk-UA" dirty="0"/>
              <a:t>. 43 цього Закону. висновок суду касаційної інстанції у справі, що розглядається, про обчислення пенсії відповідно до </a:t>
            </a:r>
            <a:r>
              <a:rPr lang="uk-UA" dirty="0" smtClean="0"/>
              <a:t>вимог постанови </a:t>
            </a:r>
            <a:r>
              <a:rPr lang="uk-UA" dirty="0"/>
              <a:t>Кабінету Міністрів України від 17 липня 1992 р. № 393 «Про порядок обчислення вислуги років, призначення </a:t>
            </a:r>
            <a:r>
              <a:rPr lang="uk-UA" dirty="0" smtClean="0"/>
              <a:t>та  виплати </a:t>
            </a:r>
            <a:r>
              <a:rPr lang="uk-UA" dirty="0"/>
              <a:t>пенсій і грошової допомоги особам офіцерського складу, прапорщикам, мічманам, військовослужбовцям </a:t>
            </a:r>
            <a:r>
              <a:rPr lang="uk-UA" dirty="0" smtClean="0"/>
              <a:t>надстрокової </a:t>
            </a:r>
            <a:r>
              <a:rPr lang="uk-UA" dirty="0"/>
              <a:t>служби та військової служби за контрактом, особам начальницького і рядового складу органів внутрішніх справ та </a:t>
            </a:r>
            <a:r>
              <a:rPr lang="uk-UA" dirty="0" smtClean="0"/>
              <a:t>членам їхніх </a:t>
            </a:r>
            <a:r>
              <a:rPr lang="uk-UA" dirty="0"/>
              <a:t>сімей» ґрунтується на правильному застосуванні норм матеріального права, тому в задоволенні заяви слід </a:t>
            </a:r>
            <a:r>
              <a:rPr lang="uk-UA" dirty="0" smtClean="0"/>
              <a:t>відмовити (постанова </a:t>
            </a:r>
            <a:r>
              <a:rPr lang="uk-UA" dirty="0"/>
              <a:t>Верховного Суду України від 11 квітня 2017 р. у справі № 21-938а16).</a:t>
            </a:r>
          </a:p>
        </p:txBody>
      </p:sp>
    </p:spTree>
    <p:extLst>
      <p:ext uri="{BB962C8B-B14F-4D97-AF65-F5344CB8AC3E}">
        <p14:creationId xmlns:p14="http://schemas.microsoft.com/office/powerpoint/2010/main" xmlns="" val="4268288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endParaRPr lang="uk-UA" dirty="0"/>
          </a:p>
        </p:txBody>
      </p:sp>
      <p:sp>
        <p:nvSpPr>
          <p:cNvPr id="3" name="Объект 2"/>
          <p:cNvSpPr>
            <a:spLocks noGrp="1"/>
          </p:cNvSpPr>
          <p:nvPr>
            <p:ph idx="1"/>
          </p:nvPr>
        </p:nvSpPr>
        <p:spPr>
          <a:xfrm>
            <a:off x="457200" y="980728"/>
            <a:ext cx="8229600" cy="5145435"/>
          </a:xfrm>
        </p:spPr>
        <p:txBody>
          <a:bodyPr>
            <a:normAutofit fontScale="62500" lnSpcReduction="20000"/>
          </a:bodyPr>
          <a:lstStyle/>
          <a:p>
            <a:pPr>
              <a:buFont typeface="Wingdings" pitchFamily="2" charset="2"/>
              <a:buChar char="Ø"/>
            </a:pPr>
            <a:r>
              <a:rPr lang="uk-UA" smtClean="0"/>
              <a:t>Відповідно до вимог ст. 15 ЦПК України суди розглядають в порядку цивільного судочинства справи щодо захисту порушених, невизнаних або оспорюваних прав, свобод чи інтересів, що виникають із цивільних, житлових, земельних, сімейних, трудових відносин, а також з інших правовідносин, крім випадків, коли розгляд таких справ проводиться за правилами іншого судочинства. При визначенні юрисдикційності спору слід враховувати, що критеріями розмежування між цивільною та іншими юрисдикціями є, по-перше, характер спору про право (справи за позовами, що виникають з будь-яких правовідносин, крім випадків, коли розгляд таких справ проводиться за правилами інших видів судочинства), по-друге, однією зі сторін у спорі є, як правило, фізична особа. Тобто критеріями розмежування між справами цивільного та господарського судочинства є одночасно суб’єктний склад учасників процесу та характер спірних правовідносин (Постанова судових палат у цивільних та господарських справах Верховного Суду України від 14 червня 2017 р. у справі № 6 -2563цс16). </a:t>
            </a:r>
            <a:r>
              <a:rPr lang="ru-RU" smtClean="0"/>
              <a:t>//</a:t>
            </a:r>
            <a:r>
              <a:rPr lang="en-US" dirty="0"/>
              <a:t>http://www.scourt.gov.ua/clients/vsu/vsu.nsf/7864c99c46598282c2257b4c0037c014/a1890fcfc5b24fcdc22582120049dd29/$FILE/Visnyk_11_2017_web.pdf</a:t>
            </a:r>
            <a:endParaRPr lang="uk-UA" dirty="0"/>
          </a:p>
        </p:txBody>
      </p:sp>
    </p:spTree>
    <p:extLst>
      <p:ext uri="{BB962C8B-B14F-4D97-AF65-F5344CB8AC3E}">
        <p14:creationId xmlns:p14="http://schemas.microsoft.com/office/powerpoint/2010/main" xmlns="" val="3225520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Autofit/>
          </a:bodyPr>
          <a:lstStyle/>
          <a:p>
            <a:r>
              <a:rPr lang="uk-UA" sz="3600" b="1" dirty="0"/>
              <a:t>Способи (прийоми) </a:t>
            </a:r>
            <a:r>
              <a:rPr lang="uk-UA" sz="3600" b="1" dirty="0" err="1" smtClean="0"/>
              <a:t>правотлумачення</a:t>
            </a:r>
            <a:r>
              <a:rPr lang="uk-UA" sz="3600" b="1" dirty="0" smtClean="0"/>
              <a:t> </a:t>
            </a:r>
            <a:endParaRPr lang="uk-UA" sz="3600"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2673335430"/>
              </p:ext>
            </p:extLst>
          </p:nvPr>
        </p:nvGraphicFramePr>
        <p:xfrm>
          <a:off x="323528" y="980728"/>
          <a:ext cx="8568952"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55727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15416"/>
            <a:ext cx="8229600" cy="144016"/>
          </a:xfrm>
        </p:spPr>
        <p:txBody>
          <a:bodyPr>
            <a:normAutofit fontScale="90000"/>
          </a:bodyPr>
          <a:lstStyle/>
          <a:p>
            <a:endParaRPr lang="uk-UA" dirty="0"/>
          </a:p>
        </p:txBody>
      </p:sp>
      <p:sp>
        <p:nvSpPr>
          <p:cNvPr id="3" name="Объект 2"/>
          <p:cNvSpPr>
            <a:spLocks noGrp="1"/>
          </p:cNvSpPr>
          <p:nvPr>
            <p:ph idx="1"/>
          </p:nvPr>
        </p:nvSpPr>
        <p:spPr>
          <a:xfrm>
            <a:off x="251520" y="116632"/>
            <a:ext cx="8784976" cy="6741368"/>
          </a:xfrm>
        </p:spPr>
        <p:txBody>
          <a:bodyPr>
            <a:normAutofit/>
          </a:bodyPr>
          <a:lstStyle/>
          <a:p>
            <a:pPr>
              <a:buFont typeface="Wingdings" pitchFamily="2" charset="2"/>
              <a:buChar char="Ø"/>
            </a:pPr>
            <a:r>
              <a:rPr lang="uk-UA" b="1" dirty="0" smtClean="0"/>
              <a:t>Мовний спосіб</a:t>
            </a:r>
            <a:r>
              <a:rPr lang="uk-UA" dirty="0" smtClean="0"/>
              <a:t>: </a:t>
            </a:r>
          </a:p>
          <a:p>
            <a:pPr>
              <a:buFontTx/>
              <a:buChar char="-"/>
            </a:pPr>
            <a:r>
              <a:rPr lang="uk-UA" dirty="0" smtClean="0"/>
              <a:t>сукупність при­йомів тлумачення, спрямованих на вста­новлення змісту норми права за допо­могою мовних засобів і внутрішньо</a:t>
            </a:r>
            <a:r>
              <a:rPr lang="en-US" dirty="0" smtClean="0"/>
              <a:t>-</a:t>
            </a:r>
            <a:r>
              <a:rPr lang="uk-UA" dirty="0" smtClean="0"/>
              <a:t>текстових зв’язків;</a:t>
            </a:r>
          </a:p>
          <a:p>
            <a:pPr>
              <a:buFontTx/>
              <a:buChar char="-"/>
            </a:pPr>
            <a:r>
              <a:rPr lang="uk-UA" dirty="0" smtClean="0"/>
              <a:t> ґрунтується на знанні мови, на якій сформульований текст норми права</a:t>
            </a:r>
            <a:r>
              <a:rPr lang="uk-UA" dirty="0"/>
              <a:t> </a:t>
            </a:r>
            <a:r>
              <a:rPr lang="uk-UA" dirty="0" smtClean="0"/>
              <a:t>+ на викорис­танні правил синтаксису, морфології, пунктуації, семантики;</a:t>
            </a:r>
          </a:p>
          <a:p>
            <a:pPr>
              <a:buFontTx/>
              <a:buChar char="-"/>
            </a:pPr>
            <a:r>
              <a:rPr lang="uk-UA" dirty="0" smtClean="0"/>
              <a:t>з’ясовуються відповідні лексичні одиниці з урахуванням їх граматичних форм, конструкцій, місце та роль розді­лових знаків.</a:t>
            </a:r>
            <a:endParaRPr lang="uk-UA" dirty="0"/>
          </a:p>
        </p:txBody>
      </p:sp>
    </p:spTree>
    <p:extLst>
      <p:ext uri="{BB962C8B-B14F-4D97-AF65-F5344CB8AC3E}">
        <p14:creationId xmlns:p14="http://schemas.microsoft.com/office/powerpoint/2010/main" xmlns="" val="1265037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1150602" flipV="1">
            <a:off x="472583" y="-950143"/>
            <a:ext cx="8204289" cy="410540"/>
          </a:xfrm>
        </p:spPr>
        <p:txBody>
          <a:bodyPr>
            <a:normAutofit fontScale="90000"/>
          </a:bodyPr>
          <a:lstStyle/>
          <a:p>
            <a:endParaRPr lang="uk-UA"/>
          </a:p>
        </p:txBody>
      </p:sp>
      <p:sp>
        <p:nvSpPr>
          <p:cNvPr id="3" name="Объект 2"/>
          <p:cNvSpPr>
            <a:spLocks noGrp="1"/>
          </p:cNvSpPr>
          <p:nvPr>
            <p:ph idx="1"/>
          </p:nvPr>
        </p:nvSpPr>
        <p:spPr>
          <a:xfrm>
            <a:off x="0" y="0"/>
            <a:ext cx="5000628" cy="3786190"/>
          </a:xfrm>
        </p:spPr>
        <p:txBody>
          <a:bodyPr>
            <a:noAutofit/>
          </a:bodyPr>
          <a:lstStyle/>
          <a:p>
            <a:pPr marL="0" indent="0" algn="ctr">
              <a:buNone/>
            </a:pPr>
            <a:r>
              <a:rPr lang="uk-UA" sz="1050" b="1" dirty="0"/>
              <a:t>П</a:t>
            </a:r>
            <a:r>
              <a:rPr lang="uk-UA" sz="1050" b="1" dirty="0" smtClean="0"/>
              <a:t>ри застосуванні мовного способу слід ураховувати </a:t>
            </a:r>
            <a:r>
              <a:rPr lang="uk-UA" sz="1050" b="1" dirty="0" smtClean="0"/>
              <a:t>прави­ла</a:t>
            </a:r>
            <a:r>
              <a:rPr lang="uk-UA" sz="1050" dirty="0" smtClean="0"/>
              <a:t>: </a:t>
            </a:r>
          </a:p>
          <a:p>
            <a:pPr marL="514350" indent="-514350">
              <a:buNone/>
            </a:pPr>
            <a:r>
              <a:rPr lang="uk-UA" sz="1050" dirty="0" smtClean="0"/>
              <a:t>1)словам </a:t>
            </a:r>
            <a:r>
              <a:rPr lang="uk-UA" sz="1050" dirty="0" smtClean="0"/>
              <a:t>і словосполученням право­вого акта  надавати найбільш поши­рене</a:t>
            </a:r>
            <a:r>
              <a:rPr lang="en-US" sz="1050" dirty="0" smtClean="0"/>
              <a:t> (</a:t>
            </a:r>
            <a:r>
              <a:rPr lang="uk-UA" sz="1050" dirty="0" smtClean="0"/>
              <a:t>повсякденне</a:t>
            </a:r>
            <a:r>
              <a:rPr lang="en-US" sz="1050" dirty="0" smtClean="0"/>
              <a:t>) </a:t>
            </a:r>
            <a:r>
              <a:rPr lang="uk-UA" sz="1050" dirty="0" smtClean="0"/>
              <a:t> значення. Це правило іменують «золотим правилом тлумачення»</a:t>
            </a:r>
            <a:r>
              <a:rPr lang="en-US" sz="1050" dirty="0" smtClean="0"/>
              <a:t> [</a:t>
            </a:r>
            <a:r>
              <a:rPr lang="uk-UA" sz="1050" dirty="0" smtClean="0"/>
              <a:t> ч.1. ст. 31 Віденської конвенції про право міжнародних договорів</a:t>
            </a:r>
            <a:r>
              <a:rPr lang="en-US" sz="1050" dirty="0" smtClean="0"/>
              <a:t> </a:t>
            </a:r>
            <a:r>
              <a:rPr lang="ru-RU" sz="1050" dirty="0"/>
              <a:t> </a:t>
            </a:r>
            <a:r>
              <a:rPr lang="uk-UA" sz="1050" dirty="0" smtClean="0"/>
              <a:t>містить положення, що  договір  повинен  тлумачитись  добросовісно  відповідно до звичайного значення</a:t>
            </a:r>
            <a:r>
              <a:rPr lang="en-US" sz="1050" dirty="0" smtClean="0"/>
              <a:t>]</a:t>
            </a:r>
            <a:r>
              <a:rPr lang="uk-UA" sz="1050" dirty="0" smtClean="0"/>
              <a:t>; </a:t>
            </a:r>
          </a:p>
          <a:p>
            <a:pPr marL="514350" indent="-514350">
              <a:buNone/>
            </a:pPr>
            <a:r>
              <a:rPr lang="uk-UA" sz="1050" dirty="0" smtClean="0"/>
              <a:t>2)при </a:t>
            </a:r>
            <a:r>
              <a:rPr lang="uk-UA" sz="1050" dirty="0" smtClean="0"/>
              <a:t>існуванні легальної дефініції саме її слід викорис­товувати; </a:t>
            </a:r>
          </a:p>
          <a:p>
            <a:pPr marL="514350" indent="-514350">
              <a:buNone/>
            </a:pPr>
            <a:r>
              <a:rPr lang="uk-UA" sz="1050" dirty="0" smtClean="0"/>
              <a:t>3)не </a:t>
            </a:r>
            <a:r>
              <a:rPr lang="uk-UA" sz="1050" dirty="0" smtClean="0"/>
              <a:t>можна однаково тлумачи­ти один і той самий термін у різних галу­зях права; </a:t>
            </a:r>
          </a:p>
          <a:p>
            <a:pPr marL="514350" indent="-514350">
              <a:buNone/>
            </a:pPr>
            <a:r>
              <a:rPr lang="uk-UA" sz="1050" dirty="0" smtClean="0"/>
              <a:t>4)тотожним </a:t>
            </a:r>
            <a:r>
              <a:rPr lang="uk-UA" sz="1050" dirty="0" smtClean="0"/>
              <a:t>формулюванням в одному нормативному акті не можна на­давати різного значення; </a:t>
            </a:r>
          </a:p>
          <a:p>
            <a:pPr marL="514350" indent="-514350">
              <a:buNone/>
            </a:pPr>
            <a:r>
              <a:rPr lang="uk-UA" sz="1050" dirty="0" smtClean="0"/>
              <a:t>5)неприпусти­мою </a:t>
            </a:r>
            <a:r>
              <a:rPr lang="uk-UA" sz="1050" dirty="0" smtClean="0"/>
              <a:t>є така інтерпретація, при якій окре­мі слова чи вирази тлумачилися б як зай­ві; </a:t>
            </a:r>
          </a:p>
          <a:p>
            <a:pPr marL="514350" indent="-514350">
              <a:buNone/>
            </a:pPr>
            <a:r>
              <a:rPr lang="uk-UA" sz="1050" dirty="0" smtClean="0"/>
              <a:t>6)при </a:t>
            </a:r>
            <a:r>
              <a:rPr lang="uk-UA" sz="1050" dirty="0" smtClean="0"/>
              <a:t>тлумаченні тексту юридично­го акта, викладеного не мовою першо­джерела, доцільно звертатися до тексту першоджерела, про що йдеться</a:t>
            </a:r>
            <a:r>
              <a:rPr lang="en-US" sz="1050" dirty="0" smtClean="0"/>
              <a:t> [</a:t>
            </a:r>
            <a:r>
              <a:rPr lang="uk-UA" sz="1050" dirty="0" smtClean="0"/>
              <a:t>у ч. 4 ст. 18 Закону України «Про виконання рішень та застосування прак­тики Європейського суду з прав люди­ни»</a:t>
            </a:r>
            <a:r>
              <a:rPr lang="en-US" sz="1050" dirty="0" smtClean="0"/>
              <a:t>]</a:t>
            </a:r>
            <a:r>
              <a:rPr lang="uk-UA" sz="1050" dirty="0" smtClean="0"/>
              <a:t>; </a:t>
            </a:r>
          </a:p>
          <a:p>
            <a:pPr marL="514350" indent="-514350">
              <a:buNone/>
            </a:pPr>
            <a:r>
              <a:rPr lang="uk-UA" sz="1050" dirty="0" smtClean="0"/>
              <a:t>7)необхідно </a:t>
            </a:r>
            <a:r>
              <a:rPr lang="uk-UA" sz="1050" dirty="0" smtClean="0"/>
              <a:t>брати до уваги єдналь­ні та розділові сполучники, доконану та недоконану форму дієслів</a:t>
            </a:r>
            <a:r>
              <a:rPr lang="ru-RU" sz="1050" dirty="0" smtClean="0"/>
              <a:t>.</a:t>
            </a:r>
            <a:endParaRPr lang="ru-RU" sz="1050" dirty="0"/>
          </a:p>
        </p:txBody>
      </p:sp>
      <p:sp>
        <p:nvSpPr>
          <p:cNvPr id="4" name="Rectangle 3"/>
          <p:cNvSpPr/>
          <p:nvPr/>
        </p:nvSpPr>
        <p:spPr>
          <a:xfrm>
            <a:off x="5286348" y="142852"/>
            <a:ext cx="3857652" cy="1384995"/>
          </a:xfrm>
          <a:prstGeom prst="rect">
            <a:avLst/>
          </a:prstGeom>
        </p:spPr>
        <p:txBody>
          <a:bodyPr wrap="square">
            <a:spAutoFit/>
          </a:bodyPr>
          <a:lstStyle/>
          <a:p>
            <a:pPr marL="514350" indent="-514350" algn="just"/>
            <a:r>
              <a:rPr lang="uk-UA" sz="1200" dirty="0" smtClean="0"/>
              <a:t>3)“герменевтика</a:t>
            </a:r>
            <a:r>
              <a:rPr lang="uk-UA" sz="1200" dirty="0" smtClean="0"/>
              <a:t>” – термін, що позначає мистецтво роз’яснення, аналіз тексту. Походженням термін “герменевтика” завдячує богу Гермесу, який був покровителем красномовства, магії, глашатаїв і вісником богів. Вважалося, що він не тільки дослівно оголошував людям послання богів, а й тлумачив їх, щоб зробити зрозумілими. </a:t>
            </a:r>
            <a:endParaRPr lang="uk-UA" sz="1200" dirty="0"/>
          </a:p>
        </p:txBody>
      </p:sp>
      <p:sp>
        <p:nvSpPr>
          <p:cNvPr id="5" name="Rectangle 4"/>
          <p:cNvSpPr/>
          <p:nvPr/>
        </p:nvSpPr>
        <p:spPr>
          <a:xfrm>
            <a:off x="5072066" y="1500174"/>
            <a:ext cx="4071934" cy="3662541"/>
          </a:xfrm>
          <a:prstGeom prst="rect">
            <a:avLst/>
          </a:prstGeom>
        </p:spPr>
        <p:txBody>
          <a:bodyPr wrap="square">
            <a:spAutoFit/>
          </a:bodyPr>
          <a:lstStyle/>
          <a:p>
            <a:pPr algn="just">
              <a:buFont typeface="Wingdings" pitchFamily="2" charset="2"/>
              <a:buChar char="Ø"/>
            </a:pPr>
            <a:r>
              <a:rPr lang="uk-UA" sz="1200" dirty="0" smtClean="0"/>
              <a:t>Тлумачення норм права розглядають як процес, завдяки якому між загальними нормами і конкретними життєвими ситуаціями, до яких застосовуються ці норми, встановляється логічний зв</a:t>
            </a:r>
            <a:r>
              <a:rPr lang="en-US" sz="1200" dirty="0" smtClean="0"/>
              <a:t>’</a:t>
            </a:r>
            <a:r>
              <a:rPr lang="uk-UA" sz="1200" dirty="0" smtClean="0"/>
              <a:t>язок</a:t>
            </a:r>
          </a:p>
          <a:p>
            <a:pPr algn="just">
              <a:buFont typeface="Wingdings" pitchFamily="2" charset="2"/>
              <a:buChar char="Ø"/>
            </a:pPr>
            <a:r>
              <a:rPr lang="uk-UA" sz="1200" dirty="0" smtClean="0"/>
              <a:t>Норма права є символом, зміст якого повинен бути встановлений. Без  адекватного розуміння унеможливлюється правильне розуміння змісту  норми. Англійські юристи говорять: “</a:t>
            </a:r>
            <a:r>
              <a:rPr lang="uk-UA" sz="1200" b="1" i="1" dirty="0" smtClean="0"/>
              <a:t>У законі присутня тільки половина змісту, інша прихована, а ідеї – всередині</a:t>
            </a:r>
            <a:r>
              <a:rPr lang="uk-UA" sz="1200" dirty="0" smtClean="0"/>
              <a:t>”. Задля правильного застосування закону в процесі тлумачення необхідно відшукати цю приховану ідею. </a:t>
            </a:r>
          </a:p>
          <a:p>
            <a:pPr algn="just">
              <a:buFont typeface="Wingdings" pitchFamily="2" charset="2"/>
              <a:buChar char="Ø"/>
            </a:pPr>
            <a:r>
              <a:rPr lang="uk-UA" sz="1200" dirty="0" smtClean="0"/>
              <a:t>Причини, які обумовлюють необхідність тлумачення норм права:</a:t>
            </a:r>
          </a:p>
          <a:p>
            <a:pPr algn="just"/>
            <a:r>
              <a:rPr lang="uk-UA" sz="1200" dirty="0" smtClean="0"/>
              <a:t> 1)  різні терміни для одних і тих же понять </a:t>
            </a:r>
            <a:r>
              <a:rPr lang="en-US" sz="1200" dirty="0" smtClean="0"/>
              <a:t>[</a:t>
            </a:r>
            <a:r>
              <a:rPr lang="uk-UA" sz="1200" dirty="0" smtClean="0"/>
              <a:t>належна поведінка може визначатися словами «повинен», «зобов</a:t>
            </a:r>
            <a:r>
              <a:rPr lang="en-US" sz="1200" dirty="0" smtClean="0"/>
              <a:t>’</a:t>
            </a:r>
            <a:r>
              <a:rPr lang="uk-UA" sz="1200" dirty="0" smtClean="0"/>
              <a:t>язаний», «слід», «належить»</a:t>
            </a:r>
            <a:r>
              <a:rPr lang="en-US" sz="1200" dirty="0" smtClean="0"/>
              <a:t>]</a:t>
            </a:r>
            <a:r>
              <a:rPr lang="uk-UA" sz="1200" dirty="0" smtClean="0"/>
              <a:t>; 2) поширені оцінні поняття</a:t>
            </a:r>
            <a:r>
              <a:rPr lang="en-US" sz="1200" dirty="0" smtClean="0"/>
              <a:t> [</a:t>
            </a:r>
            <a:r>
              <a:rPr lang="ru-RU" sz="1200" dirty="0" smtClean="0"/>
              <a:t>«</a:t>
            </a:r>
            <a:r>
              <a:rPr lang="uk-UA" sz="1200" dirty="0" smtClean="0"/>
              <a:t>тяжкі наслідки</a:t>
            </a:r>
            <a:r>
              <a:rPr lang="ru-RU" sz="1200" dirty="0" smtClean="0"/>
              <a:t>», «</a:t>
            </a:r>
            <a:r>
              <a:rPr lang="uk-UA" sz="1200" dirty="0" smtClean="0"/>
              <a:t>істотна</a:t>
            </a:r>
            <a:r>
              <a:rPr lang="ru-RU" sz="1200" dirty="0" smtClean="0"/>
              <a:t> шкода», «особливо </a:t>
            </a:r>
            <a:r>
              <a:rPr lang="uk-UA" sz="1200" dirty="0" smtClean="0"/>
              <a:t>крупний розмір</a:t>
            </a:r>
            <a:r>
              <a:rPr lang="ru-RU" sz="1200" dirty="0" smtClean="0"/>
              <a:t>»</a:t>
            </a:r>
            <a:r>
              <a:rPr lang="en-US" sz="1200" dirty="0" smtClean="0"/>
              <a:t>]</a:t>
            </a:r>
            <a:r>
              <a:rPr lang="uk-UA" sz="1200" dirty="0" smtClean="0"/>
              <a:t>; 3)використовуються скорочення </a:t>
            </a:r>
            <a:r>
              <a:rPr lang="en-US" sz="1200" dirty="0" smtClean="0"/>
              <a:t>[</a:t>
            </a:r>
            <a:r>
              <a:rPr lang="uk-UA" sz="1200" dirty="0" smtClean="0"/>
              <a:t>т.п., інш.</a:t>
            </a:r>
            <a:r>
              <a:rPr lang="en-US" sz="1200" dirty="0" smtClean="0"/>
              <a:t>]</a:t>
            </a:r>
            <a:r>
              <a:rPr lang="uk-UA" sz="1200" dirty="0" smtClean="0"/>
              <a:t>; 4) наявність колізій та прогалин в праві</a:t>
            </a:r>
            <a:r>
              <a:rPr lang="uk-UA" sz="1600" dirty="0" smtClean="0"/>
              <a:t>.</a:t>
            </a:r>
            <a:endParaRPr lang="uk-UA" sz="1600"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3214686"/>
            <a:ext cx="5072066" cy="36433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166370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228919"/>
            <a:ext cx="8229600" cy="45719"/>
          </a:xfrm>
        </p:spPr>
        <p:txBody>
          <a:bodyPr>
            <a:normAutofit fontScale="90000"/>
          </a:bodyPr>
          <a:lstStyle/>
          <a:p>
            <a:endParaRPr lang="uk-UA"/>
          </a:p>
        </p:txBody>
      </p:sp>
      <p:sp>
        <p:nvSpPr>
          <p:cNvPr id="3" name="Объект 2"/>
          <p:cNvSpPr>
            <a:spLocks noGrp="1"/>
          </p:cNvSpPr>
          <p:nvPr>
            <p:ph idx="1"/>
          </p:nvPr>
        </p:nvSpPr>
        <p:spPr>
          <a:xfrm>
            <a:off x="467544" y="476672"/>
            <a:ext cx="8229600" cy="6552728"/>
          </a:xfrm>
        </p:spPr>
        <p:txBody>
          <a:bodyPr>
            <a:normAutofit fontScale="70000" lnSpcReduction="20000"/>
          </a:bodyPr>
          <a:lstStyle/>
          <a:p>
            <a:pPr>
              <a:buFont typeface="Wingdings" pitchFamily="2" charset="2"/>
              <a:buChar char="Ø"/>
            </a:pPr>
            <a:r>
              <a:rPr lang="uk-UA" sz="4600" b="1" dirty="0"/>
              <a:t>Л</a:t>
            </a:r>
            <a:r>
              <a:rPr lang="uk-UA" sz="4600" b="1" dirty="0" smtClean="0"/>
              <a:t>огічний спосіб</a:t>
            </a:r>
            <a:r>
              <a:rPr lang="uk-UA" dirty="0" smtClean="0"/>
              <a:t>: </a:t>
            </a:r>
          </a:p>
          <a:p>
            <a:pPr algn="just">
              <a:buFontTx/>
              <a:buChar char="-"/>
            </a:pPr>
            <a:r>
              <a:rPr lang="uk-UA" sz="4100" dirty="0" smtClean="0"/>
              <a:t>передбачає </a:t>
            </a:r>
            <a:r>
              <a:rPr lang="uk-UA" sz="4100" dirty="0"/>
              <a:t>роботу інтерпретатора з тек­стом при використанні різних прийомів і законів формальної </a:t>
            </a:r>
            <a:r>
              <a:rPr lang="uk-UA" sz="4100" dirty="0" smtClean="0"/>
              <a:t>логіки; </a:t>
            </a:r>
          </a:p>
          <a:p>
            <a:pPr algn="just">
              <a:buFontTx/>
              <a:buChar char="-"/>
            </a:pPr>
            <a:r>
              <a:rPr lang="uk-UA" sz="4100" dirty="0" smtClean="0"/>
              <a:t>прийоми </a:t>
            </a:r>
            <a:r>
              <a:rPr lang="uk-UA" sz="4100" dirty="0"/>
              <a:t>формальної логіки – </a:t>
            </a:r>
            <a:r>
              <a:rPr lang="uk-UA" sz="4100" dirty="0" smtClean="0"/>
              <a:t>логічне перетворен­ня, </a:t>
            </a:r>
            <a:r>
              <a:rPr lang="uk-UA" sz="4100" dirty="0"/>
              <a:t>висновок а </a:t>
            </a:r>
            <a:r>
              <a:rPr lang="en-US" sz="4100" dirty="0"/>
              <a:t>fortiori (</a:t>
            </a:r>
            <a:r>
              <a:rPr lang="uk-UA" sz="4100" dirty="0"/>
              <a:t>умовиводи міри), висновки за аналогією, </a:t>
            </a:r>
            <a:r>
              <a:rPr lang="uk-UA" sz="4100" dirty="0" smtClean="0"/>
              <a:t> висновок </a:t>
            </a:r>
            <a:r>
              <a:rPr lang="uk-UA" sz="4100" dirty="0"/>
              <a:t>від протилежного (</a:t>
            </a:r>
            <a:r>
              <a:rPr lang="en-US" sz="4100" dirty="0"/>
              <a:t>a </a:t>
            </a:r>
            <a:r>
              <a:rPr lang="en-US" sz="4100" dirty="0" err="1"/>
              <a:t>contrario</a:t>
            </a:r>
            <a:r>
              <a:rPr lang="en-US" sz="4100" dirty="0"/>
              <a:t>), </a:t>
            </a:r>
            <a:r>
              <a:rPr lang="uk-UA" sz="4100" dirty="0"/>
              <a:t>доведення до абсурду (</a:t>
            </a:r>
            <a:r>
              <a:rPr lang="en-US" sz="4100" dirty="0" err="1"/>
              <a:t>reductio</a:t>
            </a:r>
            <a:r>
              <a:rPr lang="en-US" sz="4100" dirty="0"/>
              <a:t> ad absurdum</a:t>
            </a:r>
            <a:r>
              <a:rPr lang="en-US" sz="4100" dirty="0" smtClean="0"/>
              <a:t>)</a:t>
            </a:r>
            <a:r>
              <a:rPr lang="uk-UA" sz="4100" dirty="0" smtClean="0"/>
              <a:t>;</a:t>
            </a:r>
          </a:p>
          <a:p>
            <a:pPr algn="just">
              <a:buFontTx/>
              <a:buChar char="-"/>
            </a:pPr>
            <a:r>
              <a:rPr lang="uk-UA" sz="4100" dirty="0" smtClean="0"/>
              <a:t>закони формальної </a:t>
            </a:r>
            <a:r>
              <a:rPr lang="uk-UA" sz="4100" dirty="0"/>
              <a:t>логіки – </a:t>
            </a:r>
            <a:r>
              <a:rPr lang="uk-UA" sz="4100" dirty="0" smtClean="0"/>
              <a:t>тотожності, несуперечності, виклю­чення третього та достатньої підстави</a:t>
            </a:r>
            <a:r>
              <a:rPr lang="ru-RU" sz="4100" dirty="0" smtClean="0"/>
              <a:t>. </a:t>
            </a:r>
            <a:endParaRPr lang="en-US" sz="4100" dirty="0"/>
          </a:p>
          <a:p>
            <a:pPr marL="0" indent="0" algn="just">
              <a:buNone/>
            </a:pPr>
            <a:r>
              <a:rPr lang="uk-UA" sz="4100" b="1" dirty="0"/>
              <a:t>Н</a:t>
            </a:r>
            <a:r>
              <a:rPr lang="uk-UA" sz="4100" b="1" dirty="0" smtClean="0"/>
              <a:t>е можна(!) </a:t>
            </a:r>
            <a:r>
              <a:rPr lang="uk-UA" sz="4100" u="sng" dirty="0"/>
              <a:t>вкладати різний зміст в одне поняття </a:t>
            </a:r>
            <a:r>
              <a:rPr lang="uk-UA" sz="4100" dirty="0"/>
              <a:t>чи судження, застосовувати логічні закони і прийоми у їх </a:t>
            </a:r>
            <a:r>
              <a:rPr lang="uk-UA" sz="4100" dirty="0" smtClean="0"/>
              <a:t>взаємозв’язку.</a:t>
            </a:r>
            <a:endParaRPr lang="uk-UA" sz="4100" dirty="0"/>
          </a:p>
        </p:txBody>
      </p:sp>
    </p:spTree>
    <p:extLst>
      <p:ext uri="{BB962C8B-B14F-4D97-AF65-F5344CB8AC3E}">
        <p14:creationId xmlns:p14="http://schemas.microsoft.com/office/powerpoint/2010/main" xmlns="" val="913425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800000" flipV="1">
            <a:off x="457200" y="-459432"/>
            <a:ext cx="8229600" cy="216024"/>
          </a:xfrm>
        </p:spPr>
        <p:txBody>
          <a:bodyPr>
            <a:normAutofit fontScale="90000"/>
          </a:bodyPr>
          <a:lstStyle/>
          <a:p>
            <a:endParaRPr lang="uk-UA" dirty="0"/>
          </a:p>
        </p:txBody>
      </p:sp>
      <p:sp>
        <p:nvSpPr>
          <p:cNvPr id="3" name="Объект 2"/>
          <p:cNvSpPr>
            <a:spLocks noGrp="1"/>
          </p:cNvSpPr>
          <p:nvPr>
            <p:ph idx="1"/>
          </p:nvPr>
        </p:nvSpPr>
        <p:spPr>
          <a:xfrm>
            <a:off x="457200" y="188640"/>
            <a:ext cx="8229600" cy="6480720"/>
          </a:xfrm>
        </p:spPr>
        <p:txBody>
          <a:bodyPr>
            <a:normAutofit fontScale="70000" lnSpcReduction="20000"/>
          </a:bodyPr>
          <a:lstStyle/>
          <a:p>
            <a:pPr>
              <a:buFont typeface="Wingdings" pitchFamily="2" charset="2"/>
              <a:buChar char="Ø"/>
            </a:pPr>
            <a:r>
              <a:rPr lang="uk-UA" sz="4600" b="1" dirty="0"/>
              <a:t>Системний спосіб </a:t>
            </a:r>
            <a:r>
              <a:rPr lang="uk-UA" dirty="0" smtClean="0"/>
              <a:t> </a:t>
            </a:r>
          </a:p>
          <a:p>
            <a:pPr marL="0" indent="0">
              <a:buNone/>
            </a:pPr>
            <a:r>
              <a:rPr lang="uk-UA" dirty="0" smtClean="0"/>
              <a:t>- сукупність прийомів тлумачення з врахуванням  системності права (розуміються зв’язки </a:t>
            </a:r>
            <a:r>
              <a:rPr lang="uk-UA" dirty="0"/>
              <a:t>норми права, що тлумачиться, з іншими нормами, особливо з тими, які регулюють однакові чи однорідні суспільні </a:t>
            </a:r>
            <a:r>
              <a:rPr lang="uk-UA" dirty="0" smtClean="0"/>
              <a:t>відноси­ни</a:t>
            </a:r>
            <a:r>
              <a:rPr lang="uk-UA" dirty="0"/>
              <a:t>)</a:t>
            </a:r>
            <a:r>
              <a:rPr lang="uk-UA" dirty="0" smtClean="0"/>
              <a:t>.</a:t>
            </a:r>
          </a:p>
          <a:p>
            <a:pPr>
              <a:buFont typeface="Wingdings" pitchFamily="2" charset="2"/>
              <a:buChar char="Ø"/>
            </a:pPr>
            <a:r>
              <a:rPr lang="uk-UA" u="sng" dirty="0" smtClean="0"/>
              <a:t>Правила </a:t>
            </a:r>
            <a:r>
              <a:rPr lang="uk-UA" u="sng" dirty="0"/>
              <a:t>системного </a:t>
            </a:r>
            <a:r>
              <a:rPr lang="uk-UA" u="sng" dirty="0" smtClean="0"/>
              <a:t>способу</a:t>
            </a:r>
            <a:r>
              <a:rPr lang="uk-UA" dirty="0" smtClean="0"/>
              <a:t>: </a:t>
            </a:r>
          </a:p>
          <a:p>
            <a:pPr marL="514350" indent="-514350">
              <a:buAutoNum type="arabicParenR"/>
            </a:pPr>
            <a:r>
              <a:rPr lang="uk-UA" dirty="0" smtClean="0"/>
              <a:t>значення </a:t>
            </a:r>
            <a:r>
              <a:rPr lang="uk-UA" dirty="0"/>
              <a:t>норми права обумов­люється місцем, що вона займає в чинній системі права</a:t>
            </a:r>
            <a:r>
              <a:rPr lang="uk-UA" dirty="0" smtClean="0"/>
              <a:t>;</a:t>
            </a:r>
          </a:p>
          <a:p>
            <a:pPr marL="514350" indent="-514350">
              <a:buAutoNum type="arabicParenR"/>
            </a:pPr>
            <a:r>
              <a:rPr lang="uk-UA" dirty="0" smtClean="0"/>
              <a:t>підлягає </a:t>
            </a:r>
            <a:r>
              <a:rPr lang="uk-UA" dirty="0"/>
              <a:t>з’ясуванню, чи є в системі права легальні дефініції, та встановленню зв’язок між інтерпретова­ною нормою та нормою, в якій міститься визначення; </a:t>
            </a:r>
          </a:p>
          <a:p>
            <a:pPr marL="514350" indent="-514350">
              <a:buAutoNum type="arabicParenR"/>
            </a:pPr>
            <a:r>
              <a:rPr lang="uk-UA" dirty="0" smtClean="0"/>
              <a:t> </a:t>
            </a:r>
            <a:r>
              <a:rPr lang="uk-UA" dirty="0"/>
              <a:t>правила розв’язання колізій між норма­ми: спеціальний закон скасовує дію за­гального, але можливості застосування першого не є </a:t>
            </a:r>
            <a:r>
              <a:rPr lang="uk-UA" dirty="0" smtClean="0"/>
              <a:t>безмежними; </a:t>
            </a:r>
            <a:r>
              <a:rPr lang="uk-UA" dirty="0"/>
              <a:t>пізніше прийнятий закон скасовує дію попереднього закону; закон вищої юри­дичної сили скасовує дію закону нижчої юридичної сили; </a:t>
            </a:r>
            <a:endParaRPr lang="uk-UA" dirty="0" smtClean="0"/>
          </a:p>
          <a:p>
            <a:pPr marL="514350" indent="-514350">
              <a:buAutoNum type="arabicParenR"/>
            </a:pPr>
            <a:r>
              <a:rPr lang="uk-UA" dirty="0" smtClean="0"/>
              <a:t>найбільш </a:t>
            </a:r>
            <a:r>
              <a:rPr lang="uk-UA" dirty="0"/>
              <a:t>обґрунто­ваним є той варіант тлумачення, який найменшою мірою вступає в колізію зі стійкими елементами права </a:t>
            </a:r>
            <a:r>
              <a:rPr lang="en-US" dirty="0"/>
              <a:t>[</a:t>
            </a:r>
            <a:r>
              <a:rPr lang="uk-UA" dirty="0" smtClean="0"/>
              <a:t>з </a:t>
            </a:r>
            <a:r>
              <a:rPr lang="uk-UA" dirty="0"/>
              <a:t>принципами права, що мають </a:t>
            </a:r>
            <a:r>
              <a:rPr lang="uk-UA" dirty="0" err="1"/>
              <a:t>системо­утворююче</a:t>
            </a:r>
            <a:r>
              <a:rPr lang="uk-UA" dirty="0"/>
              <a:t> </a:t>
            </a:r>
            <a:r>
              <a:rPr lang="uk-UA" dirty="0" smtClean="0"/>
              <a:t>значення</a:t>
            </a:r>
            <a:r>
              <a:rPr lang="en-US" dirty="0" smtClean="0"/>
              <a:t>]</a:t>
            </a:r>
            <a:endParaRPr lang="uk-UA" dirty="0"/>
          </a:p>
        </p:txBody>
      </p:sp>
    </p:spTree>
    <p:extLst>
      <p:ext uri="{BB962C8B-B14F-4D97-AF65-F5344CB8AC3E}">
        <p14:creationId xmlns:p14="http://schemas.microsoft.com/office/powerpoint/2010/main" xmlns="" val="2607898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44624"/>
            <a:ext cx="8229600" cy="230014"/>
          </a:xfrm>
        </p:spPr>
        <p:txBody>
          <a:bodyPr>
            <a:normAutofit fontScale="90000"/>
          </a:bodyPr>
          <a:lstStyle/>
          <a:p>
            <a:endParaRPr lang="uk-UA" dirty="0"/>
          </a:p>
        </p:txBody>
      </p:sp>
      <p:sp>
        <p:nvSpPr>
          <p:cNvPr id="3" name="Объект 2"/>
          <p:cNvSpPr>
            <a:spLocks noGrp="1"/>
          </p:cNvSpPr>
          <p:nvPr>
            <p:ph idx="1"/>
          </p:nvPr>
        </p:nvSpPr>
        <p:spPr>
          <a:xfrm>
            <a:off x="467544" y="404664"/>
            <a:ext cx="8229600" cy="5721499"/>
          </a:xfrm>
        </p:spPr>
        <p:txBody>
          <a:bodyPr>
            <a:normAutofit/>
          </a:bodyPr>
          <a:lstStyle/>
          <a:p>
            <a:pPr>
              <a:buFont typeface="Wingdings" pitchFamily="2" charset="2"/>
              <a:buChar char="Ø"/>
            </a:pPr>
            <a:r>
              <a:rPr lang="uk-UA" b="1" dirty="0" smtClean="0"/>
              <a:t>Історичний спосіб </a:t>
            </a:r>
            <a:r>
              <a:rPr lang="uk-UA" dirty="0" smtClean="0"/>
              <a:t>– це з’ясування</a:t>
            </a:r>
            <a:r>
              <a:rPr lang="uk-UA" dirty="0"/>
              <a:t>: </a:t>
            </a:r>
            <a:endParaRPr lang="uk-UA" dirty="0" smtClean="0"/>
          </a:p>
          <a:p>
            <a:pPr marL="514350" indent="-514350" algn="just">
              <a:buAutoNum type="arabicParenR"/>
            </a:pPr>
            <a:r>
              <a:rPr lang="uk-UA" sz="2700" dirty="0" smtClean="0"/>
              <a:t>смислу </a:t>
            </a:r>
            <a:r>
              <a:rPr lang="uk-UA" sz="2700" dirty="0"/>
              <a:t>норм права, при якому інтерпретатор спирається на знання про факти, пов’язані з історією виникнення норм права, які тлумачаться; </a:t>
            </a:r>
            <a:endParaRPr lang="uk-UA" sz="2700" dirty="0" smtClean="0"/>
          </a:p>
          <a:p>
            <a:pPr marL="514350" indent="-514350" algn="just">
              <a:buAutoNum type="arabicParenR"/>
            </a:pPr>
            <a:r>
              <a:rPr lang="uk-UA" sz="2700" dirty="0" smtClean="0"/>
              <a:t> </a:t>
            </a:r>
            <a:r>
              <a:rPr lang="uk-UA" sz="2700" dirty="0"/>
              <a:t>змісту (смислу) юридичної норми на основі пізнання конкретно-історичних умов і чинників її встановлення; </a:t>
            </a:r>
            <a:endParaRPr lang="uk-UA" sz="2700" dirty="0" smtClean="0"/>
          </a:p>
          <a:p>
            <a:pPr marL="514350" indent="-514350" algn="just">
              <a:buAutoNum type="arabicParenR"/>
            </a:pPr>
            <a:r>
              <a:rPr lang="uk-UA" sz="2700" dirty="0" smtClean="0"/>
              <a:t>волі </a:t>
            </a:r>
            <a:r>
              <a:rPr lang="uk-UA" sz="2700" dirty="0"/>
              <a:t>законодавця у </a:t>
            </a:r>
            <a:r>
              <a:rPr lang="uk-UA" sz="2700" dirty="0" smtClean="0"/>
              <a:t>зв’язку </a:t>
            </a:r>
            <a:r>
              <a:rPr lang="uk-UA" sz="2700" dirty="0"/>
              <a:t>з </a:t>
            </a:r>
            <a:r>
              <a:rPr lang="uk-UA" sz="2700" dirty="0" smtClean="0"/>
              <a:t>історичною </a:t>
            </a:r>
            <a:r>
              <a:rPr lang="uk-UA" sz="2700" dirty="0"/>
              <a:t>обстановкою прийняття нормативно-правового акта; </a:t>
            </a:r>
            <a:endParaRPr lang="uk-UA" sz="2700" dirty="0" smtClean="0"/>
          </a:p>
          <a:p>
            <a:pPr marL="514350" indent="-514350" algn="just">
              <a:buAutoNum type="arabicParenR"/>
            </a:pPr>
            <a:r>
              <a:rPr lang="uk-UA" sz="2700" dirty="0" smtClean="0"/>
              <a:t>змісту </a:t>
            </a:r>
            <a:r>
              <a:rPr lang="uk-UA" sz="2700" dirty="0"/>
              <a:t>норм права на підставі історичних умов та обставин їх прийняття.</a:t>
            </a:r>
          </a:p>
          <a:p>
            <a:pPr>
              <a:buFont typeface="Wingdings" pitchFamily="2" charset="2"/>
              <a:buChar char="Ø"/>
            </a:pPr>
            <a:endParaRPr lang="uk-UA" dirty="0"/>
          </a:p>
        </p:txBody>
      </p:sp>
    </p:spTree>
    <p:extLst>
      <p:ext uri="{BB962C8B-B14F-4D97-AF65-F5344CB8AC3E}">
        <p14:creationId xmlns:p14="http://schemas.microsoft.com/office/powerpoint/2010/main" xmlns="" val="11215089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2364</TotalTime>
  <Words>4084</Words>
  <Application>Microsoft Office PowerPoint</Application>
  <PresentationFormat>On-screen Show (4:3)</PresentationFormat>
  <Paragraphs>169</Paragraphs>
  <Slides>32</Slides>
  <Notes>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Тема Office</vt:lpstr>
      <vt:lpstr>ТЛУМАЧЕННЯ НОРМ ПРАВА</vt:lpstr>
      <vt:lpstr>Поняття тлумачення норм права </vt:lpstr>
      <vt:lpstr>Slide 3</vt:lpstr>
      <vt:lpstr>Способи (прийоми) правотлумачення </vt:lpstr>
      <vt:lpstr>Slide 5</vt:lpstr>
      <vt:lpstr>Slide 6</vt:lpstr>
      <vt:lpstr>Slide 7</vt:lpstr>
      <vt:lpstr>Slide 8</vt:lpstr>
      <vt:lpstr>Slide 9</vt:lpstr>
      <vt:lpstr>Slide 10</vt:lpstr>
      <vt:lpstr>Slide 11</vt:lpstr>
      <vt:lpstr>Slide 12</vt:lpstr>
      <vt:lpstr>Канони тлумачення  (правила правового міркування)</vt:lpstr>
      <vt:lpstr>Slide 14</vt:lpstr>
      <vt:lpstr> Види тлумачення правових норм </vt:lpstr>
      <vt:lpstr>Співвідношення буквального тексту та змісту норми права </vt:lpstr>
      <vt:lpstr>Slide 17</vt:lpstr>
      <vt:lpstr>Офіціальне тлумачення норм права</vt:lpstr>
      <vt:lpstr>Акти тлумачення  (інтерпретаційно-правові акти)</vt:lpstr>
      <vt:lpstr>Класифікації інтерпретаційних актів</vt:lpstr>
      <vt:lpstr>Slide 21</vt:lpstr>
      <vt:lpstr>Slide 22</vt:lpstr>
      <vt:lpstr>Slide 23</vt:lpstr>
      <vt:lpstr>Slide 24</vt:lpstr>
      <vt:lpstr>Slide 25</vt:lpstr>
      <vt:lpstr>Slide 26</vt:lpstr>
      <vt:lpstr>Slide 27</vt:lpstr>
      <vt:lpstr>ПРИКЛАДИ</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Captain</cp:lastModifiedBy>
  <cp:revision>159</cp:revision>
  <dcterms:created xsi:type="dcterms:W3CDTF">2014-12-16T19:07:42Z</dcterms:created>
  <dcterms:modified xsi:type="dcterms:W3CDTF">2018-03-21T18:54:12Z</dcterms:modified>
</cp:coreProperties>
</file>