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0" r:id="rId4"/>
    <p:sldId id="283" r:id="rId5"/>
    <p:sldId id="281" r:id="rId6"/>
    <p:sldId id="270" r:id="rId7"/>
    <p:sldId id="271" r:id="rId8"/>
    <p:sldId id="284" r:id="rId9"/>
    <p:sldId id="282" r:id="rId10"/>
    <p:sldId id="267" r:id="rId11"/>
    <p:sldId id="266" r:id="rId12"/>
    <p:sldId id="263" r:id="rId13"/>
    <p:sldId id="293" r:id="rId14"/>
    <p:sldId id="273" r:id="rId15"/>
    <p:sldId id="278" r:id="rId16"/>
    <p:sldId id="274" r:id="rId17"/>
    <p:sldId id="289" r:id="rId18"/>
    <p:sldId id="275" r:id="rId19"/>
    <p:sldId id="290" r:id="rId20"/>
    <p:sldId id="276" r:id="rId21"/>
    <p:sldId id="277" r:id="rId22"/>
    <p:sldId id="288" r:id="rId23"/>
    <p:sldId id="285" r:id="rId24"/>
    <p:sldId id="261" r:id="rId25"/>
    <p:sldId id="294" r:id="rId26"/>
    <p:sldId id="269" r:id="rId27"/>
    <p:sldId id="295" r:id="rId28"/>
    <p:sldId id="296" r:id="rId29"/>
    <p:sldId id="291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1643"/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42" autoAdjust="0"/>
  </p:normalViewPr>
  <p:slideViewPr>
    <p:cSldViewPr>
      <p:cViewPr varScale="1">
        <p:scale>
          <a:sx n="92" d="100"/>
          <a:sy n="92" d="100"/>
        </p:scale>
        <p:origin x="12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CROSERVER\documents\+&#1057;&#1083;&#1080;&#1074;&#1082;&#1072;\&#1047;&#1074;&#1110;&#1090;&#1080;\Concentrations%20bax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CROSERVER\documents\+&#1057;&#1083;&#1080;&#1074;&#1082;&#1072;%20&#1070;&#1083;&#1103;\&#1056;&#1077;&#1079;&#1091;&#1083;&#1100;&#1090;&#1072;&#1090;&#1080;\Exel\FOXN1\17.11.16%20Fox-CD205_T82%20&#1085;&#1086;&#1074;&#1080;&#1081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CROSERVER\documents\+&#1057;&#1083;&#1080;&#1074;&#1082;&#1072;%20&#1070;&#1083;&#1103;\&#1056;&#1077;&#1079;&#1091;&#1083;&#1100;&#1090;&#1072;&#1090;&#1080;\Exel\FOXN1\FOXN1_18.01.17._%2034-45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CROSERVER\documents\+&#1057;&#1083;&#1080;&#1074;&#1082;&#1072;%20&#1070;&#1083;&#1103;\&#1056;&#1077;&#1079;&#1091;&#1083;&#1100;&#1090;&#1072;&#1090;&#1080;\Exel\AIRE\AIRE%2015.12.16%20&#8470;34-45%20&#1058;84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34864391951009"/>
          <c:y val="6.156654018217169E-2"/>
          <c:w val="0.7884917142251886"/>
          <c:h val="0.73753460739479648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Лист1!$B$2:$B$6</c:f>
              <c:strCache>
                <c:ptCount val="5"/>
                <c:pt idx="0">
                  <c:v> 32d. СРМ-1         СМ1 14d.</c:v>
                </c:pt>
                <c:pt idx="1">
                  <c:v> 32d.  СРМ-7             СМ1  14d.</c:v>
                </c:pt>
                <c:pt idx="2">
                  <c:v> 90d. CPM-1              CM1  14d.</c:v>
                </c:pt>
                <c:pt idx="3">
                  <c:v> 90d.  CPM-7             CM1 14d.</c:v>
                </c:pt>
                <c:pt idx="4">
                  <c:v> СРМ-1                       non-cultured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4.5971111111111197E-4</c:v>
                </c:pt>
                <c:pt idx="1">
                  <c:v>1.4744444444444458E-3</c:v>
                </c:pt>
                <c:pt idx="2">
                  <c:v>1.5866666666666689E-3</c:v>
                </c:pt>
                <c:pt idx="3">
                  <c:v>2.5653333333333392E-3</c:v>
                </c:pt>
                <c:pt idx="4">
                  <c:v>3.2903333333333425E-4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0449200"/>
        <c:axId val="1130439408"/>
      </c:barChart>
      <c:catAx>
        <c:axId val="113044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30439408"/>
        <c:crosses val="autoZero"/>
        <c:auto val="1"/>
        <c:lblAlgn val="ctr"/>
        <c:lblOffset val="100"/>
        <c:noMultiLvlLbl val="0"/>
      </c:catAx>
      <c:valAx>
        <c:axId val="11304394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2000" b="1" i="0" baseline="0" dirty="0" smtClean="0">
                    <a:solidFill>
                      <a:schemeClr val="tx1"/>
                    </a:solidFill>
                    <a:effectLst/>
                    <a:latin typeface="+mn-lt"/>
                    <a:cs typeface="+mn-cs"/>
                  </a:rPr>
                  <a:t>К</a:t>
                </a:r>
                <a:r>
                  <a:rPr lang="uk-UA" sz="2000" b="1" i="0" baseline="0" dirty="0" smtClean="0">
                    <a:solidFill>
                      <a:schemeClr val="tx1"/>
                    </a:solidFill>
                    <a:effectLst/>
                  </a:rPr>
                  <a:t>ількість копій </a:t>
                </a:r>
                <a:r>
                  <a:rPr lang="uk-UA" sz="2000" b="1" i="0" baseline="0" dirty="0" err="1" smtClean="0">
                    <a:solidFill>
                      <a:schemeClr val="tx1"/>
                    </a:solidFill>
                    <a:effectLst/>
                  </a:rPr>
                  <a:t>мРНК</a:t>
                </a:r>
                <a:r>
                  <a:rPr lang="uk-UA" sz="2000" b="1" i="0" baseline="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000" b="1" i="1" baseline="0" dirty="0" smtClean="0">
                    <a:solidFill>
                      <a:schemeClr val="tx1"/>
                    </a:solidFill>
                    <a:effectLst/>
                  </a:rPr>
                  <a:t>BAX</a:t>
                </a:r>
                <a:r>
                  <a:rPr lang="ru-RU" sz="2000" b="1" i="0" baseline="0" dirty="0" smtClean="0">
                    <a:solidFill>
                      <a:schemeClr val="tx1"/>
                    </a:solidFill>
                    <a:effectLst/>
                  </a:rPr>
                  <a:t> на 1</a:t>
                </a:r>
                <a:r>
                  <a:rPr lang="en-US" sz="2000" b="1" i="0" baseline="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uk-UA" sz="2000" b="1" i="0" baseline="0" dirty="0" err="1" smtClean="0">
                    <a:solidFill>
                      <a:schemeClr val="tx1"/>
                    </a:solidFill>
                    <a:effectLst/>
                  </a:rPr>
                  <a:t>нг</a:t>
                </a:r>
                <a:r>
                  <a:rPr lang="ru-RU" sz="2000" b="1" i="0" baseline="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uk-UA" sz="2000" b="1" i="0" baseline="0" dirty="0" err="1" smtClean="0">
                    <a:solidFill>
                      <a:schemeClr val="tx1"/>
                    </a:solidFill>
                    <a:effectLst/>
                  </a:rPr>
                  <a:t>тотальн</a:t>
                </a:r>
                <a:r>
                  <a:rPr lang="ru-RU" sz="2000" b="1" i="0" baseline="0" dirty="0" smtClean="0">
                    <a:solidFill>
                      <a:schemeClr val="tx1"/>
                    </a:solidFill>
                    <a:effectLst/>
                  </a:rPr>
                  <a:t>о</a:t>
                </a:r>
                <a:r>
                  <a:rPr lang="uk-UA" sz="2000" b="1" i="0" baseline="0" dirty="0" smtClean="0">
                    <a:solidFill>
                      <a:schemeClr val="tx1"/>
                    </a:solidFill>
                    <a:effectLst/>
                  </a:rPr>
                  <a:t>ї РНК </a:t>
                </a:r>
                <a:endParaRPr lang="ru-RU" sz="1400" dirty="0">
                  <a:solidFill>
                    <a:schemeClr val="tx1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"/>
              <c:y val="0.137162793912736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.00E+00" sourceLinked="0"/>
        <c:majorTickMark val="none"/>
        <c:minorTickMark val="none"/>
        <c:tickLblPos val="low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30449200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050" b="1"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87951752816168"/>
          <c:y val="3.7324324992922146E-2"/>
          <c:w val="0.79291353962846989"/>
          <c:h val="0.71244184980163272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Лист1!$B$9:$B$12</c:f>
              <c:strCache>
                <c:ptCount val="4"/>
                <c:pt idx="0">
                  <c:v>EDCTF  32d.                          СPM-2                            CM1 14d.</c:v>
                </c:pt>
                <c:pt idx="1">
                  <c:v>TF 32d.                                   СPM-2                             СМ1 14d.</c:v>
                </c:pt>
                <c:pt idx="2">
                  <c:v> HCTF  90d.                               CPM-2                                    СМ1 14d.</c:v>
                </c:pt>
                <c:pt idx="3">
                  <c:v>TF   90d.                              CPM-2                                 СМ1 14d.</c:v>
                </c:pt>
              </c:strCache>
            </c:strRef>
          </c:cat>
          <c:val>
            <c:numRef>
              <c:f>Лист1!$C$9:$C$12</c:f>
              <c:numCache>
                <c:formatCode>General</c:formatCode>
                <c:ptCount val="4"/>
                <c:pt idx="0">
                  <c:v>3.286E-5</c:v>
                </c:pt>
                <c:pt idx="1">
                  <c:v>1.6022666666666667E-3</c:v>
                </c:pt>
                <c:pt idx="2">
                  <c:v>7.1780000000000006E-6</c:v>
                </c:pt>
                <c:pt idx="3">
                  <c:v>4.8379999999999994E-5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1133558560"/>
        <c:axId val="1133556384"/>
      </c:barChart>
      <c:catAx>
        <c:axId val="1133558560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3556384"/>
        <c:crosses val="max"/>
        <c:auto val="0"/>
        <c:lblAlgn val="ctr"/>
        <c:lblOffset val="100"/>
        <c:noMultiLvlLbl val="0"/>
      </c:catAx>
      <c:valAx>
        <c:axId val="1133556384"/>
        <c:scaling>
          <c:logBase val="10"/>
          <c:orientation val="minMax"/>
        </c:scaling>
        <c:delete val="0"/>
        <c:axPos val="l"/>
        <c:numFmt formatCode="0.0E+00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3558560"/>
        <c:crosses val="autoZero"/>
        <c:crossBetween val="between"/>
      </c:valAx>
      <c:spPr>
        <a:solidFill>
          <a:schemeClr val="bg1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38984371139669"/>
          <c:y val="3.1170156921874154E-2"/>
          <c:w val="0.81833166203061813"/>
          <c:h val="0.682796448316300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Лист1!$F$129:$F$138</c:f>
              <c:strCache>
                <c:ptCount val="10"/>
                <c:pt idx="0">
                  <c:v>7,92E-02</c:v>
                </c:pt>
                <c:pt idx="1">
                  <c:v>3,02E+00</c:v>
                </c:pt>
                <c:pt idx="2">
                  <c:v>1,18E+00</c:v>
                </c:pt>
                <c:pt idx="3">
                  <c:v>6,92E-01</c:v>
                </c:pt>
                <c:pt idx="4">
                  <c:v>1,39E-04</c:v>
                </c:pt>
                <c:pt idx="5">
                  <c:v>1,18E-03</c:v>
                </c:pt>
                <c:pt idx="6">
                  <c:v>9,51E-05</c:v>
                </c:pt>
                <c:pt idx="7">
                  <c:v>5,85E-04</c:v>
                </c:pt>
                <c:pt idx="8">
                  <c:v>5,16E-19</c:v>
                </c:pt>
                <c:pt idx="9">
                  <c:v>5,77E-21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Лист1!$D$129:$E$138</c:f>
              <c:strCache>
                <c:ptCount val="10"/>
                <c:pt idx="0">
                  <c:v>T82 F </c:v>
                </c:pt>
                <c:pt idx="1">
                  <c:v>T82 K</c:v>
                </c:pt>
                <c:pt idx="2">
                  <c:v>T82F 3d. non sorted</c:v>
                </c:pt>
                <c:pt idx="3">
                  <c:v>T82F 3d. CD 326+</c:v>
                </c:pt>
                <c:pt idx="4">
                  <c:v>T82 F 7d. non sorted</c:v>
                </c:pt>
                <c:pt idx="5">
                  <c:v>T82 F 7d. CD 326+</c:v>
                </c:pt>
                <c:pt idx="6">
                  <c:v>T82 F 14d. non sorted</c:v>
                </c:pt>
                <c:pt idx="7">
                  <c:v>T82 F 14d. CD 326+</c:v>
                </c:pt>
                <c:pt idx="8">
                  <c:v>T82 F 30d. non sortred</c:v>
                </c:pt>
                <c:pt idx="9">
                  <c:v>T82 F 30d. CD 326+</c:v>
                </c:pt>
              </c:strCache>
            </c:strRef>
          </c:cat>
          <c:val>
            <c:numRef>
              <c:f>Лист1!$F$129:$F$138</c:f>
              <c:numCache>
                <c:formatCode>0.00E+00</c:formatCode>
                <c:ptCount val="10"/>
                <c:pt idx="0">
                  <c:v>7.9176380000000032E-2</c:v>
                </c:pt>
                <c:pt idx="1">
                  <c:v>3.02003333</c:v>
                </c:pt>
                <c:pt idx="2">
                  <c:v>1.1842008900000001</c:v>
                </c:pt>
                <c:pt idx="3">
                  <c:v>0.69243377999999967</c:v>
                </c:pt>
                <c:pt idx="4">
                  <c:v>1.3937000000000007E-4</c:v>
                </c:pt>
                <c:pt idx="5">
                  <c:v>1.1779099999999999E-3</c:v>
                </c:pt>
                <c:pt idx="6">
                  <c:v>9.5076000000000104E-5</c:v>
                </c:pt>
                <c:pt idx="7">
                  <c:v>5.8462000000000043E-4</c:v>
                </c:pt>
                <c:pt idx="8">
                  <c:v>5.1600000000000153E-19</c:v>
                </c:pt>
                <c:pt idx="9">
                  <c:v>5.7700000000000221E-21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1130442128"/>
        <c:axId val="1130443216"/>
      </c:barChart>
      <c:catAx>
        <c:axId val="113044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0443216"/>
        <c:crosses val="autoZero"/>
        <c:auto val="0"/>
        <c:lblAlgn val="ctr"/>
        <c:lblOffset val="100"/>
        <c:noMultiLvlLbl val="0"/>
      </c:catAx>
      <c:valAx>
        <c:axId val="1130443216"/>
        <c:scaling>
          <c:logBase val="10"/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0442128"/>
        <c:crosses val="autoZero"/>
        <c:crossBetween val="between"/>
      </c:valAx>
      <c:spPr>
        <a:solidFill>
          <a:schemeClr val="bg1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50495063743518"/>
          <c:y val="3.1170156921874154E-2"/>
          <c:w val="0.81833166203061813"/>
          <c:h val="0.682796448316300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Лист1!$F$102:$F$111</c:f>
              <c:strCache>
                <c:ptCount val="10"/>
                <c:pt idx="0">
                  <c:v>1,02E-05</c:v>
                </c:pt>
                <c:pt idx="1">
                  <c:v>4,83E-06</c:v>
                </c:pt>
                <c:pt idx="2">
                  <c:v>8,59E-07</c:v>
                </c:pt>
                <c:pt idx="3">
                  <c:v>7,16E-08</c:v>
                </c:pt>
                <c:pt idx="4">
                  <c:v>1,10E-10</c:v>
                </c:pt>
                <c:pt idx="5">
                  <c:v>3,94E-10</c:v>
                </c:pt>
                <c:pt idx="6">
                  <c:v>9,45E-10</c:v>
                </c:pt>
                <c:pt idx="7">
                  <c:v>1,09E-09</c:v>
                </c:pt>
                <c:pt idx="8">
                  <c:v>2,96E-25</c:v>
                </c:pt>
                <c:pt idx="9">
                  <c:v>5,13E-26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Лист1!$D$102:$E$111</c:f>
              <c:strCache>
                <c:ptCount val="10"/>
                <c:pt idx="0">
                  <c:v>T82 F </c:v>
                </c:pt>
                <c:pt idx="1">
                  <c:v>T82 K</c:v>
                </c:pt>
                <c:pt idx="2">
                  <c:v>T82F 3d. non sorted</c:v>
                </c:pt>
                <c:pt idx="3">
                  <c:v>T82F 3d. CD 326+</c:v>
                </c:pt>
                <c:pt idx="4">
                  <c:v>T82 F 7d. non sorted</c:v>
                </c:pt>
                <c:pt idx="5">
                  <c:v>T82 F 7d. CD 326+</c:v>
                </c:pt>
                <c:pt idx="6">
                  <c:v>T82 F 14d. non sorted</c:v>
                </c:pt>
                <c:pt idx="7">
                  <c:v>T82 F 14d. CD 326+</c:v>
                </c:pt>
                <c:pt idx="8">
                  <c:v>T82 F 30d. non sortred</c:v>
                </c:pt>
                <c:pt idx="9">
                  <c:v>T82 F 30d. CD 326+</c:v>
                </c:pt>
              </c:strCache>
            </c:strRef>
          </c:cat>
          <c:val>
            <c:numRef>
              <c:f>Лист1!$F$102:$F$111</c:f>
              <c:numCache>
                <c:formatCode>0.00E+00</c:formatCode>
                <c:ptCount val="10"/>
                <c:pt idx="0">
                  <c:v>1.0186000000000007E-5</c:v>
                </c:pt>
                <c:pt idx="1">
                  <c:v>4.834000000000004E-6</c:v>
                </c:pt>
                <c:pt idx="2">
                  <c:v>8.5937000000000106E-7</c:v>
                </c:pt>
                <c:pt idx="3">
                  <c:v>7.163000000000008E-8</c:v>
                </c:pt>
                <c:pt idx="4">
                  <c:v>1.1040000000000022E-10</c:v>
                </c:pt>
                <c:pt idx="5">
                  <c:v>3.9370000000000056E-10</c:v>
                </c:pt>
                <c:pt idx="6">
                  <c:v>9.453000000000019E-10</c:v>
                </c:pt>
                <c:pt idx="7">
                  <c:v>1.0910000000000015E-9</c:v>
                </c:pt>
                <c:pt idx="8">
                  <c:v>2.9600000000000123E-25</c:v>
                </c:pt>
                <c:pt idx="9">
                  <c:v>5.1300000000000205E-26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1245530160"/>
        <c:axId val="1245532336"/>
      </c:barChart>
      <c:catAx>
        <c:axId val="124553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245532336"/>
        <c:crosses val="autoZero"/>
        <c:auto val="0"/>
        <c:lblAlgn val="ctr"/>
        <c:lblOffset val="100"/>
        <c:noMultiLvlLbl val="0"/>
      </c:catAx>
      <c:valAx>
        <c:axId val="1245532336"/>
        <c:scaling>
          <c:logBase val="10"/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245530160"/>
        <c:crosses val="autoZero"/>
        <c:crossBetween val="between"/>
      </c:valAx>
      <c:spPr>
        <a:solidFill>
          <a:schemeClr val="bg1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02433689437559"/>
          <c:y val="2.9802860197168511E-2"/>
          <c:w val="0.82169793058373375"/>
          <c:h val="0.5548878210496194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Лист1!$H$58:$H$67</c:f>
              <c:strCache>
                <c:ptCount val="10"/>
                <c:pt idx="0">
                  <c:v>T82 F 0d. CPM-7</c:v>
                </c:pt>
                <c:pt idx="1">
                  <c:v>T82 K</c:v>
                </c:pt>
                <c:pt idx="2">
                  <c:v>T82F 3d. non sorted</c:v>
                </c:pt>
                <c:pt idx="3">
                  <c:v>T82F 3d. CD 326+</c:v>
                </c:pt>
                <c:pt idx="4">
                  <c:v>T82 F 7d. non sorted</c:v>
                </c:pt>
                <c:pt idx="5">
                  <c:v>T82 F 7d. CD 326+</c:v>
                </c:pt>
                <c:pt idx="6">
                  <c:v>T82 F 14d. non sorted</c:v>
                </c:pt>
                <c:pt idx="7">
                  <c:v>T82 F 14d. CD 326+</c:v>
                </c:pt>
                <c:pt idx="8">
                  <c:v>T82 F 30d. non sortred</c:v>
                </c:pt>
                <c:pt idx="9">
                  <c:v>T82 F 30d. CD 326+</c:v>
                </c:pt>
              </c:strCache>
            </c:strRef>
          </c:cat>
          <c:val>
            <c:numRef>
              <c:f>Лист1!$I$58:$I$67</c:f>
              <c:numCache>
                <c:formatCode>General</c:formatCode>
                <c:ptCount val="10"/>
              </c:numCache>
            </c:numRef>
          </c:val>
        </c:ser>
        <c:ser>
          <c:idx val="1"/>
          <c:order val="1"/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Лист1!$H$58:$H$67</c:f>
              <c:strCache>
                <c:ptCount val="10"/>
                <c:pt idx="0">
                  <c:v>T82 F 0d. CPM-7</c:v>
                </c:pt>
                <c:pt idx="1">
                  <c:v>T82 K</c:v>
                </c:pt>
                <c:pt idx="2">
                  <c:v>T82F 3d. non sorted</c:v>
                </c:pt>
                <c:pt idx="3">
                  <c:v>T82F 3d. CD 326+</c:v>
                </c:pt>
                <c:pt idx="4">
                  <c:v>T82 F 7d. non sorted</c:v>
                </c:pt>
                <c:pt idx="5">
                  <c:v>T82 F 7d. CD 326+</c:v>
                </c:pt>
                <c:pt idx="6">
                  <c:v>T82 F 14d. non sorted</c:v>
                </c:pt>
                <c:pt idx="7">
                  <c:v>T82 F 14d. CD 326+</c:v>
                </c:pt>
                <c:pt idx="8">
                  <c:v>T82 F 30d. non sortred</c:v>
                </c:pt>
                <c:pt idx="9">
                  <c:v>T82 F 30d. CD 326+</c:v>
                </c:pt>
              </c:strCache>
            </c:strRef>
          </c:cat>
          <c:val>
            <c:numRef>
              <c:f>Лист1!$J$58:$J$67</c:f>
              <c:numCache>
                <c:formatCode>0.00E+00</c:formatCode>
                <c:ptCount val="10"/>
                <c:pt idx="0">
                  <c:v>36.037833333333325</c:v>
                </c:pt>
                <c:pt idx="1">
                  <c:v>37</c:v>
                </c:pt>
                <c:pt idx="2">
                  <c:v>12.476444444444459</c:v>
                </c:pt>
                <c:pt idx="3">
                  <c:v>10.285</c:v>
                </c:pt>
                <c:pt idx="4">
                  <c:v>64.609966666666651</c:v>
                </c:pt>
                <c:pt idx="5">
                  <c:v>50.267433333333351</c:v>
                </c:pt>
                <c:pt idx="6">
                  <c:v>20.479249999999961</c:v>
                </c:pt>
                <c:pt idx="7">
                  <c:v>82.723666666666645</c:v>
                </c:pt>
                <c:pt idx="8">
                  <c:v>14</c:v>
                </c:pt>
                <c:pt idx="9">
                  <c:v>36.5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45534512"/>
        <c:axId val="1245532880"/>
      </c:barChart>
      <c:catAx>
        <c:axId val="124553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45532880"/>
        <c:crosses val="autoZero"/>
        <c:auto val="1"/>
        <c:lblAlgn val="ctr"/>
        <c:lblOffset val="100"/>
        <c:noMultiLvlLbl val="0"/>
      </c:catAx>
      <c:valAx>
        <c:axId val="1245532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4553451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>
      <a:glow rad="127000">
        <a:schemeClr val="accent1">
          <a:alpha val="0"/>
        </a:schemeClr>
      </a:glow>
    </a:effectLst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85947069116361"/>
          <c:y val="3.2635520401146936E-2"/>
          <c:w val="0.78178423009623799"/>
          <c:h val="0.66870062258228979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Лист1!$B$11:$B$33</c:f>
              <c:strCache>
                <c:ptCount val="22"/>
                <c:pt idx="0">
                  <c:v>T 84 F non sorted 0.3.</c:v>
                </c:pt>
                <c:pt idx="3">
                  <c:v>T 84 F CD 326+ 0.3.</c:v>
                </c:pt>
                <c:pt idx="6">
                  <c:v>T 84 F CD 326+ 0.7.</c:v>
                </c:pt>
                <c:pt idx="9">
                  <c:v>T 84 F CD 326+ 1.0.</c:v>
                </c:pt>
                <c:pt idx="12">
                  <c:v>T 84 F CD 326+ 1.7.</c:v>
                </c:pt>
                <c:pt idx="15">
                  <c:v>T 84 F CD 326+ 7.0.</c:v>
                </c:pt>
                <c:pt idx="18">
                  <c:v>T 84 F CD 326+ 7.7.</c:v>
                </c:pt>
                <c:pt idx="21">
                  <c:v>T 84 F CD326+ 14.0.</c:v>
                </c:pt>
              </c:strCache>
            </c:strRef>
          </c:cat>
          <c:val>
            <c:numRef>
              <c:f>Лист1!$J$11:$J$33</c:f>
              <c:numCache>
                <c:formatCode>0.00E+00</c:formatCode>
                <c:ptCount val="23"/>
                <c:pt idx="0">
                  <c:v>5.2639033333333325</c:v>
                </c:pt>
                <c:pt idx="3">
                  <c:v>228.56777777777779</c:v>
                </c:pt>
                <c:pt idx="6">
                  <c:v>29.229444444444447</c:v>
                </c:pt>
                <c:pt idx="9">
                  <c:v>4.8883999999999999</c:v>
                </c:pt>
                <c:pt idx="12">
                  <c:v>6.1269999999999998</c:v>
                </c:pt>
                <c:pt idx="15">
                  <c:v>0.705067</c:v>
                </c:pt>
                <c:pt idx="18">
                  <c:v>132.8677777777778</c:v>
                </c:pt>
                <c:pt idx="21">
                  <c:v>236.57333333333332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-24"/>
        <c:axId val="1294406848"/>
        <c:axId val="1294401952"/>
      </c:barChart>
      <c:catAx>
        <c:axId val="129440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94401952"/>
        <c:crosses val="autoZero"/>
        <c:auto val="1"/>
        <c:lblAlgn val="ctr"/>
        <c:lblOffset val="100"/>
        <c:noMultiLvlLbl val="0"/>
      </c:catAx>
      <c:valAx>
        <c:axId val="1294401952"/>
        <c:scaling>
          <c:logBase val="10"/>
          <c:orientation val="minMax"/>
        </c:scaling>
        <c:delete val="0"/>
        <c:axPos val="l"/>
        <c:numFmt formatCode="0.00E+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94406848"/>
        <c:crosses val="autoZero"/>
        <c:crossBetween val="between"/>
      </c:valAx>
      <c:spPr>
        <a:noFill/>
        <a:ln w="15875"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11060075823856"/>
          <c:y val="7.5257979300399444E-2"/>
          <c:w val="0.84195658295406151"/>
          <c:h val="0.770155581694423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Лист1!$D$67:$D$73</c:f>
              <c:strCache>
                <c:ptCount val="7"/>
                <c:pt idx="0">
                  <c:v>T 84 F non sorted 0.3.</c:v>
                </c:pt>
                <c:pt idx="1">
                  <c:v>T 84 F CD 326+ 0.3.</c:v>
                </c:pt>
                <c:pt idx="2">
                  <c:v>T 84 F CD 326+ 1.0.</c:v>
                </c:pt>
                <c:pt idx="3">
                  <c:v>T 84 F CD 326+ 1.7.</c:v>
                </c:pt>
                <c:pt idx="4">
                  <c:v>T 84 F CD 326+ 7.0.</c:v>
                </c:pt>
                <c:pt idx="5">
                  <c:v>T 84 F CD 326+ 7.7.</c:v>
                </c:pt>
                <c:pt idx="6">
                  <c:v>T 84 F CD326+ 14.0.</c:v>
                </c:pt>
              </c:strCache>
            </c:strRef>
          </c:cat>
          <c:val>
            <c:numRef>
              <c:f>(Лист1!$M$20,Лист1!$M$23,Лист1!$M$26,Лист1!$M$29,Лист1!$M$32,Лист1!$M$35,Лист1!$M$38)</c:f>
              <c:numCache>
                <c:formatCode>0.00E+00</c:formatCode>
                <c:ptCount val="7"/>
                <c:pt idx="0">
                  <c:v>6.4154200000000364E-14</c:v>
                </c:pt>
                <c:pt idx="1">
                  <c:v>8.6430666666667118E-14</c:v>
                </c:pt>
                <c:pt idx="2">
                  <c:v>2.0346150000000095E-15</c:v>
                </c:pt>
                <c:pt idx="3">
                  <c:v>3.8683333333333609E-18</c:v>
                </c:pt>
                <c:pt idx="4">
                  <c:v>3.4624150000000254E-20</c:v>
                </c:pt>
                <c:pt idx="5">
                  <c:v>3.3220000000000181E-15</c:v>
                </c:pt>
                <c:pt idx="6">
                  <c:v>4.8620000000000201E-14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4"/>
        <c:overlap val="80"/>
        <c:axId val="1130446480"/>
        <c:axId val="1130450288"/>
      </c:barChart>
      <c:catAx>
        <c:axId val="113044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0450288"/>
        <c:crosses val="autoZero"/>
        <c:auto val="0"/>
        <c:lblAlgn val="ctr"/>
        <c:lblOffset val="100"/>
        <c:noMultiLvlLbl val="0"/>
      </c:catAx>
      <c:valAx>
        <c:axId val="1130450288"/>
        <c:scaling>
          <c:logBase val="10"/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130446480"/>
        <c:crosses val="autoZero"/>
        <c:crossBetween val="between"/>
      </c:valAx>
      <c:spPr>
        <a:solidFill>
          <a:schemeClr val="bg1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28116797900263"/>
          <c:y val="6.7408721397669694E-2"/>
          <c:w val="0.78371883202099735"/>
          <c:h val="0.42802945417884353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Лист1!$C$60:$C$67</c:f>
              <c:strCache>
                <c:ptCount val="8"/>
                <c:pt idx="0">
                  <c:v>T 84 F    non sorted 0.3.</c:v>
                </c:pt>
                <c:pt idx="1">
                  <c:v>T 84 F    CD 326+ 0.3.</c:v>
                </c:pt>
                <c:pt idx="2">
                  <c:v>T 84 F    CD 326+ 0.7.</c:v>
                </c:pt>
                <c:pt idx="3">
                  <c:v>T 84 F    CD 326+ 1.0.</c:v>
                </c:pt>
                <c:pt idx="4">
                  <c:v>T 84 F    CD 326+ 1.7.</c:v>
                </c:pt>
                <c:pt idx="5">
                  <c:v>T 84 F    CD 326+ 7.0.</c:v>
                </c:pt>
                <c:pt idx="6">
                  <c:v>T84 F    CD326+ 7.7</c:v>
                </c:pt>
                <c:pt idx="7">
                  <c:v>T84 F    CD326+ 14.0.</c:v>
                </c:pt>
              </c:strCache>
            </c:strRef>
          </c:cat>
          <c:val>
            <c:numRef>
              <c:f>Лист1!$D$60:$D$67</c:f>
              <c:numCache>
                <c:formatCode>0.00E+00</c:formatCode>
                <c:ptCount val="8"/>
                <c:pt idx="0">
                  <c:v>8.2799999999999994</c:v>
                </c:pt>
                <c:pt idx="1">
                  <c:v>89.6</c:v>
                </c:pt>
                <c:pt idx="2">
                  <c:v>4.66</c:v>
                </c:pt>
                <c:pt idx="3">
                  <c:v>5.61</c:v>
                </c:pt>
                <c:pt idx="4">
                  <c:v>12.7</c:v>
                </c:pt>
                <c:pt idx="5">
                  <c:v>9.14</c:v>
                </c:pt>
                <c:pt idx="6">
                  <c:v>17.2</c:v>
                </c:pt>
                <c:pt idx="7">
                  <c:v>37.700000000000003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4"/>
        <c:overlap val="-24"/>
        <c:axId val="1364473968"/>
        <c:axId val="1364477232"/>
      </c:barChart>
      <c:catAx>
        <c:axId val="136447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64477232"/>
        <c:crosses val="autoZero"/>
        <c:auto val="1"/>
        <c:lblAlgn val="ctr"/>
        <c:lblOffset val="100"/>
        <c:noMultiLvlLbl val="0"/>
      </c:catAx>
      <c:valAx>
        <c:axId val="1364477232"/>
        <c:scaling>
          <c:logBase val="10"/>
          <c:orientation val="minMax"/>
        </c:scaling>
        <c:delete val="0"/>
        <c:axPos val="l"/>
        <c:numFmt formatCode="0.0E+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64473968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800" b="1" i="0" baseline="0">
          <a:solidFill>
            <a:schemeClr val="tx1"/>
          </a:solidFill>
        </a:defRPr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51034033261648"/>
          <c:y val="3.6924498579323242E-2"/>
          <c:w val="0.79181068442062885"/>
          <c:h val="0.652503313699738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Лист1!$C$52:$C$59</c:f>
              <c:strCache>
                <c:ptCount val="8"/>
                <c:pt idx="0">
                  <c:v>7,07E-19</c:v>
                </c:pt>
                <c:pt idx="1">
                  <c:v>9,87E-31</c:v>
                </c:pt>
                <c:pt idx="2">
                  <c:v>1,04E-31</c:v>
                </c:pt>
                <c:pt idx="3">
                  <c:v>2,50E-33</c:v>
                </c:pt>
                <c:pt idx="4">
                  <c:v>4,79E-31</c:v>
                </c:pt>
                <c:pt idx="5">
                  <c:v>4,26E-33</c:v>
                </c:pt>
                <c:pt idx="6">
                  <c:v>1,35E-31</c:v>
                </c:pt>
                <c:pt idx="7">
                  <c:v>7,10E-33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Лист1!$B$52:$B$59</c:f>
              <c:strCache>
                <c:ptCount val="8"/>
                <c:pt idx="0">
                  <c:v>T 84 F non sorted 0.3.</c:v>
                </c:pt>
                <c:pt idx="1">
                  <c:v>T 84 F CD 326+ 0.3.</c:v>
                </c:pt>
                <c:pt idx="2">
                  <c:v>T 84 F CD 326+ 0.7.</c:v>
                </c:pt>
                <c:pt idx="3">
                  <c:v>T 84 F CD 326+ 1.0.</c:v>
                </c:pt>
                <c:pt idx="4">
                  <c:v>T 84 F CD 326+ 1.7.</c:v>
                </c:pt>
                <c:pt idx="5">
                  <c:v>T 84 F CD 326+ 7.0.</c:v>
                </c:pt>
                <c:pt idx="6">
                  <c:v>T84 F CD326+ 7.7</c:v>
                </c:pt>
                <c:pt idx="7">
                  <c:v>T84 F CD326+ 14.0.</c:v>
                </c:pt>
              </c:strCache>
            </c:strRef>
          </c:cat>
          <c:val>
            <c:numRef>
              <c:f>Лист1!$C$52:$C$59</c:f>
              <c:numCache>
                <c:formatCode>0.00E+00</c:formatCode>
                <c:ptCount val="8"/>
                <c:pt idx="0">
                  <c:v>7.0699999999999997E-19</c:v>
                </c:pt>
                <c:pt idx="1">
                  <c:v>9.8700000000000007E-31</c:v>
                </c:pt>
                <c:pt idx="2">
                  <c:v>1.0399999999999999E-31</c:v>
                </c:pt>
                <c:pt idx="3">
                  <c:v>2.5000000000000001E-33</c:v>
                </c:pt>
                <c:pt idx="4">
                  <c:v>4.7899999999999998E-31</c:v>
                </c:pt>
                <c:pt idx="5">
                  <c:v>4.2599999999999997E-33</c:v>
                </c:pt>
                <c:pt idx="6">
                  <c:v>1.3500000000000001E-31</c:v>
                </c:pt>
                <c:pt idx="7">
                  <c:v>7.0999999999999995E-33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5"/>
        <c:overlap val="80"/>
        <c:axId val="1364479952"/>
        <c:axId val="1364456016"/>
      </c:barChart>
      <c:catAx>
        <c:axId val="136447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364456016"/>
        <c:crosses val="autoZero"/>
        <c:auto val="0"/>
        <c:lblAlgn val="ctr"/>
        <c:lblOffset val="100"/>
        <c:noMultiLvlLbl val="0"/>
      </c:catAx>
      <c:valAx>
        <c:axId val="1364456016"/>
        <c:scaling>
          <c:logBase val="10"/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364479952"/>
        <c:crosses val="autoZero"/>
        <c:crossBetween val="between"/>
      </c:valAx>
      <c:spPr>
        <a:solidFill>
          <a:schemeClr val="bg1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0.00789</cdr:x>
      <cdr:y>0.0435</cdr:y>
    </cdr:from>
    <cdr:to>
      <cdr:x>0.11783</cdr:x>
      <cdr:y>0.88298</cdr:y>
    </cdr:to>
    <cdr:sp macro="" textlink="">
      <cdr:nvSpPr>
        <cdr:cNvPr id="3" name="TextBox 5"/>
        <cdr:cNvSpPr txBox="1"/>
      </cdr:nvSpPr>
      <cdr:spPr>
        <a:xfrm xmlns:a="http://schemas.openxmlformats.org/drawingml/2006/main" rot="16200000">
          <a:off x="-1122987" y="1366995"/>
          <a:ext cx="3359511" cy="97369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b="1" dirty="0"/>
            <a:t>Кількість копій </a:t>
          </a:r>
          <a:r>
            <a:rPr lang="uk-UA" b="1" dirty="0" err="1"/>
            <a:t>мРНК</a:t>
          </a:r>
          <a:r>
            <a:rPr lang="uk-UA" b="1" dirty="0"/>
            <a:t> </a:t>
          </a:r>
          <a:r>
            <a:rPr lang="en-US" b="1" i="1" dirty="0"/>
            <a:t>BAX</a:t>
          </a:r>
          <a:r>
            <a:rPr lang="ru-RU" b="1" dirty="0"/>
            <a:t> на </a:t>
          </a:r>
          <a:endParaRPr lang="ru-RU" b="1" dirty="0" smtClean="0"/>
        </a:p>
        <a:p xmlns:a="http://schemas.openxmlformats.org/drawingml/2006/main">
          <a:pPr algn="ctr"/>
          <a:r>
            <a:rPr lang="ru-RU" b="1" dirty="0" smtClean="0"/>
            <a:t>1</a:t>
          </a:r>
          <a:r>
            <a:rPr lang="en-US" b="1" dirty="0" smtClean="0"/>
            <a:t> </a:t>
          </a:r>
          <a:r>
            <a:rPr lang="uk-UA" b="1" dirty="0" err="1"/>
            <a:t>нг</a:t>
          </a:r>
          <a:r>
            <a:rPr lang="ru-RU" b="1" dirty="0"/>
            <a:t> </a:t>
          </a:r>
          <a:r>
            <a:rPr lang="uk-UA" b="1" dirty="0" err="1"/>
            <a:t>тотальн</a:t>
          </a:r>
          <a:r>
            <a:rPr lang="ru-RU" b="1" dirty="0"/>
            <a:t>о</a:t>
          </a:r>
          <a:r>
            <a:rPr lang="uk-UA" b="1" dirty="0"/>
            <a:t>ї РНК </a:t>
          </a:r>
          <a:endParaRPr lang="ru-RU" sz="1200" dirty="0"/>
        </a:p>
        <a:p xmlns:a="http://schemas.openxmlformats.org/drawingml/2006/main">
          <a:endParaRPr lang="uk-UA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1.16265E-7</cdr:x>
      <cdr:y>0.09422</cdr:y>
    </cdr:from>
    <cdr:to>
      <cdr:x>0.0617</cdr:x>
      <cdr:y>0.77812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-1265463" y="1687284"/>
          <a:ext cx="3061607" cy="530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400" b="1"/>
            <a:t>Кількість</a:t>
          </a:r>
          <a:r>
            <a:rPr lang="uk-UA" sz="1400" b="1" baseline="0"/>
            <a:t> копій мРНК </a:t>
          </a:r>
          <a:r>
            <a:rPr lang="en-US" sz="1400" b="1" i="1" baseline="0"/>
            <a:t>FOXN1</a:t>
          </a:r>
          <a:r>
            <a:rPr lang="en-US" sz="1400" b="1" baseline="0"/>
            <a:t> </a:t>
          </a:r>
          <a:r>
            <a:rPr lang="uk-UA" sz="1400" b="1" baseline="0"/>
            <a:t>на 1 нг тотальної РНК</a:t>
          </a:r>
          <a:endParaRPr lang="ru-RU" sz="1400" b="1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1.11106E-7</cdr:x>
      <cdr:y>0.09422</cdr:y>
    </cdr:from>
    <cdr:to>
      <cdr:x>0.08382</cdr:x>
      <cdr:y>0.77812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-1153637" y="1575437"/>
          <a:ext cx="3061650" cy="7543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800" b="1" dirty="0"/>
            <a:t>Кількість</a:t>
          </a:r>
          <a:r>
            <a:rPr lang="uk-UA" sz="1800" b="1" baseline="0" dirty="0"/>
            <a:t> копій </a:t>
          </a:r>
          <a:r>
            <a:rPr lang="uk-UA" sz="1800" b="1" baseline="0" dirty="0" err="1"/>
            <a:t>мРНК</a:t>
          </a:r>
          <a:r>
            <a:rPr lang="uk-UA" sz="1800" b="1" baseline="0" dirty="0"/>
            <a:t> </a:t>
          </a:r>
          <a:r>
            <a:rPr lang="en-US" sz="1800" b="1" baseline="0" dirty="0"/>
            <a:t>C</a:t>
          </a:r>
          <a:r>
            <a:rPr lang="en-US" sz="1800" b="1" i="1" baseline="0" dirty="0"/>
            <a:t>D205</a:t>
          </a:r>
          <a:r>
            <a:rPr lang="en-US" sz="1800" b="1" baseline="0" dirty="0"/>
            <a:t> </a:t>
          </a:r>
          <a:r>
            <a:rPr lang="uk-UA" sz="1800" b="1" baseline="0" dirty="0"/>
            <a:t>на 1 </a:t>
          </a:r>
          <a:r>
            <a:rPr lang="uk-UA" sz="1800" b="1" baseline="0" dirty="0" err="1"/>
            <a:t>нг</a:t>
          </a:r>
          <a:r>
            <a:rPr lang="uk-UA" sz="1800" b="1" baseline="0" dirty="0"/>
            <a:t> тотальної РНК</a:t>
          </a:r>
          <a:endParaRPr lang="ru-RU" sz="18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0.0075</cdr:x>
      <cdr:y>0.05846</cdr:y>
    </cdr:from>
    <cdr:to>
      <cdr:x>0.20938</cdr:x>
      <cdr:y>0.64303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501362" y="877712"/>
          <a:ext cx="3054100" cy="19094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>
              <a:effectLst/>
              <a:latin typeface="+mn-lt"/>
              <a:ea typeface="+mn-ea"/>
              <a:cs typeface="+mn-cs"/>
            </a:rPr>
            <a:t>Кількість</a:t>
          </a:r>
          <a:r>
            <a:rPr lang="uk-UA" sz="1800" b="1" baseline="0" dirty="0">
              <a:effectLst/>
              <a:latin typeface="+mn-lt"/>
              <a:ea typeface="+mn-ea"/>
              <a:cs typeface="+mn-cs"/>
            </a:rPr>
            <a:t> копій </a:t>
          </a:r>
          <a:r>
            <a:rPr lang="uk-UA" sz="1800" b="1" baseline="0" dirty="0" err="1">
              <a:effectLst/>
              <a:latin typeface="+mn-lt"/>
              <a:ea typeface="+mn-ea"/>
              <a:cs typeface="+mn-cs"/>
            </a:rPr>
            <a:t>мРНК</a:t>
          </a:r>
          <a:r>
            <a:rPr lang="uk-UA" sz="1800" b="1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en-US" sz="1800" b="1" dirty="0" smtClean="0"/>
            <a:t>AIRE</a:t>
          </a:r>
          <a:r>
            <a:rPr lang="uk-UA" sz="1800" b="1" dirty="0" smtClean="0"/>
            <a:t> </a:t>
          </a:r>
          <a:r>
            <a:rPr lang="uk-UA" sz="1800" b="1" baseline="0" dirty="0" smtClean="0">
              <a:effectLst/>
              <a:latin typeface="+mn-lt"/>
              <a:ea typeface="+mn-ea"/>
              <a:cs typeface="+mn-cs"/>
            </a:rPr>
            <a:t>на </a:t>
          </a:r>
          <a:r>
            <a:rPr lang="uk-UA" sz="1800" b="1" baseline="0" dirty="0">
              <a:effectLst/>
              <a:latin typeface="+mn-lt"/>
              <a:ea typeface="+mn-ea"/>
              <a:cs typeface="+mn-cs"/>
            </a:rPr>
            <a:t>1 </a:t>
          </a:r>
          <a:r>
            <a:rPr lang="uk-UA" sz="1800" b="1" baseline="0" dirty="0" err="1">
              <a:effectLst/>
              <a:latin typeface="+mn-lt"/>
              <a:ea typeface="+mn-ea"/>
              <a:cs typeface="+mn-cs"/>
            </a:rPr>
            <a:t>нг</a:t>
          </a:r>
          <a:r>
            <a:rPr lang="uk-UA" sz="1800" b="1" baseline="0" dirty="0">
              <a:effectLst/>
              <a:latin typeface="+mn-lt"/>
              <a:ea typeface="+mn-ea"/>
              <a:cs typeface="+mn-cs"/>
            </a:rPr>
            <a:t> тотальної РНК</a:t>
          </a:r>
          <a:endParaRPr lang="ru-RU" sz="1800" dirty="0">
            <a:effectLst/>
          </a:endParaRP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0.01518</cdr:x>
      <cdr:y>0.7954</cdr:y>
    </cdr:from>
    <cdr:to>
      <cdr:x>0.8547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3556" y="4275740"/>
          <a:ext cx="7940660" cy="1068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0.00852</cdr:x>
      <cdr:y>0.15058</cdr:y>
    </cdr:from>
    <cdr:to>
      <cdr:x>0.06109</cdr:x>
      <cdr:y>0.64899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823450" y="1591125"/>
          <a:ext cx="2283331" cy="480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800" b="1" dirty="0"/>
        </a:p>
      </cdr:txBody>
    </cdr:sp>
  </cdr:relSizeAnchor>
  <cdr:relSizeAnchor xmlns:cdr="http://schemas.openxmlformats.org/drawingml/2006/chartDrawing">
    <cdr:from>
      <cdr:x>0.00852</cdr:x>
      <cdr:y>0.15058</cdr:y>
    </cdr:from>
    <cdr:to>
      <cdr:x>0.06109</cdr:x>
      <cdr:y>0.64899</cdr:y>
    </cdr:to>
    <cdr:sp macro="" textlink="">
      <cdr:nvSpPr>
        <cdr:cNvPr id="3" name="TextBox 1"/>
        <cdr:cNvSpPr txBox="1"/>
      </cdr:nvSpPr>
      <cdr:spPr>
        <a:xfrm xmlns:a="http://schemas.openxmlformats.org/drawingml/2006/main" rot="16200000">
          <a:off x="-823450" y="1591125"/>
          <a:ext cx="2283331" cy="480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8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3.42343E-7</cdr:x>
      <cdr:y>0.09422</cdr:y>
    </cdr:from>
    <cdr:to>
      <cdr:x>0.08609</cdr:x>
      <cdr:y>0.81482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-1108330" y="1496805"/>
          <a:ext cx="2971040" cy="7543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uk-UA" sz="1800" b="1" dirty="0"/>
            <a:t>Кількість</a:t>
          </a:r>
          <a:r>
            <a:rPr lang="uk-UA" sz="1800" b="1" baseline="0" dirty="0"/>
            <a:t> копій </a:t>
          </a:r>
          <a:r>
            <a:rPr lang="uk-UA" sz="1800" b="1" baseline="0" dirty="0" err="1"/>
            <a:t>мРНК</a:t>
          </a:r>
          <a:r>
            <a:rPr lang="uk-UA" sz="1800" b="1" baseline="0" dirty="0"/>
            <a:t> </a:t>
          </a:r>
          <a:r>
            <a:rPr lang="uk-UA" sz="1800" b="1" i="1" baseline="0" dirty="0"/>
            <a:t>С</a:t>
          </a:r>
          <a:r>
            <a:rPr lang="en-US" sz="1800" b="1" i="1" baseline="0" dirty="0"/>
            <a:t>D205</a:t>
          </a:r>
          <a:r>
            <a:rPr lang="en-US" sz="1800" b="1" baseline="0" dirty="0"/>
            <a:t> </a:t>
          </a:r>
          <a:r>
            <a:rPr lang="uk-UA" sz="1800" b="1" baseline="0" dirty="0"/>
            <a:t>на 1 </a:t>
          </a:r>
          <a:r>
            <a:rPr lang="uk-UA" sz="1800" b="1" baseline="0" dirty="0" err="1"/>
            <a:t>нг</a:t>
          </a:r>
          <a:r>
            <a:rPr lang="uk-UA" sz="1800" b="1" baseline="0" dirty="0"/>
            <a:t> тотальної РНК</a:t>
          </a:r>
          <a:endParaRPr lang="ru-RU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13A5C-2C38-4A7E-B90B-8005E71A947D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D1B2D-0027-44CD-8E4F-086F82F50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03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01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(1-2 зразки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у некультивованих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бачимо дещо вищий рівень експресії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некультивованими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(3-4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mRNA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несортованих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 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CM3 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 вищий ніж 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сортованих 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допомогою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CM3  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(5-6 зразки)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несортованих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 та сортованих по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CD326+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допомогою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 експресії зразків в рази вищий,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попередніми.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7-10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 експресії нижчий у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несортованих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30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сортованих по 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D326+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допомогою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культивованих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days.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Взагалому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рівень експресії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некультивованих зразків становить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35-37 копій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1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нг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тотальної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РНК, на 3 день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культивування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суттэво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знижується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співвідношення змінюється. На 7 день культивування рівень експресії збільшується орієнтовно в 7 разів , але співвідношення зберігається. На 14 і 30 день співвідношення змінюється суттєво і рівень експресії поступово знижується до 30 дня культивування.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453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20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uk-UA" sz="1200" b="1" dirty="0" smtClean="0"/>
              <a:t>Т84 </a:t>
            </a:r>
            <a:r>
              <a:rPr lang="en-US" sz="1200" b="1" dirty="0" smtClean="0"/>
              <a:t>EDC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                                         </a:t>
            </a:r>
            <a:endParaRPr lang="uk-UA" sz="1200" b="1" dirty="0" smtClean="0"/>
          </a:p>
          <a:p>
            <a:pPr marL="0" indent="0">
              <a:buNone/>
            </a:pPr>
            <a:r>
              <a:rPr lang="uk-UA" sz="1200" b="1" dirty="0" smtClean="0"/>
              <a:t>2)</a:t>
            </a:r>
            <a:r>
              <a:rPr lang="en-US" sz="1200" b="1" dirty="0" smtClean="0"/>
              <a:t> T84 EDCTF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клатини</a:t>
            </a:r>
            <a:r>
              <a:rPr lang="uk-UA" sz="1200" b="1" dirty="0" smtClean="0"/>
              <a:t>, що походять від фрагментів </a:t>
            </a:r>
            <a:r>
              <a:rPr lang="uk-UA" sz="1200" b="1" dirty="0" err="1" smtClean="0"/>
              <a:t>тимусу</a:t>
            </a:r>
            <a:r>
              <a:rPr lang="en-US" sz="1200" b="1" dirty="0" smtClean="0"/>
              <a:t>                                </a:t>
            </a:r>
            <a:endParaRPr lang="uk-UA" sz="1200" b="1" dirty="0" smtClean="0"/>
          </a:p>
          <a:p>
            <a:pPr marL="0" indent="0">
              <a:buNone/>
            </a:pPr>
            <a:r>
              <a:rPr lang="en-US" sz="1200" b="1" dirty="0" smtClean="0"/>
              <a:t>3) T84 EDC 0.3. non-sorted 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err="1" smtClean="0"/>
              <a:t>незаморожені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3 дні, не сортовані</a:t>
            </a:r>
            <a:r>
              <a:rPr lang="en-US" sz="1200" b="1" dirty="0" smtClean="0"/>
              <a:t>       </a:t>
            </a:r>
            <a:endParaRPr lang="uk-UA" sz="1200" b="1" dirty="0" smtClean="0"/>
          </a:p>
          <a:p>
            <a:r>
              <a:rPr lang="en-US" sz="1200" b="1" dirty="0" smtClean="0"/>
              <a:t>4) T84 EDC 0.3. CD326</a:t>
            </a:r>
            <a:r>
              <a:rPr lang="en-US" sz="1200" b="1" baseline="30000" dirty="0" smtClean="0"/>
              <a:t>+  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err="1" smtClean="0"/>
              <a:t>незаморожені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3 дні,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r>
              <a:rPr lang="uk-UA" sz="1200" b="1" dirty="0" smtClean="0"/>
              <a:t> </a:t>
            </a:r>
            <a:r>
              <a:rPr lang="en-US" sz="1200" b="1" baseline="30000" dirty="0" smtClean="0"/>
              <a:t>                          </a:t>
            </a:r>
            <a:endParaRPr lang="uk-UA" sz="1200" b="1" baseline="30000" dirty="0" smtClean="0"/>
          </a:p>
          <a:p>
            <a:r>
              <a:rPr lang="en-US" sz="1200" b="1" dirty="0" smtClean="0"/>
              <a:t>5) T84 EDC 0.7. CD326</a:t>
            </a:r>
            <a:r>
              <a:rPr lang="en-US" sz="1200" b="1" baseline="30000" dirty="0" smtClean="0"/>
              <a:t>+  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err="1" smtClean="0"/>
              <a:t>незаморожені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</a:t>
            </a:r>
            <a:r>
              <a:rPr lang="en-US" sz="1200" b="1" dirty="0" smtClean="0"/>
              <a:t>7</a:t>
            </a:r>
            <a:r>
              <a:rPr lang="uk-UA" sz="1200" b="1" dirty="0" smtClean="0"/>
              <a:t> дні</a:t>
            </a:r>
            <a:r>
              <a:rPr lang="ru-RU" sz="1200" b="1" dirty="0" smtClean="0"/>
              <a:t>в</a:t>
            </a:r>
            <a:r>
              <a:rPr lang="uk-UA" sz="1200" b="1" dirty="0" smtClean="0"/>
              <a:t>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r>
              <a:rPr lang="uk-UA" sz="1200" b="1" dirty="0" smtClean="0"/>
              <a:t> </a:t>
            </a:r>
            <a:r>
              <a:rPr lang="en-US" sz="1200" b="1" baseline="30000" dirty="0" smtClean="0"/>
              <a:t>                         </a:t>
            </a:r>
            <a:endParaRPr lang="uk-UA" sz="1200" b="1" baseline="30000" dirty="0" smtClean="0"/>
          </a:p>
          <a:p>
            <a:r>
              <a:rPr lang="en-US" sz="1200" b="1" dirty="0" smtClean="0"/>
              <a:t>6) T84 EDC 1.0. CD326</a:t>
            </a:r>
            <a:r>
              <a:rPr lang="en-US" sz="1200" b="1" baseline="30000" dirty="0" smtClean="0"/>
              <a:t>+  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1 день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нек</a:t>
            </a:r>
            <a:r>
              <a:rPr lang="uk-UA" sz="1200" b="1" dirty="0" smtClean="0"/>
              <a:t>ультивовані,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r>
              <a:rPr lang="uk-UA" sz="1200" b="1" dirty="0" smtClean="0"/>
              <a:t> </a:t>
            </a:r>
            <a:r>
              <a:rPr lang="en-US" sz="1200" b="1" baseline="30000" dirty="0" smtClean="0"/>
              <a:t>   </a:t>
            </a:r>
            <a:endParaRPr lang="uk-UA" sz="1200" b="1" baseline="30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7) T84 EDC 7.0. CD326</a:t>
            </a:r>
            <a:r>
              <a:rPr lang="en-US" sz="1200" b="1" baseline="30000" dirty="0" smtClean="0"/>
              <a:t>+</a:t>
            </a:r>
            <a:r>
              <a:rPr lang="uk-UA" sz="1200" b="1" baseline="0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7 день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нек</a:t>
            </a:r>
            <a:r>
              <a:rPr lang="uk-UA" sz="1200" b="1" dirty="0" smtClean="0"/>
              <a:t>ультивовані,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8) T84 EDC 7.7. CD326</a:t>
            </a:r>
            <a:r>
              <a:rPr lang="en-US" sz="1200" b="1" baseline="30000" dirty="0" smtClean="0"/>
              <a:t>+</a:t>
            </a:r>
            <a:r>
              <a:rPr lang="uk-UA" sz="1200" b="1" baseline="30000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7 день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7 днів,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9) T84 EDC 14.0. CD326</a:t>
            </a:r>
            <a:r>
              <a:rPr lang="en-US" sz="1200" b="1" baseline="30000" dirty="0" smtClean="0"/>
              <a:t>+</a:t>
            </a:r>
            <a:r>
              <a:rPr lang="uk-UA" sz="1200" b="1" baseline="30000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14 днів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нек</a:t>
            </a:r>
            <a:r>
              <a:rPr lang="uk-UA" sz="1200" b="1" dirty="0" smtClean="0"/>
              <a:t>ультивовані,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10) T84 EDC 14.7. CD326</a:t>
            </a:r>
            <a:r>
              <a:rPr lang="en-US" sz="1200" b="1" baseline="30000" dirty="0" smtClean="0"/>
              <a:t>+</a:t>
            </a:r>
            <a:r>
              <a:rPr lang="uk-UA" sz="1200" b="1" baseline="30000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14 днів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7 днів,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baseline="30000" dirty="0" smtClean="0"/>
              <a:t> </a:t>
            </a:r>
            <a:r>
              <a:rPr lang="en-US" sz="1200" b="1" dirty="0" smtClean="0"/>
              <a:t>11) T84 EDC 30.0. CD326</a:t>
            </a:r>
            <a:r>
              <a:rPr lang="en-US" sz="1200" b="1" baseline="30000" dirty="0" smtClean="0"/>
              <a:t>+</a:t>
            </a:r>
            <a:r>
              <a:rPr lang="uk-UA" sz="1200" b="1" baseline="30000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30 днів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нек</a:t>
            </a:r>
            <a:r>
              <a:rPr lang="uk-UA" sz="1200" b="1" dirty="0" smtClean="0"/>
              <a:t>ультивовані 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12) T84 EDC 30.7. CD326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</a:t>
            </a:r>
            <a:r>
              <a:rPr lang="en-US" sz="1200" b="1" dirty="0" smtClean="0"/>
              <a:t> </a:t>
            </a:r>
            <a:r>
              <a:rPr lang="uk-UA" sz="1200" b="1" dirty="0" smtClean="0"/>
              <a:t>заморожені</a:t>
            </a:r>
            <a:r>
              <a:rPr lang="uk-UA" sz="1200" b="1" baseline="0" dirty="0" smtClean="0"/>
              <a:t> 30 днів</a:t>
            </a:r>
            <a:r>
              <a:rPr lang="uk-UA" sz="1200" b="1" dirty="0" smtClean="0"/>
              <a:t>,</a:t>
            </a:r>
            <a:r>
              <a:rPr lang="uk-UA" sz="1200" b="1" baseline="0" dirty="0" smtClean="0"/>
              <a:t> к</a:t>
            </a:r>
            <a:r>
              <a:rPr lang="uk-UA" sz="1200" b="1" dirty="0" smtClean="0"/>
              <a:t>ультивовані 7</a:t>
            </a:r>
            <a:r>
              <a:rPr lang="uk-UA" sz="1200" b="1" baseline="0" dirty="0" smtClean="0"/>
              <a:t> днів</a:t>
            </a:r>
            <a:r>
              <a:rPr lang="uk-UA" sz="1200" b="1" dirty="0" smtClean="0"/>
              <a:t>, сортовані</a:t>
            </a:r>
            <a:r>
              <a:rPr lang="uk-UA" sz="1200" b="1" baseline="0" dirty="0" smtClean="0"/>
              <a:t> по С</a:t>
            </a:r>
            <a:r>
              <a:rPr lang="en-US" sz="1200" b="1" baseline="0" dirty="0" smtClean="0"/>
              <a:t>D</a:t>
            </a:r>
            <a:r>
              <a:rPr lang="uk-UA" sz="1200" b="1" baseline="0" dirty="0" smtClean="0"/>
              <a:t>326+ за допомогою </a:t>
            </a:r>
            <a:r>
              <a:rPr lang="en-US" sz="1200" b="1" baseline="0" dirty="0" err="1" smtClean="0"/>
              <a:t>QuadroMACS</a:t>
            </a: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baseline="30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1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1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99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проапоптичний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член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родини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білків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Bcl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-2.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forkhead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box 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1 - 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транскрипційний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фактор. Ген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відповідає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диференціацію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кодує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ДНК-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зв’язуючий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транскипційний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фактор,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регулює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кератину;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205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клітинний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поверхневий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рецептор,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грає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важливу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роль 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захопленні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передачі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антигену до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ендоцитичного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шляху.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autoimune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regalator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аутoімунний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регулятор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сприяє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ектопічній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TSAs (tissue-specific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antigenes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необхідних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ефективного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негативного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відбору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тимоцитів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розвиваються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індукції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mTEC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залежної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аутотолерантності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15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слайді зображене фото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марекера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Ruller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DNA ladder MIX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електрофорез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перелічених зразках. 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ми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Перевірили дані ПЛР в реальному часі і роботу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праймерів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ідентифікувал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вихідний продукт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довжиною 179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п.о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66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-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слайді зображене фото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марекера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Ruller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DNA ladder MIX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електрофорез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перелічених зразках. 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ми: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Перевірили дані ПЛР в реальному часі і роботу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праймерів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ідентифікували вихідний продукт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довжиною 150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п.о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738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слайді зображене фото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марекера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Ruller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DNA ladder MIX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електрофорез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CD205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зразку </a:t>
            </a:r>
            <a:r>
              <a:rPr lang="uk-UA" sz="1200" b="1" dirty="0" smtClean="0"/>
              <a:t>Т68 Е</a:t>
            </a:r>
            <a:r>
              <a:rPr lang="en-US" sz="1200" b="1" dirty="0" smtClean="0"/>
              <a:t>DC CPM-7 149d.</a:t>
            </a:r>
            <a:r>
              <a:rPr lang="uk-UA" sz="1200" b="1" dirty="0" smtClean="0"/>
              <a:t> (</a:t>
            </a:r>
            <a:r>
              <a:rPr lang="uk-UA" sz="1200" b="1" dirty="0" err="1" smtClean="0"/>
              <a:t>ензиматично</a:t>
            </a:r>
            <a:r>
              <a:rPr lang="uk-UA" sz="1200" b="1" dirty="0" smtClean="0"/>
              <a:t> </a:t>
            </a:r>
            <a:r>
              <a:rPr lang="uk-UA" sz="1200" b="1" dirty="0" err="1" smtClean="0"/>
              <a:t>дисоційовані</a:t>
            </a:r>
            <a:r>
              <a:rPr lang="uk-UA" sz="1200" b="1" dirty="0" smtClean="0"/>
              <a:t> клітини </a:t>
            </a:r>
            <a:r>
              <a:rPr lang="uk-UA" sz="1200" b="1" dirty="0" err="1" smtClean="0"/>
              <a:t>тимуса</a:t>
            </a:r>
            <a:r>
              <a:rPr lang="uk-UA" sz="1200" b="1" dirty="0" smtClean="0"/>
              <a:t> Т68, заморожені 149 днів у </a:t>
            </a:r>
            <a:r>
              <a:rPr lang="en-US" sz="1200" b="1" dirty="0" smtClean="0"/>
              <a:t>CPM-7</a:t>
            </a:r>
            <a:r>
              <a:rPr lang="uk-UA" sz="1200" b="1" dirty="0" smtClean="0"/>
              <a:t>)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ми: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Перевірили дані ПЛР в реальному часі і роботу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праймерів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CD205</a:t>
            </a:r>
            <a:r>
              <a:rPr lang="uk-UA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ідентифікували вихідний продукт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CD205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довжиною 197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п.о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та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170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п.о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відповідно.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4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(1-2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зразки)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ензиматично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дисоційовані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клітини)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мають нижчий рівень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гену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вняно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замороженими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той самий період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CPM-7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CM1.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(2-3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mRNA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CPM-7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 вищим ніж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той самий період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CM1.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зразок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контроль, некультивований зразок,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заморожений 342 дні в СРМ-1.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найменша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кількількьсть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зразку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(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32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СРМ-1 і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культивований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СМ1)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431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(1-2 зразки)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EDCTF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ензиматично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дисоційовані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клітини, отримані із заморожених/розморожених фрагментів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тимусу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бачимо нижчий рівень експресії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порівняно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фрагменти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тимусу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заморожених той самий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період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CPM-2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 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CM1.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(3-4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mRNA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HCTF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(гомогенізовані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клітини, отримані із фрагментів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тимусу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CPM-2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днів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нижчий ніж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заморожених той самий період 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CPM-2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CM1.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найнижчий рівень експресії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апоптичного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маркера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Bax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EDCTF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HCTF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зразках, заморожених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CPM-2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культивованих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CM1. </a:t>
            </a:r>
            <a:endParaRPr lang="uk-U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92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(1-2 зразки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у некультивованих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(фрагменти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тимусу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 бачимо нижчий рівень експресії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некультивованими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ензиматично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дисоційовані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клітини)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(3-4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mRNA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несортованих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CM3 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 вищий ніж 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сортованих 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допомогою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Рівень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FOXN1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3 день культивування  залишається на рівні некультивованих зразків, а із збільшенням періоду культивування знижується.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(5-8 зразки)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несортованих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7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 нижчий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сортованих по 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D326+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допомогою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7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(9-10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 день рівень експресії значно знижується.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30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(1-2 зразки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у некультивованих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фрагменти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тимусу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 бачимо дещо нижчий рівень експресії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CD205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некультивованими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(3-4 зразки)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експресії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mRNA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гена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незбагачених на 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D326+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клітинами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CM3 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 вищий ніж в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збагачених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CD326+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допомогою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культивованих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Рівень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CD205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знижується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7 дня культивування, на 14 день залишається на рівні і знову на 30 день значно знижується.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(5-8 зразки)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незбагачених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зразках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С, культивованих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7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рівень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</a:t>
            </a: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205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нижчий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порівняно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EDC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збагачених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D326+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допомогою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QuadroMACS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культивованих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CM3  7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днів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(9-10</a:t>
            </a:r>
            <a:r>
              <a:rPr lang="uk-UA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зразки)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 день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культивування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спостерігається значне зменшений рівня експресії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мРНК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гену </a:t>
            </a:r>
            <a:r>
              <a:rPr lang="uk-UA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D20</a:t>
            </a:r>
            <a:r>
              <a:rPr lang="ru-R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D1B2D-0027-44CD-8E4F-086F82F50BC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05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73608" y="95955"/>
            <a:ext cx="6662108" cy="13743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145" y="500216"/>
            <a:ext cx="8093365" cy="163179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500" dirty="0">
                <a:solidFill>
                  <a:schemeClr val="tx1"/>
                </a:solidFill>
              </a:rPr>
              <a:t>Відкритий міжнародний університет розвитку 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uk-UA" sz="2500" dirty="0" smtClean="0">
                <a:solidFill>
                  <a:schemeClr val="tx1"/>
                </a:solidFill>
              </a:rPr>
              <a:t>людини «Україна</a:t>
            </a:r>
            <a:r>
              <a:rPr lang="uk-UA" sz="2500" dirty="0">
                <a:solidFill>
                  <a:schemeClr val="tx1"/>
                </a:solidFill>
              </a:rPr>
              <a:t>» </a:t>
            </a:r>
            <a:r>
              <a:rPr lang="uk-UA" sz="2500" dirty="0" smtClean="0">
                <a:solidFill>
                  <a:schemeClr val="tx1"/>
                </a:solidFill>
              </a:rPr>
              <a:t/>
            </a:r>
            <a:br>
              <a:rPr lang="uk-UA" sz="2500" dirty="0" smtClean="0">
                <a:solidFill>
                  <a:schemeClr val="tx1"/>
                </a:solidFill>
              </a:rPr>
            </a:br>
            <a:r>
              <a:rPr lang="uk-UA" sz="2800" dirty="0">
                <a:solidFill>
                  <a:schemeClr val="tx1"/>
                </a:solidFill>
              </a:rPr>
              <a:t>НДЦ імунології та </a:t>
            </a:r>
            <a:r>
              <a:rPr lang="uk-UA" sz="2800" dirty="0" err="1">
                <a:solidFill>
                  <a:schemeClr val="tx1"/>
                </a:solidFill>
              </a:rPr>
              <a:t>біомедичних</a:t>
            </a:r>
            <a:r>
              <a:rPr lang="uk-UA" sz="2800" dirty="0">
                <a:solidFill>
                  <a:schemeClr val="tx1"/>
                </a:solidFill>
              </a:rPr>
              <a:t> технологій</a:t>
            </a:r>
            <a:br>
              <a:rPr lang="uk-UA" sz="2800" dirty="0">
                <a:solidFill>
                  <a:schemeClr val="tx1"/>
                </a:solidFill>
              </a:rPr>
            </a:br>
            <a:r>
              <a:rPr lang="uk-UA" sz="2500" dirty="0" smtClean="0">
                <a:solidFill>
                  <a:schemeClr val="tx1"/>
                </a:solidFill>
              </a:rPr>
              <a:t/>
            </a:r>
            <a:br>
              <a:rPr lang="uk-UA" sz="2500" dirty="0" smtClean="0">
                <a:solidFill>
                  <a:schemeClr val="tx1"/>
                </a:solidFill>
              </a:rPr>
            </a:br>
            <a:r>
              <a:rPr lang="uk-UA" sz="2500" dirty="0">
                <a:solidFill>
                  <a:schemeClr val="tx1"/>
                </a:solidFill>
              </a:rPr>
              <a:t/>
            </a:r>
            <a:br>
              <a:rPr lang="uk-UA" sz="2500" dirty="0">
                <a:solidFill>
                  <a:schemeClr val="tx1"/>
                </a:solidFill>
              </a:rPr>
            </a:b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5524" y="4650640"/>
            <a:ext cx="3512216" cy="1832460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Підготував  молодший науковий співробітник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НДЦ імунології та </a:t>
            </a:r>
            <a:r>
              <a:rPr lang="uk-UA" sz="2000" dirty="0" err="1">
                <a:solidFill>
                  <a:schemeClr val="tx1"/>
                </a:solidFill>
              </a:rPr>
              <a:t>біомедичних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технологій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Сливка Юлія Сергіївна</a:t>
            </a:r>
            <a:r>
              <a:rPr lang="uk-UA" sz="2000" dirty="0" smtClean="0"/>
              <a:t> </a:t>
            </a:r>
            <a:endParaRPr lang="en-US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83261" t="16002" r="987" b="59995"/>
          <a:stretch/>
        </p:blipFill>
        <p:spPr>
          <a:xfrm>
            <a:off x="143555" y="75476"/>
            <a:ext cx="916230" cy="7702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145" y="1792492"/>
            <a:ext cx="5218790" cy="32932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01670" y="1792493"/>
            <a:ext cx="488656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600" b="1" dirty="0" smtClean="0"/>
              <a:t>Визначення рівня експресії генів </a:t>
            </a:r>
            <a:r>
              <a:rPr lang="uk-UA" sz="2600" b="1" i="1" dirty="0" smtClean="0"/>
              <a:t>А</a:t>
            </a:r>
            <a:r>
              <a:rPr lang="en-US" sz="2600" b="1" i="1" dirty="0" smtClean="0"/>
              <a:t>IRE</a:t>
            </a:r>
            <a:r>
              <a:rPr lang="uk-UA" sz="2600" b="1" i="1" dirty="0" smtClean="0"/>
              <a:t>- </a:t>
            </a:r>
            <a:r>
              <a:rPr lang="uk-UA" sz="2600" b="1" dirty="0" smtClean="0"/>
              <a:t>маркера</a:t>
            </a:r>
            <a:r>
              <a:rPr lang="uk-UA" sz="2600" b="1" i="1" dirty="0" smtClean="0"/>
              <a:t> </a:t>
            </a:r>
            <a:r>
              <a:rPr lang="uk-UA" sz="2600" b="1" dirty="0" err="1" smtClean="0"/>
              <a:t>mTECs</a:t>
            </a:r>
            <a:r>
              <a:rPr lang="ru-RU" sz="2600" b="1" i="1" dirty="0" smtClean="0"/>
              <a:t>,</a:t>
            </a:r>
            <a:r>
              <a:rPr lang="en-US" sz="2600" b="1" i="1" dirty="0" smtClean="0"/>
              <a:t> CD205</a:t>
            </a:r>
            <a:r>
              <a:rPr lang="uk-UA" sz="2600" b="1" i="1" dirty="0" smtClean="0"/>
              <a:t> - </a:t>
            </a:r>
            <a:r>
              <a:rPr lang="uk-UA" sz="2600" b="1" dirty="0" smtClean="0"/>
              <a:t>маркера</a:t>
            </a:r>
            <a:r>
              <a:rPr lang="en-US" sz="2600" b="1" dirty="0"/>
              <a:t> </a:t>
            </a:r>
            <a:r>
              <a:rPr lang="en-US" sz="2600" b="1" dirty="0" err="1" smtClean="0"/>
              <a:t>cTECs</a:t>
            </a:r>
            <a:r>
              <a:rPr lang="ru-RU" sz="2600" b="1" i="1" dirty="0" smtClean="0"/>
              <a:t>,</a:t>
            </a:r>
            <a:r>
              <a:rPr lang="en-US" sz="2600" b="1" i="1" dirty="0" smtClean="0"/>
              <a:t> FOXN1 </a:t>
            </a:r>
            <a:r>
              <a:rPr lang="uk-UA" sz="2600" b="1" i="1" dirty="0" smtClean="0"/>
              <a:t>– </a:t>
            </a:r>
            <a:r>
              <a:rPr lang="uk-UA" sz="2600" b="1" dirty="0" smtClean="0"/>
              <a:t>маркера їх попередників </a:t>
            </a:r>
            <a:r>
              <a:rPr lang="uk-UA" sz="2600" b="1" i="1" dirty="0" smtClean="0"/>
              <a:t>- </a:t>
            </a:r>
            <a:r>
              <a:rPr lang="en-US" sz="2600" b="1" dirty="0" smtClean="0"/>
              <a:t>TEPCs </a:t>
            </a:r>
            <a:r>
              <a:rPr lang="ru-RU" sz="2600" b="1" dirty="0" smtClean="0"/>
              <a:t>та </a:t>
            </a:r>
            <a:r>
              <a:rPr lang="ru-RU" sz="2600" b="1" dirty="0" err="1" smtClean="0"/>
              <a:t>апоптичного</a:t>
            </a:r>
            <a:r>
              <a:rPr lang="ru-RU" sz="2600" b="1" dirty="0" smtClean="0"/>
              <a:t> маркера </a:t>
            </a:r>
            <a:r>
              <a:rPr lang="en-US" sz="2600" b="1" i="1" dirty="0" smtClean="0"/>
              <a:t>BAX</a:t>
            </a:r>
            <a:r>
              <a:rPr lang="ru-RU" sz="2600" b="1" i="1" dirty="0"/>
              <a:t> </a:t>
            </a:r>
            <a:r>
              <a:rPr lang="ru-RU" sz="2600" b="1" dirty="0" smtClean="0"/>
              <a:t>у </a:t>
            </a:r>
            <a:r>
              <a:rPr lang="uk-UA" sz="2600" b="1" dirty="0" smtClean="0"/>
              <a:t>епітеліальних</a:t>
            </a:r>
            <a:r>
              <a:rPr lang="ru-RU" sz="2600" b="1" dirty="0" smtClean="0"/>
              <a:t> </a:t>
            </a:r>
            <a:r>
              <a:rPr lang="uk-UA" sz="2600" b="1" dirty="0" smtClean="0"/>
              <a:t>клітинах тимусу людини в ході експериментів</a:t>
            </a:r>
            <a:endParaRPr lang="ru-RU" sz="26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870" y="75476"/>
            <a:ext cx="1164729" cy="8494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4950" y="6330395"/>
            <a:ext cx="2901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Ки</a:t>
            </a:r>
            <a:r>
              <a:rPr lang="uk-UA" b="1" dirty="0" smtClean="0"/>
              <a:t>їв - 2017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43834"/>
            <a:ext cx="9153150" cy="12216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1749245"/>
            <a:ext cx="7626100" cy="610820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chemeClr val="tx1"/>
                </a:solidFill>
              </a:rPr>
              <a:t>Визначення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рівня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експрес</a:t>
            </a:r>
            <a:r>
              <a:rPr lang="uk-UA" sz="2400" b="1" dirty="0" err="1" smtClean="0">
                <a:solidFill>
                  <a:schemeClr val="tx1"/>
                </a:solidFill>
              </a:rPr>
              <a:t>ії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</a:rPr>
              <a:t>мРНК</a:t>
            </a:r>
            <a:r>
              <a:rPr lang="uk-UA" sz="2400" b="1" dirty="0" smtClean="0">
                <a:solidFill>
                  <a:schemeClr val="tx1"/>
                </a:solidFill>
              </a:rPr>
              <a:t> ген</a:t>
            </a:r>
            <a:r>
              <a:rPr lang="ru-RU" sz="2400" b="1" dirty="0">
                <a:solidFill>
                  <a:schemeClr val="tx1"/>
                </a:solidFill>
              </a:rPr>
              <a:t>а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BAX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в </a:t>
            </a:r>
            <a:r>
              <a:rPr lang="ru-RU" sz="2400" b="1" dirty="0" err="1" smtClean="0">
                <a:solidFill>
                  <a:schemeClr val="tx1"/>
                </a:solidFill>
              </a:rPr>
              <a:t>зразках</a:t>
            </a:r>
            <a:r>
              <a:rPr lang="ru-RU" sz="2400" b="1" dirty="0" smtClean="0">
                <a:solidFill>
                  <a:schemeClr val="tx1"/>
                </a:solidFill>
              </a:rPr>
              <a:t> тимусу Т40 </a:t>
            </a:r>
            <a:r>
              <a:rPr lang="uk-UA" sz="2400" b="1" dirty="0" smtClean="0">
                <a:solidFill>
                  <a:schemeClr val="tx1"/>
                </a:solidFill>
              </a:rPr>
              <a:t>після різного періоду </a:t>
            </a:r>
            <a:r>
              <a:rPr lang="uk-UA" sz="2400" b="1" dirty="0" err="1" smtClean="0">
                <a:solidFill>
                  <a:schemeClr val="tx1"/>
                </a:solidFill>
              </a:rPr>
              <a:t>кріозберігання</a:t>
            </a:r>
            <a:r>
              <a:rPr lang="uk-UA" sz="2400" b="1" dirty="0" smtClean="0">
                <a:solidFill>
                  <a:schemeClr val="tx1"/>
                </a:solidFill>
              </a:rPr>
              <a:t> у рідкому азоті та 14-денного культивування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260" y="2665475"/>
            <a:ext cx="794066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r>
              <a:rPr lang="uk-UA" sz="2400" b="1" dirty="0" smtClean="0"/>
              <a:t>Мета:</a:t>
            </a:r>
            <a:r>
              <a:rPr lang="uk-UA" sz="2000" b="1" dirty="0" smtClean="0"/>
              <a:t> </a:t>
            </a:r>
            <a:r>
              <a:rPr lang="uk-UA" sz="2000" dirty="0" smtClean="0"/>
              <a:t>кількісно визначити експресію </a:t>
            </a:r>
            <a:r>
              <a:rPr lang="uk-UA" sz="2000" dirty="0" err="1" smtClean="0"/>
              <a:t>апоптичного</a:t>
            </a:r>
            <a:r>
              <a:rPr lang="uk-UA" sz="2000" dirty="0" smtClean="0"/>
              <a:t> гена </a:t>
            </a:r>
            <a:r>
              <a:rPr lang="en-US" sz="2000" i="1" dirty="0" smtClean="0"/>
              <a:t>BAX </a:t>
            </a:r>
            <a:r>
              <a:rPr lang="uk-UA" sz="2000" dirty="0" smtClean="0"/>
              <a:t>в зразках тимусу </a:t>
            </a:r>
            <a:r>
              <a:rPr lang="uk-UA" sz="2000" b="1" dirty="0" smtClean="0"/>
              <a:t>Т40 </a:t>
            </a:r>
            <a:r>
              <a:rPr lang="uk-UA" sz="2000" dirty="0" smtClean="0"/>
              <a:t>після різного часу зберігання у рідкому азоті. </a:t>
            </a:r>
          </a:p>
          <a:p>
            <a:pPr lvl="0"/>
            <a:endParaRPr lang="en-US" sz="2000" b="1" dirty="0" smtClean="0"/>
          </a:p>
          <a:p>
            <a:pPr lvl="0"/>
            <a:r>
              <a:rPr lang="uk-UA" sz="2400" b="1" dirty="0" smtClean="0"/>
              <a:t>Завдання: </a:t>
            </a:r>
            <a:endParaRPr lang="en-US" sz="2400" b="1" dirty="0" smtClean="0"/>
          </a:p>
          <a:p>
            <a:pPr lvl="0"/>
            <a:r>
              <a:rPr lang="en-US" sz="2400" dirty="0" smtClean="0"/>
              <a:t>- </a:t>
            </a:r>
            <a:r>
              <a:rPr lang="uk-UA" sz="2000" dirty="0" smtClean="0"/>
              <a:t>виміряти рівень експресії </a:t>
            </a:r>
            <a:r>
              <a:rPr lang="uk-UA" sz="2000" dirty="0" err="1" smtClean="0"/>
              <a:t>мРНК</a:t>
            </a:r>
            <a:r>
              <a:rPr lang="uk-UA" sz="2000" dirty="0" smtClean="0"/>
              <a:t> </a:t>
            </a:r>
            <a:r>
              <a:rPr lang="uk-UA" sz="2000" dirty="0" err="1" smtClean="0"/>
              <a:t>апоптичного</a:t>
            </a:r>
            <a:r>
              <a:rPr lang="uk-UA" sz="2000" dirty="0" smtClean="0"/>
              <a:t> гена </a:t>
            </a:r>
            <a:r>
              <a:rPr lang="en-US" sz="2000" i="1" dirty="0" smtClean="0"/>
              <a:t>BAX</a:t>
            </a:r>
            <a:r>
              <a:rPr lang="en-US" sz="2000" dirty="0" smtClean="0"/>
              <a:t> </a:t>
            </a:r>
            <a:r>
              <a:rPr lang="uk-UA" sz="2000" dirty="0" smtClean="0"/>
              <a:t>в</a:t>
            </a:r>
            <a:r>
              <a:rPr lang="en-US" sz="2000" dirty="0" smtClean="0"/>
              <a:t> </a:t>
            </a:r>
            <a:r>
              <a:rPr lang="uk-UA" sz="2000" dirty="0" smtClean="0"/>
              <a:t>зразках тимусу за допомогою ПЛР в реальному часі після різного часу </a:t>
            </a:r>
            <a:r>
              <a:rPr lang="uk-UA" sz="2000" dirty="0" err="1" smtClean="0"/>
              <a:t>кріозберігання</a:t>
            </a:r>
            <a:r>
              <a:rPr lang="uk-UA" sz="2000" dirty="0" smtClean="0"/>
              <a:t> зразків та 14-денного культивування.</a:t>
            </a:r>
          </a:p>
          <a:p>
            <a:pPr lvl="0"/>
            <a:r>
              <a:rPr lang="en-US" sz="2000" dirty="0" smtClean="0"/>
              <a:t>- </a:t>
            </a:r>
            <a:r>
              <a:rPr lang="uk-UA" sz="2000" dirty="0" smtClean="0"/>
              <a:t>Проаналізувати ефективність різних  </a:t>
            </a:r>
            <a:r>
              <a:rPr lang="uk-UA" sz="2000" dirty="0" err="1" smtClean="0"/>
              <a:t>кріосередовищ</a:t>
            </a:r>
            <a:r>
              <a:rPr lang="uk-UA" sz="2000" dirty="0" smtClean="0"/>
              <a:t> для зберігання зразків </a:t>
            </a:r>
            <a:r>
              <a:rPr lang="uk-UA" sz="2000" dirty="0" err="1" smtClean="0"/>
              <a:t>тимусу</a:t>
            </a:r>
            <a:r>
              <a:rPr lang="uk-UA" sz="2000" dirty="0" smtClean="0"/>
              <a:t>, оперуючи даними рівня експресії </a:t>
            </a:r>
            <a:r>
              <a:rPr lang="uk-UA" sz="2000" dirty="0" err="1" smtClean="0"/>
              <a:t>мРНК</a:t>
            </a:r>
            <a:r>
              <a:rPr lang="uk-UA" sz="2000" dirty="0" smtClean="0"/>
              <a:t> </a:t>
            </a:r>
            <a:r>
              <a:rPr lang="uk-UA" sz="2000" dirty="0" err="1" smtClean="0"/>
              <a:t>апоптичного</a:t>
            </a:r>
            <a:r>
              <a:rPr lang="uk-UA" sz="2000" dirty="0" smtClean="0"/>
              <a:t> гена </a:t>
            </a:r>
            <a:r>
              <a:rPr lang="en-US" sz="2000" i="1" dirty="0" smtClean="0"/>
              <a:t>BAX</a:t>
            </a:r>
            <a:r>
              <a:rPr lang="en-US" sz="2000" dirty="0" smtClean="0"/>
              <a:t>.</a:t>
            </a:r>
          </a:p>
          <a:p>
            <a:pPr lvl="0"/>
            <a:endParaRPr lang="uk-UA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3555" y="183133"/>
            <a:ext cx="6260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Тривалість експерименту</a:t>
            </a:r>
            <a:r>
              <a:rPr lang="en-US" sz="2400" b="1" dirty="0">
                <a:solidFill>
                  <a:schemeClr val="bg1"/>
                </a:solidFill>
              </a:rPr>
              <a:t>: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</a:rPr>
              <a:t>03.08.2015 </a:t>
            </a:r>
            <a:r>
              <a:rPr lang="en-US" sz="2400" b="1" dirty="0">
                <a:solidFill>
                  <a:schemeClr val="bg1"/>
                </a:solidFill>
              </a:rPr>
              <a:t>– 18.09.2016</a:t>
            </a:r>
            <a:endParaRPr lang="uk-UA" sz="24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0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378726"/>
            <a:ext cx="7016195" cy="610820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Дизайн експерименту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Объект 3" descr="C:\Users\UserSTEM\Desktop\Безымянный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425" y="1639691"/>
            <a:ext cx="4545244" cy="427513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059785" y="5896538"/>
            <a:ext cx="7387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b="1" dirty="0"/>
              <a:t>EDC</a:t>
            </a:r>
            <a:r>
              <a:rPr lang="en-US" dirty="0"/>
              <a:t> – </a:t>
            </a:r>
            <a:r>
              <a:rPr lang="uk-UA" dirty="0" smtClean="0"/>
              <a:t>розморожені</a:t>
            </a:r>
            <a:r>
              <a:rPr lang="en-US" dirty="0" smtClean="0"/>
              <a:t>/</a:t>
            </a:r>
            <a:r>
              <a:rPr lang="uk-UA" dirty="0" smtClean="0"/>
              <a:t>заморожені ензиматично дисоційовані клітини; </a:t>
            </a:r>
            <a:r>
              <a:rPr lang="en-US" b="1" dirty="0" smtClean="0"/>
              <a:t>EDCTF</a:t>
            </a:r>
            <a:r>
              <a:rPr lang="en-US" dirty="0" smtClean="0"/>
              <a:t> – </a:t>
            </a:r>
            <a:r>
              <a:rPr lang="uk-UA" dirty="0" smtClean="0"/>
              <a:t>ензиматично </a:t>
            </a:r>
            <a:r>
              <a:rPr lang="uk-UA" dirty="0" err="1" smtClean="0"/>
              <a:t>дисоційовані</a:t>
            </a:r>
            <a:r>
              <a:rPr lang="uk-UA" dirty="0" smtClean="0"/>
              <a:t> клітини, отримані із заморожених</a:t>
            </a:r>
            <a:r>
              <a:rPr lang="en-US" dirty="0" smtClean="0"/>
              <a:t>/</a:t>
            </a:r>
            <a:r>
              <a:rPr lang="uk-UA" dirty="0" smtClean="0"/>
              <a:t>розморожених фрагментів тимусу.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4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5467174"/>
            <a:ext cx="8847740" cy="1390826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Рівень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+mn-lt"/>
              </a:rPr>
              <a:t>експресії</a:t>
            </a:r>
            <a:r>
              <a:rPr lang="ru-RU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гена </a:t>
            </a:r>
            <a:r>
              <a:rPr lang="en-US" sz="2000" b="1" i="1" dirty="0" smtClean="0">
                <a:solidFill>
                  <a:schemeClr val="tx1"/>
                </a:solidFill>
                <a:latin typeface="+mn-lt"/>
              </a:rPr>
              <a:t>BAX</a:t>
            </a:r>
            <a:r>
              <a:rPr lang="en-US" sz="2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ензиматично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дисоц</a:t>
            </a:r>
            <a:r>
              <a:rPr lang="uk-UA" sz="2000" b="1" dirty="0" err="1" smtClean="0">
                <a:solidFill>
                  <a:schemeClr val="tx1"/>
                </a:solidFill>
                <a:latin typeface="+mn-lt"/>
              </a:rPr>
              <a:t>ійованих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кл</a:t>
            </a:r>
            <a:r>
              <a:rPr lang="uk-UA" sz="2000" b="1" dirty="0" smtClean="0">
                <a:solidFill>
                  <a:schemeClr val="tx1"/>
                </a:solidFill>
                <a:latin typeface="+mn-lt"/>
              </a:rPr>
              <a:t>і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тинах тимусу 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T40,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заморожених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в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кріосередовищах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CPM-1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та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CPM-7 </a:t>
            </a:r>
            <a:r>
              <a:rPr lang="uk-UA" sz="2000" b="1" dirty="0" smtClean="0">
                <a:solidFill>
                  <a:schemeClr val="tx1"/>
                </a:solidFill>
                <a:latin typeface="+mn-lt"/>
              </a:rPr>
              <a:t>на 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32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та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90 </a:t>
            </a:r>
            <a:r>
              <a:rPr lang="uk-UA" sz="2000" b="1" dirty="0" smtClean="0">
                <a:solidFill>
                  <a:schemeClr val="tx1"/>
                </a:solidFill>
                <a:latin typeface="+mn-lt"/>
              </a:rPr>
              <a:t>днів </a:t>
            </a:r>
            <a:r>
              <a:rPr lang="ru-RU" sz="2000" b="1" dirty="0" err="1" smtClean="0">
                <a:solidFill>
                  <a:schemeClr val="tx1"/>
                </a:solidFill>
                <a:latin typeface="+mn-lt"/>
              </a:rPr>
              <a:t>відпов</a:t>
            </a:r>
            <a:r>
              <a:rPr lang="uk-UA" sz="2000" b="1" dirty="0" smtClean="0">
                <a:solidFill>
                  <a:schemeClr val="tx1"/>
                </a:solidFill>
                <a:latin typeface="+mn-lt"/>
              </a:rPr>
              <a:t>і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дно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uk-UA" sz="2000" b="1" dirty="0" smtClean="0">
                <a:solidFill>
                  <a:schemeClr val="tx1"/>
                </a:solidFill>
                <a:latin typeface="+mn-lt"/>
              </a:rPr>
              <a:t>та культивованих 14 днів в середовищі СМ1. 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60177562"/>
              </p:ext>
            </p:extLst>
          </p:nvPr>
        </p:nvGraphicFramePr>
        <p:xfrm>
          <a:off x="61544" y="1291131"/>
          <a:ext cx="9091606" cy="4176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6260" y="0"/>
            <a:ext cx="6251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Рівень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експресії</a:t>
            </a:r>
            <a:r>
              <a:rPr lang="ru-RU" sz="2400" b="1" dirty="0" smtClean="0">
                <a:solidFill>
                  <a:schemeClr val="bg1"/>
                </a:solidFill>
              </a:rPr>
              <a:t> гена </a:t>
            </a:r>
            <a:r>
              <a:rPr lang="en-US" sz="2400" b="1" i="1" dirty="0" smtClean="0">
                <a:solidFill>
                  <a:schemeClr val="bg1"/>
                </a:solidFill>
              </a:rPr>
              <a:t>BAX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в </a:t>
            </a:r>
            <a:r>
              <a:rPr lang="ru-RU" sz="2400" b="1" dirty="0" err="1" smtClean="0">
                <a:solidFill>
                  <a:schemeClr val="bg1"/>
                </a:solidFill>
              </a:rPr>
              <a:t>ензиматично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дисоційованих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кл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r>
              <a:rPr lang="ru-RU" sz="2400" b="1" dirty="0">
                <a:solidFill>
                  <a:schemeClr val="bg1"/>
                </a:solidFill>
              </a:rPr>
              <a:t>тинах </a:t>
            </a:r>
            <a:r>
              <a:rPr lang="ru-RU" sz="2400" b="1" dirty="0" smtClean="0">
                <a:solidFill>
                  <a:schemeClr val="bg1"/>
                </a:solidFill>
              </a:rPr>
              <a:t>тимусу Т40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4900"/>
            <a:ext cx="6413611" cy="763526"/>
          </a:xfrm>
        </p:spPr>
        <p:txBody>
          <a:bodyPr>
            <a:noAutofit/>
          </a:bodyPr>
          <a:lstStyle/>
          <a:p>
            <a:r>
              <a:rPr lang="ru-RU" sz="2000" b="1" dirty="0" err="1"/>
              <a:t>Рівень</a:t>
            </a:r>
            <a:r>
              <a:rPr lang="ru-RU" sz="2000" b="1" dirty="0"/>
              <a:t> </a:t>
            </a:r>
            <a:r>
              <a:rPr lang="ru-RU" sz="2000" b="1" dirty="0" err="1"/>
              <a:t>експресії</a:t>
            </a:r>
            <a:r>
              <a:rPr lang="ru-RU" sz="2000" b="1" dirty="0"/>
              <a:t> гену </a:t>
            </a:r>
            <a:r>
              <a:rPr lang="en-US" sz="2000" b="1" i="1" dirty="0"/>
              <a:t>BAX</a:t>
            </a:r>
            <a:r>
              <a:rPr lang="uk-UA" sz="2000" b="1" dirty="0"/>
              <a:t> </a:t>
            </a:r>
            <a:r>
              <a:rPr lang="ru-RU" sz="2000" b="1" dirty="0"/>
              <a:t>в </a:t>
            </a:r>
            <a:r>
              <a:rPr lang="ru-RU" sz="2000" b="1" dirty="0" err="1" smtClean="0"/>
              <a:t>ензиматично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дисоційованих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клітинах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походять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заморожених</a:t>
            </a:r>
            <a:r>
              <a:rPr lang="ru-RU" sz="2000" b="1" dirty="0" smtClean="0"/>
              <a:t>/</a:t>
            </a:r>
            <a:r>
              <a:rPr lang="ru-RU" sz="2000" b="1" dirty="0" err="1" smtClean="0"/>
              <a:t>розморожених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фрагментів</a:t>
            </a:r>
            <a:r>
              <a:rPr lang="ru-RU" sz="2000" b="1" dirty="0" smtClean="0"/>
              <a:t> тимусу Т40.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Диаграмма 3"/>
          <p:cNvGraphicFramePr/>
          <p:nvPr>
            <p:extLst/>
          </p:nvPr>
        </p:nvGraphicFramePr>
        <p:xfrm>
          <a:off x="143556" y="1443835"/>
          <a:ext cx="8856890" cy="4001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3555" y="5445756"/>
            <a:ext cx="8363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Рівень</a:t>
            </a:r>
            <a:r>
              <a:rPr lang="ru-RU" b="1" dirty="0"/>
              <a:t> </a:t>
            </a:r>
            <a:r>
              <a:rPr lang="ru-RU" b="1" dirty="0" err="1"/>
              <a:t>експресії</a:t>
            </a:r>
            <a:r>
              <a:rPr lang="ru-RU" b="1" dirty="0"/>
              <a:t> </a:t>
            </a:r>
            <a:r>
              <a:rPr lang="ru-RU" b="1" dirty="0" smtClean="0"/>
              <a:t>гена </a:t>
            </a:r>
            <a:r>
              <a:rPr lang="en-US" b="1" i="1" dirty="0"/>
              <a:t>BAX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/>
              <a:t>в </a:t>
            </a:r>
            <a:r>
              <a:rPr lang="ru-RU" b="1" dirty="0" err="1"/>
              <a:t>ензиматично</a:t>
            </a:r>
            <a:r>
              <a:rPr lang="ru-RU" b="1" dirty="0"/>
              <a:t> </a:t>
            </a:r>
            <a:r>
              <a:rPr lang="ru-RU" b="1" dirty="0" err="1"/>
              <a:t>дисоц</a:t>
            </a:r>
            <a:r>
              <a:rPr lang="uk-UA" b="1" dirty="0" err="1"/>
              <a:t>ійованих</a:t>
            </a:r>
            <a:r>
              <a:rPr lang="ru-RU" b="1" dirty="0"/>
              <a:t> </a:t>
            </a:r>
            <a:r>
              <a:rPr lang="ru-RU" b="1" dirty="0" err="1"/>
              <a:t>кл</a:t>
            </a:r>
            <a:r>
              <a:rPr lang="uk-UA" b="1" dirty="0"/>
              <a:t>і</a:t>
            </a:r>
            <a:r>
              <a:rPr lang="ru-RU" b="1" dirty="0" smtClean="0"/>
              <a:t>тинах, </a:t>
            </a:r>
            <a:r>
              <a:rPr lang="ru-RU" b="1" dirty="0" err="1" smtClean="0"/>
              <a:t>отриманих</a:t>
            </a:r>
            <a:r>
              <a:rPr lang="ru-RU" b="1" dirty="0" smtClean="0"/>
              <a:t> 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 err="1" smtClean="0"/>
              <a:t>заморожених</a:t>
            </a:r>
            <a:r>
              <a:rPr lang="ru-RU" b="1" dirty="0" smtClean="0"/>
              <a:t>/</a:t>
            </a:r>
            <a:r>
              <a:rPr lang="ru-RU" b="1" dirty="0" err="1" smtClean="0"/>
              <a:t>розморожених</a:t>
            </a:r>
            <a:r>
              <a:rPr lang="ru-RU" b="1" dirty="0" smtClean="0"/>
              <a:t> </a:t>
            </a:r>
            <a:r>
              <a:rPr lang="ru-RU" b="1" dirty="0" err="1" smtClean="0"/>
              <a:t>фрагментів</a:t>
            </a:r>
            <a:r>
              <a:rPr lang="ru-RU" b="1" dirty="0" smtClean="0"/>
              <a:t> </a:t>
            </a:r>
            <a:r>
              <a:rPr lang="ru-RU" b="1" dirty="0"/>
              <a:t>тимусу </a:t>
            </a:r>
            <a:r>
              <a:rPr lang="en-US" b="1" dirty="0" smtClean="0"/>
              <a:t>T40</a:t>
            </a:r>
            <a:r>
              <a:rPr lang="uk-UA" b="1" dirty="0" smtClean="0"/>
              <a:t> </a:t>
            </a:r>
            <a:r>
              <a:rPr lang="ru-RU" b="1" dirty="0" smtClean="0"/>
              <a:t>в </a:t>
            </a:r>
            <a:r>
              <a:rPr lang="ru-RU" b="1" dirty="0" err="1" smtClean="0"/>
              <a:t>кріосередовищі</a:t>
            </a:r>
            <a:r>
              <a:rPr lang="ru-RU" b="1" dirty="0" smtClean="0"/>
              <a:t> </a:t>
            </a:r>
            <a:r>
              <a:rPr lang="en-US" b="1" dirty="0" smtClean="0"/>
              <a:t>CPM-</a:t>
            </a:r>
            <a:r>
              <a:rPr lang="uk-UA" b="1" dirty="0" smtClean="0"/>
              <a:t>2</a:t>
            </a:r>
            <a:r>
              <a:rPr lang="en-US" b="1" dirty="0" smtClean="0"/>
              <a:t> </a:t>
            </a:r>
            <a:r>
              <a:rPr lang="uk-UA" b="1" dirty="0"/>
              <a:t>на </a:t>
            </a:r>
            <a:r>
              <a:rPr lang="en-US" b="1" dirty="0"/>
              <a:t>32</a:t>
            </a:r>
            <a:r>
              <a:rPr lang="ru-RU" b="1" dirty="0"/>
              <a:t> та</a:t>
            </a:r>
            <a:r>
              <a:rPr lang="en-US" b="1" dirty="0"/>
              <a:t> 90 </a:t>
            </a:r>
            <a:r>
              <a:rPr lang="uk-UA" b="1" dirty="0"/>
              <a:t>днів </a:t>
            </a:r>
            <a:r>
              <a:rPr lang="ru-RU" b="1" dirty="0" err="1"/>
              <a:t>відпов</a:t>
            </a:r>
            <a:r>
              <a:rPr lang="uk-UA" b="1" dirty="0"/>
              <a:t>і</a:t>
            </a:r>
            <a:r>
              <a:rPr lang="ru-RU" b="1" dirty="0"/>
              <a:t>дно</a:t>
            </a:r>
            <a:r>
              <a:rPr lang="en-US" b="1" dirty="0"/>
              <a:t> </a:t>
            </a:r>
            <a:r>
              <a:rPr lang="uk-UA" b="1" dirty="0"/>
              <a:t>і культивованих 14 днів в середовищі СМ1.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44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150" y="1443835"/>
            <a:ext cx="9144000" cy="13743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374900"/>
            <a:ext cx="8229600" cy="45811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Тривалість експерименту</a:t>
            </a:r>
            <a:br>
              <a:rPr lang="uk-UA" sz="2800" b="1" dirty="0" smtClean="0"/>
            </a:br>
            <a:r>
              <a:rPr lang="en-US" sz="2400" b="1" dirty="0" smtClean="0"/>
              <a:t>26.10.2016.</a:t>
            </a:r>
            <a:r>
              <a:rPr lang="uk-UA" sz="2400" b="1" dirty="0" smtClean="0"/>
              <a:t> – 18.01.17.</a:t>
            </a:r>
            <a:endParaRPr lang="uk-UA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43835"/>
            <a:ext cx="9144000" cy="13743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 smtClean="0"/>
              <a:t>Визначення рівня експресії </a:t>
            </a:r>
            <a:r>
              <a:rPr lang="uk-UA" b="1" dirty="0" err="1" smtClean="0"/>
              <a:t>мРНК</a:t>
            </a:r>
            <a:r>
              <a:rPr lang="uk-UA" b="1" dirty="0" smtClean="0"/>
              <a:t> генів </a:t>
            </a:r>
            <a:r>
              <a:rPr lang="en-US" b="1" i="1" dirty="0" smtClean="0"/>
              <a:t>AIRE</a:t>
            </a:r>
            <a:r>
              <a:rPr lang="en-US" b="1" i="1" dirty="0"/>
              <a:t>, CD205 </a:t>
            </a:r>
            <a:r>
              <a:rPr lang="uk-UA" b="1" dirty="0"/>
              <a:t>і</a:t>
            </a:r>
            <a:r>
              <a:rPr lang="en-US" b="1" i="1" dirty="0" smtClean="0"/>
              <a:t> </a:t>
            </a:r>
            <a:r>
              <a:rPr lang="en-US" b="1" i="1" dirty="0"/>
              <a:t>FOXN1 </a:t>
            </a:r>
            <a:r>
              <a:rPr lang="uk-UA" b="1" dirty="0" smtClean="0"/>
              <a:t>в зразках </a:t>
            </a:r>
            <a:r>
              <a:rPr lang="uk-UA" b="1" dirty="0" err="1" smtClean="0"/>
              <a:t>тимусу</a:t>
            </a:r>
            <a:r>
              <a:rPr lang="uk-UA" b="1" dirty="0" smtClean="0"/>
              <a:t> </a:t>
            </a:r>
            <a:r>
              <a:rPr lang="en-US" b="1" dirty="0" smtClean="0"/>
              <a:t>T82 </a:t>
            </a:r>
            <a:r>
              <a:rPr lang="uk-UA" b="1" dirty="0" smtClean="0"/>
              <a:t>після різного часу культивування та після </a:t>
            </a:r>
            <a:r>
              <a:rPr lang="en-US" b="1" dirty="0"/>
              <a:t>CD326</a:t>
            </a:r>
            <a:r>
              <a:rPr lang="en-US" b="1" dirty="0" smtClean="0"/>
              <a:t>+</a:t>
            </a:r>
            <a:r>
              <a:rPr lang="uk-UA" b="1" dirty="0" smtClean="0"/>
              <a:t> сортування за допомогою</a:t>
            </a:r>
            <a:r>
              <a:rPr lang="uk-UA" dirty="0" smtClean="0"/>
              <a:t> </a:t>
            </a:r>
            <a:r>
              <a:rPr lang="en-US" b="1" dirty="0" err="1" smtClean="0"/>
              <a:t>QuadroMACS</a:t>
            </a:r>
            <a:r>
              <a:rPr lang="uk-UA" b="1" dirty="0"/>
              <a:t>.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-9150" y="3123590"/>
            <a:ext cx="90004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Мета: </a:t>
            </a:r>
            <a:r>
              <a:rPr lang="uk-UA" dirty="0" smtClean="0"/>
              <a:t>визначити рівень експресії маркера </a:t>
            </a:r>
            <a:r>
              <a:rPr lang="en-US" dirty="0" smtClean="0"/>
              <a:t>TEPCs</a:t>
            </a:r>
            <a:r>
              <a:rPr lang="uk-UA" dirty="0" smtClean="0"/>
              <a:t> – гена </a:t>
            </a:r>
            <a:r>
              <a:rPr lang="uk-UA" i="1" dirty="0" smtClean="0"/>
              <a:t>FOXN1</a:t>
            </a:r>
            <a:r>
              <a:rPr lang="uk-UA" dirty="0"/>
              <a:t>,</a:t>
            </a:r>
            <a:r>
              <a:rPr lang="uk-UA" i="1" dirty="0"/>
              <a:t> </a:t>
            </a:r>
            <a:r>
              <a:rPr lang="uk-UA" dirty="0" smtClean="0"/>
              <a:t>маркера </a:t>
            </a:r>
            <a:r>
              <a:rPr lang="uk-UA" dirty="0" err="1" smtClean="0"/>
              <a:t>cTECs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dirty="0" smtClean="0"/>
              <a:t>гена </a:t>
            </a:r>
            <a:r>
              <a:rPr lang="uk-UA" i="1" dirty="0"/>
              <a:t>CD205</a:t>
            </a:r>
            <a:r>
              <a:rPr lang="uk-UA" dirty="0"/>
              <a:t> </a:t>
            </a:r>
            <a:r>
              <a:rPr lang="uk-UA" dirty="0" smtClean="0"/>
              <a:t>та маркера </a:t>
            </a:r>
            <a:r>
              <a:rPr lang="uk-UA" dirty="0" err="1" smtClean="0"/>
              <a:t>mTECs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dirty="0" smtClean="0"/>
              <a:t>гена </a:t>
            </a:r>
            <a:r>
              <a:rPr lang="uk-UA" i="1" dirty="0"/>
              <a:t>AIRE</a:t>
            </a:r>
            <a:r>
              <a:rPr lang="uk-UA" dirty="0"/>
              <a:t> </a:t>
            </a:r>
            <a:r>
              <a:rPr lang="uk-UA" dirty="0" smtClean="0"/>
              <a:t>в зразках </a:t>
            </a:r>
            <a:r>
              <a:rPr lang="uk-UA" dirty="0" err="1" smtClean="0"/>
              <a:t>тимусу</a:t>
            </a:r>
            <a:r>
              <a:rPr lang="uk-UA" dirty="0" smtClean="0"/>
              <a:t> </a:t>
            </a:r>
            <a:r>
              <a:rPr lang="en-US" dirty="0" smtClean="0"/>
              <a:t>T82 </a:t>
            </a:r>
            <a:r>
              <a:rPr lang="uk-UA" dirty="0" smtClean="0"/>
              <a:t>за допомогою ПЛР в реальному часі. </a:t>
            </a:r>
            <a:endParaRPr lang="uk-UA" dirty="0"/>
          </a:p>
          <a:p>
            <a:r>
              <a:rPr lang="uk-UA" b="1" dirty="0" smtClean="0"/>
              <a:t>Завдання:</a:t>
            </a:r>
            <a:endParaRPr lang="uk-UA" dirty="0"/>
          </a:p>
          <a:p>
            <a:pPr marL="285750" lvl="0" indent="-285750">
              <a:buFontTx/>
              <a:buChar char="-"/>
            </a:pPr>
            <a:r>
              <a:rPr lang="uk-UA" dirty="0" smtClean="0"/>
              <a:t>Виміряти </a:t>
            </a:r>
            <a:r>
              <a:rPr lang="uk-UA" dirty="0"/>
              <a:t>рівень експресії </a:t>
            </a:r>
            <a:r>
              <a:rPr lang="uk-UA" dirty="0" err="1" smtClean="0"/>
              <a:t>мРНК</a:t>
            </a:r>
            <a:r>
              <a:rPr lang="uk-UA" dirty="0" smtClean="0"/>
              <a:t> цільових генів: маркера </a:t>
            </a:r>
            <a:r>
              <a:rPr lang="en-US" dirty="0" smtClean="0"/>
              <a:t>TEPCs</a:t>
            </a:r>
            <a:r>
              <a:rPr lang="uk-UA" dirty="0" smtClean="0"/>
              <a:t> - </a:t>
            </a:r>
            <a:r>
              <a:rPr lang="uk-UA" dirty="0"/>
              <a:t>гена </a:t>
            </a:r>
            <a:r>
              <a:rPr lang="uk-UA" i="1" dirty="0" smtClean="0"/>
              <a:t>FOXN1, </a:t>
            </a:r>
            <a:r>
              <a:rPr lang="uk-UA" dirty="0"/>
              <a:t>маркера </a:t>
            </a:r>
            <a:r>
              <a:rPr lang="uk-UA" dirty="0" err="1"/>
              <a:t>cTECs</a:t>
            </a:r>
            <a:r>
              <a:rPr lang="uk-UA" dirty="0"/>
              <a:t> </a:t>
            </a:r>
            <a:r>
              <a:rPr lang="uk-UA" dirty="0" smtClean="0"/>
              <a:t>– </a:t>
            </a:r>
            <a:r>
              <a:rPr lang="uk-UA" i="1" dirty="0"/>
              <a:t>CD205</a:t>
            </a:r>
            <a:r>
              <a:rPr lang="uk-UA" dirty="0"/>
              <a:t> та маркера </a:t>
            </a:r>
            <a:r>
              <a:rPr lang="uk-UA" dirty="0" err="1"/>
              <a:t>mTECs</a:t>
            </a:r>
            <a:r>
              <a:rPr lang="uk-UA" dirty="0"/>
              <a:t> – гена </a:t>
            </a:r>
            <a:r>
              <a:rPr lang="uk-UA" i="1" dirty="0" smtClean="0"/>
              <a:t>AIRE </a:t>
            </a:r>
            <a:r>
              <a:rPr lang="uk-UA" dirty="0" smtClean="0"/>
              <a:t>за допомогою ПЛР в реальному часі в зразках </a:t>
            </a:r>
            <a:r>
              <a:rPr lang="uk-UA" dirty="0" err="1" smtClean="0"/>
              <a:t>тимусу</a:t>
            </a:r>
            <a:r>
              <a:rPr lang="uk-UA" dirty="0" smtClean="0"/>
              <a:t> </a:t>
            </a:r>
            <a:r>
              <a:rPr lang="en-US" dirty="0" smtClean="0"/>
              <a:t>T82 </a:t>
            </a:r>
            <a:r>
              <a:rPr lang="uk-UA" dirty="0" smtClean="0"/>
              <a:t>після культивування, а також культивування та С</a:t>
            </a:r>
            <a:r>
              <a:rPr lang="en-US" dirty="0" smtClean="0"/>
              <a:t>D326+ </a:t>
            </a:r>
            <a:r>
              <a:rPr lang="uk-UA" dirty="0" smtClean="0"/>
              <a:t>сортування за допомогою </a:t>
            </a:r>
            <a:r>
              <a:rPr lang="en-US" dirty="0" err="1"/>
              <a:t>QuadroMACS</a:t>
            </a:r>
            <a:r>
              <a:rPr lang="en-US" dirty="0"/>
              <a:t> </a:t>
            </a:r>
            <a:r>
              <a:rPr lang="uk-UA" dirty="0" smtClean="0"/>
              <a:t>на кожному етапі експерименту. </a:t>
            </a:r>
          </a:p>
          <a:p>
            <a:pPr marL="285750" lvl="0" indent="-285750">
              <a:buFontTx/>
              <a:buChar char="-"/>
            </a:pPr>
            <a:r>
              <a:rPr lang="uk-UA" dirty="0" smtClean="0"/>
              <a:t>Визначити оптимальні умови при яких ТЕС</a:t>
            </a:r>
            <a:r>
              <a:rPr lang="en-US" dirty="0" smtClean="0"/>
              <a:t>s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найвищий</a:t>
            </a:r>
            <a:r>
              <a:rPr lang="ru-RU" dirty="0" smtClean="0"/>
              <a:t> р</a:t>
            </a:r>
            <a:r>
              <a:rPr lang="uk-UA" dirty="0" smtClean="0"/>
              <a:t>і</a:t>
            </a:r>
            <a:r>
              <a:rPr lang="ru-RU" dirty="0" err="1" smtClean="0"/>
              <a:t>вень</a:t>
            </a:r>
            <a:r>
              <a:rPr lang="ru-RU" dirty="0" smtClean="0"/>
              <a:t> </a:t>
            </a:r>
            <a:r>
              <a:rPr lang="ru-RU" dirty="0" err="1" smtClean="0"/>
              <a:t>експресії</a:t>
            </a:r>
            <a:r>
              <a:rPr lang="ru-RU" dirty="0" smtClean="0"/>
              <a:t> </a:t>
            </a:r>
            <a:r>
              <a:rPr lang="ru-RU" dirty="0" err="1" smtClean="0"/>
              <a:t>мРНК</a:t>
            </a:r>
            <a:r>
              <a:rPr lang="ru-RU" dirty="0" smtClean="0"/>
              <a:t> </a:t>
            </a:r>
            <a:r>
              <a:rPr lang="ru-RU" dirty="0" err="1" smtClean="0"/>
              <a:t>генів</a:t>
            </a:r>
            <a:r>
              <a:rPr lang="ru-RU" dirty="0" smtClean="0"/>
              <a:t> </a:t>
            </a:r>
            <a:r>
              <a:rPr lang="en-US" i="1" dirty="0"/>
              <a:t>FOXN1,</a:t>
            </a:r>
            <a:r>
              <a:rPr lang="en-US" dirty="0"/>
              <a:t> </a:t>
            </a:r>
            <a:r>
              <a:rPr lang="en-US" i="1" dirty="0"/>
              <a:t>CD205 </a:t>
            </a:r>
            <a:r>
              <a:rPr lang="uk-UA" dirty="0" smtClean="0"/>
              <a:t>та</a:t>
            </a:r>
            <a:r>
              <a:rPr lang="en-US" dirty="0" smtClean="0"/>
              <a:t> </a:t>
            </a:r>
            <a:r>
              <a:rPr lang="en-US" i="1" dirty="0" smtClean="0"/>
              <a:t>AIRE</a:t>
            </a:r>
            <a:r>
              <a:rPr lang="uk-UA" i="1" dirty="0" smtClean="0"/>
              <a:t>. </a:t>
            </a:r>
            <a:endParaRPr lang="uk-UA" dirty="0"/>
          </a:p>
          <a:p>
            <a:r>
              <a:rPr lang="en-US" dirty="0"/>
              <a:t> 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591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3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785" y="-1152150"/>
            <a:ext cx="7182720" cy="9162299"/>
          </a:xfrm>
        </p:spPr>
      </p:pic>
    </p:spTree>
    <p:extLst>
      <p:ext uri="{BB962C8B-B14F-4D97-AF65-F5344CB8AC3E}">
        <p14:creationId xmlns:p14="http://schemas.microsoft.com/office/powerpoint/2010/main" val="6200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946345" cy="11384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</a:t>
            </a:r>
            <a:r>
              <a:rPr lang="uk-UA" b="1" dirty="0" err="1" smtClean="0"/>
              <a:t>івень</a:t>
            </a:r>
            <a:r>
              <a:rPr lang="uk-UA" b="1" dirty="0" smtClean="0"/>
              <a:t> </a:t>
            </a:r>
            <a:r>
              <a:rPr lang="uk-UA" b="1" dirty="0"/>
              <a:t>експресії </a:t>
            </a:r>
            <a:r>
              <a:rPr lang="uk-UA" b="1" dirty="0" err="1" smtClean="0"/>
              <a:t>мРНК</a:t>
            </a:r>
            <a:r>
              <a:rPr lang="en-US" b="1" dirty="0" smtClean="0"/>
              <a:t> </a:t>
            </a:r>
            <a:r>
              <a:rPr lang="uk-UA" b="1" dirty="0"/>
              <a:t>маркера прекурсорів - гена </a:t>
            </a:r>
            <a:r>
              <a:rPr lang="uk-UA" b="1" i="1" dirty="0" smtClean="0"/>
              <a:t>FOXN1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87228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</a:t>
            </a:r>
            <a:r>
              <a:rPr lang="uk-UA" b="1" dirty="0" smtClean="0"/>
              <a:t>і</a:t>
            </a:r>
            <a:r>
              <a:rPr lang="ru-RU" b="1" dirty="0" err="1" smtClean="0"/>
              <a:t>вень</a:t>
            </a:r>
            <a:r>
              <a:rPr lang="ru-RU" b="1" dirty="0" smtClean="0"/>
              <a:t> </a:t>
            </a:r>
            <a:r>
              <a:rPr lang="ru-RU" b="1" dirty="0" err="1" smtClean="0"/>
              <a:t>експресії</a:t>
            </a:r>
            <a:r>
              <a:rPr lang="ru-RU" b="1" dirty="0" smtClean="0"/>
              <a:t> гена </a:t>
            </a:r>
            <a:r>
              <a:rPr lang="en-US" b="1" i="1" dirty="0" smtClean="0"/>
              <a:t>FOXN1 </a:t>
            </a:r>
            <a:r>
              <a:rPr lang="ru-RU" b="1" dirty="0" smtClean="0"/>
              <a:t>в </a:t>
            </a:r>
            <a:r>
              <a:rPr lang="ru-RU" b="1" dirty="0" err="1" smtClean="0"/>
              <a:t>ензиматично</a:t>
            </a:r>
            <a:r>
              <a:rPr lang="ru-RU" b="1" dirty="0" smtClean="0"/>
              <a:t> </a:t>
            </a:r>
            <a:r>
              <a:rPr lang="ru-RU" b="1" dirty="0" err="1"/>
              <a:t>дисоційованих</a:t>
            </a:r>
            <a:r>
              <a:rPr lang="ru-RU" b="1" dirty="0"/>
              <a:t> </a:t>
            </a:r>
            <a:r>
              <a:rPr lang="ru-RU" b="1" dirty="0" err="1" smtClean="0"/>
              <a:t>клітинах</a:t>
            </a:r>
            <a:r>
              <a:rPr lang="uk-UA" b="1" dirty="0" smtClean="0"/>
              <a:t> </a:t>
            </a:r>
            <a:r>
              <a:rPr lang="ru-RU" b="1" dirty="0" smtClean="0"/>
              <a:t>тимусу Т82, </a:t>
            </a:r>
            <a:r>
              <a:rPr lang="ru-RU" b="1" dirty="0" err="1" smtClean="0"/>
              <a:t>культивованих</a:t>
            </a:r>
            <a:r>
              <a:rPr lang="ru-RU" b="1" dirty="0" smtClean="0"/>
              <a:t> </a:t>
            </a:r>
            <a:r>
              <a:rPr lang="uk-UA" b="1" dirty="0"/>
              <a:t>3, 7, 14 та 30 </a:t>
            </a:r>
            <a:r>
              <a:rPr lang="uk-UA" b="1" dirty="0" smtClean="0"/>
              <a:t>днів </a:t>
            </a:r>
            <a:r>
              <a:rPr lang="ru-RU" b="1" dirty="0" smtClean="0"/>
              <a:t>в </a:t>
            </a:r>
            <a:r>
              <a:rPr lang="ru-RU" b="1" dirty="0" err="1" smtClean="0"/>
              <a:t>середовищі</a:t>
            </a:r>
            <a:r>
              <a:rPr lang="ru-RU" b="1" dirty="0" smtClean="0"/>
              <a:t> СМ3 </a:t>
            </a:r>
            <a:r>
              <a:rPr lang="uk-UA" b="1" dirty="0" smtClean="0"/>
              <a:t>та сортованих по С</a:t>
            </a:r>
            <a:r>
              <a:rPr lang="en-US" b="1" dirty="0" smtClean="0"/>
              <a:t>D32</a:t>
            </a:r>
            <a:r>
              <a:rPr lang="ru-RU" b="1" dirty="0" smtClean="0"/>
              <a:t>6</a:t>
            </a:r>
            <a:r>
              <a:rPr lang="en-US" b="1" dirty="0" smtClean="0"/>
              <a:t>+ </a:t>
            </a:r>
            <a:r>
              <a:rPr lang="uk-UA" b="1" dirty="0" smtClean="0"/>
              <a:t>за </a:t>
            </a:r>
            <a:r>
              <a:rPr lang="uk-UA" b="1" dirty="0"/>
              <a:t>допомогою </a:t>
            </a:r>
            <a:r>
              <a:rPr lang="en-US" b="1" dirty="0" err="1" smtClean="0"/>
              <a:t>QuadroMACS</a:t>
            </a:r>
            <a:endParaRPr lang="ru-RU" b="1" i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321937"/>
              </p:ext>
            </p:extLst>
          </p:nvPr>
        </p:nvGraphicFramePr>
        <p:xfrm>
          <a:off x="0" y="1291130"/>
          <a:ext cx="9144000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  <a:tabLst>
                <a:tab pos="452438" algn="l"/>
              </a:tabLst>
            </a:pPr>
            <a:r>
              <a:rPr lang="ru-RU" b="1" dirty="0">
                <a:solidFill>
                  <a:schemeClr val="tx1"/>
                </a:solidFill>
              </a:rPr>
              <a:t>Р</a:t>
            </a:r>
            <a:r>
              <a:rPr lang="uk-UA" b="1" dirty="0" err="1">
                <a:solidFill>
                  <a:schemeClr val="tx1"/>
                </a:solidFill>
              </a:rPr>
              <a:t>івень</a:t>
            </a:r>
            <a:r>
              <a:rPr lang="uk-UA" b="1" dirty="0">
                <a:solidFill>
                  <a:schemeClr val="tx1"/>
                </a:solidFill>
              </a:rPr>
              <a:t> експресії </a:t>
            </a:r>
            <a:r>
              <a:rPr lang="uk-UA" b="1" dirty="0" err="1">
                <a:solidFill>
                  <a:schemeClr val="tx1"/>
                </a:solidFill>
              </a:rPr>
              <a:t>мРНК</a:t>
            </a:r>
            <a:r>
              <a:rPr lang="uk-UA" b="1" dirty="0">
                <a:solidFill>
                  <a:schemeClr val="tx1"/>
                </a:solidFill>
              </a:rPr>
              <a:t> гена </a:t>
            </a:r>
            <a:r>
              <a:rPr lang="en-US" b="1" i="1" dirty="0">
                <a:solidFill>
                  <a:schemeClr val="tx1"/>
                </a:solidFill>
              </a:rPr>
              <a:t>FOXN1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поступово знижується  зі збільшенням періоду культивування зразків. На 30 день - рівень експресії значно знижується. Найвищий рівень експресії гена </a:t>
            </a:r>
            <a:r>
              <a:rPr lang="en-US" b="1" i="1" dirty="0">
                <a:solidFill>
                  <a:schemeClr val="tx1"/>
                </a:solidFill>
              </a:rPr>
              <a:t>FOXN1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спостерігали </a:t>
            </a:r>
            <a:r>
              <a:rPr lang="ru-RU" b="1" dirty="0">
                <a:solidFill>
                  <a:schemeClr val="tx1"/>
                </a:solidFill>
              </a:rPr>
              <a:t>на </a:t>
            </a:r>
            <a:r>
              <a:rPr lang="uk-UA" b="1" dirty="0">
                <a:solidFill>
                  <a:schemeClr val="tx1"/>
                </a:solidFill>
              </a:rPr>
              <a:t>3 день культивування у збагачених та незбагачених на</a:t>
            </a:r>
            <a:r>
              <a:rPr lang="en-US" b="1" dirty="0">
                <a:solidFill>
                  <a:schemeClr val="tx1"/>
                </a:solidFill>
              </a:rPr>
              <a:t> CD326+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кл</a:t>
            </a:r>
            <a:r>
              <a:rPr lang="uk-UA" b="1" dirty="0">
                <a:solidFill>
                  <a:schemeClr val="tx1"/>
                </a:solidFill>
              </a:rPr>
              <a:t>і</a:t>
            </a:r>
            <a:r>
              <a:rPr lang="ru-RU" b="1" dirty="0" err="1">
                <a:solidFill>
                  <a:schemeClr val="tx1"/>
                </a:solidFill>
              </a:rPr>
              <a:t>тини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зразках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ru-RU" b="1" dirty="0">
                <a:solidFill>
                  <a:schemeClr val="tx1"/>
                </a:solidFill>
              </a:rPr>
              <a:t>У </a:t>
            </a:r>
            <a:r>
              <a:rPr lang="ru-RU" b="1" dirty="0" err="1">
                <a:solidFill>
                  <a:schemeClr val="tx1"/>
                </a:solidFill>
              </a:rPr>
              <a:t>більшості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зразків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збагачених</a:t>
            </a:r>
            <a:r>
              <a:rPr lang="ru-RU" b="1" dirty="0">
                <a:solidFill>
                  <a:schemeClr val="tx1"/>
                </a:solidFill>
              </a:rPr>
              <a:t> на С</a:t>
            </a:r>
            <a:r>
              <a:rPr lang="en-US" b="1" dirty="0">
                <a:solidFill>
                  <a:schemeClr val="tx1"/>
                </a:solidFill>
              </a:rPr>
              <a:t>D326+</a:t>
            </a:r>
            <a:r>
              <a:rPr lang="uk-UA" b="1" dirty="0">
                <a:solidFill>
                  <a:schemeClr val="tx1"/>
                </a:solidFill>
              </a:rPr>
              <a:t>клітини, </a:t>
            </a:r>
            <a:r>
              <a:rPr lang="ru-RU" b="1" dirty="0" err="1">
                <a:solidFill>
                  <a:schemeClr val="tx1"/>
                </a:solidFill>
              </a:rPr>
              <a:t>спостерігали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вищий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рівень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експресії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мРНК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маркерного гена </a:t>
            </a:r>
            <a:r>
              <a:rPr lang="en-US" b="1" i="1" dirty="0">
                <a:solidFill>
                  <a:schemeClr val="tx1"/>
                </a:solidFill>
              </a:rPr>
              <a:t>FOXN1</a:t>
            </a:r>
            <a:r>
              <a:rPr lang="uk-UA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2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69490"/>
            <a:ext cx="6099050" cy="106893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Рівень </a:t>
            </a:r>
            <a:r>
              <a:rPr lang="uk-UA" b="1" dirty="0"/>
              <a:t>експресії </a:t>
            </a:r>
            <a:r>
              <a:rPr lang="uk-UA" b="1" dirty="0" err="1" smtClean="0"/>
              <a:t>мРНК</a:t>
            </a:r>
            <a:r>
              <a:rPr lang="uk-UA" b="1" dirty="0" smtClean="0"/>
              <a:t> </a:t>
            </a:r>
            <a:r>
              <a:rPr lang="uk-UA" b="1" dirty="0"/>
              <a:t>маркера </a:t>
            </a:r>
            <a:r>
              <a:rPr lang="uk-UA" b="1" dirty="0" err="1"/>
              <a:t>cTECs</a:t>
            </a:r>
            <a:r>
              <a:rPr lang="uk-UA" b="1" dirty="0"/>
              <a:t> – гена </a:t>
            </a:r>
            <a:r>
              <a:rPr lang="uk-UA" b="1" i="1" dirty="0" smtClean="0"/>
              <a:t>CD205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2" y="586824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</a:t>
            </a:r>
            <a:r>
              <a:rPr lang="uk-UA" b="1" dirty="0"/>
              <a:t>і</a:t>
            </a:r>
            <a:r>
              <a:rPr lang="ru-RU" b="1" dirty="0" err="1"/>
              <a:t>вень</a:t>
            </a:r>
            <a:r>
              <a:rPr lang="ru-RU" b="1" dirty="0"/>
              <a:t> </a:t>
            </a:r>
            <a:r>
              <a:rPr lang="ru-RU" b="1" dirty="0" err="1"/>
              <a:t>експресії</a:t>
            </a:r>
            <a:r>
              <a:rPr lang="ru-RU" b="1" dirty="0"/>
              <a:t> гена </a:t>
            </a:r>
            <a:r>
              <a:rPr lang="en-US" b="1" i="1" dirty="0" smtClean="0"/>
              <a:t>CD205 </a:t>
            </a:r>
            <a:r>
              <a:rPr lang="ru-RU" b="1" dirty="0"/>
              <a:t>в </a:t>
            </a:r>
            <a:r>
              <a:rPr lang="ru-RU" b="1" dirty="0" err="1"/>
              <a:t>ензиматично</a:t>
            </a:r>
            <a:r>
              <a:rPr lang="ru-RU" b="1" dirty="0"/>
              <a:t> </a:t>
            </a:r>
            <a:r>
              <a:rPr lang="ru-RU" b="1" dirty="0" err="1"/>
              <a:t>дисоц</a:t>
            </a:r>
            <a:r>
              <a:rPr lang="uk-UA" b="1" dirty="0" err="1"/>
              <a:t>ійованих</a:t>
            </a:r>
            <a:r>
              <a:rPr lang="ru-RU" b="1" dirty="0"/>
              <a:t> </a:t>
            </a:r>
            <a:r>
              <a:rPr lang="ru-RU" b="1" dirty="0" err="1"/>
              <a:t>кл</a:t>
            </a:r>
            <a:r>
              <a:rPr lang="uk-UA" b="1" dirty="0"/>
              <a:t>і</a:t>
            </a:r>
            <a:r>
              <a:rPr lang="ru-RU" b="1" dirty="0"/>
              <a:t>тинах </a:t>
            </a:r>
            <a:r>
              <a:rPr lang="ru-RU" b="1" dirty="0" err="1" smtClean="0"/>
              <a:t>фрагментів</a:t>
            </a:r>
            <a:r>
              <a:rPr lang="ru-RU" b="1" dirty="0" smtClean="0"/>
              <a:t> </a:t>
            </a:r>
            <a:r>
              <a:rPr lang="ru-RU" b="1" dirty="0"/>
              <a:t>тимусу Т82, </a:t>
            </a:r>
            <a:r>
              <a:rPr lang="ru-RU" b="1" dirty="0" err="1"/>
              <a:t>культивованих</a:t>
            </a:r>
            <a:r>
              <a:rPr lang="ru-RU" b="1" dirty="0"/>
              <a:t> </a:t>
            </a:r>
            <a:r>
              <a:rPr lang="uk-UA" b="1" dirty="0"/>
              <a:t>3, 7, 14 та 30 </a:t>
            </a:r>
            <a:r>
              <a:rPr lang="uk-UA" b="1" dirty="0" smtClean="0"/>
              <a:t>днів </a:t>
            </a:r>
            <a:r>
              <a:rPr lang="ru-RU" b="1" dirty="0" smtClean="0"/>
              <a:t>в </a:t>
            </a:r>
            <a:r>
              <a:rPr lang="ru-RU" b="1" dirty="0" err="1"/>
              <a:t>середовищі</a:t>
            </a:r>
            <a:r>
              <a:rPr lang="ru-RU" b="1" dirty="0"/>
              <a:t> СМ3 </a:t>
            </a:r>
            <a:r>
              <a:rPr lang="uk-UA" b="1" dirty="0"/>
              <a:t>та сортованих по С</a:t>
            </a:r>
            <a:r>
              <a:rPr lang="en-US" b="1" dirty="0" smtClean="0"/>
              <a:t>D32</a:t>
            </a:r>
            <a:r>
              <a:rPr lang="uk-UA" b="1" dirty="0" smtClean="0"/>
              <a:t>6</a:t>
            </a:r>
            <a:r>
              <a:rPr lang="en-US" b="1" dirty="0" smtClean="0"/>
              <a:t>+ </a:t>
            </a:r>
            <a:r>
              <a:rPr lang="uk-UA" b="1" dirty="0"/>
              <a:t>за допомогою </a:t>
            </a:r>
            <a:r>
              <a:rPr lang="en-US" b="1" dirty="0" err="1" smtClean="0"/>
              <a:t>QuadroMACS</a:t>
            </a:r>
            <a:r>
              <a:rPr lang="uk-UA" b="1" dirty="0"/>
              <a:t>.</a:t>
            </a:r>
            <a:endParaRPr lang="ru-RU" b="1" i="1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792579"/>
              </p:ext>
            </p:extLst>
          </p:nvPr>
        </p:nvGraphicFramePr>
        <p:xfrm>
          <a:off x="0" y="1317328"/>
          <a:ext cx="9000445" cy="447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808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901950"/>
            <a:ext cx="8229600" cy="391880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</a:rPr>
              <a:t>Найвищий рівень експресії </a:t>
            </a:r>
            <a:r>
              <a:rPr lang="uk-UA" b="1" dirty="0" err="1">
                <a:solidFill>
                  <a:schemeClr val="tx1"/>
                </a:solidFill>
              </a:rPr>
              <a:t>мРНК</a:t>
            </a:r>
            <a:r>
              <a:rPr lang="uk-UA" b="1" dirty="0">
                <a:solidFill>
                  <a:schemeClr val="tx1"/>
                </a:solidFill>
              </a:rPr>
              <a:t> гена </a:t>
            </a:r>
            <a:r>
              <a:rPr lang="en-US" b="1" i="1" dirty="0">
                <a:solidFill>
                  <a:schemeClr val="tx1"/>
                </a:solidFill>
              </a:rPr>
              <a:t>CD205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спостерігаємо в некультивованих зразках та на 3 день </a:t>
            </a:r>
            <a:r>
              <a:rPr lang="uk-UA" b="1" dirty="0" err="1">
                <a:solidFill>
                  <a:schemeClr val="tx1"/>
                </a:solidFill>
              </a:rPr>
              <a:t>культивуванна</a:t>
            </a:r>
            <a:r>
              <a:rPr lang="uk-UA" b="1" dirty="0">
                <a:solidFill>
                  <a:schemeClr val="tx1"/>
                </a:solidFill>
              </a:rPr>
              <a:t>. На 7 та 14 день культивування рівень експресії </a:t>
            </a:r>
            <a:r>
              <a:rPr lang="uk-UA" b="1" dirty="0" err="1">
                <a:solidFill>
                  <a:schemeClr val="tx1"/>
                </a:solidFill>
              </a:rPr>
              <a:t>мРНК</a:t>
            </a:r>
            <a:r>
              <a:rPr lang="uk-UA" b="1" dirty="0">
                <a:solidFill>
                  <a:schemeClr val="tx1"/>
                </a:solidFill>
              </a:rPr>
              <a:t> гена </a:t>
            </a:r>
            <a:r>
              <a:rPr lang="en-US" b="1" i="1" dirty="0">
                <a:solidFill>
                  <a:schemeClr val="tx1"/>
                </a:solidFill>
              </a:rPr>
              <a:t>CD205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частково знижується. На 30 день - рівень експресії значно знижується.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341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6540"/>
            <a:ext cx="8678565" cy="3918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кількісно </a:t>
            </a:r>
            <a:r>
              <a:rPr lang="uk-UA" sz="2400" dirty="0">
                <a:solidFill>
                  <a:schemeClr val="tx1"/>
                </a:solidFill>
              </a:rPr>
              <a:t>визначити </a:t>
            </a:r>
            <a:r>
              <a:rPr lang="uk-UA" sz="2400" dirty="0" smtClean="0">
                <a:solidFill>
                  <a:schemeClr val="tx1"/>
                </a:solidFill>
              </a:rPr>
              <a:t>експресію:</a:t>
            </a:r>
          </a:p>
          <a:p>
            <a:pPr>
              <a:buFontTx/>
              <a:buChar char="-"/>
            </a:pPr>
            <a:r>
              <a:rPr lang="uk-UA" sz="2400" b="1" dirty="0" err="1" smtClean="0">
                <a:solidFill>
                  <a:schemeClr val="tx1"/>
                </a:solidFill>
              </a:rPr>
              <a:t>апоптичного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  <a:r>
              <a:rPr lang="uk-UA" sz="2400" b="1" dirty="0">
                <a:solidFill>
                  <a:schemeClr val="tx1"/>
                </a:solidFill>
              </a:rPr>
              <a:t>гена </a:t>
            </a:r>
            <a:r>
              <a:rPr lang="en-US" sz="2400" b="1" i="1" dirty="0" err="1">
                <a:solidFill>
                  <a:schemeClr val="tx1"/>
                </a:solidFill>
              </a:rPr>
              <a:t>Bax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endParaRPr lang="uk-UA" sz="2400" b="1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uk-UA" sz="2400" b="1" dirty="0">
                <a:solidFill>
                  <a:schemeClr val="tx1"/>
                </a:solidFill>
              </a:rPr>
              <a:t>м</a:t>
            </a:r>
            <a:r>
              <a:rPr lang="uk-UA" sz="2400" b="1" dirty="0" smtClean="0">
                <a:solidFill>
                  <a:schemeClr val="tx1"/>
                </a:solidFill>
              </a:rPr>
              <a:t>аркера попередників </a:t>
            </a:r>
            <a:r>
              <a:rPr lang="en-US" sz="2400" b="1" dirty="0" smtClean="0">
                <a:solidFill>
                  <a:schemeClr val="tx1"/>
                </a:solidFill>
              </a:rPr>
              <a:t>TECs (TEPCs) – </a:t>
            </a:r>
            <a:r>
              <a:rPr lang="ru-RU" sz="2400" b="1" dirty="0" smtClean="0">
                <a:solidFill>
                  <a:schemeClr val="tx1"/>
                </a:solidFill>
              </a:rPr>
              <a:t>гена </a:t>
            </a:r>
            <a:r>
              <a:rPr lang="en-US" sz="2400" b="1" i="1" dirty="0" smtClean="0">
                <a:solidFill>
                  <a:schemeClr val="tx1"/>
                </a:solidFill>
              </a:rPr>
              <a:t>FOXN1</a:t>
            </a:r>
            <a:endParaRPr lang="ru-RU" sz="2400" b="1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uk-UA" sz="2400" b="1" dirty="0" smtClean="0">
                <a:solidFill>
                  <a:schemeClr val="tx1"/>
                </a:solidFill>
              </a:rPr>
              <a:t>маркера </a:t>
            </a:r>
            <a:r>
              <a:rPr lang="uk-UA" sz="2400" b="1" dirty="0" err="1" smtClean="0">
                <a:solidFill>
                  <a:schemeClr val="tx1"/>
                </a:solidFill>
              </a:rPr>
              <a:t>сТЕС</a:t>
            </a:r>
            <a:r>
              <a:rPr lang="en-US" sz="2400" b="1" dirty="0" smtClean="0">
                <a:solidFill>
                  <a:schemeClr val="tx1"/>
                </a:solidFill>
              </a:rPr>
              <a:t>s – </a:t>
            </a:r>
            <a:r>
              <a:rPr lang="ru-RU" sz="2400" b="1" dirty="0" smtClean="0">
                <a:solidFill>
                  <a:schemeClr val="tx1"/>
                </a:solidFill>
              </a:rPr>
              <a:t>гена </a:t>
            </a:r>
            <a:r>
              <a:rPr lang="uk-UA" sz="2400" b="1" i="1" dirty="0" smtClean="0">
                <a:solidFill>
                  <a:schemeClr val="tx1"/>
                </a:solidFill>
              </a:rPr>
              <a:t>С</a:t>
            </a:r>
            <a:r>
              <a:rPr lang="en-US" sz="2400" b="1" i="1" dirty="0" smtClean="0">
                <a:solidFill>
                  <a:schemeClr val="tx1"/>
                </a:solidFill>
              </a:rPr>
              <a:t>D205</a:t>
            </a:r>
            <a:endParaRPr lang="uk-UA" sz="2400" b="1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</a:rPr>
              <a:t>м</a:t>
            </a:r>
            <a:r>
              <a:rPr lang="ru-RU" sz="2400" b="1" dirty="0" smtClean="0">
                <a:solidFill>
                  <a:schemeClr val="tx1"/>
                </a:solidFill>
              </a:rPr>
              <a:t>аркера </a:t>
            </a:r>
            <a:r>
              <a:rPr lang="en-US" sz="2400" b="1" dirty="0" err="1" smtClean="0">
                <a:solidFill>
                  <a:schemeClr val="tx1"/>
                </a:solidFill>
              </a:rPr>
              <a:t>mTECs</a:t>
            </a:r>
            <a:r>
              <a:rPr lang="en-US" sz="2400" b="1" dirty="0" smtClean="0">
                <a:solidFill>
                  <a:schemeClr val="tx1"/>
                </a:solidFill>
              </a:rPr>
              <a:t> – </a:t>
            </a:r>
            <a:r>
              <a:rPr lang="ru-RU" sz="2400" b="1" dirty="0" smtClean="0">
                <a:solidFill>
                  <a:schemeClr val="tx1"/>
                </a:solidFill>
              </a:rPr>
              <a:t>гена </a:t>
            </a:r>
            <a:r>
              <a:rPr lang="en-US" sz="2400" b="1" i="1" dirty="0" smtClean="0">
                <a:solidFill>
                  <a:schemeClr val="tx1"/>
                </a:solidFill>
              </a:rPr>
              <a:t>AIRE</a:t>
            </a:r>
            <a:endParaRPr lang="en-US" sz="24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в </a:t>
            </a:r>
            <a:r>
              <a:rPr lang="uk-UA" sz="2400" dirty="0">
                <a:solidFill>
                  <a:schemeClr val="tx1"/>
                </a:solidFill>
              </a:rPr>
              <a:t>зразках </a:t>
            </a:r>
            <a:r>
              <a:rPr lang="uk-UA" sz="2400" dirty="0" err="1">
                <a:solidFill>
                  <a:schemeClr val="tx1"/>
                </a:solidFill>
              </a:rPr>
              <a:t>тимусу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людини при різних умовах, що підібрані для постановки експериментів (</a:t>
            </a:r>
            <a:r>
              <a:rPr lang="uk-UA" sz="2400" dirty="0" err="1" smtClean="0">
                <a:solidFill>
                  <a:schemeClr val="tx1"/>
                </a:solidFill>
              </a:rPr>
              <a:t>кріозаморозка</a:t>
            </a:r>
            <a:r>
              <a:rPr lang="uk-UA" sz="2400" dirty="0" smtClean="0">
                <a:solidFill>
                  <a:schemeClr val="tx1"/>
                </a:solidFill>
              </a:rPr>
              <a:t>, культивування та сортування по </a:t>
            </a:r>
            <a:r>
              <a:rPr lang="en-US" sz="2400" dirty="0" smtClean="0">
                <a:solidFill>
                  <a:schemeClr val="tx1"/>
                </a:solidFill>
              </a:rPr>
              <a:t>CD326+</a:t>
            </a:r>
            <a:r>
              <a:rPr lang="uk-UA" sz="2400" dirty="0" smtClean="0">
                <a:solidFill>
                  <a:schemeClr val="tx1"/>
                </a:solidFill>
              </a:rPr>
              <a:t> за допомогою </a:t>
            </a:r>
            <a:r>
              <a:rPr lang="en-US" sz="2400" dirty="0" err="1" smtClean="0">
                <a:solidFill>
                  <a:schemeClr val="tx1"/>
                </a:solidFill>
              </a:rPr>
              <a:t>QuadroMACS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  <a:endParaRPr lang="uk-UA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8965" y="374900"/>
            <a:ext cx="183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u="sng" dirty="0">
                <a:solidFill>
                  <a:schemeClr val="bg1"/>
                </a:solidFill>
              </a:rPr>
              <a:t>Мета: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69490"/>
            <a:ext cx="5793641" cy="106893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Рівень експресії </a:t>
            </a:r>
            <a:r>
              <a:rPr lang="uk-UA" b="1" dirty="0" err="1"/>
              <a:t>мРНК</a:t>
            </a:r>
            <a:r>
              <a:rPr lang="uk-UA" b="1" dirty="0"/>
              <a:t> </a:t>
            </a:r>
            <a:r>
              <a:rPr lang="uk-UA" b="1" dirty="0" smtClean="0"/>
              <a:t>маркера </a:t>
            </a:r>
            <a:r>
              <a:rPr lang="uk-UA" b="1" dirty="0" err="1"/>
              <a:t>mTECs</a:t>
            </a:r>
            <a:r>
              <a:rPr lang="uk-UA" b="1" dirty="0"/>
              <a:t> – гена </a:t>
            </a:r>
            <a:r>
              <a:rPr lang="uk-UA" b="1" i="1" dirty="0" smtClean="0"/>
              <a:t>AIRE</a:t>
            </a:r>
            <a:endParaRPr lang="ru-RU" b="1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218009"/>
              </p:ext>
            </p:extLst>
          </p:nvPr>
        </p:nvGraphicFramePr>
        <p:xfrm>
          <a:off x="-1" y="1291130"/>
          <a:ext cx="9458561" cy="5224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7449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</a:t>
            </a:r>
            <a:r>
              <a:rPr lang="uk-UA" b="1" dirty="0"/>
              <a:t>і</a:t>
            </a:r>
            <a:r>
              <a:rPr lang="ru-RU" b="1" dirty="0" err="1"/>
              <a:t>вень</a:t>
            </a:r>
            <a:r>
              <a:rPr lang="ru-RU" b="1" dirty="0"/>
              <a:t> </a:t>
            </a:r>
            <a:r>
              <a:rPr lang="ru-RU" b="1" dirty="0" err="1"/>
              <a:t>експресії</a:t>
            </a:r>
            <a:r>
              <a:rPr lang="ru-RU" b="1" dirty="0"/>
              <a:t> гена </a:t>
            </a:r>
            <a:r>
              <a:rPr lang="en-US" b="1" i="1" dirty="0" smtClean="0"/>
              <a:t>AIRE </a:t>
            </a:r>
            <a:r>
              <a:rPr lang="ru-RU" b="1" dirty="0"/>
              <a:t>в </a:t>
            </a:r>
            <a:r>
              <a:rPr lang="ru-RU" b="1" dirty="0" err="1" smtClean="0"/>
              <a:t>ензиматично</a:t>
            </a:r>
            <a:r>
              <a:rPr lang="ru-RU" b="1" dirty="0" smtClean="0"/>
              <a:t> </a:t>
            </a:r>
            <a:r>
              <a:rPr lang="ru-RU" b="1" dirty="0" err="1"/>
              <a:t>дисоційованих</a:t>
            </a:r>
            <a:r>
              <a:rPr lang="ru-RU" b="1" dirty="0"/>
              <a:t> </a:t>
            </a:r>
            <a:r>
              <a:rPr lang="ru-RU" b="1" dirty="0" err="1" smtClean="0"/>
              <a:t>клітинах</a:t>
            </a:r>
            <a:r>
              <a:rPr lang="ru-RU" b="1" dirty="0" smtClean="0"/>
              <a:t> тимусу </a:t>
            </a:r>
            <a:r>
              <a:rPr lang="ru-RU" b="1" dirty="0"/>
              <a:t>Т82, </a:t>
            </a:r>
            <a:r>
              <a:rPr lang="ru-RU" b="1" dirty="0" err="1"/>
              <a:t>культивованих</a:t>
            </a:r>
            <a:r>
              <a:rPr lang="ru-RU" b="1" dirty="0"/>
              <a:t> </a:t>
            </a:r>
            <a:r>
              <a:rPr lang="uk-UA" b="1" dirty="0"/>
              <a:t>3, 7, 14 та 30 </a:t>
            </a:r>
            <a:r>
              <a:rPr lang="uk-UA" b="1" dirty="0" smtClean="0"/>
              <a:t>днів </a:t>
            </a:r>
            <a:r>
              <a:rPr lang="ru-RU" b="1" dirty="0" smtClean="0"/>
              <a:t>в </a:t>
            </a:r>
            <a:r>
              <a:rPr lang="ru-RU" b="1" dirty="0" err="1"/>
              <a:t>середовищі</a:t>
            </a:r>
            <a:r>
              <a:rPr lang="ru-RU" b="1" dirty="0"/>
              <a:t> СМ3 </a:t>
            </a:r>
            <a:r>
              <a:rPr lang="uk-UA" b="1" dirty="0"/>
              <a:t>та сортованих по С</a:t>
            </a:r>
            <a:r>
              <a:rPr lang="en-US" b="1" dirty="0" smtClean="0"/>
              <a:t>D32</a:t>
            </a:r>
            <a:r>
              <a:rPr lang="uk-UA" b="1" dirty="0" smtClean="0"/>
              <a:t>6</a:t>
            </a:r>
            <a:r>
              <a:rPr lang="en-US" b="1" dirty="0" smtClean="0"/>
              <a:t>+ </a:t>
            </a:r>
            <a:r>
              <a:rPr lang="uk-UA" b="1" dirty="0"/>
              <a:t>за допомогою </a:t>
            </a:r>
            <a:r>
              <a:rPr lang="en-US" b="1" dirty="0" err="1" smtClean="0"/>
              <a:t>QuadroMACS</a:t>
            </a:r>
            <a:r>
              <a:rPr lang="uk-UA" b="1" dirty="0"/>
              <a:t>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3524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229600" cy="458115"/>
          </a:xfrm>
        </p:spPr>
        <p:txBody>
          <a:bodyPr>
            <a:noAutofit/>
          </a:bodyPr>
          <a:lstStyle/>
          <a:p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1901950"/>
            <a:ext cx="8704185" cy="4581150"/>
          </a:xfrm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452438" algn="l"/>
              </a:tabLst>
            </a:pPr>
            <a:r>
              <a:rPr lang="ru-RU" b="1" dirty="0" smtClean="0">
                <a:solidFill>
                  <a:schemeClr val="tx1"/>
                </a:solidFill>
              </a:rPr>
              <a:t>Р</a:t>
            </a:r>
            <a:r>
              <a:rPr lang="uk-UA" b="1" dirty="0" err="1" smtClean="0">
                <a:solidFill>
                  <a:schemeClr val="tx1"/>
                </a:solidFill>
              </a:rPr>
              <a:t>івень</a:t>
            </a:r>
            <a:r>
              <a:rPr lang="uk-UA" b="1" dirty="0" smtClean="0">
                <a:solidFill>
                  <a:schemeClr val="tx1"/>
                </a:solidFill>
              </a:rPr>
              <a:t> експресії </a:t>
            </a:r>
            <a:r>
              <a:rPr lang="uk-UA" b="1" dirty="0" err="1" smtClean="0">
                <a:solidFill>
                  <a:schemeClr val="tx1"/>
                </a:solidFill>
              </a:rPr>
              <a:t>мРНК</a:t>
            </a:r>
            <a:r>
              <a:rPr lang="uk-UA" b="1" dirty="0" smtClean="0">
                <a:solidFill>
                  <a:schemeClr val="tx1"/>
                </a:solidFill>
              </a:rPr>
              <a:t> гена </a:t>
            </a:r>
            <a:r>
              <a:rPr lang="en-US" b="1" i="1" dirty="0" smtClean="0">
                <a:solidFill>
                  <a:schemeClr val="tx1"/>
                </a:solidFill>
              </a:rPr>
              <a:t>AIRE</a:t>
            </a:r>
            <a:r>
              <a:rPr lang="uk-UA" b="1" dirty="0" smtClean="0">
                <a:solidFill>
                  <a:schemeClr val="tx1"/>
                </a:solidFill>
              </a:rPr>
              <a:t> в десятки разів вищий, ніж </a:t>
            </a:r>
            <a:r>
              <a:rPr lang="en-US" b="1" i="1" dirty="0" smtClean="0">
                <a:solidFill>
                  <a:schemeClr val="tx1"/>
                </a:solidFill>
              </a:rPr>
              <a:t>FOXN1</a:t>
            </a:r>
            <a:r>
              <a:rPr lang="uk-UA" b="1" i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та </a:t>
            </a:r>
            <a:r>
              <a:rPr lang="uk-UA" b="1" i="1" dirty="0" smtClean="0">
                <a:solidFill>
                  <a:schemeClr val="tx1"/>
                </a:solidFill>
              </a:rPr>
              <a:t>С</a:t>
            </a:r>
            <a:r>
              <a:rPr lang="en-US" b="1" i="1" dirty="0" smtClean="0">
                <a:solidFill>
                  <a:schemeClr val="tx1"/>
                </a:solidFill>
              </a:rPr>
              <a:t>D205</a:t>
            </a:r>
            <a:r>
              <a:rPr lang="uk-UA" b="1" dirty="0" smtClean="0">
                <a:solidFill>
                  <a:schemeClr val="tx1"/>
                </a:solidFill>
              </a:rPr>
              <a:t> маркерних генів, що свідчить, про переважання  клітин </a:t>
            </a:r>
            <a:r>
              <a:rPr lang="en-US" b="1" dirty="0" err="1" smtClean="0">
                <a:solidFill>
                  <a:schemeClr val="tx1"/>
                </a:solidFill>
              </a:rPr>
              <a:t>mTECs</a:t>
            </a:r>
            <a:r>
              <a:rPr lang="uk-UA" b="1" dirty="0" smtClean="0">
                <a:solidFill>
                  <a:schemeClr val="tx1"/>
                </a:solidFill>
              </a:rPr>
              <a:t> у даних зразках. У сортованих зразках на </a:t>
            </a:r>
            <a:r>
              <a:rPr lang="en-US" b="1" dirty="0" smtClean="0">
                <a:solidFill>
                  <a:schemeClr val="tx1"/>
                </a:solidFill>
              </a:rPr>
              <a:t>7 </a:t>
            </a:r>
            <a:r>
              <a:rPr lang="uk-UA" b="1" dirty="0" smtClean="0">
                <a:solidFill>
                  <a:schemeClr val="tx1"/>
                </a:solidFill>
              </a:rPr>
              <a:t>і 14 день культивування спостерігаємо найвищий рівень експресії </a:t>
            </a:r>
            <a:r>
              <a:rPr lang="uk-UA" b="1" dirty="0" err="1" smtClean="0">
                <a:solidFill>
                  <a:schemeClr val="tx1"/>
                </a:solidFill>
              </a:rPr>
              <a:t>мРНК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гена </a:t>
            </a:r>
            <a:r>
              <a:rPr lang="en-US" b="1" i="1" dirty="0" smtClean="0">
                <a:solidFill>
                  <a:schemeClr val="tx1"/>
                </a:solidFill>
              </a:rPr>
              <a:t>AIRE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Зі збільшенням періоду культивування рівень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експресії маркерного гена </a:t>
            </a:r>
            <a:r>
              <a:rPr lang="en-US" b="1" dirty="0" err="1" smtClean="0">
                <a:solidFill>
                  <a:schemeClr val="tx1"/>
                </a:solidFill>
              </a:rPr>
              <a:t>mTECs</a:t>
            </a:r>
            <a:endParaRPr lang="uk-UA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uk-UA" sz="4400" b="1" dirty="0" smtClean="0"/>
              <a:t>Висновки: 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67265" y="1596540"/>
            <a:ext cx="9611265" cy="4733855"/>
          </a:xfrm>
        </p:spPr>
        <p:txBody>
          <a:bodyPr>
            <a:normAutofit lnSpcReduction="10000"/>
          </a:bodyPr>
          <a:lstStyle/>
          <a:p>
            <a:pPr marL="914400" lvl="1" indent="-514350">
              <a:buNone/>
            </a:pPr>
            <a:r>
              <a:rPr lang="uk-UA" b="1" dirty="0" smtClean="0"/>
              <a:t>1)  </a:t>
            </a:r>
            <a:r>
              <a:rPr lang="uk-UA" b="1" dirty="0" smtClean="0">
                <a:solidFill>
                  <a:schemeClr val="tx1"/>
                </a:solidFill>
              </a:rPr>
              <a:t>Рівень експресії </a:t>
            </a:r>
            <a:r>
              <a:rPr lang="uk-UA" b="1" dirty="0" err="1" smtClean="0">
                <a:solidFill>
                  <a:schemeClr val="tx1"/>
                </a:solidFill>
              </a:rPr>
              <a:t>мРНК</a:t>
            </a:r>
            <a:r>
              <a:rPr lang="uk-UA" b="1" dirty="0" smtClean="0">
                <a:solidFill>
                  <a:schemeClr val="tx1"/>
                </a:solidFill>
              </a:rPr>
              <a:t> маркерних генів </a:t>
            </a:r>
            <a:r>
              <a:rPr lang="en-US" b="1" i="1" dirty="0" smtClean="0">
                <a:solidFill>
                  <a:schemeClr val="tx1"/>
                </a:solidFill>
              </a:rPr>
              <a:t>FOXN1 </a:t>
            </a:r>
            <a:r>
              <a:rPr lang="uk-UA" b="1" dirty="0" smtClean="0">
                <a:solidFill>
                  <a:schemeClr val="tx1"/>
                </a:solidFill>
              </a:rPr>
              <a:t>та </a:t>
            </a:r>
            <a:r>
              <a:rPr lang="en-US" b="1" i="1" dirty="0" smtClean="0">
                <a:solidFill>
                  <a:schemeClr val="tx1"/>
                </a:solidFill>
              </a:rPr>
              <a:t>CD205</a:t>
            </a:r>
            <a:r>
              <a:rPr lang="uk-UA" b="1" i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у </a:t>
            </a:r>
            <a:r>
              <a:rPr lang="uk-UA" b="1" dirty="0" err="1" smtClean="0">
                <a:solidFill>
                  <a:schemeClr val="tx1"/>
                </a:solidFill>
              </a:rPr>
              <a:t>ензиматично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b="1" dirty="0" err="1" smtClean="0">
                <a:solidFill>
                  <a:schemeClr val="tx1"/>
                </a:solidFill>
              </a:rPr>
              <a:t>дисоційованих</a:t>
            </a:r>
            <a:r>
              <a:rPr lang="uk-UA" b="1" dirty="0" smtClean="0">
                <a:solidFill>
                  <a:schemeClr val="tx1"/>
                </a:solidFill>
              </a:rPr>
              <a:t> клітинах </a:t>
            </a:r>
            <a:r>
              <a:rPr lang="uk-UA" b="1" dirty="0" err="1" smtClean="0">
                <a:solidFill>
                  <a:schemeClr val="tx1"/>
                </a:solidFill>
              </a:rPr>
              <a:t>тимусу</a:t>
            </a:r>
            <a:r>
              <a:rPr lang="uk-UA" b="1" dirty="0" smtClean="0">
                <a:solidFill>
                  <a:schemeClr val="tx1"/>
                </a:solidFill>
              </a:rPr>
              <a:t> на 30 день культивування дуже низький, що вказує на неефективність довгострокового культивування клітин з метою отримання </a:t>
            </a:r>
            <a:r>
              <a:rPr lang="en-US" b="1" dirty="0" smtClean="0">
                <a:solidFill>
                  <a:schemeClr val="tx1"/>
                </a:solidFill>
              </a:rPr>
              <a:t>TEPCs </a:t>
            </a:r>
            <a:r>
              <a:rPr lang="uk-UA" b="1" dirty="0" smtClean="0">
                <a:solidFill>
                  <a:schemeClr val="tx1"/>
                </a:solidFill>
              </a:rPr>
              <a:t>та </a:t>
            </a:r>
            <a:r>
              <a:rPr lang="en-US" b="1" dirty="0" err="1" smtClean="0">
                <a:solidFill>
                  <a:schemeClr val="tx1"/>
                </a:solidFill>
              </a:rPr>
              <a:t>cTECs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</a:p>
          <a:p>
            <a:pPr marL="914400" lvl="1" indent="-514350">
              <a:buNone/>
            </a:pPr>
            <a:r>
              <a:rPr lang="uk-UA" b="1" dirty="0" smtClean="0">
                <a:solidFill>
                  <a:schemeClr val="tx1"/>
                </a:solidFill>
              </a:rPr>
              <a:t> 2) Найвищий рівень </a:t>
            </a:r>
            <a:r>
              <a:rPr lang="uk-UA" b="1" dirty="0">
                <a:solidFill>
                  <a:schemeClr val="tx1"/>
                </a:solidFill>
              </a:rPr>
              <a:t>експресії </a:t>
            </a:r>
            <a:r>
              <a:rPr lang="uk-UA" b="1" dirty="0" err="1">
                <a:solidFill>
                  <a:schemeClr val="tx1"/>
                </a:solidFill>
              </a:rPr>
              <a:t>мРНК</a:t>
            </a:r>
            <a:r>
              <a:rPr lang="uk-UA" b="1" dirty="0">
                <a:solidFill>
                  <a:schemeClr val="tx1"/>
                </a:solidFill>
              </a:rPr>
              <a:t> маркерних генів </a:t>
            </a:r>
            <a:r>
              <a:rPr lang="en-US" b="1" i="1" dirty="0">
                <a:solidFill>
                  <a:schemeClr val="tx1"/>
                </a:solidFill>
              </a:rPr>
              <a:t>FOXN1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та </a:t>
            </a:r>
            <a:r>
              <a:rPr lang="en-US" b="1" i="1" dirty="0">
                <a:solidFill>
                  <a:schemeClr val="tx1"/>
                </a:solidFill>
              </a:rPr>
              <a:t>CD205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спостер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галась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у некультивованих зразках та культивованих протягом 3 днів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endParaRPr lang="uk-UA" b="1" dirty="0">
              <a:solidFill>
                <a:schemeClr val="tx1"/>
              </a:solidFill>
            </a:endParaRPr>
          </a:p>
          <a:p>
            <a:pPr marL="914400" lvl="1" indent="-514350">
              <a:buNone/>
            </a:pPr>
            <a:r>
              <a:rPr lang="uk-UA" b="1" dirty="0" smtClean="0">
                <a:solidFill>
                  <a:schemeClr val="tx1"/>
                </a:solidFill>
              </a:rPr>
              <a:t>3) Рівень експресії </a:t>
            </a:r>
            <a:r>
              <a:rPr lang="uk-UA" b="1" dirty="0" err="1" smtClean="0">
                <a:solidFill>
                  <a:schemeClr val="tx1"/>
                </a:solidFill>
              </a:rPr>
              <a:t>мРНК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b="1" dirty="0" err="1" smtClean="0">
                <a:solidFill>
                  <a:schemeClr val="tx1"/>
                </a:solidFill>
              </a:rPr>
              <a:t>маркетного</a:t>
            </a:r>
            <a:r>
              <a:rPr lang="uk-UA" b="1" dirty="0" smtClean="0">
                <a:solidFill>
                  <a:schemeClr val="tx1"/>
                </a:solidFill>
              </a:rPr>
              <a:t> гена </a:t>
            </a:r>
            <a:r>
              <a:rPr lang="en-US" b="1" i="1" dirty="0" smtClean="0">
                <a:solidFill>
                  <a:schemeClr val="tx1"/>
                </a:solidFill>
              </a:rPr>
              <a:t>AIRE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поступово зменшується в первинній культурі клітин </a:t>
            </a:r>
            <a:r>
              <a:rPr lang="uk-UA" b="1" dirty="0" err="1" smtClean="0">
                <a:solidFill>
                  <a:schemeClr val="tx1"/>
                </a:solidFill>
              </a:rPr>
              <a:t>тимусу</a:t>
            </a:r>
            <a:r>
              <a:rPr lang="uk-UA" b="1" dirty="0" smtClean="0">
                <a:solidFill>
                  <a:schemeClr val="tx1"/>
                </a:solidFill>
              </a:rPr>
              <a:t> із збільшенням періоду культивування.</a:t>
            </a:r>
            <a:endParaRPr lang="en-US" b="1" dirty="0" smtClean="0">
              <a:solidFill>
                <a:schemeClr val="tx1"/>
              </a:solidFill>
            </a:endParaRPr>
          </a:p>
          <a:p>
            <a:pPr marL="914400" lvl="1" indent="-514350">
              <a:buNone/>
            </a:pPr>
            <a:endParaRPr 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291130"/>
            <a:ext cx="9153150" cy="12216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Початок експерименту </a:t>
            </a:r>
            <a:br>
              <a:rPr lang="uk-UA" b="1" dirty="0" smtClean="0"/>
            </a:br>
            <a:r>
              <a:rPr lang="en-US" b="1" dirty="0" smtClean="0"/>
              <a:t>05.12.2016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291130"/>
            <a:ext cx="914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Визначення рівня експресії </a:t>
            </a:r>
            <a:r>
              <a:rPr lang="uk-UA" sz="2400" b="1" dirty="0" err="1" smtClean="0"/>
              <a:t>мРНК</a:t>
            </a:r>
            <a:r>
              <a:rPr lang="uk-UA" sz="2400" b="1" dirty="0" smtClean="0"/>
              <a:t> генів </a:t>
            </a:r>
            <a:r>
              <a:rPr lang="en-US" sz="2400" b="1" i="1" dirty="0" smtClean="0"/>
              <a:t>AIRE, CD205 </a:t>
            </a:r>
            <a:r>
              <a:rPr lang="en-US" sz="2400" b="1" dirty="0" smtClean="0"/>
              <a:t>,</a:t>
            </a:r>
            <a:r>
              <a:rPr lang="en-US" sz="2400" b="1" i="1" dirty="0" smtClean="0"/>
              <a:t> FOXN1 </a:t>
            </a:r>
            <a:r>
              <a:rPr lang="uk-UA" sz="2400" b="1" dirty="0" smtClean="0"/>
              <a:t>та</a:t>
            </a:r>
            <a:r>
              <a:rPr lang="uk-UA" sz="2400" b="1" i="1" dirty="0" smtClean="0"/>
              <a:t> </a:t>
            </a:r>
            <a:r>
              <a:rPr lang="en-US" sz="2400" b="1" i="1" dirty="0" smtClean="0"/>
              <a:t>BAX</a:t>
            </a:r>
            <a:r>
              <a:rPr lang="uk-UA" sz="2400" b="1" i="1" dirty="0" smtClean="0"/>
              <a:t> </a:t>
            </a:r>
            <a:r>
              <a:rPr lang="uk-UA" sz="2400" b="1" dirty="0" smtClean="0"/>
              <a:t>в зразках </a:t>
            </a:r>
            <a:r>
              <a:rPr lang="uk-UA" sz="2400" b="1" dirty="0" err="1" smtClean="0"/>
              <a:t>тимусу</a:t>
            </a:r>
            <a:r>
              <a:rPr lang="uk-UA" sz="2400" b="1" dirty="0" smtClean="0"/>
              <a:t> </a:t>
            </a:r>
            <a:r>
              <a:rPr lang="en-US" sz="2400" b="1" dirty="0" smtClean="0"/>
              <a:t>T8</a:t>
            </a:r>
            <a:r>
              <a:rPr lang="uk-UA" sz="2400" b="1" dirty="0" smtClean="0"/>
              <a:t>4</a:t>
            </a:r>
            <a:r>
              <a:rPr lang="en-US" sz="2400" b="1" dirty="0" smtClean="0"/>
              <a:t> </a:t>
            </a:r>
            <a:r>
              <a:rPr lang="uk-UA" sz="2400" b="1" dirty="0" smtClean="0"/>
              <a:t>після різного часу культивування , заморозки та після </a:t>
            </a:r>
            <a:r>
              <a:rPr lang="en-US" sz="2400" b="1" dirty="0" smtClean="0"/>
              <a:t>CD326+</a:t>
            </a:r>
            <a:r>
              <a:rPr lang="uk-UA" sz="2400" b="1" dirty="0" smtClean="0"/>
              <a:t> сортування за допомогою </a:t>
            </a:r>
            <a:r>
              <a:rPr lang="en-US" sz="2400" b="1" dirty="0" err="1" smtClean="0"/>
              <a:t>QuadroMACS</a:t>
            </a:r>
            <a:r>
              <a:rPr lang="uk-UA" sz="2400" b="1" dirty="0" smtClean="0"/>
              <a:t>.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2507" y="2360065"/>
            <a:ext cx="90004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uk-UA" sz="2400" b="1" dirty="0" smtClean="0"/>
              <a:t>Зразки для дослідження:</a:t>
            </a:r>
            <a:endParaRPr lang="en-US" sz="2400" b="1" dirty="0" smtClean="0"/>
          </a:p>
          <a:p>
            <a:endParaRPr lang="uk-UA" sz="2400" b="1" dirty="0" smtClean="0"/>
          </a:p>
          <a:p>
            <a:r>
              <a:rPr lang="uk-UA" sz="2400" b="1" dirty="0" smtClean="0"/>
              <a:t>1) Т84 </a:t>
            </a:r>
            <a:r>
              <a:rPr lang="en-US" sz="2400" b="1" dirty="0" smtClean="0"/>
              <a:t>EDC                                           7) T84 EDC 7.0. CD326</a:t>
            </a:r>
            <a:r>
              <a:rPr lang="en-US" sz="2400" b="1" baseline="30000" dirty="0" smtClean="0"/>
              <a:t>+</a:t>
            </a:r>
            <a:endParaRPr lang="uk-UA" sz="2400" b="1" dirty="0" smtClean="0"/>
          </a:p>
          <a:p>
            <a:r>
              <a:rPr lang="uk-UA" sz="2400" b="1" dirty="0" smtClean="0"/>
              <a:t>2)</a:t>
            </a:r>
            <a:r>
              <a:rPr lang="en-US" sz="2400" b="1" dirty="0" smtClean="0"/>
              <a:t> T84 EDCTF                                       8) T84 EDC 7.7. CD326</a:t>
            </a:r>
            <a:r>
              <a:rPr lang="en-US" sz="2400" b="1" baseline="30000" dirty="0" smtClean="0"/>
              <a:t>+</a:t>
            </a:r>
            <a:endParaRPr lang="en-US" sz="2400" b="1" dirty="0" smtClean="0"/>
          </a:p>
          <a:p>
            <a:r>
              <a:rPr lang="en-US" sz="2400" b="1" dirty="0" smtClean="0"/>
              <a:t>3) T84 EDC 0.3. non-sorted              9) T84 EDC 14.0. CD326</a:t>
            </a:r>
            <a:r>
              <a:rPr lang="en-US" sz="2400" b="1" baseline="30000" dirty="0" smtClean="0"/>
              <a:t>+</a:t>
            </a:r>
            <a:endParaRPr lang="en-US" sz="2400" b="1" dirty="0" smtClean="0"/>
          </a:p>
          <a:p>
            <a:r>
              <a:rPr lang="en-US" sz="2400" b="1" dirty="0" smtClean="0"/>
              <a:t>4) T84 EDC 0.3. CD326</a:t>
            </a:r>
            <a:r>
              <a:rPr lang="en-US" sz="2400" b="1" baseline="30000" dirty="0" smtClean="0"/>
              <a:t>+                             </a:t>
            </a:r>
            <a:r>
              <a:rPr lang="en-US" sz="2400" b="1" dirty="0" smtClean="0"/>
              <a:t>10) T84 EDC 14.7. CD326</a:t>
            </a:r>
            <a:r>
              <a:rPr lang="en-US" sz="2400" b="1" baseline="30000" dirty="0" smtClean="0"/>
              <a:t>+</a:t>
            </a:r>
          </a:p>
          <a:p>
            <a:r>
              <a:rPr lang="en-US" sz="2400" b="1" dirty="0" smtClean="0"/>
              <a:t>5) T84 EDC 0.7. CD326</a:t>
            </a:r>
            <a:r>
              <a:rPr lang="en-US" sz="2400" b="1" baseline="30000" dirty="0" smtClean="0"/>
              <a:t>+                             </a:t>
            </a:r>
            <a:r>
              <a:rPr lang="en-US" sz="2400" b="1" dirty="0" smtClean="0"/>
              <a:t>11) T84 EDC 30.0. CD326</a:t>
            </a:r>
            <a:r>
              <a:rPr lang="en-US" sz="2400" b="1" baseline="30000" dirty="0" smtClean="0"/>
              <a:t>+</a:t>
            </a:r>
            <a:endParaRPr lang="en-US" sz="2400" b="1" dirty="0" smtClean="0"/>
          </a:p>
          <a:p>
            <a:r>
              <a:rPr lang="en-US" sz="2400" b="1" dirty="0" smtClean="0"/>
              <a:t>6) T84 EDC 1.0. CD326</a:t>
            </a:r>
            <a:r>
              <a:rPr lang="en-US" sz="2400" b="1" baseline="30000" dirty="0" smtClean="0"/>
              <a:t>+                             </a:t>
            </a:r>
            <a:r>
              <a:rPr lang="en-US" sz="2400" b="1" dirty="0" smtClean="0"/>
              <a:t>12) T84 EDC 30.7. CD326</a:t>
            </a:r>
            <a:r>
              <a:rPr lang="en-US" sz="2400" b="1" baseline="30000" dirty="0" smtClean="0"/>
              <a:t>+</a:t>
            </a:r>
          </a:p>
          <a:p>
            <a:r>
              <a:rPr lang="uk-UA" sz="2400" b="1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57166" y="4803345"/>
            <a:ext cx="623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pic>
        <p:nvPicPr>
          <p:cNvPr id="1026" name="Picture 2" descr="C:\Users\user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0604" y="0"/>
            <a:ext cx="717713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99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T84 </a:t>
            </a:r>
            <a:r>
              <a:rPr lang="en-US" i="1" dirty="0" smtClean="0"/>
              <a:t>BAX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186947"/>
              </p:ext>
            </p:extLst>
          </p:nvPr>
        </p:nvGraphicFramePr>
        <p:xfrm>
          <a:off x="0" y="1291131"/>
          <a:ext cx="9144000" cy="4275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 rot="16200000">
            <a:off x="-1837035" y="2558506"/>
            <a:ext cx="4572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uk-UA" b="1" dirty="0"/>
              <a:t>Кількість копій </a:t>
            </a:r>
            <a:r>
              <a:rPr lang="uk-UA" b="1" dirty="0" err="1"/>
              <a:t>мРНК</a:t>
            </a:r>
            <a:r>
              <a:rPr lang="uk-UA" b="1" dirty="0"/>
              <a:t> </a:t>
            </a:r>
            <a:r>
              <a:rPr lang="en-US" b="1" i="1" dirty="0" smtClean="0"/>
              <a:t>BAX</a:t>
            </a:r>
            <a:r>
              <a:rPr lang="uk-UA" b="1" dirty="0" smtClean="0"/>
              <a:t> </a:t>
            </a:r>
            <a:endParaRPr lang="en-US" b="1" dirty="0" smtClean="0"/>
          </a:p>
          <a:p>
            <a:pPr lvl="0" algn="ctr">
              <a:defRPr/>
            </a:pPr>
            <a:r>
              <a:rPr lang="uk-UA" b="1" dirty="0" smtClean="0"/>
              <a:t>на </a:t>
            </a:r>
            <a:r>
              <a:rPr lang="uk-UA" b="1" dirty="0"/>
              <a:t>1 </a:t>
            </a:r>
            <a:r>
              <a:rPr lang="uk-UA" b="1" dirty="0" err="1"/>
              <a:t>нг</a:t>
            </a:r>
            <a:r>
              <a:rPr lang="uk-UA" b="1" dirty="0"/>
              <a:t> тотальної РНК</a:t>
            </a:r>
            <a:endParaRPr lang="ru-RU" dirty="0"/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321737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T84 </a:t>
            </a:r>
            <a:r>
              <a:rPr lang="en-US" i="1" dirty="0" smtClean="0"/>
              <a:t>FOXN1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471481"/>
              </p:ext>
            </p:extLst>
          </p:nvPr>
        </p:nvGraphicFramePr>
        <p:xfrm>
          <a:off x="314931" y="1320558"/>
          <a:ext cx="8695037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 rot="16200000">
            <a:off x="-1819279" y="26431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uk-UA" b="1" dirty="0"/>
              <a:t>Кількість копій </a:t>
            </a:r>
            <a:r>
              <a:rPr lang="uk-UA" b="1" dirty="0" err="1"/>
              <a:t>мРНК</a:t>
            </a:r>
            <a:r>
              <a:rPr lang="uk-UA" b="1" dirty="0"/>
              <a:t> </a:t>
            </a:r>
            <a:r>
              <a:rPr lang="en-US" b="1" i="1" dirty="0" smtClean="0"/>
              <a:t>FOXN1</a:t>
            </a:r>
            <a:endParaRPr lang="en-US" b="1" dirty="0"/>
          </a:p>
          <a:p>
            <a:pPr lvl="0" algn="ctr">
              <a:defRPr/>
            </a:pPr>
            <a:r>
              <a:rPr lang="uk-UA" b="1" dirty="0"/>
              <a:t>на 1 </a:t>
            </a:r>
            <a:r>
              <a:rPr lang="uk-UA" b="1" dirty="0" err="1"/>
              <a:t>нг</a:t>
            </a:r>
            <a:r>
              <a:rPr lang="uk-UA" b="1" dirty="0"/>
              <a:t> тотальної РНК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57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Т84 </a:t>
            </a:r>
            <a:r>
              <a:rPr lang="en-US" i="1" dirty="0" smtClean="0"/>
              <a:t>AIRE</a:t>
            </a:r>
            <a:endParaRPr lang="uk-UA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188614"/>
              </p:ext>
            </p:extLst>
          </p:nvPr>
        </p:nvGraphicFramePr>
        <p:xfrm>
          <a:off x="56442" y="1291130"/>
          <a:ext cx="9144000" cy="514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 rot="16200000">
            <a:off x="-1837035" y="2594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uk-UA" b="1" dirty="0"/>
              <a:t>Кількість копій </a:t>
            </a:r>
            <a:r>
              <a:rPr lang="uk-UA" b="1" dirty="0" err="1"/>
              <a:t>мРНК</a:t>
            </a:r>
            <a:r>
              <a:rPr lang="uk-UA" b="1" dirty="0"/>
              <a:t> </a:t>
            </a:r>
            <a:r>
              <a:rPr lang="en-US" b="1" i="1" dirty="0" smtClean="0"/>
              <a:t>AIRE</a:t>
            </a:r>
            <a:endParaRPr lang="en-US" b="1" i="1" dirty="0"/>
          </a:p>
          <a:p>
            <a:pPr lvl="0" algn="ctr">
              <a:defRPr/>
            </a:pPr>
            <a:r>
              <a:rPr lang="uk-UA" b="1" dirty="0"/>
              <a:t>на 1 </a:t>
            </a:r>
            <a:r>
              <a:rPr lang="uk-UA" b="1" dirty="0" err="1"/>
              <a:t>нг</a:t>
            </a:r>
            <a:r>
              <a:rPr lang="uk-UA" b="1" dirty="0"/>
              <a:t> тотальної РНК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632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T84 </a:t>
            </a:r>
            <a:r>
              <a:rPr lang="en-US" i="1" dirty="0" smtClean="0"/>
              <a:t>CD205</a:t>
            </a:r>
            <a:endParaRPr lang="uk-UA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686526"/>
              </p:ext>
            </p:extLst>
          </p:nvPr>
        </p:nvGraphicFramePr>
        <p:xfrm>
          <a:off x="296260" y="1291130"/>
          <a:ext cx="8763152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7120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22219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Список використаної літератури: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1)</a:t>
            </a:r>
            <a:r>
              <a:rPr lang="en-US" dirty="0"/>
              <a:t> </a:t>
            </a:r>
            <a:r>
              <a:rPr lang="en-US" sz="2000" b="1" dirty="0" err="1"/>
              <a:t>Thymic</a:t>
            </a:r>
            <a:r>
              <a:rPr lang="en-US" sz="2000" b="1" dirty="0"/>
              <a:t> Epithelial Cell Development and Its </a:t>
            </a:r>
            <a:r>
              <a:rPr lang="en-US" sz="2000" b="1" dirty="0" smtClean="0"/>
              <a:t>Dysfunction</a:t>
            </a:r>
            <a:r>
              <a:rPr lang="uk-UA" sz="2000" b="1" dirty="0" smtClean="0"/>
              <a:t> </a:t>
            </a:r>
            <a:r>
              <a:rPr lang="en-US" sz="2000" b="1" dirty="0" smtClean="0"/>
              <a:t>in </a:t>
            </a:r>
            <a:r>
              <a:rPr lang="en-US" sz="2000" b="1" dirty="0"/>
              <a:t>Human </a:t>
            </a:r>
            <a:r>
              <a:rPr lang="en-US" sz="2000" b="1" dirty="0" smtClean="0"/>
              <a:t>Diseases</a:t>
            </a:r>
            <a:r>
              <a:rPr lang="uk-UA" sz="2000" dirty="0" smtClean="0"/>
              <a:t>, </a:t>
            </a:r>
            <a:r>
              <a:rPr lang="it-IT" sz="2000" dirty="0"/>
              <a:t>Lina Sun, Hongran Li, Haiying Luo, and Yong </a:t>
            </a:r>
            <a:r>
              <a:rPr lang="it-IT" sz="2000" dirty="0" smtClean="0"/>
              <a:t>Zhao</a:t>
            </a:r>
            <a:r>
              <a:rPr lang="uk-UA" sz="2000" dirty="0" smtClean="0"/>
              <a:t>, </a:t>
            </a:r>
            <a:r>
              <a:rPr lang="en-US" sz="2000" dirty="0" err="1"/>
              <a:t>BioMed</a:t>
            </a:r>
            <a:r>
              <a:rPr lang="en-US" sz="2000" dirty="0"/>
              <a:t> Research International </a:t>
            </a:r>
            <a:r>
              <a:rPr lang="uk-UA" sz="2000" dirty="0" smtClean="0"/>
              <a:t>, </a:t>
            </a:r>
            <a:r>
              <a:rPr lang="en-US" sz="2000" dirty="0" smtClean="0"/>
              <a:t>3 </a:t>
            </a:r>
            <a:r>
              <a:rPr lang="en-US" sz="2000" dirty="0"/>
              <a:t>February </a:t>
            </a:r>
            <a:r>
              <a:rPr lang="en-US" sz="2000" dirty="0" smtClean="0"/>
              <a:t>2014</a:t>
            </a:r>
            <a:r>
              <a:rPr lang="uk-UA" sz="2000" dirty="0" smtClean="0"/>
              <a:t>.</a:t>
            </a:r>
          </a:p>
          <a:p>
            <a:r>
              <a:rPr lang="uk-UA" dirty="0" smtClean="0"/>
              <a:t>2) </a:t>
            </a:r>
            <a:r>
              <a:rPr lang="en-US" sz="2000" b="1" dirty="0"/>
              <a:t>Established </a:t>
            </a:r>
            <a:r>
              <a:rPr lang="en-US" sz="2000" b="1" dirty="0" err="1"/>
              <a:t>Thymic</a:t>
            </a:r>
            <a:r>
              <a:rPr lang="en-US" sz="2000" b="1" dirty="0"/>
              <a:t> Epithelial Progenitor/Stem </a:t>
            </a:r>
            <a:r>
              <a:rPr lang="en-US" sz="2000" b="1" dirty="0" smtClean="0"/>
              <a:t>Cell-Like</a:t>
            </a:r>
            <a:r>
              <a:rPr lang="uk-UA" sz="2000" b="1" dirty="0" smtClean="0"/>
              <a:t> </a:t>
            </a:r>
            <a:r>
              <a:rPr lang="en-US" sz="2000" b="1" dirty="0" smtClean="0"/>
              <a:t>Cell </a:t>
            </a:r>
            <a:r>
              <a:rPr lang="en-US" sz="2000" b="1" dirty="0"/>
              <a:t>Lines Differentiate into Mature </a:t>
            </a:r>
            <a:r>
              <a:rPr lang="en-US" sz="2000" b="1" dirty="0" err="1"/>
              <a:t>Thymic</a:t>
            </a:r>
            <a:r>
              <a:rPr lang="en-US" sz="2000" b="1" dirty="0"/>
              <a:t> </a:t>
            </a:r>
            <a:r>
              <a:rPr lang="en-US" sz="2000" b="1" dirty="0" smtClean="0"/>
              <a:t>Epithelial</a:t>
            </a:r>
            <a:r>
              <a:rPr lang="uk-UA" sz="2000" b="1" dirty="0" smtClean="0"/>
              <a:t> </a:t>
            </a:r>
            <a:r>
              <a:rPr lang="en-US" sz="2000" b="1" dirty="0" smtClean="0"/>
              <a:t>Cells </a:t>
            </a:r>
            <a:r>
              <a:rPr lang="en-US" sz="2000" b="1" dirty="0"/>
              <a:t>and Support T Cell </a:t>
            </a:r>
            <a:r>
              <a:rPr lang="en-US" sz="2000" b="1" dirty="0" smtClean="0"/>
              <a:t>Development</a:t>
            </a:r>
            <a:r>
              <a:rPr lang="uk-UA" sz="2000" b="1" dirty="0" smtClean="0"/>
              <a:t>, </a:t>
            </a:r>
            <a:r>
              <a:rPr lang="en-US" sz="2000" dirty="0" err="1"/>
              <a:t>Pengfei</a:t>
            </a:r>
            <a:r>
              <a:rPr lang="en-US" sz="2000" dirty="0"/>
              <a:t> </a:t>
            </a:r>
            <a:r>
              <a:rPr lang="en-US" sz="2000" dirty="0" smtClean="0"/>
              <a:t>Chen</a:t>
            </a:r>
            <a:r>
              <a:rPr lang="uk-UA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Jun </a:t>
            </a:r>
            <a:r>
              <a:rPr lang="en-US" sz="2000" dirty="0" smtClean="0"/>
              <a:t>Zhang, </a:t>
            </a:r>
            <a:r>
              <a:rPr lang="en-US" sz="2000" dirty="0"/>
              <a:t>Yu </a:t>
            </a:r>
            <a:r>
              <a:rPr lang="en-US" sz="2000" dirty="0" smtClean="0"/>
              <a:t>Zhan, </a:t>
            </a:r>
            <a:r>
              <a:rPr lang="en-US" sz="2000" dirty="0" err="1"/>
              <a:t>Juanjuan</a:t>
            </a:r>
            <a:r>
              <a:rPr lang="en-US" sz="2000" dirty="0"/>
              <a:t> </a:t>
            </a:r>
            <a:r>
              <a:rPr lang="en-US" sz="2000" dirty="0" smtClean="0"/>
              <a:t>Su, </a:t>
            </a:r>
            <a:r>
              <a:rPr lang="en-US" sz="2000" dirty="0" err="1"/>
              <a:t>Yarui</a:t>
            </a:r>
            <a:r>
              <a:rPr lang="en-US" sz="2000" dirty="0"/>
              <a:t> </a:t>
            </a:r>
            <a:r>
              <a:rPr lang="en-US" sz="2000" dirty="0" smtClean="0"/>
              <a:t>Du, </a:t>
            </a:r>
            <a:r>
              <a:rPr lang="en-US" sz="2000" dirty="0" err="1"/>
              <a:t>Guoliang</a:t>
            </a:r>
            <a:r>
              <a:rPr lang="en-US" sz="2000" dirty="0"/>
              <a:t> </a:t>
            </a:r>
            <a:r>
              <a:rPr lang="en-US" sz="2000" dirty="0" err="1" smtClean="0"/>
              <a:t>Xu</a:t>
            </a:r>
            <a:r>
              <a:rPr lang="en-US" sz="2000" dirty="0" smtClean="0"/>
              <a:t>, </a:t>
            </a:r>
            <a:r>
              <a:rPr lang="en-US" sz="2000" dirty="0" err="1" smtClean="0"/>
              <a:t>Yufang</a:t>
            </a:r>
            <a:r>
              <a:rPr lang="en-US" sz="2000" dirty="0" smtClean="0"/>
              <a:t> Shi, Ulrich</a:t>
            </a:r>
            <a:r>
              <a:rPr lang="uk-UA" sz="2000" dirty="0" smtClean="0"/>
              <a:t> </a:t>
            </a:r>
            <a:r>
              <a:rPr lang="en-US" sz="2000" dirty="0" err="1" smtClean="0"/>
              <a:t>Siebenlist</a:t>
            </a:r>
            <a:r>
              <a:rPr lang="en-US" sz="2000" dirty="0" smtClean="0"/>
              <a:t>, </a:t>
            </a:r>
            <a:r>
              <a:rPr lang="en-US" sz="2000" dirty="0" err="1"/>
              <a:t>Xiaoren</a:t>
            </a:r>
            <a:r>
              <a:rPr lang="en-US" sz="2000" dirty="0"/>
              <a:t> </a:t>
            </a:r>
            <a:r>
              <a:rPr lang="en-US" sz="2000" dirty="0" smtClean="0"/>
              <a:t>Zhang</a:t>
            </a:r>
            <a:r>
              <a:rPr lang="uk-UA" sz="2000" dirty="0" smtClean="0"/>
              <a:t>, </a:t>
            </a:r>
            <a:r>
              <a:rPr lang="en-US" sz="2000" dirty="0" smtClean="0"/>
              <a:t>23</a:t>
            </a:r>
            <a:r>
              <a:rPr lang="uk-UA" sz="2000" dirty="0" smtClean="0"/>
              <a:t> </a:t>
            </a:r>
            <a:r>
              <a:rPr lang="en-US" sz="2000" dirty="0" smtClean="0"/>
              <a:t>September</a:t>
            </a:r>
            <a:r>
              <a:rPr lang="uk-UA" sz="2000" dirty="0" smtClean="0"/>
              <a:t> </a:t>
            </a:r>
            <a:r>
              <a:rPr lang="en-US" sz="2000" dirty="0" smtClean="0"/>
              <a:t>2013</a:t>
            </a:r>
            <a:endParaRPr lang="uk-UA" sz="2000" dirty="0" smtClean="0"/>
          </a:p>
          <a:p>
            <a:r>
              <a:rPr lang="uk-UA" dirty="0" smtClean="0"/>
              <a:t>3)</a:t>
            </a:r>
            <a:r>
              <a:rPr lang="en-US" dirty="0"/>
              <a:t> </a:t>
            </a:r>
            <a:r>
              <a:rPr lang="en-US" sz="2000" b="1" dirty="0"/>
              <a:t>Human </a:t>
            </a:r>
            <a:r>
              <a:rPr lang="en-US" sz="2000" b="1" dirty="0" err="1"/>
              <a:t>thymic</a:t>
            </a:r>
            <a:r>
              <a:rPr lang="en-US" sz="2000" b="1" dirty="0"/>
              <a:t> epithelial primary cells </a:t>
            </a:r>
            <a:r>
              <a:rPr lang="en-US" sz="2000" b="1" dirty="0" smtClean="0"/>
              <a:t>produce</a:t>
            </a:r>
            <a:r>
              <a:rPr lang="uk-UA" sz="2000" b="1" dirty="0" smtClean="0"/>
              <a:t> </a:t>
            </a:r>
            <a:r>
              <a:rPr lang="en-US" sz="2000" b="1" dirty="0" err="1" smtClean="0"/>
              <a:t>exosomes</a:t>
            </a:r>
            <a:r>
              <a:rPr lang="en-US" sz="2000" b="1" dirty="0" smtClean="0"/>
              <a:t> </a:t>
            </a:r>
            <a:r>
              <a:rPr lang="en-US" sz="2000" b="1" dirty="0"/>
              <a:t>carrying tissue-restricted </a:t>
            </a:r>
            <a:r>
              <a:rPr lang="en-US" sz="2000" b="1" dirty="0" smtClean="0"/>
              <a:t>antigens</a:t>
            </a:r>
            <a:r>
              <a:rPr lang="uk-UA" sz="2000" b="1" dirty="0" smtClean="0"/>
              <a:t>, </a:t>
            </a:r>
            <a:r>
              <a:rPr lang="en-US" sz="2000" dirty="0"/>
              <a:t>Gabriel </a:t>
            </a:r>
            <a:r>
              <a:rPr lang="en-US" sz="2000" dirty="0" err="1" smtClean="0"/>
              <a:t>Skogberg</a:t>
            </a:r>
            <a:r>
              <a:rPr lang="en-US" sz="2000" dirty="0" smtClean="0"/>
              <a:t>, </a:t>
            </a:r>
            <a:r>
              <a:rPr lang="en-US" sz="2000" dirty="0" err="1"/>
              <a:t>Vanja</a:t>
            </a:r>
            <a:r>
              <a:rPr lang="en-US" sz="2000" dirty="0"/>
              <a:t> </a:t>
            </a:r>
            <a:r>
              <a:rPr lang="en-US" sz="2000" dirty="0" smtClean="0"/>
              <a:t>Lundberg, </a:t>
            </a:r>
            <a:r>
              <a:rPr lang="en-US" sz="2000" dirty="0"/>
              <a:t>Martin </a:t>
            </a:r>
            <a:r>
              <a:rPr lang="en-US" sz="2000" dirty="0" smtClean="0"/>
              <a:t>Berglund, </a:t>
            </a:r>
            <a:r>
              <a:rPr lang="en-US" sz="2000" dirty="0"/>
              <a:t>Judith </a:t>
            </a:r>
            <a:r>
              <a:rPr lang="en-US" sz="2000" dirty="0" err="1" smtClean="0"/>
              <a:t>Gudmundsdottir</a:t>
            </a:r>
            <a:r>
              <a:rPr lang="en-US" sz="2000" dirty="0" smtClean="0"/>
              <a:t>, </a:t>
            </a:r>
            <a:r>
              <a:rPr lang="en-US" sz="2000" dirty="0" err="1"/>
              <a:t>Esbjörn</a:t>
            </a:r>
            <a:r>
              <a:rPr lang="en-US" sz="2000" dirty="0"/>
              <a:t> </a:t>
            </a:r>
            <a:r>
              <a:rPr lang="en-US" sz="2000" dirty="0" err="1" smtClean="0"/>
              <a:t>Telemo</a:t>
            </a:r>
            <a:r>
              <a:rPr lang="uk-UA" sz="2000" dirty="0" smtClean="0"/>
              <a:t>, </a:t>
            </a:r>
            <a:r>
              <a:rPr lang="en-US" sz="2000" dirty="0" smtClean="0"/>
              <a:t>Susanne Lindgren </a:t>
            </a:r>
            <a:r>
              <a:rPr lang="en-US" sz="2000" dirty="0"/>
              <a:t>and </a:t>
            </a:r>
            <a:r>
              <a:rPr lang="en-US" sz="2000" dirty="0" err="1"/>
              <a:t>Olov</a:t>
            </a:r>
            <a:r>
              <a:rPr lang="en-US" sz="2000" dirty="0"/>
              <a:t> </a:t>
            </a:r>
            <a:r>
              <a:rPr lang="en-US" sz="2000" dirty="0" err="1" smtClean="0"/>
              <a:t>Ekwall</a:t>
            </a:r>
            <a:r>
              <a:rPr lang="uk-UA" sz="2000" dirty="0" smtClean="0"/>
              <a:t>,</a:t>
            </a:r>
            <a:r>
              <a:rPr lang="en-US" sz="2000" dirty="0"/>
              <a:t> Immunology and Cell </a:t>
            </a:r>
            <a:r>
              <a:rPr lang="en-US" sz="2000" dirty="0" smtClean="0"/>
              <a:t>Biology</a:t>
            </a:r>
            <a:r>
              <a:rPr lang="uk-UA" sz="2000" dirty="0" smtClean="0"/>
              <a:t>, </a:t>
            </a:r>
            <a:r>
              <a:rPr lang="en-US" sz="2000" dirty="0"/>
              <a:t>17 March </a:t>
            </a:r>
            <a:r>
              <a:rPr lang="en-US" sz="2000" dirty="0" smtClean="0"/>
              <a:t>2015</a:t>
            </a:r>
            <a:r>
              <a:rPr lang="uk-UA" sz="2000" smtClean="0"/>
              <a:t>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5119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b="1" u="sng" dirty="0" smtClean="0"/>
              <a:t>Завдання: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2207360"/>
            <a:ext cx="8229600" cy="391880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1)Перевірити </a:t>
            </a:r>
            <a:r>
              <a:rPr lang="uk-UA" dirty="0" err="1" smtClean="0">
                <a:solidFill>
                  <a:schemeClr val="tx1"/>
                </a:solidFill>
              </a:rPr>
              <a:t>праймери</a:t>
            </a:r>
            <a:r>
              <a:rPr lang="uk-UA" dirty="0" smtClean="0">
                <a:solidFill>
                  <a:schemeClr val="tx1"/>
                </a:solidFill>
              </a:rPr>
              <a:t> до </a:t>
            </a:r>
            <a:r>
              <a:rPr lang="uk-UA" dirty="0" err="1" smtClean="0">
                <a:solidFill>
                  <a:schemeClr val="tx1"/>
                </a:solidFill>
              </a:rPr>
              <a:t>мРНК</a:t>
            </a:r>
            <a:r>
              <a:rPr lang="uk-UA" dirty="0" smtClean="0">
                <a:solidFill>
                  <a:schemeClr val="tx1"/>
                </a:solidFill>
              </a:rPr>
              <a:t> генів </a:t>
            </a:r>
            <a:r>
              <a:rPr lang="en-US" i="1" dirty="0" smtClean="0">
                <a:solidFill>
                  <a:schemeClr val="tx1"/>
                </a:solidFill>
              </a:rPr>
              <a:t>BAX</a:t>
            </a:r>
            <a:r>
              <a:rPr lang="uk-UA" dirty="0" smtClean="0">
                <a:solidFill>
                  <a:schemeClr val="tx1"/>
                </a:solidFill>
              </a:rPr>
              <a:t>, </a:t>
            </a:r>
            <a:r>
              <a:rPr lang="uk-UA" i="1" dirty="0" smtClean="0">
                <a:solidFill>
                  <a:schemeClr val="tx1"/>
                </a:solidFill>
              </a:rPr>
              <a:t>С</a:t>
            </a:r>
            <a:r>
              <a:rPr lang="en-US" i="1" dirty="0" smtClean="0">
                <a:solidFill>
                  <a:schemeClr val="tx1"/>
                </a:solidFill>
              </a:rPr>
              <a:t>D205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AIRE </a:t>
            </a:r>
            <a:r>
              <a:rPr lang="ru-RU" dirty="0" smtClean="0">
                <a:solidFill>
                  <a:schemeClr val="tx1"/>
                </a:solidFill>
              </a:rPr>
              <a:t>та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FOXN1. </a:t>
            </a:r>
            <a:endParaRPr lang="uk-UA" i="1" dirty="0" smtClean="0">
              <a:solidFill>
                <a:schemeClr val="tx1"/>
              </a:solidFill>
            </a:endParaRPr>
          </a:p>
          <a:p>
            <a:endParaRPr lang="uk-UA" i="1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2)виміряти рівень експресії </a:t>
            </a:r>
            <a:r>
              <a:rPr lang="uk-UA" dirty="0" err="1" smtClean="0">
                <a:solidFill>
                  <a:schemeClr val="tx1"/>
                </a:solidFill>
              </a:rPr>
              <a:t>мРНК</a:t>
            </a:r>
            <a:r>
              <a:rPr lang="uk-UA" dirty="0" smtClean="0">
                <a:solidFill>
                  <a:schemeClr val="tx1"/>
                </a:solidFill>
              </a:rPr>
              <a:t> генів </a:t>
            </a:r>
            <a:r>
              <a:rPr lang="en-US" i="1" dirty="0" smtClean="0">
                <a:solidFill>
                  <a:schemeClr val="tx1"/>
                </a:solidFill>
              </a:rPr>
              <a:t>BAX, FOXN1, AIRE </a:t>
            </a:r>
            <a:r>
              <a:rPr lang="ru-RU" dirty="0" smtClean="0">
                <a:solidFill>
                  <a:schemeClr val="tx1"/>
                </a:solidFill>
              </a:rPr>
              <a:t>та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CD205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у зразках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тимусу</a:t>
            </a:r>
            <a:r>
              <a:rPr lang="uk-UA" dirty="0" smtClean="0">
                <a:solidFill>
                  <a:schemeClr val="tx1"/>
                </a:solidFill>
              </a:rPr>
              <a:t> в ході різних експериментів.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3310" y="2360065"/>
            <a:ext cx="8230515" cy="1374345"/>
          </a:xfrm>
        </p:spPr>
        <p:txBody>
          <a:bodyPr/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Дякую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sz="4000" b="1" dirty="0" smtClean="0">
                <a:solidFill>
                  <a:schemeClr val="tx1"/>
                </a:solidFill>
              </a:rPr>
              <a:t>за увагу!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5640935" y="2665475"/>
            <a:ext cx="916230" cy="91623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14560" y="1901950"/>
            <a:ext cx="9458560" cy="47338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i="1" dirty="0" smtClean="0">
                <a:solidFill>
                  <a:srgbClr val="FF0000"/>
                </a:solidFill>
              </a:rPr>
              <a:t>	</a:t>
            </a:r>
            <a:r>
              <a:rPr lang="en-US" b="1" i="1" dirty="0" smtClean="0">
                <a:solidFill>
                  <a:schemeClr val="tx1"/>
                </a:solidFill>
              </a:rPr>
              <a:t>BAX</a:t>
            </a:r>
            <a:r>
              <a:rPr lang="uk-UA" i="1" dirty="0" smtClean="0">
                <a:solidFill>
                  <a:schemeClr val="tx1"/>
                </a:solidFill>
              </a:rPr>
              <a:t> - </a:t>
            </a:r>
            <a:r>
              <a:rPr lang="uk-UA" dirty="0" err="1" smtClean="0">
                <a:solidFill>
                  <a:schemeClr val="tx1"/>
                </a:solidFill>
              </a:rPr>
              <a:t>проапоптичний</a:t>
            </a:r>
            <a:r>
              <a:rPr lang="uk-UA" dirty="0" smtClean="0">
                <a:solidFill>
                  <a:schemeClr val="tx1"/>
                </a:solidFill>
              </a:rPr>
              <a:t> член родини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що</a:t>
            </a:r>
            <a:r>
              <a:rPr lang="ru-RU" dirty="0" smtClean="0">
                <a:solidFill>
                  <a:schemeClr val="tx1"/>
                </a:solidFill>
              </a:rPr>
              <a:t> коду</a:t>
            </a:r>
            <a:r>
              <a:rPr lang="uk-UA" dirty="0" smtClean="0">
                <a:solidFill>
                  <a:schemeClr val="tx1"/>
                </a:solidFill>
              </a:rPr>
              <a:t>є білок </a:t>
            </a:r>
            <a:r>
              <a:rPr lang="en-US" dirty="0" smtClean="0">
                <a:solidFill>
                  <a:schemeClr val="tx1"/>
                </a:solidFill>
              </a:rPr>
              <a:t>Bcl-2.</a:t>
            </a:r>
          </a:p>
          <a:p>
            <a:pPr>
              <a:buNone/>
            </a:pPr>
            <a:r>
              <a:rPr lang="uk-UA" sz="3600" b="1" dirty="0" smtClean="0"/>
              <a:t>	</a:t>
            </a:r>
            <a:r>
              <a:rPr lang="en-US" sz="3000" b="1" i="1" dirty="0" smtClean="0">
                <a:solidFill>
                  <a:schemeClr val="tx1"/>
                </a:solidFill>
              </a:rPr>
              <a:t>FOXN1</a:t>
            </a:r>
            <a:r>
              <a:rPr lang="en-US" b="1" dirty="0" smtClean="0"/>
              <a:t>- </a:t>
            </a:r>
            <a:r>
              <a:rPr lang="en-US" sz="2600" b="1" dirty="0" err="1" smtClean="0">
                <a:solidFill>
                  <a:schemeClr val="tx1"/>
                </a:solidFill>
              </a:rPr>
              <a:t>forkhead</a:t>
            </a:r>
            <a:r>
              <a:rPr lang="en-US" sz="2600" b="1" dirty="0" smtClean="0">
                <a:solidFill>
                  <a:schemeClr val="tx1"/>
                </a:solidFill>
              </a:rPr>
              <a:t> box N1 - </a:t>
            </a:r>
            <a:r>
              <a:rPr lang="uk-UA" sz="2600" b="1" dirty="0" smtClean="0">
                <a:solidFill>
                  <a:schemeClr val="tx1"/>
                </a:solidFill>
              </a:rPr>
              <a:t> транскрипційний фактор.</a:t>
            </a:r>
            <a:r>
              <a:rPr lang="uk-UA" sz="2600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uk-UA" i="1" dirty="0" smtClean="0">
                <a:solidFill>
                  <a:srgbClr val="FF0000"/>
                </a:solidFill>
              </a:rPr>
              <a:t>	</a:t>
            </a:r>
            <a:r>
              <a:rPr lang="en-US" b="1" i="1" dirty="0" smtClean="0">
                <a:solidFill>
                  <a:schemeClr val="tx1"/>
                </a:solidFill>
              </a:rPr>
              <a:t>CD205</a:t>
            </a:r>
            <a:r>
              <a:rPr lang="ru-RU" b="1" i="1" dirty="0" smtClean="0">
                <a:solidFill>
                  <a:schemeClr val="tx1"/>
                </a:solidFill>
              </a:rPr>
              <a:t> - </a:t>
            </a:r>
            <a:r>
              <a:rPr lang="ru-RU" b="1" dirty="0" err="1" smtClean="0">
                <a:solidFill>
                  <a:schemeClr val="tx1"/>
                </a:solidFill>
              </a:rPr>
              <a:t>поверхневий</a:t>
            </a:r>
            <a:r>
              <a:rPr lang="ru-RU" b="1" dirty="0" smtClean="0">
                <a:solidFill>
                  <a:schemeClr val="tx1"/>
                </a:solidFill>
              </a:rPr>
              <a:t> рецептор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клітин.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uk-UA" i="1" dirty="0" smtClean="0">
                <a:solidFill>
                  <a:srgbClr val="FF0000"/>
                </a:solidFill>
              </a:rPr>
              <a:t>	</a:t>
            </a:r>
            <a:r>
              <a:rPr lang="en-US" sz="3000" b="1" i="1" dirty="0" smtClean="0">
                <a:solidFill>
                  <a:schemeClr val="tx1"/>
                </a:solidFill>
              </a:rPr>
              <a:t>AIRE</a:t>
            </a:r>
            <a:r>
              <a:rPr lang="en-US" b="1" i="1" dirty="0" smtClean="0">
                <a:solidFill>
                  <a:schemeClr val="tx1"/>
                </a:solidFill>
              </a:rPr>
              <a:t> – </a:t>
            </a:r>
            <a:r>
              <a:rPr lang="en-US" sz="2600" b="1" dirty="0" smtClean="0">
                <a:solidFill>
                  <a:schemeClr val="tx1"/>
                </a:solidFill>
              </a:rPr>
              <a:t>autoimmune regulator - </a:t>
            </a:r>
            <a:r>
              <a:rPr lang="uk-UA" sz="2600" b="1" dirty="0" smtClean="0">
                <a:solidFill>
                  <a:schemeClr val="tx1"/>
                </a:solidFill>
              </a:rPr>
              <a:t>аут</a:t>
            </a:r>
            <a:r>
              <a:rPr lang="en-US" sz="2600" b="1" dirty="0" smtClean="0">
                <a:solidFill>
                  <a:schemeClr val="tx1"/>
                </a:solidFill>
              </a:rPr>
              <a:t>o</a:t>
            </a:r>
            <a:r>
              <a:rPr lang="uk-UA" sz="2600" b="1" dirty="0" smtClean="0">
                <a:solidFill>
                  <a:schemeClr val="tx1"/>
                </a:solidFill>
              </a:rPr>
              <a:t>імунний регулятор </a:t>
            </a:r>
          </a:p>
          <a:p>
            <a:pPr>
              <a:buNone/>
            </a:pPr>
            <a:r>
              <a:rPr lang="uk-UA" sz="2600" dirty="0" smtClean="0">
                <a:solidFill>
                  <a:srgbClr val="FF0000"/>
                </a:solidFill>
              </a:rPr>
              <a:t>	</a:t>
            </a:r>
            <a:r>
              <a:rPr lang="uk-UA" sz="2600" dirty="0" smtClean="0">
                <a:solidFill>
                  <a:schemeClr val="tx1"/>
                </a:solidFill>
              </a:rPr>
              <a:t>сприяє ектопічній </a:t>
            </a:r>
            <a:r>
              <a:rPr lang="uk-UA" sz="2600" b="1" dirty="0" smtClean="0">
                <a:solidFill>
                  <a:schemeClr val="tx1"/>
                </a:solidFill>
              </a:rPr>
              <a:t>експресії </a:t>
            </a:r>
            <a:r>
              <a:rPr lang="en-US" sz="2600" b="1" dirty="0" smtClean="0">
                <a:solidFill>
                  <a:schemeClr val="tx1"/>
                </a:solidFill>
              </a:rPr>
              <a:t>TSAs </a:t>
            </a:r>
            <a:r>
              <a:rPr lang="en-US" sz="2600" dirty="0" smtClean="0">
                <a:solidFill>
                  <a:schemeClr val="tx1"/>
                </a:solidFill>
              </a:rPr>
              <a:t>(tissue-specific antigens)</a:t>
            </a:r>
            <a:r>
              <a:rPr lang="uk-UA" sz="2600" dirty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2001" y="2347003"/>
            <a:ext cx="2809814" cy="19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Autofit/>
          </a:bodyPr>
          <a:lstStyle/>
          <a:p>
            <a:r>
              <a:rPr lang="uk-UA" b="1" u="sng" dirty="0" smtClean="0"/>
              <a:t>Етапи роботи:</a:t>
            </a:r>
            <a:endParaRPr lang="ru-RU" b="1" u="sng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5435" y="1596540"/>
            <a:ext cx="8678565" cy="3918803"/>
          </a:xfrm>
        </p:spPr>
        <p:txBody>
          <a:bodyPr>
            <a:normAutofit/>
          </a:bodyPr>
          <a:lstStyle/>
          <a:p>
            <a:pPr marL="0" indent="0"/>
            <a:r>
              <a:rPr lang="uk-UA" sz="2400" b="1" dirty="0" smtClean="0">
                <a:solidFill>
                  <a:schemeClr val="tx1"/>
                </a:solidFill>
              </a:rPr>
              <a:t>Виділення РНК на </a:t>
            </a:r>
            <a:r>
              <a:rPr lang="en-US" sz="2400" b="1" dirty="0" smtClean="0">
                <a:solidFill>
                  <a:schemeClr val="tx1"/>
                </a:solidFill>
              </a:rPr>
              <a:t>Direct</a:t>
            </a:r>
            <a:r>
              <a:rPr lang="uk-UA" sz="2400" b="1" dirty="0" smtClean="0">
                <a:solidFill>
                  <a:schemeClr val="tx1"/>
                </a:solidFill>
              </a:rPr>
              <a:t>-</a:t>
            </a:r>
            <a:r>
              <a:rPr lang="en-US" sz="2400" b="1" dirty="0" err="1" smtClean="0">
                <a:solidFill>
                  <a:schemeClr val="tx1"/>
                </a:solidFill>
              </a:rPr>
              <a:t>zol</a:t>
            </a:r>
            <a:r>
              <a:rPr lang="en-US" sz="2400" b="1" dirty="0" smtClean="0">
                <a:solidFill>
                  <a:schemeClr val="tx1"/>
                </a:solidFill>
              </a:rPr>
              <a:t> RNA mini prep</a:t>
            </a:r>
          </a:p>
          <a:p>
            <a:pPr marL="0" indent="0"/>
            <a:r>
              <a:rPr lang="uk-UA" sz="2400" b="1" dirty="0" smtClean="0">
                <a:solidFill>
                  <a:schemeClr val="tx1"/>
                </a:solidFill>
              </a:rPr>
              <a:t>Перевірка якості виділеної РНК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/>
            <a:r>
              <a:rPr lang="uk-UA" sz="2400" b="1" dirty="0" smtClean="0">
                <a:solidFill>
                  <a:schemeClr val="tx1"/>
                </a:solidFill>
              </a:rPr>
              <a:t>Синтез </a:t>
            </a:r>
            <a:r>
              <a:rPr lang="uk-UA" sz="2400" b="1" dirty="0" err="1" smtClean="0">
                <a:solidFill>
                  <a:schemeClr val="tx1"/>
                </a:solidFill>
              </a:rPr>
              <a:t>кДНК</a:t>
            </a:r>
            <a:r>
              <a:rPr lang="uk-UA" sz="2400" b="1" dirty="0" smtClean="0">
                <a:solidFill>
                  <a:schemeClr val="tx1"/>
                </a:solidFill>
              </a:rPr>
              <a:t> методом </a:t>
            </a:r>
            <a:r>
              <a:rPr lang="uk-UA" sz="2400" b="1" dirty="0" err="1" smtClean="0">
                <a:solidFill>
                  <a:schemeClr val="tx1"/>
                </a:solidFill>
              </a:rPr>
              <a:t>зворотньої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tx1"/>
                </a:solidFill>
              </a:rPr>
              <a:t>  транскрипції</a:t>
            </a:r>
          </a:p>
          <a:p>
            <a:pPr marL="0" indent="0"/>
            <a:r>
              <a:rPr lang="uk-UA" sz="2400" b="1" dirty="0" smtClean="0">
                <a:solidFill>
                  <a:schemeClr val="tx1"/>
                </a:solidFill>
              </a:rPr>
              <a:t>ПЛР/</a:t>
            </a:r>
            <a:r>
              <a:rPr lang="uk-UA" sz="2400" b="1" dirty="0" err="1" smtClean="0">
                <a:solidFill>
                  <a:schemeClr val="tx1"/>
                </a:solidFill>
              </a:rPr>
              <a:t>ПЛР</a:t>
            </a:r>
            <a:r>
              <a:rPr lang="uk-UA" sz="2400" b="1" dirty="0" smtClean="0">
                <a:solidFill>
                  <a:schemeClr val="tx1"/>
                </a:solidFill>
              </a:rPr>
              <a:t> в реальному часі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31510" y="2970885"/>
            <a:ext cx="577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18 S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31510" y="2512770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28</a:t>
            </a:r>
            <a:r>
              <a:rPr lang="en-US" dirty="0" smtClean="0"/>
              <a:t>S</a:t>
            </a:r>
            <a:endParaRPr lang="ru-RU" dirty="0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965" y="3734410"/>
            <a:ext cx="3807530" cy="235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24705" y="4345230"/>
            <a:ext cx="44192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Електрофорез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агарозному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гел</a:t>
            </a:r>
            <a:r>
              <a:rPr lang="uk-UA" sz="2000" b="1" dirty="0" smtClean="0"/>
              <a:t>і виділеної РНК </a:t>
            </a:r>
            <a:endParaRPr lang="en-US" sz="2000" b="1" dirty="0" smtClean="0"/>
          </a:p>
          <a:p>
            <a:r>
              <a:rPr lang="uk-UA" sz="2000" b="1" dirty="0" smtClean="0"/>
              <a:t>Назва зразків:</a:t>
            </a:r>
            <a:endParaRPr lang="en-US" sz="2000" b="1" dirty="0" smtClean="0"/>
          </a:p>
          <a:p>
            <a:r>
              <a:rPr lang="uk-UA" sz="2000" b="1" dirty="0" smtClean="0"/>
              <a:t>13 – </a:t>
            </a:r>
            <a:r>
              <a:rPr lang="en-US" sz="2000" b="1" dirty="0" smtClean="0"/>
              <a:t>EDC </a:t>
            </a:r>
            <a:r>
              <a:rPr lang="uk-UA" sz="2000" b="1" dirty="0" smtClean="0"/>
              <a:t>Т73</a:t>
            </a:r>
            <a:r>
              <a:rPr lang="en-US" sz="2000" b="1" dirty="0" smtClean="0"/>
              <a:t> </a:t>
            </a:r>
            <a:r>
              <a:rPr lang="uk-UA" sz="2000" b="1" dirty="0" smtClean="0"/>
              <a:t>СРМ-1</a:t>
            </a:r>
            <a:r>
              <a:rPr lang="en-US" sz="2000" b="1" dirty="0" smtClean="0"/>
              <a:t> 72d.</a:t>
            </a:r>
            <a:endParaRPr lang="uk-UA" sz="2000" b="1" dirty="0" smtClean="0"/>
          </a:p>
          <a:p>
            <a:r>
              <a:rPr lang="uk-UA" sz="2000" b="1" dirty="0" smtClean="0"/>
              <a:t>14 - </a:t>
            </a:r>
            <a:r>
              <a:rPr lang="en-US" sz="2000" b="1" dirty="0" smtClean="0"/>
              <a:t>EDCTF </a:t>
            </a:r>
            <a:r>
              <a:rPr lang="uk-UA" sz="2000" b="1" dirty="0" smtClean="0"/>
              <a:t>Т69</a:t>
            </a:r>
            <a:r>
              <a:rPr lang="en-US" sz="2800" b="1" dirty="0" smtClean="0"/>
              <a:t> </a:t>
            </a:r>
            <a:r>
              <a:rPr lang="uk-UA" sz="2000" b="1" dirty="0" smtClean="0"/>
              <a:t>СРМ-7</a:t>
            </a:r>
            <a:r>
              <a:rPr lang="en-US" sz="2000" b="1" dirty="0" smtClean="0"/>
              <a:t> 135d.</a:t>
            </a:r>
            <a:endParaRPr lang="uk-UA" sz="2000" b="1" dirty="0" smtClean="0"/>
          </a:p>
          <a:p>
            <a:endParaRPr lang="uk-UA" sz="2000" b="1" dirty="0" smtClean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260" y="6150114"/>
            <a:ext cx="4886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Графік, що відображає появу достат</a:t>
            </a:r>
            <a:r>
              <a:rPr lang="uk-UA" sz="2000" b="1" dirty="0"/>
              <a:t>н</a:t>
            </a:r>
            <a:r>
              <a:rPr lang="uk-UA" sz="2000" b="1" dirty="0" smtClean="0"/>
              <a:t>ього для візуалізації  свічення продукту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46345" y="2054655"/>
            <a:ext cx="1527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sz="2000" b="1" dirty="0" smtClean="0"/>
              <a:t>13          14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353" y="139623"/>
            <a:ext cx="8229600" cy="458115"/>
          </a:xfrm>
        </p:spPr>
        <p:txBody>
          <a:bodyPr>
            <a:noAutofit/>
          </a:bodyPr>
          <a:lstStyle/>
          <a:p>
            <a:r>
              <a:rPr lang="ru-RU" sz="3400" dirty="0" err="1" smtClean="0">
                <a:latin typeface="+mn-lt"/>
              </a:rPr>
              <a:t>Електрофорез</a:t>
            </a:r>
            <a:r>
              <a:rPr lang="ru-RU" sz="3400" dirty="0" smtClean="0">
                <a:latin typeface="+mn-lt"/>
              </a:rPr>
              <a:t> в </a:t>
            </a:r>
            <a:r>
              <a:rPr lang="ru-RU" sz="3400" dirty="0" err="1" smtClean="0">
                <a:latin typeface="+mn-lt"/>
              </a:rPr>
              <a:t>агарозному</a:t>
            </a:r>
            <a:r>
              <a:rPr lang="ru-RU" sz="3400" dirty="0" smtClean="0">
                <a:latin typeface="+mn-lt"/>
              </a:rPr>
              <a:t> </a:t>
            </a:r>
            <a:r>
              <a:rPr lang="ru-RU" sz="3400" dirty="0" err="1" smtClean="0">
                <a:latin typeface="+mn-lt"/>
              </a:rPr>
              <a:t>гелі</a:t>
            </a:r>
            <a:endParaRPr lang="ru-RU" sz="3400" dirty="0">
              <a:latin typeface="+mn-lt"/>
            </a:endParaRPr>
          </a:p>
        </p:txBody>
      </p:sp>
      <p:pic>
        <p:nvPicPr>
          <p:cNvPr id="4" name="Объект 3" descr="C:\Users\LORD_MEGATRON\Desktop\30.09.16. bax electrophoresis.pn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" r="14036" b="8000"/>
          <a:stretch/>
        </p:blipFill>
        <p:spPr bwMode="auto">
          <a:xfrm>
            <a:off x="2902636" y="1842084"/>
            <a:ext cx="2443280" cy="35122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5414165"/>
            <a:ext cx="257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Довжина фрагментів </a:t>
            </a:r>
            <a:endParaRPr lang="en-US" sz="1600" b="1" dirty="0" smtClean="0"/>
          </a:p>
          <a:p>
            <a:r>
              <a:rPr lang="en-US" sz="1600" b="1" dirty="0" err="1" smtClean="0"/>
              <a:t>GeneRuler</a:t>
            </a:r>
            <a:r>
              <a:rPr lang="en-US" sz="1600" b="1" dirty="0" smtClean="0"/>
              <a:t> DNA Ladder Mix</a:t>
            </a:r>
            <a:endParaRPr lang="uk-UA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28548" y="2744329"/>
            <a:ext cx="916230" cy="33855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179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п.о</a:t>
            </a:r>
            <a:r>
              <a:rPr lang="ru-RU" sz="1600" b="1" dirty="0" smtClean="0"/>
              <a:t>.</a:t>
            </a:r>
            <a:endParaRPr lang="uk-UA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28548" y="4771569"/>
            <a:ext cx="916230" cy="33855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179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п.о</a:t>
            </a:r>
            <a:r>
              <a:rPr lang="ru-RU" sz="1600" b="1" dirty="0" smtClean="0"/>
              <a:t>.</a:t>
            </a:r>
            <a:endParaRPr lang="uk-UA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434130" y="5261460"/>
            <a:ext cx="3702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/>
              <a:t>Електрофорез</a:t>
            </a:r>
            <a:r>
              <a:rPr lang="ru-RU" sz="1600" b="1" dirty="0" smtClean="0"/>
              <a:t> в </a:t>
            </a:r>
            <a:r>
              <a:rPr lang="ru-RU" sz="1600" b="1" dirty="0" err="1" smtClean="0"/>
              <a:t>агарозному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гел</a:t>
            </a:r>
            <a:r>
              <a:rPr lang="uk-UA" sz="1600" b="1" dirty="0" smtClean="0"/>
              <a:t>і ПЛР продукту </a:t>
            </a:r>
            <a:r>
              <a:rPr lang="uk-UA" sz="1600" b="1" dirty="0" err="1" smtClean="0"/>
              <a:t>мРНК</a:t>
            </a:r>
            <a:r>
              <a:rPr lang="uk-UA" sz="1600" b="1" dirty="0" smtClean="0"/>
              <a:t> гена </a:t>
            </a:r>
            <a:r>
              <a:rPr lang="en-US" sz="1600" b="1" i="1" dirty="0" smtClean="0"/>
              <a:t>BAX</a:t>
            </a:r>
            <a:r>
              <a:rPr lang="uk-UA" sz="1600" b="1" i="1" dirty="0" smtClean="0"/>
              <a:t>, </a:t>
            </a:r>
            <a:r>
              <a:rPr lang="uk-UA" sz="1600" b="1" dirty="0" smtClean="0"/>
              <a:t>довжиною </a:t>
            </a:r>
          </a:p>
          <a:p>
            <a:r>
              <a:rPr lang="uk-UA" sz="1600" b="1" dirty="0" smtClean="0"/>
              <a:t>179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bp</a:t>
            </a:r>
            <a:r>
              <a:rPr lang="uk-UA" sz="1600" b="1" dirty="0" smtClean="0"/>
              <a:t> із різних зразків </a:t>
            </a:r>
            <a:r>
              <a:rPr lang="uk-UA" sz="1600" b="1" dirty="0" err="1" smtClean="0"/>
              <a:t>тимусу</a:t>
            </a:r>
            <a:r>
              <a:rPr lang="uk-UA" sz="1600" b="1" dirty="0"/>
              <a:t> </a:t>
            </a:r>
            <a:r>
              <a:rPr lang="uk-UA" sz="1600" b="1" dirty="0" smtClean="0"/>
              <a:t>людини</a:t>
            </a:r>
            <a:endParaRPr lang="uk-UA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90069" y="2414998"/>
            <a:ext cx="2810376" cy="360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5428216" y="1401330"/>
            <a:ext cx="40303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Назва зразків:</a:t>
            </a:r>
          </a:p>
          <a:p>
            <a:r>
              <a:rPr lang="uk-UA" sz="2000" b="1" dirty="0" smtClean="0"/>
              <a:t>12 – </a:t>
            </a:r>
            <a:r>
              <a:rPr lang="en-US" sz="2000" b="1" dirty="0" smtClean="0"/>
              <a:t>EDC </a:t>
            </a:r>
            <a:r>
              <a:rPr lang="uk-UA" sz="2000" b="1" dirty="0" smtClean="0"/>
              <a:t>Т6</a:t>
            </a:r>
            <a:r>
              <a:rPr lang="en-US" sz="2000" b="1" dirty="0" smtClean="0"/>
              <a:t>8 CPM-7 167d.</a:t>
            </a:r>
            <a:endParaRPr lang="uk-UA" sz="2000" b="1" dirty="0" smtClean="0"/>
          </a:p>
          <a:p>
            <a:r>
              <a:rPr lang="uk-UA" sz="2000" b="1" dirty="0" smtClean="0"/>
              <a:t>13 – </a:t>
            </a:r>
            <a:r>
              <a:rPr lang="en-US" sz="2000" b="1" dirty="0" smtClean="0"/>
              <a:t>EDC </a:t>
            </a:r>
            <a:r>
              <a:rPr lang="uk-UA" sz="2000" b="1" dirty="0" smtClean="0"/>
              <a:t>Т73</a:t>
            </a:r>
            <a:r>
              <a:rPr lang="en-US" sz="2000" b="1" dirty="0"/>
              <a:t> </a:t>
            </a:r>
            <a:r>
              <a:rPr lang="uk-UA" sz="2000" b="1" dirty="0" smtClean="0"/>
              <a:t>СРМ-1</a:t>
            </a:r>
            <a:r>
              <a:rPr lang="en-US" sz="2000" b="1" dirty="0" smtClean="0"/>
              <a:t> 72d.</a:t>
            </a:r>
            <a:endParaRPr lang="uk-UA" sz="2000" b="1" dirty="0" smtClean="0"/>
          </a:p>
          <a:p>
            <a:r>
              <a:rPr lang="uk-UA" sz="2000" b="1" dirty="0" smtClean="0"/>
              <a:t>14 - </a:t>
            </a:r>
            <a:r>
              <a:rPr lang="en-US" sz="2000" b="1" dirty="0" smtClean="0"/>
              <a:t>EDCTF </a:t>
            </a:r>
            <a:r>
              <a:rPr lang="uk-UA" sz="2000" b="1" dirty="0" smtClean="0"/>
              <a:t>Т69</a:t>
            </a:r>
            <a:r>
              <a:rPr lang="en-US" sz="2800" b="1" dirty="0" smtClean="0"/>
              <a:t> </a:t>
            </a:r>
            <a:r>
              <a:rPr lang="uk-UA" sz="2000" b="1" dirty="0" smtClean="0"/>
              <a:t>СРМ-7</a:t>
            </a:r>
            <a:r>
              <a:rPr lang="en-US" sz="2000" b="1" dirty="0" smtClean="0"/>
              <a:t> 135d.</a:t>
            </a:r>
            <a:endParaRPr lang="uk-UA" sz="2000" b="1" dirty="0" smtClean="0"/>
          </a:p>
          <a:p>
            <a:r>
              <a:rPr lang="uk-UA" sz="2000" b="1" dirty="0" smtClean="0"/>
              <a:t>15 – </a:t>
            </a:r>
            <a:r>
              <a:rPr lang="en-US" sz="2000" b="1" dirty="0" smtClean="0"/>
              <a:t>TF </a:t>
            </a:r>
            <a:r>
              <a:rPr lang="uk-UA" sz="2000" b="1" dirty="0" smtClean="0"/>
              <a:t>Т72</a:t>
            </a:r>
            <a:r>
              <a:rPr lang="en-US" sz="2000" b="1" dirty="0"/>
              <a:t> </a:t>
            </a:r>
            <a:r>
              <a:rPr lang="uk-UA" sz="2000" b="1" dirty="0" smtClean="0"/>
              <a:t> СРМ-7</a:t>
            </a:r>
            <a:r>
              <a:rPr lang="en-US" sz="2000" b="1" dirty="0" smtClean="0"/>
              <a:t> 96d.</a:t>
            </a:r>
            <a:endParaRPr lang="uk-UA" sz="2000" b="1" dirty="0" smtClean="0"/>
          </a:p>
          <a:p>
            <a:r>
              <a:rPr lang="uk-UA" sz="2000" b="1" dirty="0" smtClean="0"/>
              <a:t>16 – </a:t>
            </a:r>
            <a:r>
              <a:rPr lang="en-US" sz="2000" b="1" dirty="0" smtClean="0"/>
              <a:t>HCTF </a:t>
            </a:r>
            <a:r>
              <a:rPr lang="uk-UA" sz="2000" b="1" dirty="0" smtClean="0"/>
              <a:t>Т72</a:t>
            </a:r>
            <a:r>
              <a:rPr lang="en-US" sz="2000" b="1" dirty="0" smtClean="0"/>
              <a:t> CPM-7 96d.</a:t>
            </a:r>
            <a:endParaRPr lang="uk-UA" b="1" dirty="0" smtClean="0"/>
          </a:p>
          <a:p>
            <a:r>
              <a:rPr lang="uk-UA" sz="2000" b="1" dirty="0" smtClean="0"/>
              <a:t>17 - </a:t>
            </a:r>
            <a:r>
              <a:rPr lang="en-US" sz="2000" b="1" dirty="0"/>
              <a:t>EDC </a:t>
            </a:r>
            <a:r>
              <a:rPr lang="uk-UA" sz="2000" b="1" dirty="0" smtClean="0"/>
              <a:t>Т72</a:t>
            </a:r>
            <a:r>
              <a:rPr lang="en-US" sz="2000" b="1" dirty="0" smtClean="0"/>
              <a:t> CPM-7 96d.</a:t>
            </a:r>
            <a:endParaRPr lang="uk-UA" sz="2000" b="1" dirty="0" smtClean="0"/>
          </a:p>
          <a:p>
            <a:r>
              <a:rPr lang="uk-UA" sz="2000" b="1" dirty="0" smtClean="0"/>
              <a:t>18 - </a:t>
            </a:r>
            <a:r>
              <a:rPr lang="en-US" sz="2000" b="1" dirty="0"/>
              <a:t>EDC </a:t>
            </a:r>
            <a:r>
              <a:rPr lang="uk-UA" sz="2000" b="1" dirty="0" smtClean="0"/>
              <a:t>Т72 </a:t>
            </a:r>
            <a:r>
              <a:rPr lang="en-US" sz="2000" b="1" dirty="0" smtClean="0"/>
              <a:t>CPM-7 96d. </a:t>
            </a:r>
            <a:r>
              <a:rPr lang="uk-UA" sz="2000" b="1" dirty="0" smtClean="0"/>
              <a:t>СМ3</a:t>
            </a:r>
            <a:r>
              <a:rPr lang="en-US" sz="2000" b="1" dirty="0" smtClean="0"/>
              <a:t> </a:t>
            </a:r>
            <a:r>
              <a:rPr lang="uk-UA" sz="2000" b="1" dirty="0" smtClean="0"/>
              <a:t>14</a:t>
            </a:r>
            <a:r>
              <a:rPr lang="en-US" sz="2000" b="1" dirty="0" smtClean="0"/>
              <a:t>d. </a:t>
            </a:r>
            <a:endParaRPr lang="uk-UA" sz="2000" b="1" dirty="0" smtClean="0"/>
          </a:p>
          <a:p>
            <a:r>
              <a:rPr lang="uk-UA" sz="2000" b="1" dirty="0" smtClean="0"/>
              <a:t>19 - </a:t>
            </a:r>
            <a:r>
              <a:rPr lang="en-US" sz="2000" b="1" dirty="0"/>
              <a:t>EDC </a:t>
            </a:r>
            <a:r>
              <a:rPr lang="uk-UA" sz="2000" b="1" dirty="0" smtClean="0"/>
              <a:t>Т73</a:t>
            </a:r>
            <a:r>
              <a:rPr lang="uk-UA" sz="2000" b="1" dirty="0"/>
              <a:t> </a:t>
            </a:r>
            <a:r>
              <a:rPr lang="en-US" sz="2000" b="1" dirty="0" smtClean="0"/>
              <a:t>CPM-7 72d. </a:t>
            </a:r>
            <a:r>
              <a:rPr lang="uk-UA" sz="2000" b="1" dirty="0" smtClean="0"/>
              <a:t>СМ3 14</a:t>
            </a:r>
            <a:r>
              <a:rPr lang="en-US" sz="2000" b="1" dirty="0" smtClean="0"/>
              <a:t>d</a:t>
            </a:r>
            <a:r>
              <a:rPr lang="uk-UA" sz="2000" b="1" dirty="0" smtClean="0"/>
              <a:t>.</a:t>
            </a:r>
          </a:p>
          <a:p>
            <a:r>
              <a:rPr lang="uk-UA" sz="2000" b="1" dirty="0" smtClean="0"/>
              <a:t>20 - </a:t>
            </a:r>
            <a:r>
              <a:rPr lang="en-US" sz="2000" b="1" dirty="0"/>
              <a:t>EDC </a:t>
            </a:r>
            <a:r>
              <a:rPr lang="uk-UA" sz="2000" b="1" dirty="0" smtClean="0"/>
              <a:t>Т69</a:t>
            </a:r>
            <a:r>
              <a:rPr lang="en-US" sz="1600" b="1" dirty="0"/>
              <a:t> </a:t>
            </a:r>
            <a:r>
              <a:rPr lang="en-US" sz="2000" b="1" dirty="0" smtClean="0"/>
              <a:t>CPM-7 135d.</a:t>
            </a:r>
            <a:endParaRPr lang="uk-UA" sz="2000" b="1" dirty="0" smtClean="0"/>
          </a:p>
          <a:p>
            <a:r>
              <a:rPr lang="uk-UA" sz="2000" b="1" dirty="0" smtClean="0"/>
              <a:t>21 –Т3 </a:t>
            </a:r>
            <a:r>
              <a:rPr lang="en-US" sz="2000" b="1" dirty="0" smtClean="0"/>
              <a:t>CM1 651d. </a:t>
            </a:r>
          </a:p>
          <a:p>
            <a:r>
              <a:rPr lang="uk-UA" sz="2000" b="1" dirty="0" smtClean="0"/>
              <a:t>22 –Т35</a:t>
            </a:r>
            <a:r>
              <a:rPr lang="en-US" sz="2000" b="1" dirty="0" smtClean="0"/>
              <a:t> supernatant CM1 405d</a:t>
            </a:r>
            <a:r>
              <a:rPr lang="uk-UA" b="1" dirty="0" smtClean="0"/>
              <a:t>.</a:t>
            </a:r>
            <a:endParaRPr lang="uk-UA" b="1" dirty="0"/>
          </a:p>
          <a:p>
            <a:endParaRPr lang="uk-UA" sz="1400" dirty="0"/>
          </a:p>
          <a:p>
            <a:endParaRPr lang="uk-UA" sz="1400" dirty="0"/>
          </a:p>
          <a:p>
            <a:endParaRPr lang="uk-UA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8025" y="796509"/>
            <a:ext cx="5438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Перев</a:t>
            </a:r>
            <a:r>
              <a:rPr lang="uk-UA" sz="2400" dirty="0" smtClean="0">
                <a:solidFill>
                  <a:schemeClr val="bg1"/>
                </a:solidFill>
              </a:rPr>
              <a:t>і</a:t>
            </a:r>
            <a:r>
              <a:rPr lang="ru-RU" sz="2400" dirty="0" err="1" smtClean="0">
                <a:solidFill>
                  <a:schemeClr val="bg1"/>
                </a:solidFill>
              </a:rPr>
              <a:t>рка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праймерів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мРНК</a:t>
            </a:r>
            <a:r>
              <a:rPr lang="ru-RU" sz="2400" dirty="0" smtClean="0">
                <a:solidFill>
                  <a:schemeClr val="bg1"/>
                </a:solidFill>
              </a:rPr>
              <a:t> гена </a:t>
            </a:r>
            <a:r>
              <a:rPr lang="en-US" sz="2400" i="1" dirty="0" smtClean="0">
                <a:solidFill>
                  <a:schemeClr val="bg1"/>
                </a:solidFill>
              </a:rPr>
              <a:t>BAX.</a:t>
            </a:r>
            <a:endParaRPr lang="uk-UA" sz="2400" i="1" dirty="0">
              <a:solidFill>
                <a:schemeClr val="bg1"/>
              </a:solidFill>
            </a:endParaRPr>
          </a:p>
        </p:txBody>
      </p:sp>
      <p:pic>
        <p:nvPicPr>
          <p:cNvPr id="17410" name="Picture 2" descr="Результат пошуку зображень за запитом &quot;dna ladder 100 bp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260" y="2512770"/>
            <a:ext cx="1162050" cy="2466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9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49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Електрофорез</a:t>
            </a:r>
            <a:r>
              <a:rPr lang="ru-RU" dirty="0"/>
              <a:t> в </a:t>
            </a:r>
            <a:r>
              <a:rPr lang="ru-RU" dirty="0" err="1"/>
              <a:t>агарозному</a:t>
            </a:r>
            <a:r>
              <a:rPr lang="ru-RU" dirty="0"/>
              <a:t> </a:t>
            </a:r>
            <a:r>
              <a:rPr lang="ru-RU" dirty="0" err="1"/>
              <a:t>гелі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8025" y="796509"/>
            <a:ext cx="532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Перевірка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праймерів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мРНК</a:t>
            </a:r>
            <a:r>
              <a:rPr lang="ru-RU" sz="2400" dirty="0" smtClean="0">
                <a:solidFill>
                  <a:schemeClr val="bg1"/>
                </a:solidFill>
              </a:rPr>
              <a:t> гена </a:t>
            </a:r>
            <a:r>
              <a:rPr lang="en-US" sz="2400" i="1" dirty="0" smtClean="0">
                <a:solidFill>
                  <a:schemeClr val="bg1"/>
                </a:solidFill>
              </a:rPr>
              <a:t>AIRE.</a:t>
            </a:r>
            <a:endParaRPr lang="uk-UA" sz="24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69" y="4754818"/>
            <a:ext cx="283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Довжини фрагментів </a:t>
            </a:r>
            <a:endParaRPr lang="en-US" b="1" dirty="0" smtClean="0"/>
          </a:p>
          <a:p>
            <a:r>
              <a:rPr lang="en-US" b="1" dirty="0" err="1" smtClean="0"/>
              <a:t>GeneRuler</a:t>
            </a:r>
            <a:r>
              <a:rPr lang="en-US" b="1" dirty="0" smtClean="0"/>
              <a:t> DNA Ladder Mix</a:t>
            </a:r>
            <a:endParaRPr lang="uk-UA" b="1" dirty="0"/>
          </a:p>
        </p:txBody>
      </p:sp>
      <p:pic>
        <p:nvPicPr>
          <p:cNvPr id="7" name="Рисунок 6" descr="W:\+Сливка Юля\Результати\foto\aire new.t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51" y="1323726"/>
            <a:ext cx="5802790" cy="31742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1970" y="5678061"/>
            <a:ext cx="8993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Назва зразків:</a:t>
            </a:r>
          </a:p>
          <a:p>
            <a:r>
              <a:rPr lang="en-US" b="1" dirty="0" smtClean="0"/>
              <a:t>24 </a:t>
            </a:r>
            <a:r>
              <a:rPr lang="en-US" b="1" dirty="0"/>
              <a:t>- </a:t>
            </a:r>
            <a:r>
              <a:rPr lang="uk-UA" b="1" dirty="0"/>
              <a:t>T82 </a:t>
            </a:r>
            <a:r>
              <a:rPr lang="en-US" b="1" dirty="0" smtClean="0"/>
              <a:t>HCTF, </a:t>
            </a:r>
            <a:r>
              <a:rPr lang="uk-UA" b="1" dirty="0" smtClean="0"/>
              <a:t>        </a:t>
            </a:r>
            <a:r>
              <a:rPr lang="en-US" b="1" dirty="0" smtClean="0"/>
              <a:t>25 </a:t>
            </a:r>
            <a:r>
              <a:rPr lang="en-US" b="1" dirty="0"/>
              <a:t>- </a:t>
            </a:r>
            <a:r>
              <a:rPr lang="uk-UA" b="1" dirty="0"/>
              <a:t>T82 </a:t>
            </a:r>
            <a:r>
              <a:rPr lang="uk-UA" b="1" dirty="0" smtClean="0"/>
              <a:t>EDC</a:t>
            </a:r>
            <a:r>
              <a:rPr lang="en-US" b="1" dirty="0" smtClean="0"/>
              <a:t>, </a:t>
            </a:r>
            <a:r>
              <a:rPr lang="uk-UA" b="1" dirty="0" smtClean="0"/>
              <a:t>       </a:t>
            </a:r>
            <a:r>
              <a:rPr lang="en-US" b="1" dirty="0" smtClean="0"/>
              <a:t>                     26 </a:t>
            </a:r>
            <a:r>
              <a:rPr lang="en-US" b="1" dirty="0"/>
              <a:t>- </a:t>
            </a:r>
            <a:r>
              <a:rPr lang="uk-UA" b="1" dirty="0"/>
              <a:t>T82</a:t>
            </a:r>
            <a:r>
              <a:rPr lang="en-US" b="1" dirty="0"/>
              <a:t> EDC CM3 3 </a:t>
            </a:r>
            <a:r>
              <a:rPr lang="uk-UA" b="1" dirty="0" smtClean="0"/>
              <a:t>д</a:t>
            </a:r>
            <a:r>
              <a:rPr lang="en-US" b="1" dirty="0" smtClean="0"/>
              <a:t>. </a:t>
            </a:r>
            <a:r>
              <a:rPr lang="uk-UA" b="1" dirty="0"/>
              <a:t>н</a:t>
            </a:r>
            <a:r>
              <a:rPr lang="uk-UA" b="1" dirty="0" smtClean="0"/>
              <a:t>е сортовані</a:t>
            </a:r>
            <a:r>
              <a:rPr lang="en-US" b="1" dirty="0" smtClean="0"/>
              <a:t> </a:t>
            </a:r>
            <a:endParaRPr lang="uk-UA" b="1" dirty="0"/>
          </a:p>
          <a:p>
            <a:r>
              <a:rPr lang="en-US" b="1" dirty="0"/>
              <a:t>27 - </a:t>
            </a:r>
            <a:r>
              <a:rPr lang="uk-UA" b="1" dirty="0"/>
              <a:t>T82</a:t>
            </a:r>
            <a:r>
              <a:rPr lang="en-US" b="1" dirty="0"/>
              <a:t> EDC CM3 3 </a:t>
            </a:r>
            <a:r>
              <a:rPr lang="uk-UA" b="1" dirty="0" smtClean="0"/>
              <a:t>д</a:t>
            </a:r>
            <a:r>
              <a:rPr lang="en-US" b="1" dirty="0" smtClean="0"/>
              <a:t>. </a:t>
            </a:r>
            <a:r>
              <a:rPr lang="en-US" b="1" dirty="0"/>
              <a:t>CD326</a:t>
            </a:r>
            <a:r>
              <a:rPr lang="en-US" b="1" dirty="0" smtClean="0"/>
              <a:t>+,</a:t>
            </a:r>
            <a:r>
              <a:rPr lang="uk-UA" b="1" dirty="0"/>
              <a:t> </a:t>
            </a:r>
            <a:r>
              <a:rPr lang="uk-UA" b="1" dirty="0" smtClean="0"/>
              <a:t>                              </a:t>
            </a:r>
            <a:r>
              <a:rPr lang="en-US" b="1" dirty="0" smtClean="0"/>
              <a:t>28 </a:t>
            </a:r>
            <a:r>
              <a:rPr lang="en-US" b="1" dirty="0"/>
              <a:t>- </a:t>
            </a:r>
            <a:r>
              <a:rPr lang="uk-UA" b="1" dirty="0"/>
              <a:t>T82</a:t>
            </a:r>
            <a:r>
              <a:rPr lang="en-US" b="1" dirty="0"/>
              <a:t> EDC CM3 7 </a:t>
            </a:r>
            <a:r>
              <a:rPr lang="uk-UA" b="1" dirty="0" smtClean="0"/>
              <a:t>д</a:t>
            </a:r>
            <a:r>
              <a:rPr lang="en-US" b="1" dirty="0" smtClean="0"/>
              <a:t>. </a:t>
            </a:r>
            <a:r>
              <a:rPr lang="uk-UA" b="1" dirty="0" smtClean="0"/>
              <a:t>не сортовані</a:t>
            </a:r>
            <a:r>
              <a:rPr lang="en-US" b="1" dirty="0" smtClean="0"/>
              <a:t>,</a:t>
            </a:r>
            <a:endParaRPr lang="uk-UA" b="1" dirty="0"/>
          </a:p>
          <a:p>
            <a:r>
              <a:rPr lang="en-US" b="1" dirty="0"/>
              <a:t>29 - </a:t>
            </a:r>
            <a:r>
              <a:rPr lang="uk-UA" b="1" dirty="0"/>
              <a:t>T82</a:t>
            </a:r>
            <a:r>
              <a:rPr lang="en-US" b="1" dirty="0"/>
              <a:t> EDC CM3 7 </a:t>
            </a:r>
            <a:r>
              <a:rPr lang="uk-UA" b="1" dirty="0" smtClean="0"/>
              <a:t>д</a:t>
            </a:r>
            <a:r>
              <a:rPr lang="en-US" b="1" dirty="0" smtClean="0"/>
              <a:t>. </a:t>
            </a:r>
            <a:r>
              <a:rPr lang="en-US" b="1" dirty="0"/>
              <a:t>CD 326</a:t>
            </a:r>
            <a:r>
              <a:rPr lang="en-US" b="1" dirty="0" smtClean="0"/>
              <a:t>+,</a:t>
            </a:r>
            <a:r>
              <a:rPr lang="uk-UA" b="1" dirty="0"/>
              <a:t> </a:t>
            </a:r>
            <a:r>
              <a:rPr lang="uk-UA" b="1" dirty="0" smtClean="0"/>
              <a:t>                             </a:t>
            </a:r>
            <a:r>
              <a:rPr lang="en-US" b="1" dirty="0" smtClean="0"/>
              <a:t>30 </a:t>
            </a:r>
            <a:r>
              <a:rPr lang="en-US" b="1" dirty="0"/>
              <a:t>- </a:t>
            </a:r>
            <a:r>
              <a:rPr lang="uk-UA" b="1" dirty="0"/>
              <a:t>T82 EDC CM3 14 </a:t>
            </a:r>
            <a:r>
              <a:rPr lang="uk-UA" b="1" dirty="0" smtClean="0"/>
              <a:t>д</a:t>
            </a:r>
            <a:r>
              <a:rPr lang="en-US" b="1" dirty="0" smtClean="0"/>
              <a:t>. </a:t>
            </a:r>
            <a:r>
              <a:rPr lang="uk-UA" b="1" dirty="0"/>
              <a:t>н</a:t>
            </a:r>
            <a:r>
              <a:rPr lang="uk-UA" b="1" dirty="0" smtClean="0"/>
              <a:t>е сортовані</a:t>
            </a:r>
            <a:endParaRPr lang="uk-UA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0" y="1527078"/>
            <a:ext cx="3145846" cy="222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044950" y="4536320"/>
            <a:ext cx="609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Електрофорез</a:t>
            </a:r>
            <a:r>
              <a:rPr lang="ru-RU" b="1" dirty="0"/>
              <a:t> в </a:t>
            </a:r>
            <a:r>
              <a:rPr lang="ru-RU" b="1" dirty="0" err="1"/>
              <a:t>агарозному</a:t>
            </a:r>
            <a:r>
              <a:rPr lang="ru-RU" b="1" dirty="0"/>
              <a:t> </a:t>
            </a:r>
            <a:r>
              <a:rPr lang="ru-RU" b="1" dirty="0" err="1"/>
              <a:t>гел</a:t>
            </a:r>
            <a:r>
              <a:rPr lang="uk-UA" b="1" dirty="0"/>
              <a:t>і ПЛР продукту </a:t>
            </a:r>
            <a:r>
              <a:rPr lang="uk-UA" b="1" dirty="0" err="1"/>
              <a:t>мРНК</a:t>
            </a:r>
            <a:r>
              <a:rPr lang="uk-UA" b="1" dirty="0"/>
              <a:t> гена </a:t>
            </a:r>
            <a:r>
              <a:rPr lang="en-US" b="1" i="1" dirty="0" smtClean="0"/>
              <a:t>AIRE</a:t>
            </a:r>
            <a:r>
              <a:rPr lang="uk-UA" b="1" i="1" dirty="0" smtClean="0"/>
              <a:t>, </a:t>
            </a:r>
            <a:r>
              <a:rPr lang="uk-UA" b="1" dirty="0"/>
              <a:t>довжиною </a:t>
            </a:r>
            <a:r>
              <a:rPr lang="en-US" b="1" dirty="0" smtClean="0"/>
              <a:t> </a:t>
            </a:r>
            <a:r>
              <a:rPr lang="uk-UA" b="1" dirty="0" smtClean="0"/>
              <a:t>1</a:t>
            </a:r>
            <a:r>
              <a:rPr lang="en-US" b="1" dirty="0" smtClean="0"/>
              <a:t>50</a:t>
            </a:r>
            <a:r>
              <a:rPr lang="uk-UA" b="1" dirty="0" smtClean="0"/>
              <a:t> </a:t>
            </a:r>
            <a:r>
              <a:rPr lang="en-US" b="1" dirty="0" err="1" smtClean="0"/>
              <a:t>bp</a:t>
            </a:r>
            <a:r>
              <a:rPr lang="en-US" b="1" dirty="0" smtClean="0"/>
              <a:t> </a:t>
            </a:r>
            <a:r>
              <a:rPr lang="uk-UA" b="1" dirty="0" smtClean="0"/>
              <a:t>із </a:t>
            </a:r>
            <a:r>
              <a:rPr lang="uk-UA" b="1" dirty="0"/>
              <a:t>різних зразків </a:t>
            </a:r>
            <a:r>
              <a:rPr lang="uk-UA" b="1" dirty="0" err="1"/>
              <a:t>тимусу</a:t>
            </a:r>
            <a:r>
              <a:rPr lang="uk-UA" b="1" dirty="0"/>
              <a:t> </a:t>
            </a:r>
            <a:r>
              <a:rPr lang="uk-UA" b="1" dirty="0" smtClean="0"/>
              <a:t>людини</a:t>
            </a:r>
            <a:endParaRPr lang="uk-UA" b="1" dirty="0"/>
          </a:p>
          <a:p>
            <a:endParaRPr lang="ru-RU" dirty="0"/>
          </a:p>
        </p:txBody>
      </p:sp>
      <p:pic>
        <p:nvPicPr>
          <p:cNvPr id="15362" name="Picture 2" descr="Результат пошуку зображень за запитом &quot;dna ladder 100 bp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965" y="2207360"/>
            <a:ext cx="1162050" cy="2466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4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Електрофорез</a:t>
            </a:r>
            <a:r>
              <a:rPr lang="ru-RU" b="1" dirty="0" smtClean="0">
                <a:solidFill>
                  <a:schemeClr val="bg1"/>
                </a:solidFill>
              </a:rPr>
              <a:t> в </a:t>
            </a:r>
            <a:r>
              <a:rPr lang="ru-RU" b="1" dirty="0" err="1" smtClean="0">
                <a:solidFill>
                  <a:schemeClr val="bg1"/>
                </a:solidFill>
              </a:rPr>
              <a:t>агарозному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гелі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80310"/>
            <a:ext cx="54882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bg1"/>
                </a:solidFill>
              </a:rPr>
              <a:t>Перевірка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праймерів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мРНК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генів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</a:rPr>
              <a:t>CD205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</a:rPr>
              <a:t>та</a:t>
            </a:r>
            <a:r>
              <a:rPr lang="uk-UA" sz="2000" i="1" dirty="0" smtClean="0">
                <a:solidFill>
                  <a:schemeClr val="bg1"/>
                </a:solidFill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</a:rPr>
              <a:t>FOXN1</a:t>
            </a:r>
            <a:endParaRPr lang="uk-UA" sz="2000" i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Результат пошуку зображень за запитом &quot;dna ladder 100 bp&quot;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75" y="2512770"/>
            <a:ext cx="1162050" cy="2466975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 b="19706"/>
          <a:stretch>
            <a:fillRect/>
          </a:stretch>
        </p:blipFill>
        <p:spPr bwMode="auto">
          <a:xfrm>
            <a:off x="4266590" y="1749245"/>
            <a:ext cx="2595985" cy="320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82820" y="1291130"/>
            <a:ext cx="305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99050" y="1291130"/>
            <a:ext cx="305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13885" y="4993796"/>
            <a:ext cx="48774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Електрофорез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агарозному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гел</a:t>
            </a:r>
            <a:r>
              <a:rPr lang="uk-UA" sz="2000" b="1" dirty="0" smtClean="0"/>
              <a:t>і ПЛР продукту </a:t>
            </a:r>
            <a:r>
              <a:rPr lang="uk-UA" sz="2000" b="1" dirty="0" err="1" smtClean="0"/>
              <a:t>мРНК</a:t>
            </a:r>
            <a:r>
              <a:rPr lang="uk-UA" sz="2000" b="1" dirty="0" smtClean="0"/>
              <a:t> генів</a:t>
            </a:r>
            <a:r>
              <a:rPr lang="en-US" sz="2000" b="1" dirty="0" smtClean="0"/>
              <a:t>: 1) </a:t>
            </a:r>
            <a:r>
              <a:rPr lang="en-US" sz="2000" b="1" i="1" dirty="0" smtClean="0"/>
              <a:t>Foxn1 (197 </a:t>
            </a:r>
            <a:r>
              <a:rPr lang="en-US" sz="2000" b="1" i="1" dirty="0" err="1" smtClean="0"/>
              <a:t>bp</a:t>
            </a:r>
            <a:r>
              <a:rPr lang="en-US" sz="2000" b="1" i="1" dirty="0" smtClean="0"/>
              <a:t>)</a:t>
            </a:r>
            <a:r>
              <a:rPr lang="uk-UA" sz="2000" b="1" i="1" dirty="0" smtClean="0"/>
              <a:t>, </a:t>
            </a:r>
            <a:r>
              <a:rPr lang="en-US" sz="2000" b="1" i="1" dirty="0" smtClean="0"/>
              <a:t>2) CD 205 (170 </a:t>
            </a:r>
            <a:r>
              <a:rPr lang="en-US" sz="2000" b="1" i="1" dirty="0" err="1" smtClean="0"/>
              <a:t>bp</a:t>
            </a:r>
            <a:r>
              <a:rPr lang="uk-UA" sz="2000" b="1" i="1" dirty="0" smtClean="0"/>
              <a:t>)</a:t>
            </a:r>
          </a:p>
          <a:p>
            <a:r>
              <a:rPr lang="uk-UA" sz="2000" b="1" dirty="0" smtClean="0"/>
              <a:t>Назва зразка:  Т68 Е</a:t>
            </a:r>
            <a:r>
              <a:rPr lang="en-US" sz="2000" b="1" dirty="0" smtClean="0"/>
              <a:t>DC CPM-7 149d.</a:t>
            </a:r>
            <a:endParaRPr lang="uk-UA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261460"/>
            <a:ext cx="3808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Довжини фрагментів </a:t>
            </a:r>
            <a:endParaRPr lang="en-US" sz="2400" b="1" dirty="0" smtClean="0"/>
          </a:p>
          <a:p>
            <a:r>
              <a:rPr lang="en-US" sz="2400" b="1" dirty="0" err="1" smtClean="0"/>
              <a:t>GeneRuler</a:t>
            </a:r>
            <a:r>
              <a:rPr lang="en-US" sz="2400" b="1" dirty="0" smtClean="0"/>
              <a:t> DNA Ladder Mix</a:t>
            </a:r>
            <a:endParaRPr lang="uk-U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1" y="1749245"/>
            <a:ext cx="9144000" cy="47338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1)  </a:t>
            </a:r>
            <a:r>
              <a:rPr lang="ru-RU" dirty="0" err="1" smtClean="0">
                <a:solidFill>
                  <a:schemeClr val="tx1"/>
                </a:solidFill>
              </a:rPr>
              <a:t>Визначення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рівня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експрес</a:t>
            </a:r>
            <a:r>
              <a:rPr lang="uk-UA" dirty="0" err="1" smtClean="0">
                <a:solidFill>
                  <a:schemeClr val="tx1"/>
                </a:solidFill>
              </a:rPr>
              <a:t>ії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мРНК</a:t>
            </a:r>
            <a:r>
              <a:rPr lang="uk-UA" dirty="0" smtClean="0">
                <a:solidFill>
                  <a:schemeClr val="tx1"/>
                </a:solidFill>
              </a:rPr>
              <a:t> ген</a:t>
            </a:r>
            <a:r>
              <a:rPr lang="ru-RU" dirty="0" smtClean="0">
                <a:solidFill>
                  <a:schemeClr val="tx1"/>
                </a:solidFill>
              </a:rPr>
              <a:t>а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BAX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err="1" smtClean="0">
                <a:solidFill>
                  <a:schemeClr val="tx1"/>
                </a:solidFill>
              </a:rPr>
              <a:t>зразках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тимусу Т40 </a:t>
            </a:r>
            <a:r>
              <a:rPr lang="uk-UA" dirty="0" smtClean="0">
                <a:solidFill>
                  <a:schemeClr val="tx1"/>
                </a:solidFill>
              </a:rPr>
              <a:t>після різного періоду </a:t>
            </a:r>
            <a:r>
              <a:rPr lang="uk-UA" dirty="0" err="1" smtClean="0">
                <a:solidFill>
                  <a:schemeClr val="tx1"/>
                </a:solidFill>
              </a:rPr>
              <a:t>кріозберігання</a:t>
            </a:r>
            <a:r>
              <a:rPr lang="uk-UA" dirty="0" smtClean="0">
                <a:solidFill>
                  <a:schemeClr val="tx1"/>
                </a:solidFill>
              </a:rPr>
              <a:t> у рідкому азоті та 14-денного культивування </a:t>
            </a:r>
          </a:p>
          <a:p>
            <a:pPr>
              <a:buNone/>
            </a:pPr>
            <a:r>
              <a:rPr lang="uk-UA" b="1" dirty="0" smtClean="0">
                <a:solidFill>
                  <a:schemeClr val="tx1"/>
                </a:solidFill>
              </a:rPr>
              <a:t>2)  </a:t>
            </a:r>
            <a:r>
              <a:rPr lang="uk-UA" dirty="0" smtClean="0">
                <a:solidFill>
                  <a:schemeClr val="tx1"/>
                </a:solidFill>
              </a:rPr>
              <a:t>Визначення рівня експресії </a:t>
            </a:r>
            <a:r>
              <a:rPr lang="uk-UA" dirty="0" err="1" smtClean="0">
                <a:solidFill>
                  <a:schemeClr val="tx1"/>
                </a:solidFill>
              </a:rPr>
              <a:t>мРНК</a:t>
            </a:r>
            <a:r>
              <a:rPr lang="uk-UA" dirty="0" smtClean="0">
                <a:solidFill>
                  <a:schemeClr val="tx1"/>
                </a:solidFill>
              </a:rPr>
              <a:t> генів </a:t>
            </a:r>
            <a:r>
              <a:rPr lang="en-US" i="1" dirty="0" smtClean="0">
                <a:solidFill>
                  <a:schemeClr val="tx1"/>
                </a:solidFill>
              </a:rPr>
              <a:t>AIRE, CD205 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r>
              <a:rPr lang="en-US" i="1" dirty="0" smtClean="0">
                <a:solidFill>
                  <a:schemeClr val="tx1"/>
                </a:solidFill>
              </a:rPr>
              <a:t> FOXN1 </a:t>
            </a:r>
            <a:r>
              <a:rPr lang="uk-UA" dirty="0" smtClean="0">
                <a:solidFill>
                  <a:schemeClr val="tx1"/>
                </a:solidFill>
              </a:rPr>
              <a:t>в зразках </a:t>
            </a:r>
            <a:r>
              <a:rPr lang="uk-UA" b="1" dirty="0" err="1" smtClean="0">
                <a:solidFill>
                  <a:schemeClr val="tx1"/>
                </a:solidFill>
              </a:rPr>
              <a:t>тимусу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T82 </a:t>
            </a:r>
            <a:r>
              <a:rPr lang="uk-UA" dirty="0" smtClean="0">
                <a:solidFill>
                  <a:schemeClr val="tx1"/>
                </a:solidFill>
              </a:rPr>
              <a:t>після різного часу культивування та після </a:t>
            </a:r>
            <a:r>
              <a:rPr lang="en-US" dirty="0" smtClean="0">
                <a:solidFill>
                  <a:schemeClr val="tx1"/>
                </a:solidFill>
              </a:rPr>
              <a:t>CD326+</a:t>
            </a:r>
            <a:r>
              <a:rPr lang="uk-UA" dirty="0" smtClean="0">
                <a:solidFill>
                  <a:schemeClr val="tx1"/>
                </a:solidFill>
              </a:rPr>
              <a:t> сортування за допомогою </a:t>
            </a:r>
            <a:r>
              <a:rPr lang="en-US" dirty="0" err="1" smtClean="0">
                <a:solidFill>
                  <a:schemeClr val="tx1"/>
                </a:solidFill>
              </a:rPr>
              <a:t>QuadroMACS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uk-UA" b="1" dirty="0" smtClean="0">
                <a:solidFill>
                  <a:schemeClr val="tx1"/>
                </a:solidFill>
              </a:rPr>
              <a:t>3)  </a:t>
            </a:r>
            <a:r>
              <a:rPr lang="uk-UA" dirty="0" smtClean="0">
                <a:solidFill>
                  <a:schemeClr val="tx1"/>
                </a:solidFill>
              </a:rPr>
              <a:t>Визначення рівня експресії </a:t>
            </a:r>
            <a:r>
              <a:rPr lang="uk-UA" dirty="0" err="1" smtClean="0">
                <a:solidFill>
                  <a:schemeClr val="tx1"/>
                </a:solidFill>
              </a:rPr>
              <a:t>мРНК</a:t>
            </a:r>
            <a:r>
              <a:rPr lang="uk-UA" dirty="0" smtClean="0">
                <a:solidFill>
                  <a:schemeClr val="tx1"/>
                </a:solidFill>
              </a:rPr>
              <a:t> генів </a:t>
            </a:r>
            <a:r>
              <a:rPr lang="en-US" i="1" dirty="0" smtClean="0">
                <a:solidFill>
                  <a:schemeClr val="tx1"/>
                </a:solidFill>
              </a:rPr>
              <a:t>AIRE, CD205 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  <a:r>
              <a:rPr lang="en-US" i="1" dirty="0" smtClean="0">
                <a:solidFill>
                  <a:schemeClr val="tx1"/>
                </a:solidFill>
              </a:rPr>
              <a:t> FOXN1 </a:t>
            </a:r>
            <a:r>
              <a:rPr lang="uk-UA" dirty="0" smtClean="0">
                <a:solidFill>
                  <a:schemeClr val="tx1"/>
                </a:solidFill>
              </a:rPr>
              <a:t>та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BAX</a:t>
            </a:r>
            <a:r>
              <a:rPr lang="uk-UA" dirty="0" smtClean="0">
                <a:solidFill>
                  <a:schemeClr val="tx1"/>
                </a:solidFill>
              </a:rPr>
              <a:t>в зразках </a:t>
            </a:r>
            <a:r>
              <a:rPr lang="uk-UA" b="1" dirty="0" err="1" smtClean="0">
                <a:solidFill>
                  <a:schemeClr val="tx1"/>
                </a:solidFill>
              </a:rPr>
              <a:t>тимусу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T8</a:t>
            </a:r>
            <a:r>
              <a:rPr lang="uk-UA" b="1" dirty="0" smtClean="0">
                <a:solidFill>
                  <a:schemeClr val="tx1"/>
                </a:solidFill>
              </a:rPr>
              <a:t>4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після різного часу культивування , заморозки та після </a:t>
            </a:r>
            <a:r>
              <a:rPr lang="en-US" dirty="0" smtClean="0">
                <a:solidFill>
                  <a:schemeClr val="tx1"/>
                </a:solidFill>
              </a:rPr>
              <a:t>CD326+</a:t>
            </a:r>
            <a:r>
              <a:rPr lang="uk-UA" dirty="0" smtClean="0">
                <a:solidFill>
                  <a:schemeClr val="tx1"/>
                </a:solidFill>
              </a:rPr>
              <a:t> сортування за допомогою </a:t>
            </a:r>
            <a:r>
              <a:rPr lang="en-US" dirty="0" err="1" smtClean="0">
                <a:solidFill>
                  <a:schemeClr val="tx1"/>
                </a:solidFill>
              </a:rPr>
              <a:t>QuadroMACS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 smtClean="0"/>
          </a:p>
          <a:p>
            <a:endParaRPr lang="uk-UA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222195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Експерименти в ході роботи: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2984</Words>
  <Application>Microsoft Office PowerPoint</Application>
  <PresentationFormat>Экран (4:3)</PresentationFormat>
  <Paragraphs>220</Paragraphs>
  <Slides>30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Відкритий міжнародний університет розвитку  людини «Україна»  НДЦ імунології та біомедичних технологій   </vt:lpstr>
      <vt:lpstr>Презентация PowerPoint</vt:lpstr>
      <vt:lpstr>Завдання:</vt:lpstr>
      <vt:lpstr>Презентация PowerPoint</vt:lpstr>
      <vt:lpstr>Етапи роботи:</vt:lpstr>
      <vt:lpstr>Електрофорез в агарозному гелі</vt:lpstr>
      <vt:lpstr>Електрофорез в агарозному гелі</vt:lpstr>
      <vt:lpstr>Електрофорез в агарозному гелі</vt:lpstr>
      <vt:lpstr>Експерименти в ході роботи: </vt:lpstr>
      <vt:lpstr>Визначення рівня експресії мРНК гена BAX в зразках тимусу Т40 після різного періоду кріозберігання у рідкому азоті та 14-денного культивування </vt:lpstr>
      <vt:lpstr>Дизайн експерименту</vt:lpstr>
      <vt:lpstr>Рівень експресії гена BAX в ензиматично дисоційованих клітинах тимусу T40, заморожених в кріосередовищах CPM-1 та CPM-7 на 32 та 90 днів відповідно та культивованих 14 днів в середовищі СМ1.  </vt:lpstr>
      <vt:lpstr>Рівень експресії гену BAX в ензиматично дисоційованих клітинах, що походять із заморожених/розморожених фрагментів тимусу Т40. </vt:lpstr>
      <vt:lpstr>Тривалість експерименту 26.10.2016. – 18.01.17.</vt:lpstr>
      <vt:lpstr>Презентация PowerPoint</vt:lpstr>
      <vt:lpstr>Рівень експресії мРНК маркера прекурсорів - гена FOXN1</vt:lpstr>
      <vt:lpstr>Презентация PowerPoint</vt:lpstr>
      <vt:lpstr>Рівень експресії мРНК маркера cTECs – гена CD205</vt:lpstr>
      <vt:lpstr>Презентация PowerPoint</vt:lpstr>
      <vt:lpstr>Рівень експресії мРНК маркера mTECs – гена AIRE</vt:lpstr>
      <vt:lpstr>Презентация PowerPoint</vt:lpstr>
      <vt:lpstr>Висновки: </vt:lpstr>
      <vt:lpstr>Початок експерименту  05.12.2016</vt:lpstr>
      <vt:lpstr>Презентация PowerPoint</vt:lpstr>
      <vt:lpstr>T84 BAX</vt:lpstr>
      <vt:lpstr>T84 FOXN1</vt:lpstr>
      <vt:lpstr>Т84 AIRE</vt:lpstr>
      <vt:lpstr>T84 CD205</vt:lpstr>
      <vt:lpstr>Список використаної літератури:</vt:lpstr>
      <vt:lpstr>Дякую за увагу!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UserSTEM</cp:lastModifiedBy>
  <cp:revision>180</cp:revision>
  <dcterms:created xsi:type="dcterms:W3CDTF">2013-08-21T19:17:07Z</dcterms:created>
  <dcterms:modified xsi:type="dcterms:W3CDTF">2017-02-21T15:42:06Z</dcterms:modified>
</cp:coreProperties>
</file>