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8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8888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6B4A9-1611-4792-9094-5F34BCA07E0B}" type="datetimeFigureOut">
              <a:rPr lang="en-US" smtClean="0"/>
              <a:t>12/28/2023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77106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0814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2653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7569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712588-04B1-427B-82EE-E8DB90309F08}" type="datetimeFigureOut">
              <a:rPr lang="en-US" smtClean="0"/>
              <a:t>12/28/2023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276196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833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1604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3458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2242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3216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12/28/2023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0216416"/>
      </p:ext>
    </p:extLst>
  </p:cSld>
  <p:clrMap bg1="lt1" tx1="dk1" bg2="lt2" tx2="dk2" accent1="accent1" accent2="accent2" accent3="accent3" accent4="accent4" accent5="accent5" accent6="accent6" hlink="hlink" folHlink="folHlink"/>
  <p:sldLayoutIdLst>
    <p:sldLayoutId id="2147484086" r:id="rId1"/>
    <p:sldLayoutId id="2147484087" r:id="rId2"/>
    <p:sldLayoutId id="2147484088" r:id="rId3"/>
    <p:sldLayoutId id="2147484089" r:id="rId4"/>
    <p:sldLayoutId id="2147484090" r:id="rId5"/>
    <p:sldLayoutId id="2147484091" r:id="rId6"/>
    <p:sldLayoutId id="2147484092" r:id="rId7"/>
    <p:sldLayoutId id="2147484093" r:id="rId8"/>
    <p:sldLayoutId id="2147484094" r:id="rId9"/>
    <p:sldLayoutId id="2147484095" r:id="rId10"/>
    <p:sldLayoutId id="21474840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kathmandupost.com/" TargetMode="External"/><Relationship Id="rId2" Type="http://schemas.openxmlformats.org/officeDocument/2006/relationships/hyperlink" Target="http://www.moecdc.gov.np/" TargetMode="External"/><Relationship Id="rId1" Type="http://schemas.openxmlformats.org/officeDocument/2006/relationships/slideLayout" Target="../slideLayouts/slideLayout1.xml"/><Relationship Id="rId5" Type="http://schemas.openxmlformats.org/officeDocument/2006/relationships/hyperlink" Target="http://www.nctsn.org/" TargetMode="External"/><Relationship Id="rId4" Type="http://schemas.openxmlformats.org/officeDocument/2006/relationships/hyperlink" Target="http://www.risingnepaldaily.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nSpc>
                <a:spcPct val="100000"/>
              </a:lnSpc>
            </a:pPr>
            <a:r>
              <a:rPr lang="en-US" sz="2800" b="1" dirty="0" smtClean="0">
                <a:latin typeface="+mn-lt"/>
                <a:cs typeface="Times New Roman" panose="02020603050405020304" pitchFamily="18" charset="0"/>
              </a:rPr>
              <a:t>‘Impact of English Language Teaching and </a:t>
            </a:r>
            <a:r>
              <a:rPr lang="en-US" sz="2800" b="1" dirty="0">
                <a:latin typeface="+mn-lt"/>
                <a:cs typeface="Times New Roman" panose="02020603050405020304" pitchFamily="18" charset="0"/>
              </a:rPr>
              <a:t>Learning </a:t>
            </a:r>
            <a:r>
              <a:rPr lang="en-US" sz="2800" b="1" dirty="0" smtClean="0">
                <a:latin typeface="+mn-lt"/>
                <a:cs typeface="Times New Roman" panose="02020603050405020304" pitchFamily="18" charset="0"/>
              </a:rPr>
              <a:t>at Grade-10, After Earthquake Disaster in </a:t>
            </a:r>
            <a:r>
              <a:rPr lang="en-US" sz="2800" b="1" dirty="0" err="1" smtClean="0">
                <a:latin typeface="+mn-lt"/>
                <a:cs typeface="Times New Roman" panose="02020603050405020304" pitchFamily="18" charset="0"/>
              </a:rPr>
              <a:t>Jajarkot</a:t>
            </a:r>
            <a:r>
              <a:rPr lang="en-US" sz="2800" b="1" dirty="0" smtClean="0">
                <a:latin typeface="+mn-lt"/>
                <a:cs typeface="Times New Roman" panose="02020603050405020304" pitchFamily="18" charset="0"/>
              </a:rPr>
              <a:t>’</a:t>
            </a:r>
            <a:endParaRPr lang="en-US" sz="2800" b="1" dirty="0">
              <a:latin typeface="+mn-lt"/>
              <a:cs typeface="Times New Roman" panose="02020603050405020304" pitchFamily="18" charset="0"/>
            </a:endParaRPr>
          </a:p>
        </p:txBody>
      </p:sp>
      <p:sp>
        <p:nvSpPr>
          <p:cNvPr id="3" name="Subtitle 2"/>
          <p:cNvSpPr>
            <a:spLocks noGrp="1"/>
          </p:cNvSpPr>
          <p:nvPr>
            <p:ph type="subTitle" idx="1"/>
          </p:nvPr>
        </p:nvSpPr>
        <p:spPr>
          <a:xfrm>
            <a:off x="1524000" y="4389120"/>
            <a:ext cx="9144000" cy="2025748"/>
          </a:xfrm>
        </p:spPr>
        <p:txBody>
          <a:bodyPr>
            <a:normAutofit/>
          </a:bodyPr>
          <a:lstStyle/>
          <a:p>
            <a:r>
              <a:rPr lang="en-US" b="1" dirty="0" smtClean="0"/>
              <a:t>By: Ramesh </a:t>
            </a:r>
            <a:r>
              <a:rPr lang="en-US" b="1" dirty="0" err="1" smtClean="0"/>
              <a:t>Bikram</a:t>
            </a:r>
            <a:r>
              <a:rPr lang="en-US" b="1" dirty="0" smtClean="0"/>
              <a:t> </a:t>
            </a:r>
            <a:r>
              <a:rPr lang="en-US" b="1" dirty="0" err="1" smtClean="0"/>
              <a:t>Shahi</a:t>
            </a:r>
            <a:endParaRPr lang="en-US" b="1" dirty="0"/>
          </a:p>
          <a:p>
            <a:r>
              <a:rPr lang="en-US" b="1" dirty="0" smtClean="0"/>
              <a:t>One Year’s Master in ELT </a:t>
            </a:r>
          </a:p>
          <a:p>
            <a:r>
              <a:rPr lang="en-US" b="1" dirty="0" smtClean="0"/>
              <a:t>December, 2023</a:t>
            </a:r>
          </a:p>
          <a:p>
            <a:r>
              <a:rPr lang="en-US" b="1" dirty="0" smtClean="0"/>
              <a:t>Kathmandu University School of Education</a:t>
            </a:r>
            <a:endParaRPr lang="en-US" b="1" dirty="0"/>
          </a:p>
          <a:p>
            <a:endParaRPr lang="en-US" b="1" dirty="0"/>
          </a:p>
        </p:txBody>
      </p:sp>
    </p:spTree>
    <p:extLst>
      <p:ext uri="{BB962C8B-B14F-4D97-AF65-F5344CB8AC3E}">
        <p14:creationId xmlns:p14="http://schemas.microsoft.com/office/powerpoint/2010/main" val="4239511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20461" y="437882"/>
            <a:ext cx="10109915" cy="5550794"/>
          </a:xfrm>
        </p:spPr>
        <p:txBody>
          <a:bodyPr>
            <a:normAutofit lnSpcReduction="10000"/>
          </a:bodyPr>
          <a:lstStyle/>
          <a:p>
            <a:pPr marL="342900" indent="-342900" algn="l">
              <a:buFont typeface="Wingdings" panose="05000000000000000000" pitchFamily="2" charset="2"/>
              <a:buChar char="Ø"/>
            </a:pPr>
            <a:r>
              <a:rPr lang="en-US" dirty="0"/>
              <a:t>English teacher ‘A’ also added that there was not possibility to conduct teaching listening and speaking skills out of classroom, It was necessary peaceful and well decorated classroom or lab to  conduct teaching listening skills</a:t>
            </a:r>
            <a:r>
              <a:rPr lang="en-US" dirty="0" smtClean="0"/>
              <a:t>. All was lost.</a:t>
            </a:r>
            <a:endParaRPr lang="en-US" dirty="0"/>
          </a:p>
          <a:p>
            <a:pPr marL="342900" indent="-342900" algn="l">
              <a:buFont typeface="Wingdings" panose="05000000000000000000" pitchFamily="2" charset="2"/>
              <a:buChar char="Ø"/>
            </a:pPr>
            <a:r>
              <a:rPr lang="en-US" dirty="0"/>
              <a:t> </a:t>
            </a:r>
            <a:r>
              <a:rPr lang="en-US" dirty="0" smtClean="0"/>
              <a:t>English Teacher ‘B’ replied that regular school was opened on December 1</a:t>
            </a:r>
            <a:r>
              <a:rPr lang="en-US" baseline="30000" dirty="0" smtClean="0"/>
              <a:t>st</a:t>
            </a:r>
            <a:r>
              <a:rPr lang="en-US" dirty="0" smtClean="0"/>
              <a:t>  (15 </a:t>
            </a:r>
            <a:r>
              <a:rPr lang="en-US" dirty="0" err="1" smtClean="0"/>
              <a:t>Mangsir</a:t>
            </a:r>
            <a:r>
              <a:rPr lang="en-US" dirty="0" smtClean="0"/>
              <a:t>) after disaster occurred. Many students are out of school still due to fear, poor economic status, some cold disease (such as, common cold, pneumonia, viral disease and </a:t>
            </a:r>
            <a:r>
              <a:rPr lang="en-US" dirty="0" err="1" smtClean="0"/>
              <a:t>typhid</a:t>
            </a:r>
            <a:r>
              <a:rPr lang="en-US" dirty="0" smtClean="0"/>
              <a:t> etc.), lack of good living house.</a:t>
            </a:r>
          </a:p>
          <a:p>
            <a:pPr marL="342900" indent="-342900" algn="l">
              <a:buFont typeface="Wingdings" panose="05000000000000000000" pitchFamily="2" charset="2"/>
              <a:buChar char="Ø"/>
            </a:pPr>
            <a:r>
              <a:rPr lang="en-US" dirty="0" smtClean="0"/>
              <a:t>They added many students seemed  in the classroom so nervous because of their family problem and pitiable condition of teaching learning environment at school and their house too.</a:t>
            </a:r>
          </a:p>
          <a:p>
            <a:pPr marL="342900" indent="-342900" algn="l">
              <a:buFont typeface="Wingdings" panose="05000000000000000000" pitchFamily="2" charset="2"/>
              <a:buChar char="Ø"/>
            </a:pPr>
            <a:r>
              <a:rPr lang="en-US" dirty="0" smtClean="0"/>
              <a:t>Similarly, they said that it would be difficult to complete the whole course of </a:t>
            </a:r>
            <a:r>
              <a:rPr lang="en-US" dirty="0"/>
              <a:t>class 10 </a:t>
            </a:r>
            <a:r>
              <a:rPr lang="en-US" dirty="0" smtClean="0"/>
              <a:t>teaching English in this academic year . Only unit-7 was running out of unit 18. Only reading and writing skills were practiced there. It would not cover whole SEE course.  Using the white board and demonstrating teaching materials under the tent was difficult teaching writing skills. External noise and other disturbances impacting their class.</a:t>
            </a:r>
          </a:p>
          <a:p>
            <a:pPr marL="342900" indent="-342900" algn="l">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132220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3792" y="253217"/>
            <a:ext cx="10114208" cy="6457071"/>
          </a:xfrm>
        </p:spPr>
        <p:txBody>
          <a:bodyPr>
            <a:normAutofit lnSpcReduction="10000"/>
          </a:bodyPr>
          <a:lstStyle/>
          <a:p>
            <a:pPr marL="342900" indent="-342900" algn="l">
              <a:buFont typeface="Wingdings" panose="05000000000000000000" pitchFamily="2" charset="2"/>
              <a:buChar char="Ø"/>
            </a:pPr>
            <a:r>
              <a:rPr lang="en-US" dirty="0" smtClean="0"/>
              <a:t>In terms of ICT based research questions, teacher replied that there was lack of electricity, good </a:t>
            </a:r>
            <a:r>
              <a:rPr lang="en-US" dirty="0" err="1" smtClean="0"/>
              <a:t>wifi</a:t>
            </a:r>
            <a:r>
              <a:rPr lang="en-US" dirty="0" smtClean="0"/>
              <a:t> network at school and home.</a:t>
            </a:r>
          </a:p>
          <a:p>
            <a:pPr marL="342900" indent="-342900" algn="l">
              <a:buFont typeface="Wingdings" panose="05000000000000000000" pitchFamily="2" charset="2"/>
              <a:buChar char="Ø"/>
            </a:pPr>
            <a:r>
              <a:rPr lang="en-US" dirty="0" smtClean="0"/>
              <a:t>There is poor NT 4g  network in their locality. Students do not afford their smartphone because of their poverty. So, there is difficult to conduct online class in teaching English language skills.</a:t>
            </a:r>
          </a:p>
          <a:p>
            <a:pPr algn="l"/>
            <a:r>
              <a:rPr lang="en-US" dirty="0" smtClean="0"/>
              <a:t> </a:t>
            </a:r>
            <a:r>
              <a:rPr lang="en-US" b="1" dirty="0" smtClean="0"/>
              <a:t>4.2 Analysis and Interpretation of Data Obtained from Students</a:t>
            </a:r>
          </a:p>
          <a:p>
            <a:pPr algn="l"/>
            <a:r>
              <a:rPr lang="en-US" dirty="0" smtClean="0"/>
              <a:t>Research questions were asked to selected any three students in interview who were from talent and diligent group and some were from weak group. Their mixed response are analyzed and interpreted as following way:</a:t>
            </a:r>
          </a:p>
          <a:p>
            <a:pPr marL="342900" indent="-342900" algn="l">
              <a:buFont typeface="Wingdings" panose="05000000000000000000" pitchFamily="2" charset="2"/>
              <a:buChar char="Ø"/>
            </a:pPr>
            <a:r>
              <a:rPr lang="en-US" dirty="0" smtClean="0"/>
              <a:t>They said that compulsory English course for class -10 was the difficult subject in rural school’s students out of seven subjects in new course. </a:t>
            </a:r>
          </a:p>
          <a:p>
            <a:pPr marL="342900" indent="-342900" algn="l">
              <a:buFont typeface="Wingdings" panose="05000000000000000000" pitchFamily="2" charset="2"/>
              <a:buChar char="Ø"/>
            </a:pPr>
            <a:r>
              <a:rPr lang="en-US" dirty="0" smtClean="0"/>
              <a:t>There was not opportunity to learn English language in their locality. Most students did not get opportunity to practice and learn English language from lower class. </a:t>
            </a:r>
          </a:p>
          <a:p>
            <a:pPr marL="342900" indent="-342900" algn="l">
              <a:buFont typeface="Wingdings" panose="05000000000000000000" pitchFamily="2" charset="2"/>
              <a:buChar char="Ø"/>
            </a:pPr>
            <a:r>
              <a:rPr lang="en-US" dirty="0" smtClean="0"/>
              <a:t>Many students come from boarding school in urban schools but there were no boarding schools and EMI (English Medium Instruction) schools in their locality. It was found anxiety on student to complete SEE in new course for this academic year.</a:t>
            </a:r>
          </a:p>
          <a:p>
            <a:pPr algn="l"/>
            <a:endParaRPr lang="en-US" dirty="0" smtClean="0"/>
          </a:p>
          <a:p>
            <a:pPr algn="l"/>
            <a:endParaRPr lang="en-US" dirty="0" smtClean="0"/>
          </a:p>
          <a:p>
            <a:pPr algn="l"/>
            <a:endParaRPr lang="en-US" b="1" dirty="0" smtClean="0"/>
          </a:p>
        </p:txBody>
      </p:sp>
    </p:spTree>
    <p:extLst>
      <p:ext uri="{BB962C8B-B14F-4D97-AF65-F5344CB8AC3E}">
        <p14:creationId xmlns:p14="http://schemas.microsoft.com/office/powerpoint/2010/main" val="3035484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8301" y="168812"/>
            <a:ext cx="11254153" cy="6689188"/>
          </a:xfrm>
        </p:spPr>
        <p:txBody>
          <a:bodyPr/>
          <a:lstStyle/>
          <a:p>
            <a:pPr marL="342900" indent="-342900" algn="l">
              <a:buFont typeface="Wingdings" panose="05000000000000000000" pitchFamily="2" charset="2"/>
              <a:buChar char="Ø"/>
            </a:pPr>
            <a:r>
              <a:rPr lang="en-US" dirty="0" smtClean="0"/>
              <a:t>They mentioned </a:t>
            </a:r>
            <a:r>
              <a:rPr lang="en-US" dirty="0"/>
              <a:t>t</a:t>
            </a:r>
            <a:r>
              <a:rPr lang="en-US" dirty="0" smtClean="0"/>
              <a:t>hat  their English course is falling backwards due to earthquake in their locality.</a:t>
            </a:r>
          </a:p>
          <a:p>
            <a:pPr marL="342900" indent="-342900" algn="l">
              <a:buFont typeface="Wingdings" panose="05000000000000000000" pitchFamily="2" charset="2"/>
              <a:buChar char="Ø"/>
            </a:pPr>
            <a:r>
              <a:rPr lang="en-US" dirty="0" smtClean="0"/>
              <a:t>They added that they were not practiced well their English course using effective teaching materials, they were learning under the open sky facing the cold, dusty and noisy environment.</a:t>
            </a:r>
          </a:p>
          <a:p>
            <a:pPr marL="342900" indent="-342900" algn="l">
              <a:buFont typeface="Wingdings" panose="05000000000000000000" pitchFamily="2" charset="2"/>
              <a:buChar char="Ø"/>
            </a:pPr>
            <a:r>
              <a:rPr lang="en-US" dirty="0" smtClean="0"/>
              <a:t>All they are homeless, their traditional houses, school buildings are under the risk of falling down.</a:t>
            </a:r>
          </a:p>
          <a:p>
            <a:pPr marL="342900" indent="-342900" algn="l">
              <a:buFont typeface="Wingdings" panose="05000000000000000000" pitchFamily="2" charset="2"/>
              <a:buChar char="Ø"/>
            </a:pPr>
            <a:r>
              <a:rPr lang="en-US" dirty="0" smtClean="0"/>
              <a:t>There was not learning environment at their home. They are living darkness under the dazzling electricity in their home.</a:t>
            </a:r>
          </a:p>
          <a:p>
            <a:pPr marL="342900" indent="-342900" algn="l">
              <a:buFont typeface="Wingdings" panose="05000000000000000000" pitchFamily="2" charset="2"/>
              <a:buChar char="Ø"/>
            </a:pPr>
            <a:r>
              <a:rPr lang="en-US" dirty="0" smtClean="0"/>
              <a:t>They said that lack of </a:t>
            </a:r>
            <a:r>
              <a:rPr lang="en-US" dirty="0" err="1" smtClean="0"/>
              <a:t>wifi</a:t>
            </a:r>
            <a:r>
              <a:rPr lang="en-US" dirty="0" smtClean="0"/>
              <a:t>, poor 4g network and their economic condition they could not use ICT. ICT is limited in their mind not well practiced there.</a:t>
            </a:r>
          </a:p>
          <a:p>
            <a:pPr marL="342900" indent="-342900" algn="l">
              <a:buFont typeface="Wingdings" panose="05000000000000000000" pitchFamily="2" charset="2"/>
              <a:buChar char="Ø"/>
            </a:pPr>
            <a:r>
              <a:rPr lang="en-US" dirty="0" smtClean="0"/>
              <a:t>They said some students were feeling nervous  and some of them were out of school due to poverty, busyness in their household work after disaster, risk management themselves and lack of learning environment. </a:t>
            </a:r>
          </a:p>
          <a:p>
            <a:pPr marL="342900" indent="-342900" algn="l">
              <a:buFont typeface="Wingdings" panose="05000000000000000000" pitchFamily="2" charset="2"/>
              <a:buChar char="Ø"/>
            </a:pPr>
            <a:r>
              <a:rPr lang="en-US" dirty="0" smtClean="0"/>
              <a:t>They were not well treated psychologically. </a:t>
            </a:r>
          </a:p>
          <a:p>
            <a:pPr algn="l"/>
            <a:endParaRPr lang="en-US" dirty="0" smtClean="0"/>
          </a:p>
          <a:p>
            <a:pPr algn="l"/>
            <a:endParaRPr lang="en-US" dirty="0" smtClean="0"/>
          </a:p>
          <a:p>
            <a:pPr marL="342900" indent="-342900" algn="l">
              <a:buFont typeface="Wingdings" panose="05000000000000000000" pitchFamily="2" charset="2"/>
              <a:buChar char="Ø"/>
            </a:pPr>
            <a:endParaRPr lang="en-US" dirty="0"/>
          </a:p>
        </p:txBody>
      </p:sp>
    </p:spTree>
    <p:extLst>
      <p:ext uri="{BB962C8B-B14F-4D97-AF65-F5344CB8AC3E}">
        <p14:creationId xmlns:p14="http://schemas.microsoft.com/office/powerpoint/2010/main" val="321112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76775" y="647115"/>
            <a:ext cx="10091225" cy="647113"/>
          </a:xfrm>
        </p:spPr>
        <p:txBody>
          <a:bodyPr>
            <a:normAutofit/>
          </a:bodyPr>
          <a:lstStyle/>
          <a:p>
            <a:pPr algn="l"/>
            <a:r>
              <a:rPr lang="en-US" sz="2400" b="1" dirty="0" smtClean="0">
                <a:latin typeface="+mn-lt"/>
              </a:rPr>
              <a:t>5. Finding</a:t>
            </a:r>
            <a:endParaRPr lang="en-US" sz="2400" b="1" dirty="0">
              <a:latin typeface="+mn-lt"/>
            </a:endParaRPr>
          </a:p>
        </p:txBody>
      </p:sp>
      <p:sp>
        <p:nvSpPr>
          <p:cNvPr id="3" name="Subtitle 2"/>
          <p:cNvSpPr>
            <a:spLocks noGrp="1"/>
          </p:cNvSpPr>
          <p:nvPr>
            <p:ph type="subTitle" idx="1"/>
          </p:nvPr>
        </p:nvSpPr>
        <p:spPr>
          <a:xfrm>
            <a:off x="182880" y="1448971"/>
            <a:ext cx="11535508" cy="4923693"/>
          </a:xfrm>
        </p:spPr>
        <p:txBody>
          <a:bodyPr>
            <a:normAutofit fontScale="92500"/>
          </a:bodyPr>
          <a:lstStyle/>
          <a:p>
            <a:pPr algn="l"/>
            <a:r>
              <a:rPr lang="en-US" dirty="0" smtClean="0"/>
              <a:t>After analyzing and interpreting the data there were some major findings in this issue based</a:t>
            </a:r>
          </a:p>
          <a:p>
            <a:pPr algn="l"/>
            <a:r>
              <a:rPr lang="en-US" dirty="0"/>
              <a:t>r</a:t>
            </a:r>
            <a:r>
              <a:rPr lang="en-US" dirty="0" smtClean="0"/>
              <a:t>esearch. They are mentioned as below:</a:t>
            </a:r>
          </a:p>
          <a:p>
            <a:pPr marL="342900" indent="-342900" algn="l">
              <a:buFont typeface="Wingdings" panose="05000000000000000000" pitchFamily="2" charset="2"/>
              <a:buChar char="Ø"/>
            </a:pPr>
            <a:r>
              <a:rPr lang="en-US" dirty="0" smtClean="0"/>
              <a:t>It was found that teaching English language course of class-10 is backing and estimated that it will not be completed in this academic year.</a:t>
            </a:r>
          </a:p>
          <a:p>
            <a:pPr marL="342900" indent="-342900" algn="l">
              <a:buFont typeface="Wingdings" panose="05000000000000000000" pitchFamily="2" charset="2"/>
              <a:buChar char="Ø"/>
            </a:pPr>
            <a:r>
              <a:rPr lang="en-US" dirty="0" smtClean="0"/>
              <a:t>Many students are out of school after earthquake disaster due to less learning environment in school and their home.</a:t>
            </a:r>
          </a:p>
          <a:p>
            <a:pPr marL="342900" indent="-342900" algn="l">
              <a:buFont typeface="Wingdings" panose="05000000000000000000" pitchFamily="2" charset="2"/>
              <a:buChar char="Ø"/>
            </a:pPr>
            <a:r>
              <a:rPr lang="en-US" dirty="0" smtClean="0"/>
              <a:t>School building and classroom are completely damaged and useless.</a:t>
            </a:r>
          </a:p>
          <a:p>
            <a:pPr marL="342900" indent="-342900" algn="l">
              <a:buFont typeface="Wingdings" panose="05000000000000000000" pitchFamily="2" charset="2"/>
              <a:buChar char="Ø"/>
            </a:pPr>
            <a:r>
              <a:rPr lang="en-US" dirty="0" smtClean="0"/>
              <a:t>Teaching English listening and speaking skills can not be applied at grade-10 in current situation.</a:t>
            </a:r>
          </a:p>
          <a:p>
            <a:pPr marL="342900" indent="-342900" algn="l">
              <a:buFont typeface="Wingdings" panose="05000000000000000000" pitchFamily="2" charset="2"/>
              <a:buChar char="Ø"/>
            </a:pPr>
            <a:r>
              <a:rPr lang="en-US" dirty="0" smtClean="0"/>
              <a:t>Teaching reading and writing skills also can not be practiced as well because of noisy environment, narrow tent, lack of space for using teaching materials and other disturbances.</a:t>
            </a:r>
          </a:p>
          <a:p>
            <a:pPr marL="342900" indent="-342900" algn="l">
              <a:buFont typeface="Wingdings" panose="05000000000000000000" pitchFamily="2" charset="2"/>
              <a:buChar char="Ø"/>
            </a:pPr>
            <a:r>
              <a:rPr lang="en-US" dirty="0" smtClean="0"/>
              <a:t>It seemed some students anxiety in their learning and internal problems of their family after disaster.</a:t>
            </a:r>
          </a:p>
          <a:p>
            <a:pPr algn="l"/>
            <a:endParaRPr lang="en-US" dirty="0" smtClean="0"/>
          </a:p>
          <a:p>
            <a:pPr marL="342900" indent="-342900" algn="l">
              <a:buFont typeface="Wingdings" panose="05000000000000000000" pitchFamily="2" charset="2"/>
              <a:buChar char="Ø"/>
            </a:pPr>
            <a:endParaRPr lang="en-US" dirty="0"/>
          </a:p>
        </p:txBody>
      </p:sp>
    </p:spTree>
    <p:extLst>
      <p:ext uri="{BB962C8B-B14F-4D97-AF65-F5344CB8AC3E}">
        <p14:creationId xmlns:p14="http://schemas.microsoft.com/office/powerpoint/2010/main" val="2420705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2124" y="772732"/>
            <a:ext cx="11779875" cy="5859888"/>
          </a:xfrm>
        </p:spPr>
        <p:txBody>
          <a:bodyPr/>
          <a:lstStyle/>
          <a:p>
            <a:pPr marL="342900" indent="-342900" algn="l">
              <a:buFont typeface="Wingdings" panose="05000000000000000000" pitchFamily="2" charset="2"/>
              <a:buChar char="Ø"/>
            </a:pPr>
            <a:r>
              <a:rPr lang="en-US" dirty="0" smtClean="0"/>
              <a:t>All students of grade-10 found homeless and no learning environment at their home.</a:t>
            </a:r>
          </a:p>
          <a:p>
            <a:pPr marL="342900" indent="-342900" algn="l">
              <a:buFont typeface="Wingdings" panose="05000000000000000000" pitchFamily="2" charset="2"/>
              <a:buChar char="Ø"/>
            </a:pPr>
            <a:r>
              <a:rPr lang="en-US" dirty="0" smtClean="0"/>
              <a:t>There is lack of electricity, </a:t>
            </a:r>
            <a:r>
              <a:rPr lang="en-US" dirty="0" err="1" smtClean="0"/>
              <a:t>wifi</a:t>
            </a:r>
            <a:r>
              <a:rPr lang="en-US" dirty="0"/>
              <a:t>,</a:t>
            </a:r>
            <a:r>
              <a:rPr lang="en-US" dirty="0" smtClean="0"/>
              <a:t> good 4g network and smartphone with students to conduct ICT based teaching in English Language learning.</a:t>
            </a:r>
          </a:p>
          <a:p>
            <a:pPr marL="342900" indent="-342900" algn="l">
              <a:buFont typeface="Wingdings" panose="05000000000000000000" pitchFamily="2" charset="2"/>
              <a:buChar char="Ø"/>
            </a:pPr>
            <a:endParaRPr lang="en-US" dirty="0"/>
          </a:p>
          <a:p>
            <a:pPr algn="l"/>
            <a:r>
              <a:rPr lang="en-US" b="1" dirty="0" smtClean="0"/>
              <a:t>6. Conclusion </a:t>
            </a:r>
            <a:endParaRPr lang="en-US" b="1" dirty="0"/>
          </a:p>
          <a:p>
            <a:pPr algn="l"/>
            <a:r>
              <a:rPr lang="en-US" dirty="0" smtClean="0"/>
              <a:t>Teaching English is complex function in rural schools. English language is not well practiced an taught from lower level. Therefore, students of Grade-10 are feeling difficulties in English language practice. Earthquake became another major hindering factor of learning English language in contemporary situation. So, all the school administration, SMC members, English teachers and other authorized officials should be responsible to face this major issue. </a:t>
            </a:r>
          </a:p>
          <a:p>
            <a:pPr algn="l"/>
            <a:endParaRPr lang="en-US" b="1" dirty="0"/>
          </a:p>
        </p:txBody>
      </p:sp>
    </p:spTree>
    <p:extLst>
      <p:ext uri="{BB962C8B-B14F-4D97-AF65-F5344CB8AC3E}">
        <p14:creationId xmlns:p14="http://schemas.microsoft.com/office/powerpoint/2010/main" val="3144985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89" y="464234"/>
            <a:ext cx="11633982" cy="5949445"/>
          </a:xfrm>
        </p:spPr>
        <p:txBody>
          <a:bodyPr>
            <a:normAutofit fontScale="92500"/>
          </a:bodyPr>
          <a:lstStyle/>
          <a:p>
            <a:pPr algn="l"/>
            <a:r>
              <a:rPr lang="en-US" b="1" dirty="0"/>
              <a:t>7. Recommendations</a:t>
            </a:r>
          </a:p>
          <a:p>
            <a:pPr algn="l"/>
            <a:r>
              <a:rPr lang="en-US" dirty="0"/>
              <a:t>Finally I would like to recommend focusing on this critical situations whatever I found, saw and felt in the target school in rural school. They are mentioned as below</a:t>
            </a:r>
            <a:r>
              <a:rPr lang="en-US" dirty="0" smtClean="0"/>
              <a:t>:</a:t>
            </a:r>
          </a:p>
          <a:p>
            <a:pPr marL="342900" indent="-342900" algn="l">
              <a:buFont typeface="Wingdings" panose="05000000000000000000" pitchFamily="2" charset="2"/>
              <a:buChar char="Ø"/>
            </a:pPr>
            <a:r>
              <a:rPr lang="en-US" b="1" dirty="0" smtClean="0"/>
              <a:t>Modify lesson plan: </a:t>
            </a:r>
            <a:r>
              <a:rPr lang="en-US" dirty="0" smtClean="0"/>
              <a:t>all English teachers are requested to modify their lesson plan according to remaining short period of academic year.</a:t>
            </a:r>
          </a:p>
          <a:p>
            <a:pPr marL="342900" indent="-342900" algn="l">
              <a:buFont typeface="Wingdings" panose="05000000000000000000" pitchFamily="2" charset="2"/>
              <a:buChar char="Ø"/>
            </a:pPr>
            <a:r>
              <a:rPr lang="en-US" b="1" dirty="0" smtClean="0"/>
              <a:t>Communicate with students: </a:t>
            </a:r>
            <a:r>
              <a:rPr lang="en-US" dirty="0" smtClean="0"/>
              <a:t>make students confident by communicating and interacting about risk, feelings, their problems. Ask to share their feelings and experience in English language.</a:t>
            </a:r>
          </a:p>
          <a:p>
            <a:pPr marL="342900" indent="-342900" algn="l">
              <a:buFont typeface="Wingdings" panose="05000000000000000000" pitchFamily="2" charset="2"/>
              <a:buChar char="Ø"/>
            </a:pPr>
            <a:r>
              <a:rPr lang="en-US" b="1" dirty="0" smtClean="0"/>
              <a:t>Help students cope with distress: </a:t>
            </a:r>
            <a:r>
              <a:rPr lang="en-US" dirty="0" smtClean="0"/>
              <a:t>Help students develop and use their own coping skills, such as talking to a trusted or doing activities like playing with friends, reading, praying, singing dancing or doing arts in English language.</a:t>
            </a:r>
          </a:p>
          <a:p>
            <a:pPr marL="342900" indent="-342900" algn="l">
              <a:buFont typeface="Wingdings" panose="05000000000000000000" pitchFamily="2" charset="2"/>
              <a:buChar char="Ø"/>
            </a:pPr>
            <a:r>
              <a:rPr lang="en-US" b="1" dirty="0" smtClean="0"/>
              <a:t>Encourage healthy habits: </a:t>
            </a:r>
            <a:r>
              <a:rPr lang="en-US" dirty="0" smtClean="0"/>
              <a:t>Encourage students to drink enough water, eat regularly and get enough rest.</a:t>
            </a:r>
          </a:p>
          <a:p>
            <a:pPr marL="342900" indent="-342900" algn="l">
              <a:buFont typeface="Wingdings" panose="05000000000000000000" pitchFamily="2" charset="2"/>
              <a:buChar char="Ø"/>
            </a:pPr>
            <a:r>
              <a:rPr lang="en-US" b="1" dirty="0" smtClean="0"/>
              <a:t>Promote tolerance in your classroom: </a:t>
            </a:r>
            <a:r>
              <a:rPr lang="en-US" dirty="0" smtClean="0"/>
              <a:t>Teacher should promote tolerance  to students focusing on their problem.</a:t>
            </a:r>
          </a:p>
          <a:p>
            <a:pPr marL="342900" indent="-342900" algn="l">
              <a:buFont typeface="Wingdings" panose="05000000000000000000" pitchFamily="2" charset="2"/>
              <a:buChar char="Ø"/>
            </a:pPr>
            <a:r>
              <a:rPr lang="en-US" b="1" dirty="0"/>
              <a:t>ICT based teaching learning </a:t>
            </a:r>
            <a:r>
              <a:rPr lang="en-US" b="1" dirty="0" smtClean="0"/>
              <a:t>environment: </a:t>
            </a:r>
            <a:r>
              <a:rPr lang="en-US" dirty="0"/>
              <a:t>Respective </a:t>
            </a:r>
            <a:r>
              <a:rPr lang="en-US" dirty="0" smtClean="0"/>
              <a:t>official should make ICT </a:t>
            </a:r>
            <a:r>
              <a:rPr lang="en-US" dirty="0"/>
              <a:t>based teaching learning </a:t>
            </a:r>
            <a:r>
              <a:rPr lang="en-US" dirty="0" smtClean="0"/>
              <a:t>environment for teaching English at school. </a:t>
            </a:r>
            <a:endParaRPr lang="en-US" dirty="0"/>
          </a:p>
          <a:p>
            <a:pPr algn="l"/>
            <a:endParaRPr lang="en-US" dirty="0"/>
          </a:p>
          <a:p>
            <a:pPr algn="l"/>
            <a:endParaRPr lang="en-US" dirty="0"/>
          </a:p>
          <a:p>
            <a:pPr algn="l"/>
            <a:endParaRPr lang="en-US" b="1" dirty="0"/>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375633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0607" y="566671"/>
            <a:ext cx="10307392" cy="605306"/>
          </a:xfrm>
        </p:spPr>
        <p:txBody>
          <a:bodyPr>
            <a:normAutofit/>
          </a:bodyPr>
          <a:lstStyle/>
          <a:p>
            <a:pPr algn="l"/>
            <a:r>
              <a:rPr lang="en-US" sz="2400" b="1" dirty="0" smtClean="0"/>
              <a:t>Reference</a:t>
            </a:r>
            <a:endParaRPr lang="en-US" sz="2400" b="1" dirty="0"/>
          </a:p>
        </p:txBody>
      </p:sp>
      <p:sp>
        <p:nvSpPr>
          <p:cNvPr id="3" name="Subtitle 2"/>
          <p:cNvSpPr>
            <a:spLocks noGrp="1"/>
          </p:cNvSpPr>
          <p:nvPr>
            <p:ph type="subTitle" idx="1"/>
          </p:nvPr>
        </p:nvSpPr>
        <p:spPr>
          <a:xfrm>
            <a:off x="360607" y="1609858"/>
            <a:ext cx="11470321" cy="4765184"/>
          </a:xfrm>
        </p:spPr>
        <p:txBody>
          <a:bodyPr>
            <a:normAutofit/>
          </a:bodyPr>
          <a:lstStyle/>
          <a:p>
            <a:pPr algn="l"/>
            <a:r>
              <a:rPr lang="en-US" dirty="0" smtClean="0"/>
              <a:t>Curriculum </a:t>
            </a:r>
            <a:r>
              <a:rPr lang="en-US" dirty="0" smtClean="0"/>
              <a:t>Development Centre (2078), </a:t>
            </a:r>
            <a:r>
              <a:rPr lang="en-US" i="1" dirty="0" smtClean="0"/>
              <a:t>Secondary Education Curriculum</a:t>
            </a:r>
            <a:r>
              <a:rPr lang="en-US" dirty="0" smtClean="0"/>
              <a:t>. </a:t>
            </a:r>
            <a:r>
              <a:rPr lang="en-US" dirty="0" err="1" smtClean="0"/>
              <a:t>Janak</a:t>
            </a:r>
            <a:r>
              <a:rPr lang="en-US" dirty="0" smtClean="0"/>
              <a:t> </a:t>
            </a:r>
            <a:r>
              <a:rPr lang="en-US" dirty="0" err="1" smtClean="0"/>
              <a:t>Siksha</a:t>
            </a:r>
            <a:r>
              <a:rPr lang="en-US" dirty="0" smtClean="0"/>
              <a:t> </a:t>
            </a:r>
            <a:r>
              <a:rPr lang="en-US" dirty="0" err="1" smtClean="0"/>
              <a:t>Samagri</a:t>
            </a:r>
            <a:r>
              <a:rPr lang="en-US" dirty="0" smtClean="0"/>
              <a:t> Kendra Ltd.,  </a:t>
            </a:r>
            <a:r>
              <a:rPr lang="en-US" dirty="0" err="1" smtClean="0"/>
              <a:t>Sanothimi</a:t>
            </a:r>
            <a:r>
              <a:rPr lang="en-US" dirty="0" smtClean="0"/>
              <a:t> </a:t>
            </a:r>
            <a:r>
              <a:rPr lang="en-US" dirty="0" err="1" smtClean="0"/>
              <a:t>Bhaktapur</a:t>
            </a:r>
            <a:r>
              <a:rPr lang="en-US" dirty="0" smtClean="0"/>
              <a:t>, Nepal. </a:t>
            </a:r>
            <a:r>
              <a:rPr lang="en-US" dirty="0" smtClean="0">
                <a:hlinkClick r:id="rId2"/>
              </a:rPr>
              <a:t>www.moecdc.gov.np</a:t>
            </a:r>
            <a:r>
              <a:rPr lang="en-US" dirty="0"/>
              <a:t>The National Child </a:t>
            </a:r>
            <a:endParaRPr lang="en-US" dirty="0" smtClean="0"/>
          </a:p>
          <a:p>
            <a:pPr algn="l"/>
            <a:r>
              <a:rPr lang="en-US" dirty="0" smtClean="0"/>
              <a:t>The </a:t>
            </a:r>
            <a:r>
              <a:rPr lang="en-US" dirty="0" smtClean="0"/>
              <a:t>Kathmandu post (2023), </a:t>
            </a:r>
            <a:r>
              <a:rPr lang="en-US" i="1" dirty="0" smtClean="0"/>
              <a:t>Why </a:t>
            </a:r>
            <a:r>
              <a:rPr lang="en-US" i="1" dirty="0" err="1"/>
              <a:t>J</a:t>
            </a:r>
            <a:r>
              <a:rPr lang="en-US" i="1" dirty="0" err="1" smtClean="0"/>
              <a:t>ajarkot</a:t>
            </a:r>
            <a:r>
              <a:rPr lang="en-US" i="1" dirty="0" smtClean="0"/>
              <a:t> earthquake is just a warning sign</a:t>
            </a:r>
            <a:r>
              <a:rPr lang="en-US" dirty="0" smtClean="0"/>
              <a:t>. Published on 12 November. </a:t>
            </a:r>
            <a:r>
              <a:rPr lang="en-US" dirty="0" smtClean="0">
                <a:hlinkClick r:id="rId3"/>
              </a:rPr>
              <a:t>www.kathmandupost.com</a:t>
            </a:r>
            <a:endParaRPr lang="en-US" dirty="0" smtClean="0"/>
          </a:p>
          <a:p>
            <a:pPr algn="l"/>
            <a:r>
              <a:rPr lang="en-US" smtClean="0"/>
              <a:t>The </a:t>
            </a:r>
            <a:r>
              <a:rPr lang="en-US" dirty="0" smtClean="0"/>
              <a:t>Rising Nepal (2023), </a:t>
            </a:r>
            <a:r>
              <a:rPr lang="en-US" i="1" dirty="0" smtClean="0"/>
              <a:t>Nov. 3 quake damaged 45 health institutions208 school buildings. </a:t>
            </a:r>
            <a:r>
              <a:rPr lang="en-US" dirty="0" smtClean="0"/>
              <a:t>Published on </a:t>
            </a:r>
            <a:r>
              <a:rPr lang="en-US" dirty="0" smtClean="0"/>
              <a:t>17</a:t>
            </a:r>
            <a:r>
              <a:rPr lang="en-US" dirty="0" smtClean="0"/>
              <a:t>, November. Kathmandu, Nepal. </a:t>
            </a:r>
            <a:r>
              <a:rPr lang="en-US" dirty="0" smtClean="0">
                <a:hlinkClick r:id="rId4"/>
              </a:rPr>
              <a:t>www.risingnepaldaily.com</a:t>
            </a:r>
            <a:endParaRPr lang="en-US" dirty="0" smtClean="0"/>
          </a:p>
          <a:p>
            <a:pPr algn="l"/>
            <a:r>
              <a:rPr lang="en-US" dirty="0" smtClean="0"/>
              <a:t>Traumatic </a:t>
            </a:r>
            <a:r>
              <a:rPr lang="en-US" dirty="0"/>
              <a:t>Stress Network. </a:t>
            </a:r>
            <a:r>
              <a:rPr lang="en-US" i="1" dirty="0"/>
              <a:t>Teacher Guideline for helping students after an earthquake. </a:t>
            </a:r>
            <a:r>
              <a:rPr lang="en-US" i="1" dirty="0">
                <a:hlinkClick r:id="rId5"/>
              </a:rPr>
              <a:t>www.NCTSN.org</a:t>
            </a:r>
            <a:endParaRPr lang="en-US" i="1" dirty="0"/>
          </a:p>
          <a:p>
            <a:pPr algn="l"/>
            <a:endParaRPr lang="en-US" dirty="0" smtClean="0"/>
          </a:p>
          <a:p>
            <a:pPr algn="l"/>
            <a:endParaRPr lang="en-US" dirty="0" smtClean="0"/>
          </a:p>
          <a:p>
            <a:pPr algn="l"/>
            <a:endParaRPr lang="en-US" dirty="0" smtClean="0"/>
          </a:p>
          <a:p>
            <a:pPr algn="l"/>
            <a:endParaRPr lang="en-US" dirty="0"/>
          </a:p>
        </p:txBody>
      </p:sp>
    </p:spTree>
    <p:extLst>
      <p:ext uri="{BB962C8B-B14F-4D97-AF65-F5344CB8AC3E}">
        <p14:creationId xmlns:p14="http://schemas.microsoft.com/office/powerpoint/2010/main" val="105627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579828"/>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1. Background</a:t>
            </a:r>
            <a:endParaRPr lang="en-US" sz="28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02277" y="1702192"/>
            <a:ext cx="10165724" cy="5012508"/>
          </a:xfrm>
        </p:spPr>
        <p:txBody>
          <a:bodyPr>
            <a:normAutofit/>
          </a:bodyPr>
          <a:lstStyle/>
          <a:p>
            <a:pPr marL="457200" indent="-457200" algn="l">
              <a:buFont typeface="Wingdings" panose="05000000000000000000" pitchFamily="2" charset="2"/>
              <a:buChar char="Ø"/>
            </a:pPr>
            <a:r>
              <a:rPr lang="en-US" dirty="0" smtClean="0"/>
              <a:t>English, as an international language, is widely used in Education, mass media, information and Technology, (ICT), business, tourism, science, medicine and many other disciplines</a:t>
            </a:r>
          </a:p>
          <a:p>
            <a:pPr marL="457200" indent="-457200" algn="l">
              <a:buFont typeface="Wingdings" panose="05000000000000000000" pitchFamily="2" charset="2"/>
              <a:buChar char="Ø"/>
            </a:pPr>
            <a:r>
              <a:rPr lang="en-US" dirty="0" smtClean="0"/>
              <a:t>Proficiency in English is seen as the key to accessing the educational, technical and knowledge resources that modern society depends on.</a:t>
            </a:r>
          </a:p>
          <a:p>
            <a:pPr marL="457200" indent="-457200" algn="l">
              <a:buFont typeface="Wingdings" panose="05000000000000000000" pitchFamily="2" charset="2"/>
              <a:buChar char="Ø"/>
            </a:pPr>
            <a:r>
              <a:rPr lang="en-US" dirty="0" smtClean="0"/>
              <a:t>English is taught as compulsory subject not only in school but also in almost all undergraduate programs at university level.</a:t>
            </a:r>
          </a:p>
          <a:p>
            <a:pPr marL="457200" indent="-457200" algn="l">
              <a:buFont typeface="Wingdings" panose="05000000000000000000" pitchFamily="2" charset="2"/>
              <a:buChar char="Ø"/>
            </a:pPr>
            <a:r>
              <a:rPr lang="en-US" dirty="0" smtClean="0"/>
              <a:t>Many students are failed in theoretical SEE examination in compulsory English due to less competency in English language. (Secondary Education Curriculum, 2078)</a:t>
            </a:r>
          </a:p>
          <a:p>
            <a:pPr marL="457200" indent="-457200" algn="l">
              <a:buFont typeface="Wingdings" panose="05000000000000000000" pitchFamily="2" charset="2"/>
              <a:buChar char="Ø"/>
            </a:pPr>
            <a:endParaRPr lang="en-US" sz="2800" dirty="0"/>
          </a:p>
        </p:txBody>
      </p:sp>
    </p:spTree>
    <p:extLst>
      <p:ext uri="{BB962C8B-B14F-4D97-AF65-F5344CB8AC3E}">
        <p14:creationId xmlns:p14="http://schemas.microsoft.com/office/powerpoint/2010/main" val="2973021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7729" y="437882"/>
            <a:ext cx="11372045" cy="5911403"/>
          </a:xfrm>
        </p:spPr>
        <p:txBody>
          <a:bodyPr>
            <a:normAutofit fontScale="92500" lnSpcReduction="20000"/>
          </a:bodyPr>
          <a:lstStyle/>
          <a:p>
            <a:pPr marL="342900" indent="-342900" algn="l">
              <a:buFont typeface="Wingdings" panose="05000000000000000000" pitchFamily="2" charset="2"/>
              <a:buChar char="Ø"/>
            </a:pPr>
            <a:r>
              <a:rPr lang="en-US" dirty="0" smtClean="0"/>
              <a:t>It should good teaching and learning environment to conduct teaching and learning activities in teaching English.</a:t>
            </a:r>
          </a:p>
          <a:p>
            <a:pPr marL="342900" indent="-342900" algn="l">
              <a:buFont typeface="Wingdings" panose="05000000000000000000" pitchFamily="2" charset="2"/>
              <a:buChar char="Ø"/>
            </a:pPr>
            <a:r>
              <a:rPr lang="en-US" dirty="0" smtClean="0"/>
              <a:t>Many rural school’s children in Nepal finding difficulties in learning English at secondary level due to lack of physical infrastructure, irregularity, weak teaching in low level, lack of practice, weak classroom management, other managerial problem of school etc.</a:t>
            </a:r>
          </a:p>
          <a:p>
            <a:pPr marL="342900" indent="-342900" algn="l">
              <a:buFont typeface="Wingdings" panose="05000000000000000000" pitchFamily="2" charset="2"/>
              <a:buChar char="Ø"/>
            </a:pPr>
            <a:r>
              <a:rPr lang="en-US" dirty="0" smtClean="0"/>
              <a:t> Some other major problems are disaster based problems in rural schools. Earthquake, flood and landslide are major problems faced by hilly and inaccessible rural school.</a:t>
            </a:r>
          </a:p>
          <a:p>
            <a:pPr marL="342900" indent="-342900" algn="l">
              <a:buFont typeface="Wingdings" panose="05000000000000000000" pitchFamily="2" charset="2"/>
              <a:buChar char="Ø"/>
            </a:pPr>
            <a:r>
              <a:rPr lang="en-US" dirty="0" smtClean="0"/>
              <a:t>Now, I am going to mention about current Earthquake disaster in </a:t>
            </a:r>
            <a:r>
              <a:rPr lang="en-US" dirty="0" err="1" smtClean="0"/>
              <a:t>Jajarkot</a:t>
            </a:r>
            <a:r>
              <a:rPr lang="en-US" dirty="0" smtClean="0"/>
              <a:t> which affected student’s learning environment in many schools and home.</a:t>
            </a:r>
          </a:p>
          <a:p>
            <a:pPr marL="342900" indent="-342900" algn="l">
              <a:buFont typeface="Wingdings" panose="05000000000000000000" pitchFamily="2" charset="2"/>
              <a:buChar char="Ø"/>
            </a:pPr>
            <a:r>
              <a:rPr lang="en-US" dirty="0" smtClean="0"/>
              <a:t>All we informed that Earthquake disaster was occurred with 6.4 magnitude having the center point in </a:t>
            </a:r>
            <a:r>
              <a:rPr lang="en-US" dirty="0" err="1" smtClean="0"/>
              <a:t>Ramidanda</a:t>
            </a:r>
            <a:r>
              <a:rPr lang="en-US" dirty="0" smtClean="0"/>
              <a:t>, </a:t>
            </a:r>
            <a:r>
              <a:rPr lang="en-US" dirty="0" err="1" smtClean="0"/>
              <a:t>Jajarkot</a:t>
            </a:r>
            <a:r>
              <a:rPr lang="en-US" dirty="0" smtClean="0"/>
              <a:t> on 3 November 2023.</a:t>
            </a:r>
          </a:p>
          <a:p>
            <a:pPr marL="342900" indent="-342900" algn="l">
              <a:buFont typeface="Wingdings" panose="05000000000000000000" pitchFamily="2" charset="2"/>
              <a:buChar char="Ø"/>
            </a:pPr>
            <a:r>
              <a:rPr lang="en-US" dirty="0" smtClean="0"/>
              <a:t>At least 154 people were killed in addition to injuring 364 others. Property worth billions of rupees was turned to rubble, with reports of 35,455 houses </a:t>
            </a:r>
            <a:r>
              <a:rPr lang="en-US" dirty="0" err="1" smtClean="0"/>
              <a:t>partically</a:t>
            </a:r>
            <a:r>
              <a:rPr lang="en-US" dirty="0" smtClean="0"/>
              <a:t> damaged and 26,557 completely destroyed in </a:t>
            </a:r>
            <a:r>
              <a:rPr lang="en-US" dirty="0" err="1" smtClean="0"/>
              <a:t>Jajarkot</a:t>
            </a:r>
            <a:r>
              <a:rPr lang="en-US" dirty="0" smtClean="0"/>
              <a:t> and </a:t>
            </a:r>
            <a:r>
              <a:rPr lang="en-US" dirty="0" err="1" smtClean="0"/>
              <a:t>Rukum</a:t>
            </a:r>
            <a:r>
              <a:rPr lang="en-US" dirty="0"/>
              <a:t> </a:t>
            </a:r>
            <a:r>
              <a:rPr lang="en-US" dirty="0" smtClean="0"/>
              <a:t>district. (The Kathmandu post, 12 November 2023)</a:t>
            </a:r>
          </a:p>
          <a:p>
            <a:pPr marL="342900" indent="-342900" algn="l">
              <a:buFont typeface="Wingdings" panose="05000000000000000000" pitchFamily="2" charset="2"/>
              <a:buChar char="Ø"/>
            </a:pPr>
            <a:r>
              <a:rPr lang="en-US" dirty="0" smtClean="0"/>
              <a:t> Likewise, 208 school building were completely damaged in </a:t>
            </a:r>
            <a:r>
              <a:rPr lang="en-US" dirty="0" err="1" smtClean="0"/>
              <a:t>Jajarkot</a:t>
            </a:r>
            <a:r>
              <a:rPr lang="en-US" dirty="0" smtClean="0"/>
              <a:t> and </a:t>
            </a:r>
            <a:r>
              <a:rPr lang="en-US" dirty="0" err="1" smtClean="0"/>
              <a:t>Rukum</a:t>
            </a:r>
            <a:r>
              <a:rPr lang="en-US" dirty="0" smtClean="0"/>
              <a:t> by earthquake, whereas, around 30 percent of the students were affected by the disaster. A total of 173 schools in </a:t>
            </a:r>
            <a:r>
              <a:rPr lang="en-US" dirty="0" err="1" smtClean="0"/>
              <a:t>Jajarkot</a:t>
            </a:r>
            <a:r>
              <a:rPr lang="en-US" dirty="0" smtClean="0"/>
              <a:t> and 35 schools in </a:t>
            </a:r>
            <a:r>
              <a:rPr lang="en-US" dirty="0" err="1" smtClean="0"/>
              <a:t>Rukum</a:t>
            </a:r>
            <a:r>
              <a:rPr lang="en-US" dirty="0" smtClean="0"/>
              <a:t> West have been severely damaged by the Earthquake. 418 schools suffered partial damage in </a:t>
            </a:r>
            <a:r>
              <a:rPr lang="en-US" dirty="0" err="1" smtClean="0"/>
              <a:t>Jajarkot</a:t>
            </a:r>
            <a:r>
              <a:rPr lang="en-US" dirty="0" smtClean="0"/>
              <a:t> and 10 schools witnessed partial damage. ( The Rising Nepal, 17 November 2023)</a:t>
            </a:r>
          </a:p>
          <a:p>
            <a:pPr marL="342900" indent="-342900" algn="l">
              <a:buFont typeface="Wingdings" panose="05000000000000000000" pitchFamily="2" charset="2"/>
              <a:buChar char="Ø"/>
            </a:pPr>
            <a:endParaRPr lang="en-US" dirty="0" smtClean="0"/>
          </a:p>
          <a:p>
            <a:pPr marL="342900" indent="-342900" algn="l">
              <a:buFont typeface="Wingdings" panose="05000000000000000000" pitchFamily="2" charset="2"/>
              <a:buChar char="Ø"/>
            </a:pPr>
            <a:endParaRPr lang="en-US" dirty="0"/>
          </a:p>
        </p:txBody>
      </p:sp>
    </p:spTree>
    <p:extLst>
      <p:ext uri="{BB962C8B-B14F-4D97-AF65-F5344CB8AC3E}">
        <p14:creationId xmlns:p14="http://schemas.microsoft.com/office/powerpoint/2010/main" val="2896594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8186" y="785611"/>
            <a:ext cx="10702344" cy="5563674"/>
          </a:xfrm>
        </p:spPr>
        <p:txBody>
          <a:bodyPr/>
          <a:lstStyle/>
          <a:p>
            <a:pPr marL="342900" indent="-342900" algn="l">
              <a:buFont typeface="Wingdings" panose="05000000000000000000" pitchFamily="2" charset="2"/>
              <a:buChar char="Ø"/>
            </a:pPr>
            <a:r>
              <a:rPr lang="en-US" dirty="0" smtClean="0"/>
              <a:t>Total No. of 40,010 students have been affected by the earthquake, including 22,759 student’s of </a:t>
            </a:r>
            <a:r>
              <a:rPr lang="en-US" dirty="0" err="1" smtClean="0"/>
              <a:t>Jajarkot</a:t>
            </a:r>
            <a:r>
              <a:rPr lang="en-US" dirty="0" smtClean="0"/>
              <a:t> and 17,351 students of </a:t>
            </a:r>
            <a:r>
              <a:rPr lang="en-US" dirty="0" err="1" smtClean="0"/>
              <a:t>Rukum</a:t>
            </a:r>
            <a:r>
              <a:rPr lang="en-US" dirty="0" smtClean="0"/>
              <a:t> west. ( The Rising Nepal, 17 November 2023)  </a:t>
            </a:r>
          </a:p>
          <a:p>
            <a:pPr marL="342900" indent="-342900" algn="l">
              <a:buFont typeface="Wingdings" panose="05000000000000000000" pitchFamily="2" charset="2"/>
              <a:buChar char="Ø"/>
            </a:pPr>
            <a:r>
              <a:rPr lang="en-US" dirty="0" smtClean="0"/>
              <a:t>Facing the consequences and challenges of earthquake disaster in </a:t>
            </a:r>
            <a:r>
              <a:rPr lang="en-US" dirty="0" err="1" smtClean="0"/>
              <a:t>Jajarkot</a:t>
            </a:r>
            <a:r>
              <a:rPr lang="en-US" dirty="0" smtClean="0"/>
              <a:t>, students are learning out of school building under the tents and open ground.</a:t>
            </a:r>
          </a:p>
          <a:p>
            <a:pPr marL="342900" indent="-342900" algn="l">
              <a:buFont typeface="Wingdings" panose="05000000000000000000" pitchFamily="2" charset="2"/>
              <a:buChar char="Ø"/>
            </a:pPr>
            <a:r>
              <a:rPr lang="en-US" dirty="0" smtClean="0"/>
              <a:t>They do not get appropriate learning environment at their home. They are facing winter increasing cold, darkness and scarcity of basic needs.</a:t>
            </a:r>
          </a:p>
          <a:p>
            <a:pPr marL="342900" indent="-342900" algn="l">
              <a:buFont typeface="Wingdings" panose="05000000000000000000" pitchFamily="2" charset="2"/>
              <a:buChar char="Ø"/>
            </a:pPr>
            <a:r>
              <a:rPr lang="en-US" dirty="0" smtClean="0"/>
              <a:t>So, paying the attention of this critical condition, this issue based research entitled ‘</a:t>
            </a:r>
            <a:r>
              <a:rPr lang="en-US" b="1" dirty="0" smtClean="0"/>
              <a:t>Impact of English Language Teaching and Learning at Grade-10 after Earthquake Disaster in </a:t>
            </a:r>
            <a:r>
              <a:rPr lang="en-US" b="1" dirty="0" err="1" smtClean="0"/>
              <a:t>Jajarkot</a:t>
            </a:r>
            <a:r>
              <a:rPr lang="en-US" b="1" dirty="0" smtClean="0"/>
              <a:t>’</a:t>
            </a:r>
            <a:r>
              <a:rPr lang="en-US" dirty="0" smtClean="0"/>
              <a:t> was conducted after visiting to the target rural school with research tools. It was found major pedagogical problems in English language teaching at secondary level. </a:t>
            </a:r>
            <a:endParaRPr lang="en-US" dirty="0"/>
          </a:p>
        </p:txBody>
      </p:sp>
    </p:spTree>
    <p:extLst>
      <p:ext uri="{BB962C8B-B14F-4D97-AF65-F5344CB8AC3E}">
        <p14:creationId xmlns:p14="http://schemas.microsoft.com/office/powerpoint/2010/main" val="3958353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10614"/>
            <a:ext cx="9010918" cy="1146220"/>
          </a:xfrm>
        </p:spPr>
        <p:txBody>
          <a:bodyPr>
            <a:normAutofit/>
          </a:bodyPr>
          <a:lstStyle/>
          <a:p>
            <a:pPr algn="l"/>
            <a:r>
              <a:rPr lang="en-US" sz="2400" b="1" dirty="0" smtClean="0">
                <a:latin typeface="+mn-lt"/>
              </a:rPr>
              <a:t>2. Objectives</a:t>
            </a:r>
            <a:endParaRPr lang="en-US" sz="2400" b="1" dirty="0">
              <a:latin typeface="+mn-lt"/>
            </a:endParaRPr>
          </a:p>
        </p:txBody>
      </p:sp>
      <p:sp>
        <p:nvSpPr>
          <p:cNvPr id="3" name="Subtitle 2"/>
          <p:cNvSpPr>
            <a:spLocks noGrp="1"/>
          </p:cNvSpPr>
          <p:nvPr>
            <p:ph type="subTitle" idx="1"/>
          </p:nvPr>
        </p:nvSpPr>
        <p:spPr>
          <a:xfrm>
            <a:off x="1339403" y="2614411"/>
            <a:ext cx="9328597" cy="2643389"/>
          </a:xfrm>
        </p:spPr>
        <p:txBody>
          <a:bodyPr/>
          <a:lstStyle/>
          <a:p>
            <a:pPr algn="l"/>
            <a:r>
              <a:rPr lang="en-US" dirty="0" smtClean="0"/>
              <a:t>There were determined some objectives in order to do issue based research. They are mentioned as below:</a:t>
            </a:r>
          </a:p>
          <a:p>
            <a:pPr marL="342900" indent="-342900" algn="l">
              <a:buFont typeface="Wingdings" panose="05000000000000000000" pitchFamily="2" charset="2"/>
              <a:buChar char="Ø"/>
            </a:pPr>
            <a:r>
              <a:rPr lang="en-US" dirty="0" smtClean="0"/>
              <a:t>To identify the current technical problems of teaching and learning  English language at Grade-10 after earthquake in </a:t>
            </a:r>
            <a:r>
              <a:rPr lang="en-US" dirty="0" err="1" smtClean="0"/>
              <a:t>Jajarkot</a:t>
            </a:r>
            <a:r>
              <a:rPr lang="en-US" dirty="0" smtClean="0"/>
              <a:t>.</a:t>
            </a:r>
          </a:p>
          <a:p>
            <a:pPr marL="342900" indent="-342900" algn="l">
              <a:buFont typeface="Wingdings" panose="05000000000000000000" pitchFamily="2" charset="2"/>
              <a:buChar char="Ø"/>
            </a:pPr>
            <a:r>
              <a:rPr lang="en-US" dirty="0" smtClean="0"/>
              <a:t>To find the solution of teaching and learning problems in teaching English language at grade-10  after earthquake period.</a:t>
            </a:r>
            <a:endParaRPr lang="en-US" dirty="0"/>
          </a:p>
        </p:txBody>
      </p:sp>
    </p:spTree>
    <p:extLst>
      <p:ext uri="{BB962C8B-B14F-4D97-AF65-F5344CB8AC3E}">
        <p14:creationId xmlns:p14="http://schemas.microsoft.com/office/powerpoint/2010/main" val="1906083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11369" y="218940"/>
            <a:ext cx="9856631" cy="618187"/>
          </a:xfrm>
        </p:spPr>
        <p:txBody>
          <a:bodyPr>
            <a:normAutofit/>
          </a:bodyPr>
          <a:lstStyle/>
          <a:p>
            <a:pPr algn="l"/>
            <a:r>
              <a:rPr lang="en-US" sz="2400" b="1" dirty="0">
                <a:latin typeface="+mn-lt"/>
              </a:rPr>
              <a:t>3</a:t>
            </a:r>
            <a:r>
              <a:rPr lang="en-US" sz="2400" b="1" dirty="0" smtClean="0">
                <a:latin typeface="+mn-lt"/>
              </a:rPr>
              <a:t>. Methodology</a:t>
            </a:r>
            <a:endParaRPr lang="en-US" sz="2400" b="1" dirty="0">
              <a:latin typeface="+mn-lt"/>
            </a:endParaRPr>
          </a:p>
        </p:txBody>
      </p:sp>
      <p:sp>
        <p:nvSpPr>
          <p:cNvPr id="3" name="Subtitle 2"/>
          <p:cNvSpPr>
            <a:spLocks noGrp="1"/>
          </p:cNvSpPr>
          <p:nvPr>
            <p:ph type="subTitle" idx="1"/>
          </p:nvPr>
        </p:nvSpPr>
        <p:spPr>
          <a:xfrm>
            <a:off x="811369" y="1133341"/>
            <a:ext cx="10908406" cy="5615189"/>
          </a:xfrm>
        </p:spPr>
        <p:txBody>
          <a:bodyPr>
            <a:normAutofit fontScale="92500"/>
          </a:bodyPr>
          <a:lstStyle/>
          <a:p>
            <a:pPr algn="l"/>
            <a:r>
              <a:rPr lang="en-US" dirty="0" smtClean="0"/>
              <a:t>Before visiting to affected area and school, following preparation and methodological procedures were taken to do issue base research:  </a:t>
            </a:r>
          </a:p>
          <a:p>
            <a:pPr algn="l"/>
            <a:r>
              <a:rPr lang="en-US" b="1" dirty="0" smtClean="0"/>
              <a:t>3.1 Research Questions</a:t>
            </a:r>
          </a:p>
          <a:p>
            <a:pPr algn="l"/>
            <a:r>
              <a:rPr lang="en-US" dirty="0" smtClean="0"/>
              <a:t>It was determined following open ended research questions for an interview with English Teachers and Students to find out particular problems and solution:</a:t>
            </a:r>
          </a:p>
          <a:p>
            <a:pPr algn="l"/>
            <a:r>
              <a:rPr lang="en-US" b="1" u="sng" dirty="0" smtClean="0"/>
              <a:t>Research Questions for English Teachers</a:t>
            </a:r>
            <a:endParaRPr lang="en-US" b="1" u="sng" dirty="0"/>
          </a:p>
          <a:p>
            <a:pPr marL="342900" indent="-342900" algn="l">
              <a:buFont typeface="Wingdings" panose="05000000000000000000" pitchFamily="2" charset="2"/>
              <a:buChar char="Ø"/>
            </a:pPr>
            <a:r>
              <a:rPr lang="en-US" dirty="0" smtClean="0"/>
              <a:t>When did you begin to start your regular class in your school </a:t>
            </a:r>
            <a:r>
              <a:rPr lang="en-US" dirty="0"/>
              <a:t>After earthquake </a:t>
            </a:r>
            <a:r>
              <a:rPr lang="en-US" dirty="0" smtClean="0"/>
              <a:t>occurred here?</a:t>
            </a:r>
          </a:p>
          <a:p>
            <a:pPr marL="342900" indent="-342900" algn="l">
              <a:buFont typeface="Wingdings" panose="05000000000000000000" pitchFamily="2" charset="2"/>
              <a:buChar char="Ø"/>
            </a:pPr>
            <a:r>
              <a:rPr lang="en-US" dirty="0"/>
              <a:t> </a:t>
            </a:r>
            <a:r>
              <a:rPr lang="en-US" dirty="0" smtClean="0"/>
              <a:t>How was the students attendance after opening the school?</a:t>
            </a:r>
          </a:p>
          <a:p>
            <a:pPr marL="342900" indent="-342900" algn="l">
              <a:buFont typeface="Wingdings" panose="05000000000000000000" pitchFamily="2" charset="2"/>
              <a:buChar char="Ø"/>
            </a:pPr>
            <a:r>
              <a:rPr lang="en-US" dirty="0" smtClean="0"/>
              <a:t>Can you complete whole course of grade-10 English in this academic year?</a:t>
            </a:r>
          </a:p>
          <a:p>
            <a:pPr marL="342900" indent="-342900" algn="l">
              <a:buFont typeface="Wingdings" panose="05000000000000000000" pitchFamily="2" charset="2"/>
              <a:buChar char="Ø"/>
            </a:pPr>
            <a:r>
              <a:rPr lang="en-US" dirty="0" smtClean="0"/>
              <a:t>How are you teaching  major four English skills at Grade-10 nowadays?</a:t>
            </a:r>
          </a:p>
          <a:p>
            <a:pPr marL="342900" indent="-342900" algn="l">
              <a:buFont typeface="Wingdings" panose="05000000000000000000" pitchFamily="2" charset="2"/>
              <a:buChar char="Ø"/>
            </a:pPr>
            <a:r>
              <a:rPr lang="en-US" dirty="0" smtClean="0"/>
              <a:t>Is there ICT lab available in your school?</a:t>
            </a:r>
          </a:p>
          <a:p>
            <a:pPr marL="342900" indent="-342900" algn="l">
              <a:buFont typeface="Wingdings" panose="05000000000000000000" pitchFamily="2" charset="2"/>
              <a:buChar char="Ø"/>
            </a:pPr>
            <a:r>
              <a:rPr lang="en-US" dirty="0" smtClean="0"/>
              <a:t>How does ICT supports to learn English language skill for grade-10 students at school? </a:t>
            </a:r>
          </a:p>
          <a:p>
            <a:pPr marL="342900" indent="-342900" algn="l">
              <a:buFont typeface="Wingdings" panose="05000000000000000000" pitchFamily="2" charset="2"/>
              <a:buChar char="Ø"/>
            </a:pPr>
            <a:r>
              <a:rPr lang="en-US" dirty="0" smtClean="0"/>
              <a:t>What kinds of technical problems are you facing while teaching grade 10 English language?</a:t>
            </a:r>
          </a:p>
          <a:p>
            <a:pPr marL="342900" indent="-342900" algn="l">
              <a:buFont typeface="Wingdings" panose="05000000000000000000" pitchFamily="2" charset="2"/>
              <a:buChar char="Ø"/>
            </a:pPr>
            <a:endParaRPr lang="en-US" dirty="0" smtClean="0"/>
          </a:p>
          <a:p>
            <a:pPr marL="342900" indent="-342900" algn="l">
              <a:buFont typeface="Wingdings" panose="05000000000000000000" pitchFamily="2" charset="2"/>
              <a:buChar char="Ø"/>
            </a:pPr>
            <a:endParaRPr lang="en-US" dirty="0" smtClean="0"/>
          </a:p>
        </p:txBody>
      </p:sp>
    </p:spTree>
    <p:extLst>
      <p:ext uri="{BB962C8B-B14F-4D97-AF65-F5344CB8AC3E}">
        <p14:creationId xmlns:p14="http://schemas.microsoft.com/office/powerpoint/2010/main" val="2580631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9828" y="450166"/>
            <a:ext cx="11085341" cy="6161649"/>
          </a:xfrm>
        </p:spPr>
        <p:txBody>
          <a:bodyPr>
            <a:normAutofit fontScale="92500" lnSpcReduction="20000"/>
          </a:bodyPr>
          <a:lstStyle/>
          <a:p>
            <a:pPr marL="342900" indent="-342900" algn="l">
              <a:buFont typeface="Wingdings" panose="05000000000000000000" pitchFamily="2" charset="2"/>
              <a:buChar char="Ø"/>
            </a:pPr>
            <a:r>
              <a:rPr lang="en-US" dirty="0" smtClean="0"/>
              <a:t>What are the major solutions to face this challenging situation for effecting teaching English skills  in Grade-10?</a:t>
            </a:r>
          </a:p>
          <a:p>
            <a:pPr algn="l"/>
            <a:r>
              <a:rPr lang="en-US" b="1" u="sng" dirty="0" smtClean="0"/>
              <a:t>Research Questions for  Grade-10 Students</a:t>
            </a:r>
          </a:p>
          <a:p>
            <a:pPr marL="342900" indent="-342900" algn="l">
              <a:buFont typeface="Wingdings" panose="05000000000000000000" pitchFamily="2" charset="2"/>
              <a:buChar char="Ø"/>
            </a:pPr>
            <a:r>
              <a:rPr lang="en-US" dirty="0" smtClean="0"/>
              <a:t>What problems are you facing for teaching and learning English skills in classroom after earthquake hit in </a:t>
            </a:r>
            <a:r>
              <a:rPr lang="en-US" dirty="0" err="1" smtClean="0"/>
              <a:t>Jajarkot</a:t>
            </a:r>
            <a:r>
              <a:rPr lang="en-US" dirty="0" smtClean="0"/>
              <a:t> and your area?</a:t>
            </a:r>
          </a:p>
          <a:p>
            <a:pPr marL="342900" indent="-342900" algn="l">
              <a:buFont typeface="Wingdings" panose="05000000000000000000" pitchFamily="2" charset="2"/>
              <a:buChar char="Ø"/>
            </a:pPr>
            <a:r>
              <a:rPr lang="en-US" dirty="0" smtClean="0"/>
              <a:t>Are you homeless or not?</a:t>
            </a:r>
          </a:p>
          <a:p>
            <a:pPr marL="342900" indent="-342900" algn="l">
              <a:buFont typeface="Wingdings" panose="05000000000000000000" pitchFamily="2" charset="2"/>
              <a:buChar char="Ø"/>
            </a:pPr>
            <a:r>
              <a:rPr lang="en-US" dirty="0" smtClean="0"/>
              <a:t>If, you are homeless how are you living now?</a:t>
            </a:r>
          </a:p>
          <a:p>
            <a:pPr marL="342900" indent="-342900" algn="l">
              <a:buFont typeface="Wingdings" panose="05000000000000000000" pitchFamily="2" charset="2"/>
              <a:buChar char="Ø"/>
            </a:pPr>
            <a:r>
              <a:rPr lang="en-US" dirty="0" smtClean="0"/>
              <a:t>Do you have smartphone now</a:t>
            </a:r>
          </a:p>
          <a:p>
            <a:pPr marL="342900" indent="-342900" algn="l">
              <a:buFont typeface="Wingdings" panose="05000000000000000000" pitchFamily="2" charset="2"/>
              <a:buChar char="Ø"/>
            </a:pPr>
            <a:r>
              <a:rPr lang="en-US" dirty="0" smtClean="0"/>
              <a:t>Is there any </a:t>
            </a:r>
            <a:r>
              <a:rPr lang="en-US" dirty="0" err="1" smtClean="0"/>
              <a:t>wifi</a:t>
            </a:r>
            <a:r>
              <a:rPr lang="en-US" dirty="0" smtClean="0"/>
              <a:t> and 4g  network working </a:t>
            </a:r>
            <a:r>
              <a:rPr lang="en-US" dirty="0" err="1" smtClean="0"/>
              <a:t>propely</a:t>
            </a:r>
            <a:r>
              <a:rPr lang="en-US" dirty="0" smtClean="0"/>
              <a:t>?</a:t>
            </a:r>
          </a:p>
          <a:p>
            <a:pPr marL="342900" indent="-342900" algn="l">
              <a:buFont typeface="Wingdings" panose="05000000000000000000" pitchFamily="2" charset="2"/>
              <a:buChar char="Ø"/>
            </a:pPr>
            <a:r>
              <a:rPr lang="en-US" dirty="0" smtClean="0"/>
              <a:t>How are you using an internet in your smart phone for learning English skills at home?</a:t>
            </a:r>
          </a:p>
          <a:p>
            <a:pPr marL="342900" indent="-342900" algn="l">
              <a:buFont typeface="Wingdings" panose="05000000000000000000" pitchFamily="2" charset="2"/>
              <a:buChar char="Ø"/>
            </a:pPr>
            <a:r>
              <a:rPr lang="en-US" dirty="0" smtClean="0"/>
              <a:t>How are you studying English language and doing task at home?</a:t>
            </a:r>
          </a:p>
          <a:p>
            <a:pPr marL="342900" indent="-342900" algn="l">
              <a:buFont typeface="Wingdings" panose="05000000000000000000" pitchFamily="2" charset="2"/>
              <a:buChar char="Ø"/>
            </a:pPr>
            <a:r>
              <a:rPr lang="en-US" dirty="0" smtClean="0"/>
              <a:t>Mention any three suggestion to solve above mentioned problem?</a:t>
            </a:r>
          </a:p>
          <a:p>
            <a:pPr algn="l"/>
            <a:endParaRPr lang="en-US" b="1" dirty="0" smtClean="0"/>
          </a:p>
          <a:p>
            <a:pPr algn="l"/>
            <a:r>
              <a:rPr lang="en-US" b="1" dirty="0" smtClean="0"/>
              <a:t>3.2. Sample Selection</a:t>
            </a:r>
          </a:p>
          <a:p>
            <a:pPr marL="342900" indent="-342900" algn="l">
              <a:buFont typeface="Wingdings" panose="05000000000000000000" pitchFamily="2" charset="2"/>
              <a:buChar char="Ø"/>
            </a:pPr>
            <a:r>
              <a:rPr lang="en-US" dirty="0" smtClean="0"/>
              <a:t>Sample selection is also major methodological process. So, I applied purposive sample selection process and selected any two Secondary level English teacher in rural school </a:t>
            </a:r>
            <a:r>
              <a:rPr lang="en-US" dirty="0" err="1" smtClean="0"/>
              <a:t>Jajarkot</a:t>
            </a:r>
            <a:r>
              <a:rPr lang="en-US" dirty="0" smtClean="0"/>
              <a:t> district and any four students of class -10 for an interview. I asked research questions during interview to </a:t>
            </a:r>
            <a:r>
              <a:rPr lang="en-US" dirty="0"/>
              <a:t>t</a:t>
            </a:r>
            <a:r>
              <a:rPr lang="en-US" dirty="0" smtClean="0"/>
              <a:t>eachers and students separately.</a:t>
            </a:r>
            <a:endParaRPr lang="en-US" dirty="0"/>
          </a:p>
        </p:txBody>
      </p:sp>
    </p:spTree>
    <p:extLst>
      <p:ext uri="{BB962C8B-B14F-4D97-AF65-F5344CB8AC3E}">
        <p14:creationId xmlns:p14="http://schemas.microsoft.com/office/powerpoint/2010/main" val="360845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8033" y="656823"/>
            <a:ext cx="10139967" cy="940157"/>
          </a:xfrm>
        </p:spPr>
        <p:txBody>
          <a:bodyPr>
            <a:normAutofit/>
          </a:bodyPr>
          <a:lstStyle/>
          <a:p>
            <a:pPr algn="l"/>
            <a:r>
              <a:rPr lang="en-US" sz="2400" b="1" dirty="0" smtClean="0">
                <a:latin typeface="+mn-lt"/>
              </a:rPr>
              <a:t>  3.3 Others tools</a:t>
            </a:r>
            <a:endParaRPr lang="en-US" sz="2400" b="1" dirty="0">
              <a:latin typeface="+mn-lt"/>
            </a:endParaRPr>
          </a:p>
        </p:txBody>
      </p:sp>
      <p:sp>
        <p:nvSpPr>
          <p:cNvPr id="3" name="Subtitle 2"/>
          <p:cNvSpPr>
            <a:spLocks noGrp="1"/>
          </p:cNvSpPr>
          <p:nvPr>
            <p:ph type="subTitle" idx="1"/>
          </p:nvPr>
        </p:nvSpPr>
        <p:spPr>
          <a:xfrm>
            <a:off x="528033" y="2009104"/>
            <a:ext cx="10985679" cy="4456090"/>
          </a:xfrm>
        </p:spPr>
        <p:txBody>
          <a:bodyPr>
            <a:normAutofit fontScale="92500" lnSpcReduction="10000"/>
          </a:bodyPr>
          <a:lstStyle/>
          <a:p>
            <a:pPr algn="l"/>
            <a:r>
              <a:rPr lang="en-US" dirty="0" smtClean="0"/>
              <a:t>There were used other tools used to find out real problems and solutions except research questions for this issue based research. They are mentioned as below:</a:t>
            </a:r>
          </a:p>
          <a:p>
            <a:pPr marL="342900" indent="-342900" algn="l">
              <a:buFont typeface="Wingdings" panose="05000000000000000000" pitchFamily="2" charset="2"/>
              <a:buChar char="Ø"/>
            </a:pPr>
            <a:r>
              <a:rPr lang="en-US" dirty="0" smtClean="0"/>
              <a:t>Field notes for direct and indirect observation</a:t>
            </a:r>
          </a:p>
          <a:p>
            <a:pPr marL="342900" indent="-342900" algn="l">
              <a:buFont typeface="Wingdings" panose="05000000000000000000" pitchFamily="2" charset="2"/>
              <a:buChar char="Ø"/>
            </a:pPr>
            <a:r>
              <a:rPr lang="en-US" dirty="0" smtClean="0"/>
              <a:t>Smart phone</a:t>
            </a:r>
          </a:p>
          <a:p>
            <a:pPr marL="342900" indent="-342900" algn="l">
              <a:buFont typeface="Wingdings" panose="05000000000000000000" pitchFamily="2" charset="2"/>
              <a:buChar char="Ø"/>
            </a:pPr>
            <a:r>
              <a:rPr lang="en-US" dirty="0" smtClean="0"/>
              <a:t>Camera</a:t>
            </a:r>
          </a:p>
          <a:p>
            <a:pPr marL="342900" indent="-342900" algn="l">
              <a:buFont typeface="Wingdings" panose="05000000000000000000" pitchFamily="2" charset="2"/>
              <a:buChar char="Ø"/>
            </a:pPr>
            <a:r>
              <a:rPr lang="en-US" dirty="0" smtClean="0"/>
              <a:t>Audio recorder</a:t>
            </a:r>
          </a:p>
          <a:p>
            <a:pPr algn="l"/>
            <a:r>
              <a:rPr lang="en-US" b="1" dirty="0" smtClean="0"/>
              <a:t>3.4. Data collection Procedure</a:t>
            </a:r>
          </a:p>
          <a:p>
            <a:pPr algn="l"/>
            <a:r>
              <a:rPr lang="en-US" u="sng" dirty="0" smtClean="0"/>
              <a:t>Primary Data collection</a:t>
            </a:r>
            <a:r>
              <a:rPr lang="en-US" dirty="0" smtClean="0"/>
              <a:t>: Primary data were  collected from interview with teachers and students using research questions.</a:t>
            </a:r>
          </a:p>
          <a:p>
            <a:pPr algn="l"/>
            <a:r>
              <a:rPr lang="en-US" dirty="0" smtClean="0"/>
              <a:t>Secondary Data collection: Secondary data were collected from direction observation and study of school building infrastructure, classroom condition, play ground, school compound, English curriculum and textbook, news, article etc.</a:t>
            </a:r>
          </a:p>
          <a:p>
            <a:pPr algn="l"/>
            <a:endParaRPr lang="en-US" dirty="0" smtClean="0"/>
          </a:p>
          <a:p>
            <a:pPr algn="l"/>
            <a:endParaRPr lang="en-US" b="1" dirty="0"/>
          </a:p>
        </p:txBody>
      </p:sp>
    </p:spTree>
    <p:extLst>
      <p:ext uri="{BB962C8B-B14F-4D97-AF65-F5344CB8AC3E}">
        <p14:creationId xmlns:p14="http://schemas.microsoft.com/office/powerpoint/2010/main" val="270675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0457" y="351693"/>
            <a:ext cx="10397543" cy="1097280"/>
          </a:xfrm>
        </p:spPr>
        <p:txBody>
          <a:bodyPr>
            <a:normAutofit/>
          </a:bodyPr>
          <a:lstStyle/>
          <a:p>
            <a:pPr algn="l"/>
            <a:r>
              <a:rPr lang="en-US" sz="2400" b="1" dirty="0" smtClean="0">
                <a:latin typeface="+mn-lt"/>
              </a:rPr>
              <a:t>4. Analysis and Interpretation of Data </a:t>
            </a:r>
            <a:br>
              <a:rPr lang="en-US" sz="2400" b="1" dirty="0" smtClean="0">
                <a:latin typeface="+mn-lt"/>
              </a:rPr>
            </a:br>
            <a:r>
              <a:rPr lang="en-US" sz="2400" dirty="0" smtClean="0">
                <a:latin typeface="+mn-lt"/>
              </a:rPr>
              <a:t>All the qualitative data were from the teachers and students from this research.</a:t>
            </a:r>
            <a:br>
              <a:rPr lang="en-US" sz="2400" dirty="0" smtClean="0">
                <a:latin typeface="+mn-lt"/>
              </a:rPr>
            </a:br>
            <a:r>
              <a:rPr lang="en-US" sz="2400" dirty="0" smtClean="0">
                <a:latin typeface="+mn-lt"/>
              </a:rPr>
              <a:t>They are analyzed and interpreted as following way:</a:t>
            </a:r>
            <a:endParaRPr lang="en-US" sz="2400" dirty="0">
              <a:latin typeface="+mn-lt"/>
            </a:endParaRPr>
          </a:p>
        </p:txBody>
      </p:sp>
      <p:sp>
        <p:nvSpPr>
          <p:cNvPr id="3" name="Subtitle 2"/>
          <p:cNvSpPr>
            <a:spLocks noGrp="1"/>
          </p:cNvSpPr>
          <p:nvPr>
            <p:ph type="subTitle" idx="1"/>
          </p:nvPr>
        </p:nvSpPr>
        <p:spPr>
          <a:xfrm>
            <a:off x="270457" y="1622739"/>
            <a:ext cx="11405728" cy="4876536"/>
          </a:xfrm>
        </p:spPr>
        <p:txBody>
          <a:bodyPr>
            <a:noAutofit/>
          </a:bodyPr>
          <a:lstStyle/>
          <a:p>
            <a:pPr algn="l"/>
            <a:r>
              <a:rPr lang="en-US" b="1" dirty="0" smtClean="0"/>
              <a:t>4.1 Analysis and Interpretation data obtained from Teachers</a:t>
            </a:r>
            <a:endParaRPr lang="en-US" b="1" dirty="0"/>
          </a:p>
          <a:p>
            <a:pPr marL="342900" indent="-342900" algn="l">
              <a:buFont typeface="Wingdings" panose="05000000000000000000" pitchFamily="2" charset="2"/>
              <a:buChar char="Ø"/>
            </a:pPr>
            <a:r>
              <a:rPr lang="en-US" dirty="0" smtClean="0"/>
              <a:t>There were two English teachers of secondary level selected for this issue based research.</a:t>
            </a:r>
            <a:endParaRPr lang="en-US" dirty="0"/>
          </a:p>
          <a:p>
            <a:pPr marL="342900" indent="-342900" algn="l">
              <a:buFont typeface="Wingdings" panose="05000000000000000000" pitchFamily="2" charset="2"/>
              <a:buChar char="Ø"/>
            </a:pPr>
            <a:r>
              <a:rPr lang="en-US" dirty="0" smtClean="0"/>
              <a:t>Research questions were asked them conducting an interview program under the permission of head teacher of school and collected their relevant primary qualitative data and information focusing on this issue. They are mentioned as below:</a:t>
            </a:r>
          </a:p>
          <a:p>
            <a:pPr marL="342900" indent="-342900" algn="l">
              <a:buFont typeface="Wingdings" panose="05000000000000000000" pitchFamily="2" charset="2"/>
              <a:buChar char="Ø"/>
            </a:pPr>
            <a:r>
              <a:rPr lang="en-US" dirty="0" smtClean="0"/>
              <a:t>English teachers said that earthquake impacted badly their school and their other schools of their locality. All the school building were completely damaged and useless at that time. They added that some cracked buildings and classrooms were under the risk of disaster.</a:t>
            </a:r>
          </a:p>
          <a:p>
            <a:pPr marL="342900" indent="-342900" algn="l">
              <a:buFont typeface="Wingdings" panose="05000000000000000000" pitchFamily="2" charset="2"/>
              <a:buChar char="Ø"/>
            </a:pPr>
            <a:r>
              <a:rPr lang="en-US" dirty="0" smtClean="0"/>
              <a:t>English teacher ‘A’ said that students were compelled to study under the little sized tent on the play ground, </a:t>
            </a:r>
            <a:r>
              <a:rPr lang="en-US" dirty="0"/>
              <a:t>t</a:t>
            </a:r>
            <a:r>
              <a:rPr lang="en-US" dirty="0" smtClean="0"/>
              <a:t>here was no possibility to conduct effective teaching learning activities in teaching English.</a:t>
            </a:r>
          </a:p>
        </p:txBody>
      </p:sp>
    </p:spTree>
    <p:extLst>
      <p:ext uri="{BB962C8B-B14F-4D97-AF65-F5344CB8AC3E}">
        <p14:creationId xmlns:p14="http://schemas.microsoft.com/office/powerpoint/2010/main" val="2907057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648</TotalTime>
  <Words>2290</Words>
  <Application>Microsoft Office PowerPoint</Application>
  <PresentationFormat>Widescreen</PresentationFormat>
  <Paragraphs>116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‘Impact of English Language Teaching and Learning at Grade-10, After Earthquake Disaster in Jajarkot’</vt:lpstr>
      <vt:lpstr>1. Background</vt:lpstr>
      <vt:lpstr>PowerPoint Presentation</vt:lpstr>
      <vt:lpstr>PowerPoint Presentation</vt:lpstr>
      <vt:lpstr>2. Objectives</vt:lpstr>
      <vt:lpstr>3. Methodology</vt:lpstr>
      <vt:lpstr>PowerPoint Presentation</vt:lpstr>
      <vt:lpstr>  3.3 Others tools</vt:lpstr>
      <vt:lpstr>4. Analysis and Interpretation of Data  All the qualitative data were from the teachers and students from this research. They are analyzed and interpreted as following way:</vt:lpstr>
      <vt:lpstr>PowerPoint Presentation</vt:lpstr>
      <vt:lpstr>PowerPoint Presentation</vt:lpstr>
      <vt:lpstr>PowerPoint Presentation</vt:lpstr>
      <vt:lpstr>5. Finding</vt:lpstr>
      <vt:lpstr>PowerPoint Presentation</vt:lpstr>
      <vt:lpstr>PowerPoint Presentation</vt:lpstr>
      <vt:lpstr>Reference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of ICT Problem in class-9 English During COVID 19 Pandemic</dc:title>
  <dc:creator>Lenovo</dc:creator>
  <cp:lastModifiedBy>Lenovo</cp:lastModifiedBy>
  <cp:revision>191</cp:revision>
  <dcterms:created xsi:type="dcterms:W3CDTF">2023-12-21T13:46:46Z</dcterms:created>
  <dcterms:modified xsi:type="dcterms:W3CDTF">2023-12-28T10:34:54Z</dcterms:modified>
</cp:coreProperties>
</file>