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0" r:id="rId22"/>
    <p:sldId id="276" r:id="rId23"/>
    <p:sldId id="277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Historical Phonetics</a:t>
            </a:r>
            <a:endParaRPr lang="uk-UA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Modern English Vowel Development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1553086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654628"/>
            <a:ext cx="9601197" cy="997527"/>
          </a:xfrm>
        </p:spPr>
        <p:txBody>
          <a:bodyPr>
            <a:normAutofit/>
          </a:bodyPr>
          <a:lstStyle/>
          <a:p>
            <a:r>
              <a:rPr lang="en-US" sz="3200" b="1" i="1" dirty="0"/>
              <a:t>The Great Vowel </a:t>
            </a:r>
            <a:r>
              <a:rPr lang="en-US" sz="3200" b="1" i="1" dirty="0" smtClean="0"/>
              <a:t>Shift The Phonological Results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652155"/>
            <a:ext cx="9601196" cy="453043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1. The </a:t>
            </a:r>
            <a:r>
              <a:rPr lang="en-US" dirty="0"/>
              <a:t>correlation </a:t>
            </a:r>
            <a:r>
              <a:rPr lang="en-US" b="1" i="1" dirty="0"/>
              <a:t>checked / free (non-checked)</a:t>
            </a:r>
            <a:r>
              <a:rPr lang="en-US" dirty="0"/>
              <a:t> </a:t>
            </a:r>
            <a:r>
              <a:rPr lang="en-US" dirty="0" smtClean="0"/>
              <a:t>in the English system of vowels was finally established.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2. The </a:t>
            </a:r>
            <a:r>
              <a:rPr lang="en-US" dirty="0"/>
              <a:t>diphthongs </a:t>
            </a:r>
            <a:r>
              <a:rPr lang="en-US" dirty="0" smtClean="0"/>
              <a:t>did </a:t>
            </a:r>
            <a:r>
              <a:rPr lang="en-US" dirty="0"/>
              <a:t>not represent a separate system of vowels any </a:t>
            </a:r>
            <a:r>
              <a:rPr lang="en-US" dirty="0" smtClean="0"/>
              <a:t>longer. They and </a:t>
            </a:r>
            <a:r>
              <a:rPr lang="en-US" dirty="0"/>
              <a:t>the phonetically long </a:t>
            </a:r>
            <a:r>
              <a:rPr lang="en-US" dirty="0" err="1"/>
              <a:t>monophthongs</a:t>
            </a:r>
            <a:r>
              <a:rPr lang="en-US" dirty="0"/>
              <a:t>, being non-checked vowel phonemes, </a:t>
            </a:r>
            <a:r>
              <a:rPr lang="en-US" dirty="0" smtClean="0"/>
              <a:t>became </a:t>
            </a:r>
            <a:r>
              <a:rPr lang="en-US" dirty="0"/>
              <a:t>opposed to the phonetically short, checked vowel </a:t>
            </a:r>
            <a:r>
              <a:rPr lang="en-US" dirty="0" smtClean="0"/>
              <a:t>phonemes. </a:t>
            </a:r>
            <a:endParaRPr lang="ru-RU" dirty="0"/>
          </a:p>
          <a:p>
            <a:pPr marL="0" indent="0">
              <a:buNone/>
            </a:pPr>
            <a:r>
              <a:rPr lang="en-US" dirty="0" smtClean="0"/>
              <a:t>3. The </a:t>
            </a:r>
            <a:r>
              <a:rPr lang="en-US" dirty="0"/>
              <a:t>correlation </a:t>
            </a:r>
            <a:r>
              <a:rPr lang="en-US" b="1" i="1" dirty="0"/>
              <a:t>close / open</a:t>
            </a:r>
            <a:r>
              <a:rPr lang="en-US" dirty="0"/>
              <a:t> in the system of long vowels disappeared.</a:t>
            </a:r>
          </a:p>
          <a:p>
            <a:pPr marL="0" indent="0">
              <a:buNone/>
            </a:pPr>
            <a:r>
              <a:rPr lang="en-US" dirty="0" smtClean="0"/>
              <a:t>4. The </a:t>
            </a:r>
            <a:r>
              <a:rPr lang="en-US" dirty="0"/>
              <a:t>number of phonetically long vowels decreased.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63643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670405"/>
            <a:ext cx="9628906" cy="81549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Modern English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1497059"/>
            <a:ext cx="9518069" cy="46127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3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            </a:t>
            </a:r>
            <a:r>
              <a:rPr lang="en-US" sz="2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2800" dirty="0" smtClean="0">
                <a:cs typeface="Lucida Sans Unicode" panose="020B0602030504020204" pitchFamily="34" charset="0"/>
              </a:rPr>
              <a:t>Daniel </a:t>
            </a:r>
            <a:r>
              <a:rPr lang="en-US" sz="2800" dirty="0">
                <a:cs typeface="Lucida Sans Unicode" panose="020B0602030504020204" pitchFamily="34" charset="0"/>
              </a:rPr>
              <a:t>Jones (1957)        </a:t>
            </a:r>
            <a:r>
              <a:rPr lang="en-US" sz="2800" dirty="0" smtClean="0">
                <a:cs typeface="Lucida Sans Unicode" panose="020B0602030504020204" pitchFamily="34" charset="0"/>
              </a:rPr>
              <a:t>Longman </a:t>
            </a:r>
            <a:r>
              <a:rPr lang="en-US" sz="2800" dirty="0">
                <a:cs typeface="Lucida Sans Unicode" panose="020B0602030504020204" pitchFamily="34" charset="0"/>
              </a:rPr>
              <a:t>(</a:t>
            </a:r>
            <a:r>
              <a:rPr lang="en-US" sz="2800" dirty="0" smtClean="0">
                <a:cs typeface="Lucida Sans Unicode" panose="020B0602030504020204" pitchFamily="34" charset="0"/>
              </a:rPr>
              <a:t>2012)</a:t>
            </a:r>
            <a:endParaRPr lang="en-US" sz="2800" dirty="0">
              <a:cs typeface="Lucida Sans Unicode" panose="020B0602030504020204" pitchFamily="34" charset="0"/>
            </a:endParaRPr>
          </a:p>
          <a:p>
            <a:pPr>
              <a:buNone/>
            </a:pPr>
            <a:endParaRPr lang="en-US" sz="3200" dirty="0" smtClean="0">
              <a:cs typeface="Lucida Sans Unicode" panose="020B0602030504020204" pitchFamily="34" charset="0"/>
            </a:endParaRPr>
          </a:p>
          <a:p>
            <a:pPr>
              <a:buNone/>
            </a:pPr>
            <a:r>
              <a:rPr lang="en-US" sz="2800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LME</a:t>
            </a:r>
            <a:r>
              <a:rPr lang="en-US" sz="2800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2800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[ɔ:]</a:t>
            </a:r>
          </a:p>
          <a:p>
            <a:pPr>
              <a:buNone/>
            </a:pPr>
            <a:r>
              <a:rPr lang="en-US" sz="2800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pore             </a:t>
            </a:r>
            <a:r>
              <a:rPr lang="en-US" sz="2800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[ </a:t>
            </a:r>
            <a:r>
              <a:rPr lang="en-US" sz="2800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pɔə</a:t>
            </a:r>
            <a:r>
              <a:rPr lang="en-US" sz="2800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] [</a:t>
            </a:r>
            <a:r>
              <a:rPr lang="en-US" sz="2800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pɔ</a:t>
            </a:r>
            <a:r>
              <a:rPr lang="en-US" sz="2800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:] </a:t>
            </a:r>
            <a:r>
              <a:rPr lang="en-US" sz="2800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          </a:t>
            </a:r>
            <a:r>
              <a:rPr lang="en-US" sz="2800" dirty="0" err="1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BrE</a:t>
            </a:r>
            <a:r>
              <a:rPr lang="en-US" sz="2800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2800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[</a:t>
            </a:r>
            <a:r>
              <a:rPr lang="en-US" sz="2800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pɔ</a:t>
            </a:r>
            <a:r>
              <a:rPr lang="en-US" sz="2800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:] </a:t>
            </a:r>
            <a:r>
              <a:rPr lang="en-US" sz="2800" dirty="0" err="1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AmE</a:t>
            </a:r>
            <a:r>
              <a:rPr lang="en-US" sz="2800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 [</a:t>
            </a:r>
            <a:r>
              <a:rPr lang="en-US" sz="2800" dirty="0" err="1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pɔ:r</a:t>
            </a:r>
            <a:r>
              <a:rPr lang="en-US" sz="2800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]</a:t>
            </a:r>
            <a:endParaRPr lang="en-US" sz="2800" dirty="0"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>
              <a:buNone/>
            </a:pPr>
            <a:r>
              <a:rPr lang="en-US" sz="2800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poor             [</a:t>
            </a:r>
            <a:r>
              <a:rPr lang="en-US" sz="2800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puə</a:t>
            </a:r>
            <a:r>
              <a:rPr lang="en-US" sz="2800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] [</a:t>
            </a:r>
            <a:r>
              <a:rPr lang="en-US" sz="2800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pɔə</a:t>
            </a:r>
            <a:r>
              <a:rPr lang="en-US" sz="2800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] </a:t>
            </a:r>
            <a:r>
              <a:rPr lang="en-US" sz="2800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          </a:t>
            </a:r>
            <a:r>
              <a:rPr lang="en-US" sz="2800" dirty="0" err="1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BrE</a:t>
            </a:r>
            <a:r>
              <a:rPr lang="en-US" sz="2800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2800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[</a:t>
            </a:r>
            <a:r>
              <a:rPr lang="en-US" sz="2800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pɔ</a:t>
            </a:r>
            <a:r>
              <a:rPr lang="en-US" sz="2800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:] </a:t>
            </a:r>
            <a:r>
              <a:rPr lang="en-US" sz="2800" dirty="0" err="1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AmE</a:t>
            </a:r>
            <a:r>
              <a:rPr lang="en-US" sz="2800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 [</a:t>
            </a:r>
            <a:r>
              <a:rPr lang="en-US" sz="2800" dirty="0" err="1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p</a:t>
            </a:r>
            <a:r>
              <a:rPr lang="en-US" sz="2800" dirty="0" err="1" smtClean="0">
                <a:ea typeface="Lucida Sans Unicode" panose="020B0602030504020204" pitchFamily="34" charset="0"/>
                <a:cs typeface="Times New Roman" panose="02020603050405020304" pitchFamily="18" charset="0"/>
              </a:rPr>
              <a:t>ʊr</a:t>
            </a:r>
            <a:r>
              <a:rPr lang="en-US" sz="2800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] </a:t>
            </a:r>
            <a:endParaRPr lang="en-US" sz="2800" dirty="0"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>
              <a:buNone/>
            </a:pPr>
            <a:r>
              <a:rPr lang="en-US" sz="2800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Compare:</a:t>
            </a:r>
            <a:r>
              <a:rPr lang="en-US" sz="3200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dirty="0">
                <a:cs typeface="Lucida Sans Unicode" panose="020B0602030504020204" pitchFamily="34" charset="0"/>
              </a:rPr>
              <a:t>paw </a:t>
            </a:r>
            <a:r>
              <a:rPr lang="en-US" dirty="0" smtClean="0">
                <a:cs typeface="Lucida Sans Unicode" panose="020B0602030504020204" pitchFamily="34" charset="0"/>
              </a:rPr>
              <a:t>    </a:t>
            </a:r>
            <a:r>
              <a:rPr lang="en-US" dirty="0">
                <a:cs typeface="Lucida Sans Unicode" panose="020B0602030504020204" pitchFamily="34" charset="0"/>
              </a:rPr>
              <a:t>[ </a:t>
            </a:r>
            <a:r>
              <a:rPr lang="en-US" dirty="0" err="1">
                <a:cs typeface="Lucida Sans Unicode" panose="020B0602030504020204" pitchFamily="34" charset="0"/>
              </a:rPr>
              <a:t>p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ɔ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:]                   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BrE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 [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pɔ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:] 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AmE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 [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p</a:t>
            </a:r>
            <a:r>
              <a:rPr lang="en-US" dirty="0" err="1">
                <a:ea typeface="Lucida Sans Unicode" panose="020B0602030504020204" pitchFamily="34" charset="0"/>
                <a:cs typeface="Times New Roman" panose="02020603050405020304" pitchFamily="18" charset="0"/>
              </a:rPr>
              <a:t>ɒ</a:t>
            </a:r>
            <a:r>
              <a:rPr lang="en-US" dirty="0">
                <a:ea typeface="Lucida Sans Unicode" panose="020B0602030504020204" pitchFamily="34" charset="0"/>
                <a:cs typeface="Times New Roman" panose="02020603050405020304" pitchFamily="18" charset="0"/>
              </a:rPr>
              <a:t>:]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52691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639233"/>
            <a:ext cx="9618515" cy="1033704"/>
          </a:xfrm>
        </p:spPr>
        <p:txBody>
          <a:bodyPr>
            <a:normAutofit/>
          </a:bodyPr>
          <a:lstStyle/>
          <a:p>
            <a:r>
              <a:rPr lang="en-US" sz="3200" dirty="0"/>
              <a:t>Qualitative Sound Changes of Short Vowels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673704"/>
            <a:ext cx="9609855" cy="445693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/>
              <a:t> In Late Middle English the system of short vowels consisted  of five vowel phonemes</a:t>
            </a:r>
          </a:p>
          <a:p>
            <a:pPr marL="0" indent="0">
              <a:buNone/>
              <a:defRPr/>
            </a:pPr>
            <a:r>
              <a:rPr lang="en-US" dirty="0"/>
              <a:t>                                 I                 u</a:t>
            </a:r>
          </a:p>
          <a:p>
            <a:pPr marL="0" indent="0">
              <a:buNone/>
              <a:defRPr/>
            </a:pPr>
            <a:r>
              <a:rPr lang="en-US" dirty="0"/>
              <a:t>                                    e      o</a:t>
            </a:r>
          </a:p>
          <a:p>
            <a:pPr marL="0" indent="0">
              <a:buNone/>
              <a:defRPr/>
            </a:pPr>
            <a:r>
              <a:rPr lang="en-US" dirty="0"/>
              <a:t>                                        a</a:t>
            </a:r>
          </a:p>
          <a:p>
            <a:pPr marL="0" indent="0">
              <a:buNone/>
              <a:defRPr/>
            </a:pPr>
            <a:r>
              <a:rPr lang="en-US" dirty="0"/>
              <a:t>      Only </a:t>
            </a:r>
            <a:r>
              <a:rPr lang="en-US" b="1" dirty="0"/>
              <a:t>two vowels</a:t>
            </a:r>
            <a:r>
              <a:rPr lang="en-US" dirty="0"/>
              <a:t> out of five were affected in Modern English: the short vowel of the low rise /a/ and the short vowel of the high rise /u/</a:t>
            </a:r>
            <a:endParaRPr lang="ru-RU" dirty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45889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660015"/>
            <a:ext cx="9601196" cy="825886"/>
          </a:xfrm>
        </p:spPr>
        <p:txBody>
          <a:bodyPr>
            <a:normAutofit/>
          </a:bodyPr>
          <a:lstStyle/>
          <a:p>
            <a:r>
              <a:rPr lang="en-US" sz="3200" dirty="0"/>
              <a:t>The Changes of the Short Vowel /a/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2381" y="1485900"/>
            <a:ext cx="9504215" cy="464473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             </a:t>
            </a:r>
            <a:r>
              <a:rPr lang="en-US" dirty="0" smtClean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ME /a/&gt; </a:t>
            </a:r>
            <a:r>
              <a:rPr lang="en-US" dirty="0" err="1" smtClean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ModE</a:t>
            </a:r>
            <a:r>
              <a:rPr lang="en-US" dirty="0" smtClean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/æ/</a:t>
            </a:r>
            <a:r>
              <a:rPr lang="en-US" b="1" dirty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       ( the 15</a:t>
            </a:r>
            <a:r>
              <a:rPr lang="en-US" baseline="30000" dirty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th</a:t>
            </a:r>
            <a:r>
              <a:rPr lang="en-US" dirty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  – 16</a:t>
            </a:r>
            <a:r>
              <a:rPr lang="en-US" baseline="30000" dirty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th</a:t>
            </a:r>
            <a:r>
              <a:rPr lang="en-US" dirty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  c.)</a:t>
            </a:r>
          </a:p>
          <a:p>
            <a:pPr marL="0" indent="0">
              <a:buNone/>
            </a:pPr>
            <a:r>
              <a:rPr lang="en-US" dirty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        ME man [ </a:t>
            </a:r>
            <a:r>
              <a:rPr lang="en-US" dirty="0" err="1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mɑn</a:t>
            </a:r>
            <a:r>
              <a:rPr lang="en-US" dirty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] &gt;  </a:t>
            </a:r>
            <a:r>
              <a:rPr lang="en-US" dirty="0" err="1" smtClean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ModE</a:t>
            </a:r>
            <a:r>
              <a:rPr lang="en-US" dirty="0" smtClean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man [</a:t>
            </a:r>
            <a:r>
              <a:rPr lang="en-US" dirty="0" err="1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mæn</a:t>
            </a:r>
            <a:r>
              <a:rPr lang="en-US" dirty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]</a:t>
            </a:r>
          </a:p>
          <a:p>
            <a:pPr marL="0" indent="0">
              <a:buNone/>
            </a:pPr>
            <a:r>
              <a:rPr lang="en-US" dirty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            </a:t>
            </a:r>
            <a:r>
              <a:rPr lang="en-US" dirty="0" smtClean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ME </a:t>
            </a:r>
            <a:r>
              <a:rPr lang="en-US" dirty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/a/ &gt; </a:t>
            </a:r>
            <a:r>
              <a:rPr lang="en-US" dirty="0" err="1" smtClean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ModE</a:t>
            </a:r>
            <a:r>
              <a:rPr lang="en-US" dirty="0" smtClean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 /</a:t>
            </a:r>
            <a:r>
              <a:rPr lang="en-US" dirty="0" smtClean="0"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ɒ</a:t>
            </a:r>
            <a:r>
              <a:rPr lang="en-US" dirty="0" smtClean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/ </a:t>
            </a:r>
            <a:r>
              <a:rPr lang="en-US" dirty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(after labials</a:t>
            </a:r>
            <a:r>
              <a:rPr lang="en-US" dirty="0" smtClean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) </a:t>
            </a:r>
            <a:r>
              <a:rPr lang="en-US" dirty="0" err="1" smtClean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AmE</a:t>
            </a:r>
            <a:r>
              <a:rPr lang="en-US" dirty="0" smtClean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 /</a:t>
            </a:r>
            <a:r>
              <a:rPr lang="en-US" dirty="0"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ɑ</a:t>
            </a:r>
            <a:r>
              <a:rPr lang="en-US" dirty="0" smtClean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://</a:t>
            </a:r>
            <a:r>
              <a:rPr lang="en-US" dirty="0" smtClean="0"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ɒ:/</a:t>
            </a:r>
            <a:endParaRPr lang="en-US" dirty="0">
              <a:latin typeface="Garamond" panose="02020404030301010803" pitchFamily="18" charset="0"/>
              <a:ea typeface="Lucida Sans Unicode" panose="020B0602030504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         ME </a:t>
            </a:r>
            <a:r>
              <a:rPr lang="en-US" dirty="0" err="1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hwat</a:t>
            </a:r>
            <a:r>
              <a:rPr lang="en-US" dirty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 [ </a:t>
            </a:r>
            <a:r>
              <a:rPr lang="en-US" dirty="0" err="1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Xwat</a:t>
            </a:r>
            <a:r>
              <a:rPr lang="en-US" dirty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]   </a:t>
            </a:r>
            <a:r>
              <a:rPr lang="en-US" dirty="0" smtClean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&gt; </a:t>
            </a:r>
            <a:r>
              <a:rPr lang="en-US" dirty="0" err="1" smtClean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ModE</a:t>
            </a:r>
            <a:r>
              <a:rPr lang="en-US" dirty="0" smtClean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 what [</a:t>
            </a:r>
            <a:r>
              <a:rPr lang="en-US" dirty="0" err="1" smtClean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w</a:t>
            </a:r>
            <a:r>
              <a:rPr lang="en-US" dirty="0" err="1" smtClean="0"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ɒ</a:t>
            </a:r>
            <a:r>
              <a:rPr lang="en-US" dirty="0" err="1" smtClean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t</a:t>
            </a:r>
            <a:r>
              <a:rPr lang="en-US" dirty="0" smtClean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] </a:t>
            </a:r>
            <a:r>
              <a:rPr lang="en-US" dirty="0" err="1" smtClean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AmE</a:t>
            </a:r>
            <a:r>
              <a:rPr lang="en-US" dirty="0" smtClean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 [</a:t>
            </a:r>
            <a:r>
              <a:rPr lang="en-US" dirty="0" err="1" smtClean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w</a:t>
            </a:r>
            <a:r>
              <a:rPr lang="en-US" dirty="0" err="1" smtClean="0"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ɑ</a:t>
            </a:r>
            <a:r>
              <a:rPr lang="en-US" dirty="0" err="1" smtClean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:t</a:t>
            </a:r>
            <a:r>
              <a:rPr lang="en-US" dirty="0" smtClean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], [</a:t>
            </a:r>
            <a:r>
              <a:rPr lang="en-US" dirty="0" err="1" smtClean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w</a:t>
            </a:r>
            <a:r>
              <a:rPr lang="en-US" dirty="0" err="1" smtClean="0"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ʌt</a:t>
            </a:r>
            <a:r>
              <a:rPr lang="en-US" dirty="0" smtClean="0"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]</a:t>
            </a:r>
            <a:endParaRPr lang="en-US" dirty="0" smtClean="0">
              <a:latin typeface="Garamond" panose="02020404030301010803" pitchFamily="18" charset="0"/>
              <a:ea typeface="Lucida Sans Unicode" panose="020B0602030504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OE </a:t>
            </a:r>
            <a:r>
              <a:rPr lang="en-US" dirty="0" err="1" smtClean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wæcce</a:t>
            </a:r>
            <a:r>
              <a:rPr lang="en-US" dirty="0" smtClean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, ME </a:t>
            </a:r>
            <a:r>
              <a:rPr lang="en-US" dirty="0" err="1" smtClean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wacce</a:t>
            </a:r>
            <a:r>
              <a:rPr lang="en-US" dirty="0" smtClean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 [wake] &gt; </a:t>
            </a:r>
            <a:r>
              <a:rPr lang="en-US" dirty="0" err="1" smtClean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ModE</a:t>
            </a:r>
            <a:r>
              <a:rPr lang="en-US" dirty="0" smtClean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 watch [</a:t>
            </a:r>
            <a:r>
              <a:rPr lang="en-US" dirty="0" err="1" smtClean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w</a:t>
            </a:r>
            <a:r>
              <a:rPr lang="en-US" dirty="0" err="1" smtClean="0"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ɒʧ</a:t>
            </a:r>
            <a:r>
              <a:rPr lang="en-US" dirty="0" smtClean="0"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], </a:t>
            </a:r>
            <a:r>
              <a:rPr lang="en-US" dirty="0" err="1" smtClean="0"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AmE</a:t>
            </a:r>
            <a:r>
              <a:rPr lang="en-US" dirty="0" smtClean="0"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 [</a:t>
            </a:r>
            <a:r>
              <a:rPr lang="en-US" dirty="0" err="1" smtClean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w</a:t>
            </a:r>
            <a:r>
              <a:rPr lang="en-US" dirty="0" err="1" smtClean="0"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ɑ</a:t>
            </a:r>
            <a:r>
              <a:rPr lang="en-US" dirty="0" err="1" smtClean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:</a:t>
            </a:r>
            <a:r>
              <a:rPr lang="en-US" dirty="0" err="1" smtClean="0"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ʧ</a:t>
            </a:r>
            <a:r>
              <a:rPr lang="en-US" dirty="0" smtClean="0"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], [</a:t>
            </a:r>
            <a:r>
              <a:rPr lang="en-US" dirty="0" err="1" smtClean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w</a:t>
            </a:r>
            <a:r>
              <a:rPr lang="en-US" dirty="0" err="1" smtClean="0"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ɒ:ʧ</a:t>
            </a:r>
            <a:r>
              <a:rPr lang="en-US" dirty="0" smtClean="0"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]</a:t>
            </a:r>
            <a:endParaRPr lang="en-US" dirty="0">
              <a:latin typeface="Garamond" panose="02020404030301010803" pitchFamily="18" charset="0"/>
              <a:ea typeface="Lucida Sans Unicode" panose="020B0602030504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             </a:t>
            </a:r>
            <a:r>
              <a:rPr lang="en-US" dirty="0" smtClean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ME </a:t>
            </a:r>
            <a:r>
              <a:rPr lang="en-US" dirty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/a/&gt; </a:t>
            </a:r>
            <a:r>
              <a:rPr lang="en-US" dirty="0" err="1" smtClean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ModE</a:t>
            </a:r>
            <a:r>
              <a:rPr lang="en-US" dirty="0" smtClean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/æ/ &gt; /æ:/ &gt;/a:/</a:t>
            </a:r>
          </a:p>
          <a:p>
            <a:pPr marL="0" indent="0">
              <a:buNone/>
            </a:pPr>
            <a:r>
              <a:rPr lang="en-US" dirty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         ME grass [</a:t>
            </a:r>
            <a:r>
              <a:rPr lang="en-US" dirty="0" err="1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grɑs</a:t>
            </a:r>
            <a:r>
              <a:rPr lang="en-US" dirty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] &gt; </a:t>
            </a:r>
            <a:r>
              <a:rPr lang="en-US" dirty="0" err="1" smtClean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ModE</a:t>
            </a:r>
            <a:r>
              <a:rPr lang="en-US" dirty="0" smtClean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grass [</a:t>
            </a:r>
            <a:r>
              <a:rPr lang="en-US" dirty="0" err="1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græs</a:t>
            </a:r>
            <a:r>
              <a:rPr lang="en-US" dirty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] &gt;[</a:t>
            </a:r>
            <a:r>
              <a:rPr lang="en-US" dirty="0" err="1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græ:s</a:t>
            </a:r>
            <a:r>
              <a:rPr lang="en-US" dirty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]&gt;[</a:t>
            </a:r>
            <a:r>
              <a:rPr lang="en-US" dirty="0" err="1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gra:s</a:t>
            </a:r>
            <a:r>
              <a:rPr lang="en-US" dirty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] (</a:t>
            </a:r>
            <a:r>
              <a:rPr lang="en-US" i="1" dirty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British English</a:t>
            </a:r>
            <a:r>
              <a:rPr lang="en-US" dirty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)</a:t>
            </a:r>
            <a:endParaRPr lang="uk-UA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824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670406"/>
            <a:ext cx="9628906" cy="805104"/>
          </a:xfrm>
        </p:spPr>
        <p:txBody>
          <a:bodyPr>
            <a:normAutofit/>
          </a:bodyPr>
          <a:lstStyle/>
          <a:p>
            <a:r>
              <a:rPr lang="en-US" sz="3200" dirty="0"/>
              <a:t>The Changes of the Short Vowel of the High Rise /u/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475510"/>
            <a:ext cx="9615051" cy="467590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ME /u/ 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&gt;  </a:t>
            </a:r>
            <a:r>
              <a:rPr lang="en-US" dirty="0" err="1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ModE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 /</a:t>
            </a:r>
            <a:r>
              <a:rPr lang="en-US" dirty="0" smtClean="0"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ʊ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/, /</a:t>
            </a:r>
            <a:r>
              <a:rPr lang="en-US" dirty="0" smtClean="0"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ʌ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/</a:t>
            </a:r>
            <a:r>
              <a:rPr lang="en-US" b="1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the 16</a:t>
            </a:r>
            <a:r>
              <a:rPr lang="en-US" baseline="30000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th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  – 17</a:t>
            </a:r>
            <a:r>
              <a:rPr lang="en-US" baseline="30000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th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 c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         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ME  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loven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 [ 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luven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] &gt; </a:t>
            </a:r>
            <a:r>
              <a:rPr lang="en-US" dirty="0" err="1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ModE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love [ </a:t>
            </a:r>
            <a:r>
              <a:rPr lang="en-US" dirty="0" err="1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l</a:t>
            </a:r>
            <a:r>
              <a:rPr lang="en-US" dirty="0" err="1" smtClean="0"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ʌ</a:t>
            </a:r>
            <a:r>
              <a:rPr lang="en-US" dirty="0" err="1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v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]</a:t>
            </a:r>
          </a:p>
          <a:p>
            <a:pPr marL="0" indent="0">
              <a:buNone/>
            </a:pPr>
            <a:endParaRPr lang="en-US" dirty="0"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0" indent="0">
              <a:buNone/>
            </a:pP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                         </a:t>
            </a:r>
            <a:r>
              <a:rPr lang="en-US" b="1" i="1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W. Shakespeare</a:t>
            </a:r>
            <a:r>
              <a:rPr lang="en-US" i="1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     </a:t>
            </a:r>
            <a:r>
              <a:rPr lang="en-US" b="1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Sonnet 116</a:t>
            </a:r>
          </a:p>
          <a:p>
            <a:pPr marL="0" indent="0">
              <a:buNone/>
            </a:pP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Let me not to the marriage of true minds</a:t>
            </a:r>
          </a:p>
          <a:p>
            <a:pPr marL="0" indent="0">
              <a:buNone/>
            </a:pP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Admit impediments. Love is not love          [u]</a:t>
            </a:r>
          </a:p>
          <a:p>
            <a:pPr marL="0" indent="0">
              <a:buNone/>
            </a:pP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Which alters when it alteration finds,</a:t>
            </a:r>
          </a:p>
          <a:p>
            <a:pPr marL="0" indent="0">
              <a:buNone/>
            </a:pP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Or bends with the remover to remove.        [u]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0445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639232"/>
            <a:ext cx="9639297" cy="877841"/>
          </a:xfrm>
        </p:spPr>
        <p:txBody>
          <a:bodyPr>
            <a:normAutofit/>
          </a:bodyPr>
          <a:lstStyle/>
          <a:p>
            <a:r>
              <a:rPr lang="en-US" sz="3200" dirty="0"/>
              <a:t>The Quantitative Sound Changes in New English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1517073"/>
            <a:ext cx="9518069" cy="46655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The lengthening of short vowels before the consonantal clusters /</a:t>
            </a:r>
            <a:r>
              <a:rPr lang="en-US" b="1" dirty="0" err="1"/>
              <a:t>st</a:t>
            </a:r>
            <a:r>
              <a:rPr lang="en-US" b="1" dirty="0"/>
              <a:t>/ /</a:t>
            </a:r>
            <a:r>
              <a:rPr lang="en-US" b="1" dirty="0" err="1"/>
              <a:t>ft</a:t>
            </a:r>
            <a:r>
              <a:rPr lang="en-US" b="1" dirty="0"/>
              <a:t>/ /</a:t>
            </a:r>
            <a:r>
              <a:rPr lang="en-US" b="1" dirty="0" err="1"/>
              <a:t>nt</a:t>
            </a:r>
            <a:r>
              <a:rPr lang="en-US" b="1" dirty="0"/>
              <a:t>/, before /s/ in the final position</a:t>
            </a:r>
          </a:p>
          <a:p>
            <a:pPr marL="0" indent="0">
              <a:buNone/>
            </a:pPr>
            <a:r>
              <a:rPr lang="en-US" dirty="0">
                <a:cs typeface="Lucida Sans Unicode" panose="020B0602030504020204" pitchFamily="34" charset="0"/>
              </a:rPr>
              <a:t>ME blast [ </a:t>
            </a:r>
            <a:r>
              <a:rPr lang="en-US" dirty="0" err="1">
                <a:cs typeface="Lucida Sans Unicode" panose="020B0602030504020204" pitchFamily="34" charset="0"/>
              </a:rPr>
              <a:t>bl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ɑst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] 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&gt;</a:t>
            </a:r>
            <a:r>
              <a:rPr lang="en-US" dirty="0" err="1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ModE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[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blɑ:st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]; ME 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after [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ɑfter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] 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&gt;</a:t>
            </a:r>
            <a:r>
              <a:rPr lang="en-US" dirty="0" err="1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ModE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after 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[</a:t>
            </a:r>
            <a:r>
              <a:rPr lang="en-US" dirty="0" err="1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ɑ:ftǝ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];</a:t>
            </a:r>
            <a:endParaRPr lang="en-US" dirty="0"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0" indent="0">
              <a:buNone/>
            </a:pP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ME plant [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plɑnt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]&gt; </a:t>
            </a:r>
            <a:r>
              <a:rPr lang="en-US" dirty="0" err="1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ModE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plant [ 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plɑ:nt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]  </a:t>
            </a:r>
            <a:endParaRPr lang="en-US" dirty="0"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b="1" dirty="0"/>
              <a:t>The shortening of long vowels before certain </a:t>
            </a:r>
            <a:r>
              <a:rPr lang="en-US" b="1" dirty="0" smtClean="0"/>
              <a:t>consonants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cs typeface="Lucida Sans Unicode" panose="020B0602030504020204" pitchFamily="34" charset="0"/>
              </a:rPr>
              <a:t>OE </a:t>
            </a:r>
            <a:r>
              <a:rPr lang="en-US" dirty="0" err="1">
                <a:cs typeface="Lucida Sans Unicode" panose="020B0602030504020204" pitchFamily="34" charset="0"/>
              </a:rPr>
              <a:t>br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ǣð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 &gt;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ME 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breath [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brɛ:Ɵ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]&gt;</a:t>
            </a:r>
            <a:r>
              <a:rPr lang="en-US" dirty="0" err="1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ModE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breath [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bre:Ɵ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]&gt;[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breƟ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]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ME 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brethren [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bre:ðen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] &gt; </a:t>
            </a:r>
            <a:r>
              <a:rPr lang="en-US" dirty="0" err="1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ModE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breathe [ 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bri:ð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]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i="1" dirty="0">
                <a:cs typeface="Arial" panose="020B0604020202020204" pitchFamily="34" charset="0"/>
              </a:rPr>
              <a:t>                  </a:t>
            </a:r>
            <a:r>
              <a:rPr lang="en-US" sz="2800" dirty="0">
                <a:cs typeface="Arial" panose="020B0604020202020204" pitchFamily="34" charset="0"/>
              </a:rPr>
              <a:t>Before the velar /k/    ( the </a:t>
            </a:r>
            <a:r>
              <a:rPr lang="en-US" sz="2800" dirty="0" smtClean="0">
                <a:cs typeface="Arial" panose="020B0604020202020204" pitchFamily="34" charset="0"/>
              </a:rPr>
              <a:t>18</a:t>
            </a:r>
            <a:r>
              <a:rPr lang="en-US" sz="2800" baseline="30000" dirty="0" smtClean="0">
                <a:cs typeface="Arial" panose="020B0604020202020204" pitchFamily="34" charset="0"/>
              </a:rPr>
              <a:t>th</a:t>
            </a:r>
            <a:r>
              <a:rPr lang="en-US" sz="2800" dirty="0" smtClean="0">
                <a:cs typeface="Arial" panose="020B0604020202020204" pitchFamily="34" charset="0"/>
              </a:rPr>
              <a:t>  </a:t>
            </a:r>
            <a:r>
              <a:rPr lang="en-US" sz="2800" dirty="0">
                <a:cs typeface="Arial" panose="020B0604020202020204" pitchFamily="34" charset="0"/>
              </a:rPr>
              <a:t>c.)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cs typeface="Arial" panose="020B0604020202020204" pitchFamily="34" charset="0"/>
              </a:rPr>
              <a:t>OE </a:t>
            </a:r>
            <a:r>
              <a:rPr lang="en-US" dirty="0" err="1">
                <a:cs typeface="Arial" panose="020B0604020202020204" pitchFamily="34" charset="0"/>
              </a:rPr>
              <a:t>bōc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&gt; ME book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, </a:t>
            </a:r>
            <a:r>
              <a:rPr lang="en-US" dirty="0" err="1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bocke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&gt; </a:t>
            </a:r>
            <a:r>
              <a:rPr lang="en-US" dirty="0" err="1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ModE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 book [</a:t>
            </a:r>
            <a:r>
              <a:rPr lang="en-US" dirty="0" err="1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b</a:t>
            </a:r>
            <a:r>
              <a:rPr lang="en-US" dirty="0" err="1" smtClean="0"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ʊ</a:t>
            </a:r>
            <a:r>
              <a:rPr lang="en-US" dirty="0" err="1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k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]</a:t>
            </a:r>
            <a:endParaRPr lang="ru-RU" dirty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92204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660014"/>
            <a:ext cx="9601196" cy="794714"/>
          </a:xfrm>
        </p:spPr>
        <p:txBody>
          <a:bodyPr>
            <a:normAutofit/>
          </a:bodyPr>
          <a:lstStyle/>
          <a:p>
            <a:r>
              <a:rPr lang="en-US" sz="3200" dirty="0"/>
              <a:t>The Development of  </a:t>
            </a:r>
            <a:r>
              <a:rPr lang="en-US" sz="3200" dirty="0" smtClean="0"/>
              <a:t>Modern </a:t>
            </a:r>
            <a:r>
              <a:rPr lang="en-US" sz="3200" dirty="0"/>
              <a:t>English Diphthongs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5736" y="1454728"/>
            <a:ext cx="9667007" cy="481099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         </a:t>
            </a:r>
            <a:r>
              <a:rPr lang="en-US" sz="2800" b="1" dirty="0" smtClean="0"/>
              <a:t>The System of Late Middle English Diphthongs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</a:t>
            </a:r>
            <a:r>
              <a:rPr lang="en-US" sz="2800" dirty="0" smtClean="0">
                <a:cs typeface="Lucida Sans Unicode" panose="020B0602030504020204" pitchFamily="34" charset="0"/>
              </a:rPr>
              <a:t> </a:t>
            </a:r>
            <a:r>
              <a:rPr lang="en-US" sz="2800" dirty="0" err="1">
                <a:cs typeface="Lucida Sans Unicode" panose="020B0602030504020204" pitchFamily="34" charset="0"/>
              </a:rPr>
              <a:t>i</a:t>
            </a:r>
            <a:r>
              <a:rPr lang="en-US" sz="2800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į</a:t>
            </a:r>
            <a:r>
              <a:rPr lang="en-US" sz="2800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                                     </a:t>
            </a:r>
            <a:r>
              <a:rPr lang="en-US" sz="2800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uų</a:t>
            </a:r>
            <a:endParaRPr lang="en-US" sz="2800" dirty="0"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0" indent="0">
              <a:buNone/>
            </a:pPr>
            <a:r>
              <a:rPr lang="en-US" sz="2800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                             </a:t>
            </a:r>
            <a:r>
              <a:rPr lang="en-US" sz="2800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ių</a:t>
            </a:r>
            <a:r>
              <a:rPr lang="en-US" sz="2800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/</a:t>
            </a:r>
            <a:r>
              <a:rPr lang="en-US" sz="2800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eų</a:t>
            </a:r>
            <a:endParaRPr lang="en-US" sz="2800" dirty="0"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                   </a:t>
            </a:r>
            <a:r>
              <a:rPr lang="en-US" sz="2800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eį</a:t>
            </a:r>
            <a:r>
              <a:rPr lang="en-US" sz="2800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              </a:t>
            </a:r>
            <a:r>
              <a:rPr lang="en-US" sz="2800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oį</a:t>
            </a:r>
            <a:r>
              <a:rPr lang="en-US" sz="2800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           </a:t>
            </a:r>
            <a:r>
              <a:rPr lang="en-US" sz="2800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oų</a:t>
            </a:r>
            <a:endParaRPr lang="en-US" sz="2800" dirty="0"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                      </a:t>
            </a:r>
            <a:r>
              <a:rPr lang="en-US" sz="2800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aį</a:t>
            </a:r>
            <a:r>
              <a:rPr lang="en-US" sz="2800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                </a:t>
            </a:r>
            <a:r>
              <a:rPr lang="en-US" sz="2800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aų</a:t>
            </a:r>
            <a:endParaRPr lang="en-US" sz="2800" dirty="0"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68840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2720" y="275550"/>
            <a:ext cx="9601196" cy="130386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</a:t>
            </a:r>
            <a:r>
              <a:rPr lang="en-US" sz="3200" dirty="0"/>
              <a:t>Development </a:t>
            </a:r>
            <a:r>
              <a:rPr lang="en-US" sz="3200" dirty="0" smtClean="0"/>
              <a:t>of </a:t>
            </a:r>
            <a:r>
              <a:rPr lang="en-US" sz="3200" dirty="0"/>
              <a:t>Diphthongs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2719" y="1579417"/>
            <a:ext cx="9583877" cy="42964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The diphthong </a:t>
            </a:r>
            <a:r>
              <a:rPr lang="en-US" b="1" dirty="0" smtClean="0"/>
              <a:t>/</a:t>
            </a:r>
            <a:r>
              <a:rPr lang="en-US" b="1" dirty="0" err="1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ɔi</a:t>
            </a:r>
            <a:r>
              <a:rPr lang="en-US" b="1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/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 of French origin  was preserved: </a:t>
            </a:r>
            <a:r>
              <a:rPr lang="en-US" i="1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boy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 [</a:t>
            </a:r>
            <a:r>
              <a:rPr lang="en-US" dirty="0" err="1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bɔi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] </a:t>
            </a:r>
            <a:r>
              <a:rPr lang="en-US" i="1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toy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 [</a:t>
            </a:r>
            <a:r>
              <a:rPr lang="en-US" dirty="0" err="1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tɔi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] </a:t>
            </a:r>
          </a:p>
          <a:p>
            <a:pPr>
              <a:buNone/>
            </a:pP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The diphthong </a:t>
            </a:r>
            <a:r>
              <a:rPr lang="en-US" b="1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/</a:t>
            </a:r>
            <a:r>
              <a:rPr lang="en-US" b="1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ɔu</a:t>
            </a:r>
            <a:r>
              <a:rPr lang="en-US" b="1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/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b="1" i="1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was preserved in the words where it was 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the result 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of the vocalization of the semi-vowel /w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/: </a:t>
            </a:r>
            <a:r>
              <a:rPr lang="en-US" i="1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snow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 [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snɔu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],  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OE 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snāw</a:t>
            </a:r>
            <a:endParaRPr lang="en-US" dirty="0"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>
              <a:buNone/>
            </a:pPr>
            <a:r>
              <a:rPr lang="en-US" dirty="0"/>
              <a:t>The diphthongs </a:t>
            </a:r>
            <a:r>
              <a:rPr lang="en-US" b="1" dirty="0"/>
              <a:t>/</a:t>
            </a:r>
            <a:r>
              <a:rPr lang="en-US" b="1" dirty="0" err="1"/>
              <a:t>i</a:t>
            </a:r>
            <a:r>
              <a:rPr lang="en-US" b="1" dirty="0" err="1">
                <a:cs typeface="Arial" panose="020B0604020202020204" pitchFamily="34" charset="0"/>
              </a:rPr>
              <a:t>į</a:t>
            </a:r>
            <a:r>
              <a:rPr lang="en-US" b="1" dirty="0">
                <a:cs typeface="Arial" panose="020B0604020202020204" pitchFamily="34" charset="0"/>
              </a:rPr>
              <a:t>/</a:t>
            </a:r>
            <a:r>
              <a:rPr lang="en-US" dirty="0">
                <a:cs typeface="Arial" panose="020B0604020202020204" pitchFamily="34" charset="0"/>
              </a:rPr>
              <a:t> and </a:t>
            </a:r>
            <a:r>
              <a:rPr lang="en-US" b="1" dirty="0">
                <a:cs typeface="Arial" panose="020B0604020202020204" pitchFamily="34" charset="0"/>
              </a:rPr>
              <a:t>/</a:t>
            </a:r>
            <a:r>
              <a:rPr lang="en-US" b="1" dirty="0" err="1">
                <a:cs typeface="Arial" panose="020B0604020202020204" pitchFamily="34" charset="0"/>
              </a:rPr>
              <a:t>uų</a:t>
            </a:r>
            <a:r>
              <a:rPr lang="en-US" b="1" dirty="0">
                <a:cs typeface="Arial" panose="020B0604020202020204" pitchFamily="34" charset="0"/>
              </a:rPr>
              <a:t>/</a:t>
            </a:r>
            <a:r>
              <a:rPr lang="en-US" dirty="0">
                <a:cs typeface="Arial" panose="020B0604020202020204" pitchFamily="34" charset="0"/>
              </a:rPr>
              <a:t> were </a:t>
            </a:r>
            <a:r>
              <a:rPr lang="en-US" dirty="0" err="1">
                <a:cs typeface="Arial" panose="020B0604020202020204" pitchFamily="34" charset="0"/>
              </a:rPr>
              <a:t>conracted</a:t>
            </a:r>
            <a:r>
              <a:rPr lang="en-US" dirty="0">
                <a:cs typeface="Arial" panose="020B0604020202020204" pitchFamily="34" charset="0"/>
              </a:rPr>
              <a:t> into long </a:t>
            </a:r>
            <a:r>
              <a:rPr lang="en-US" dirty="0" err="1">
                <a:cs typeface="Arial" panose="020B0604020202020204" pitchFamily="34" charset="0"/>
              </a:rPr>
              <a:t>monophthongs</a:t>
            </a:r>
            <a:r>
              <a:rPr lang="en-US" dirty="0">
                <a:cs typeface="Arial" panose="020B0604020202020204" pitchFamily="34" charset="0"/>
              </a:rPr>
              <a:t> /i:/ and /u:/ in the 15</a:t>
            </a:r>
            <a:r>
              <a:rPr lang="en-US" baseline="30000" dirty="0">
                <a:cs typeface="Arial" panose="020B0604020202020204" pitchFamily="34" charset="0"/>
              </a:rPr>
              <a:t>th</a:t>
            </a:r>
            <a:r>
              <a:rPr lang="en-US" dirty="0">
                <a:cs typeface="Arial" panose="020B0604020202020204" pitchFamily="34" charset="0"/>
              </a:rPr>
              <a:t> century and afterwards developed into the diphthongs /</a:t>
            </a:r>
            <a:r>
              <a:rPr lang="en-US" dirty="0" err="1">
                <a:cs typeface="Arial" panose="020B0604020202020204" pitchFamily="34" charset="0"/>
              </a:rPr>
              <a:t>ai</a:t>
            </a:r>
            <a:r>
              <a:rPr lang="en-US" dirty="0">
                <a:cs typeface="Arial" panose="020B0604020202020204" pitchFamily="34" charset="0"/>
              </a:rPr>
              <a:t>/ and /au/ as a part of sound changes of The Great Vowel </a:t>
            </a:r>
            <a:r>
              <a:rPr lang="en-US" dirty="0" smtClean="0">
                <a:cs typeface="Arial" panose="020B0604020202020204" pitchFamily="34" charset="0"/>
              </a:rPr>
              <a:t>Shift.</a:t>
            </a:r>
            <a:endParaRPr lang="en-US" dirty="0">
              <a:cs typeface="Arial" panose="020B0604020202020204" pitchFamily="34" charset="0"/>
            </a:endParaRPr>
          </a:p>
          <a:p>
            <a:pPr algn="just">
              <a:buNone/>
            </a:pPr>
            <a:r>
              <a:rPr lang="en-US" dirty="0">
                <a:cs typeface="Arial" panose="020B0604020202020204" pitchFamily="34" charset="0"/>
              </a:rPr>
              <a:t>             ME night [</a:t>
            </a:r>
            <a:r>
              <a:rPr lang="en-US" dirty="0" err="1">
                <a:cs typeface="Arial" panose="020B0604020202020204" pitchFamily="34" charset="0"/>
              </a:rPr>
              <a:t>niįxt</a:t>
            </a:r>
            <a:r>
              <a:rPr lang="en-US" dirty="0">
                <a:cs typeface="Arial" panose="020B0604020202020204" pitchFamily="34" charset="0"/>
              </a:rPr>
              <a:t>] 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&gt; </a:t>
            </a:r>
            <a:r>
              <a:rPr lang="en-US" dirty="0" err="1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EModE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night [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ni:t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 &gt;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nait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] </a:t>
            </a:r>
            <a:r>
              <a:rPr lang="en-US" i="1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night</a:t>
            </a:r>
            <a:endParaRPr lang="en-US" i="1" dirty="0"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just">
              <a:buNone/>
            </a:pP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                ME 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fowel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 [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fuųəl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] &gt;</a:t>
            </a:r>
            <a:r>
              <a:rPr lang="en-US" dirty="0" err="1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EModE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fowl [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fu:l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 &gt;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faul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] </a:t>
            </a:r>
            <a:r>
              <a:rPr lang="en-US" i="1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fowl</a:t>
            </a:r>
            <a:endParaRPr lang="en-US" i="1" dirty="0"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18284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639232"/>
            <a:ext cx="9618515" cy="877841"/>
          </a:xfrm>
        </p:spPr>
        <p:txBody>
          <a:bodyPr>
            <a:normAutofit/>
          </a:bodyPr>
          <a:lstStyle/>
          <a:p>
            <a:r>
              <a:rPr lang="en-US" sz="3200" dirty="0"/>
              <a:t>The Development of  New English Diphthongs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1991" y="1517072"/>
            <a:ext cx="9514606" cy="465512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 The diphthongs </a:t>
            </a:r>
            <a:r>
              <a:rPr lang="en-US" b="1" i="1" dirty="0"/>
              <a:t>/</a:t>
            </a:r>
            <a:r>
              <a:rPr lang="en-US" b="1" i="1" dirty="0" err="1"/>
              <a:t>e</a:t>
            </a:r>
            <a:r>
              <a:rPr lang="en-US" b="1" i="1" dirty="0" err="1">
                <a:cs typeface="Arial" panose="020B0604020202020204" pitchFamily="34" charset="0"/>
              </a:rPr>
              <a:t>ų</a:t>
            </a:r>
            <a:r>
              <a:rPr lang="en-US" b="1" i="1" dirty="0">
                <a:cs typeface="Arial" panose="020B0604020202020204" pitchFamily="34" charset="0"/>
              </a:rPr>
              <a:t>/ </a:t>
            </a:r>
            <a:r>
              <a:rPr lang="en-US" dirty="0">
                <a:cs typeface="Arial" panose="020B0604020202020204" pitchFamily="34" charset="0"/>
              </a:rPr>
              <a:t>and</a:t>
            </a:r>
            <a:r>
              <a:rPr lang="en-US" b="1" i="1" dirty="0">
                <a:cs typeface="Arial" panose="020B0604020202020204" pitchFamily="34" charset="0"/>
              </a:rPr>
              <a:t> /</a:t>
            </a:r>
            <a:r>
              <a:rPr lang="en-US" b="1" i="1" dirty="0" err="1">
                <a:cs typeface="Arial" panose="020B0604020202020204" pitchFamily="34" charset="0"/>
              </a:rPr>
              <a:t>ių</a:t>
            </a:r>
            <a:r>
              <a:rPr lang="en-US" b="1" i="1" dirty="0">
                <a:cs typeface="Arial" panose="020B0604020202020204" pitchFamily="34" charset="0"/>
              </a:rPr>
              <a:t>/</a:t>
            </a:r>
            <a:r>
              <a:rPr lang="en-US" dirty="0">
                <a:cs typeface="Arial" panose="020B0604020202020204" pitchFamily="34" charset="0"/>
              </a:rPr>
              <a:t> developed into the diphthong /</a:t>
            </a:r>
            <a:r>
              <a:rPr lang="en-US" dirty="0" err="1">
                <a:cs typeface="Arial" panose="020B0604020202020204" pitchFamily="34" charset="0"/>
              </a:rPr>
              <a:t>ju</a:t>
            </a:r>
            <a:r>
              <a:rPr lang="en-US" dirty="0" smtClean="0">
                <a:cs typeface="Arial" panose="020B0604020202020204" pitchFamily="34" charset="0"/>
              </a:rPr>
              <a:t>:/.</a:t>
            </a:r>
            <a:endParaRPr lang="en-US" dirty="0"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dirty="0">
                <a:cs typeface="Arial" panose="020B0604020202020204" pitchFamily="34" charset="0"/>
              </a:rPr>
              <a:t>                     LME new [</a:t>
            </a:r>
            <a:r>
              <a:rPr lang="en-US" dirty="0" err="1">
                <a:cs typeface="Arial" panose="020B0604020202020204" pitchFamily="34" charset="0"/>
              </a:rPr>
              <a:t>neų</a:t>
            </a:r>
            <a:r>
              <a:rPr lang="en-US" dirty="0">
                <a:cs typeface="Arial" panose="020B0604020202020204" pitchFamily="34" charset="0"/>
              </a:rPr>
              <a:t>] 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&gt; </a:t>
            </a:r>
            <a:r>
              <a:rPr lang="en-US" dirty="0" err="1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EModE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new [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nju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:] </a:t>
            </a:r>
            <a:r>
              <a:rPr lang="en-US" i="1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new</a:t>
            </a:r>
            <a:endParaRPr lang="en-US" i="1" dirty="0"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>
              <a:buNone/>
            </a:pP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   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The diphthongs</a:t>
            </a:r>
            <a:r>
              <a:rPr lang="en-US" b="1" i="1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 /</a:t>
            </a:r>
            <a:r>
              <a:rPr lang="en-US" b="1" i="1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eį</a:t>
            </a:r>
            <a:r>
              <a:rPr lang="en-US" b="1" i="1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/ 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and </a:t>
            </a:r>
            <a:r>
              <a:rPr lang="en-US" b="1" i="1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/</a:t>
            </a:r>
            <a:r>
              <a:rPr lang="en-US" b="1" i="1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aį</a:t>
            </a:r>
            <a:r>
              <a:rPr lang="en-US" b="1" i="1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/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 merged into the diphthong /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æi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/ which later developed into /</a:t>
            </a:r>
            <a:r>
              <a:rPr lang="en-US" dirty="0" err="1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ei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/: ME 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dai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 [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daį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] &gt; </a:t>
            </a:r>
            <a:r>
              <a:rPr lang="en-US" dirty="0" err="1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EModE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day [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dei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]; ME </a:t>
            </a:r>
            <a:r>
              <a:rPr lang="en-US" dirty="0" err="1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wey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, way 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[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weį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] &gt; </a:t>
            </a:r>
            <a:r>
              <a:rPr lang="en-US" dirty="0" err="1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EModE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way [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wei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].</a:t>
            </a:r>
            <a:endParaRPr lang="en-US" dirty="0"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>
              <a:buNone/>
            </a:pPr>
            <a:r>
              <a:rPr lang="en-US" dirty="0"/>
              <a:t> The diphthongs</a:t>
            </a:r>
            <a:r>
              <a:rPr lang="en-US" b="1" i="1" dirty="0"/>
              <a:t> /</a:t>
            </a:r>
            <a:r>
              <a:rPr lang="en-US" b="1" i="1" dirty="0" err="1"/>
              <a:t>a</a:t>
            </a:r>
            <a:r>
              <a:rPr lang="en-US" b="1" i="1" dirty="0" err="1">
                <a:cs typeface="Arial" panose="020B0604020202020204" pitchFamily="34" charset="0"/>
              </a:rPr>
              <a:t>ų</a:t>
            </a:r>
            <a:r>
              <a:rPr lang="en-US" b="1" i="1" dirty="0">
                <a:cs typeface="Arial" panose="020B0604020202020204" pitchFamily="34" charset="0"/>
              </a:rPr>
              <a:t>/ </a:t>
            </a:r>
            <a:r>
              <a:rPr lang="en-US" dirty="0">
                <a:cs typeface="Arial" panose="020B0604020202020204" pitchFamily="34" charset="0"/>
              </a:rPr>
              <a:t>and</a:t>
            </a:r>
            <a:r>
              <a:rPr lang="en-US" b="1" i="1" dirty="0">
                <a:cs typeface="Arial" panose="020B0604020202020204" pitchFamily="34" charset="0"/>
              </a:rPr>
              <a:t> /</a:t>
            </a:r>
            <a:r>
              <a:rPr lang="en-US" b="1" i="1" dirty="0" err="1">
                <a:cs typeface="Arial" panose="020B0604020202020204" pitchFamily="34" charset="0"/>
              </a:rPr>
              <a:t>oų</a:t>
            </a:r>
            <a:r>
              <a:rPr lang="en-US" b="1" i="1" dirty="0">
                <a:cs typeface="Arial" panose="020B0604020202020204" pitchFamily="34" charset="0"/>
              </a:rPr>
              <a:t>/</a:t>
            </a:r>
            <a:r>
              <a:rPr lang="en-US" dirty="0">
                <a:cs typeface="Arial" panose="020B0604020202020204" pitchFamily="34" charset="0"/>
              </a:rPr>
              <a:t> were contracted into the long </a:t>
            </a:r>
            <a:r>
              <a:rPr lang="en-US" dirty="0" err="1">
                <a:cs typeface="Arial" panose="020B0604020202020204" pitchFamily="34" charset="0"/>
              </a:rPr>
              <a:t>monophthong</a:t>
            </a:r>
            <a:r>
              <a:rPr lang="en-US" dirty="0">
                <a:cs typeface="Arial" panose="020B0604020202020204" pitchFamily="34" charset="0"/>
              </a:rPr>
              <a:t> /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ɔ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:/.</a:t>
            </a:r>
            <a:endParaRPr lang="en-US" dirty="0"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just">
              <a:buNone/>
            </a:pP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LME 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broughte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 [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broųxtə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] &gt; </a:t>
            </a:r>
            <a:r>
              <a:rPr lang="en-US" dirty="0" err="1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EModE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brought [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broųt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 &gt; 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brɔ:t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] </a:t>
            </a:r>
            <a:r>
              <a:rPr lang="en-US" i="1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brought</a:t>
            </a:r>
            <a:endParaRPr lang="en-US" i="1" dirty="0"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>
              <a:buNone/>
            </a:pP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LME cause [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kaųzə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] &gt; </a:t>
            </a:r>
            <a:r>
              <a:rPr lang="en-US" dirty="0" err="1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EModE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cause [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kɔ:z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] </a:t>
            </a:r>
            <a:r>
              <a:rPr lang="en-US" i="1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cause</a:t>
            </a:r>
            <a:endParaRPr lang="en-US" i="1" dirty="0"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>
              <a:buNone/>
            </a:pP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LME 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taughte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 [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taųxtə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] &gt; </a:t>
            </a:r>
            <a:r>
              <a:rPr lang="en-US" dirty="0" err="1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EModE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taught [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taųt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 &gt; 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tɔ:t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] </a:t>
            </a:r>
            <a:r>
              <a:rPr lang="en-US" i="1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taught</a:t>
            </a:r>
            <a:endParaRPr lang="en-US" i="1" dirty="0"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99492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649624"/>
            <a:ext cx="9601196" cy="805104"/>
          </a:xfrm>
        </p:spPr>
        <p:txBody>
          <a:bodyPr>
            <a:normAutofit/>
          </a:bodyPr>
          <a:lstStyle/>
          <a:p>
            <a:r>
              <a:rPr lang="en-US" sz="3200" dirty="0"/>
              <a:t>The Development of  New English Diphthongs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454728"/>
            <a:ext cx="9601196" cy="470708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As a result of Modern English vocalization of two liquids  </a:t>
            </a:r>
            <a:r>
              <a:rPr lang="en-US" b="1" dirty="0"/>
              <a:t>/l/</a:t>
            </a:r>
            <a:r>
              <a:rPr lang="en-US" dirty="0"/>
              <a:t> and </a:t>
            </a:r>
            <a:r>
              <a:rPr lang="en-US" b="1" dirty="0"/>
              <a:t>/r/</a:t>
            </a:r>
            <a:r>
              <a:rPr lang="en-US" dirty="0"/>
              <a:t>, new diphthongs of different character arose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u="sng" dirty="0"/>
              <a:t>Phonetically,</a:t>
            </a:r>
            <a:r>
              <a:rPr lang="en-US" dirty="0"/>
              <a:t> during this vocalization, a glide developed before the liquid which later merged with the preceding vowel into a </a:t>
            </a:r>
            <a:r>
              <a:rPr lang="en-US" dirty="0" err="1"/>
              <a:t>diphthongoid</a:t>
            </a:r>
            <a:r>
              <a:rPr lang="en-US" dirty="0"/>
              <a:t>. This </a:t>
            </a:r>
            <a:r>
              <a:rPr lang="en-US" dirty="0" err="1"/>
              <a:t>diphthongoid</a:t>
            </a:r>
            <a:r>
              <a:rPr lang="en-US" dirty="0"/>
              <a:t> then developed into a non-checked  vowel phoneme</a:t>
            </a:r>
            <a:r>
              <a:rPr lang="en-US" i="1" dirty="0"/>
              <a:t>.</a:t>
            </a:r>
          </a:p>
          <a:p>
            <a:pPr marL="0" indent="0">
              <a:buNone/>
            </a:pPr>
            <a:r>
              <a:rPr lang="en-US" dirty="0"/>
              <a:t>                 the 14</a:t>
            </a:r>
            <a:r>
              <a:rPr lang="en-US" baseline="30000" dirty="0"/>
              <a:t>th</a:t>
            </a:r>
            <a:r>
              <a:rPr lang="en-US" dirty="0"/>
              <a:t> c.      </a:t>
            </a:r>
            <a:r>
              <a:rPr lang="en-US" dirty="0" smtClean="0"/>
              <a:t>   the </a:t>
            </a:r>
            <a:r>
              <a:rPr lang="en-US" dirty="0"/>
              <a:t>15</a:t>
            </a:r>
            <a:r>
              <a:rPr lang="en-US" baseline="30000" dirty="0"/>
              <a:t>th</a:t>
            </a:r>
            <a:r>
              <a:rPr lang="en-US" dirty="0"/>
              <a:t> c. </a:t>
            </a:r>
            <a:r>
              <a:rPr lang="en-US" dirty="0" smtClean="0"/>
              <a:t>           </a:t>
            </a:r>
            <a:r>
              <a:rPr lang="en-US" dirty="0"/>
              <a:t>the 16</a:t>
            </a:r>
            <a:r>
              <a:rPr lang="en-US" baseline="30000" dirty="0"/>
              <a:t>th</a:t>
            </a:r>
            <a:r>
              <a:rPr lang="en-US" dirty="0"/>
              <a:t> c.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smtClean="0"/>
              <a:t>   </a:t>
            </a:r>
            <a:r>
              <a:rPr lang="en-US" dirty="0"/>
              <a:t>LME al</a:t>
            </a:r>
            <a:r>
              <a:rPr lang="en-US" dirty="0" smtClean="0"/>
              <a:t>, all </a:t>
            </a:r>
            <a:r>
              <a:rPr lang="en-US" dirty="0"/>
              <a:t>[al] </a:t>
            </a:r>
            <a:r>
              <a:rPr lang="en-US" dirty="0" smtClean="0"/>
              <a:t>     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&gt;   </a:t>
            </a:r>
            <a:r>
              <a:rPr lang="en-US" dirty="0" err="1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ModE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all  [</a:t>
            </a:r>
            <a:r>
              <a:rPr lang="en-US" dirty="0" err="1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aul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       &gt;   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ɔ:l]</a:t>
            </a:r>
          </a:p>
          <a:p>
            <a:pPr marL="0" indent="0">
              <a:buNone/>
            </a:pP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   LME half [half] 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       &gt;   </a:t>
            </a:r>
            <a:r>
              <a:rPr lang="en-US" dirty="0" err="1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ModE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half [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haulf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 &gt; 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hɑ:f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]</a:t>
            </a:r>
            <a:endParaRPr lang="en-US" u="sng" dirty="0"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63311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2720" y="259772"/>
            <a:ext cx="9601197" cy="1579417"/>
          </a:xfrm>
        </p:spPr>
        <p:txBody>
          <a:bodyPr/>
          <a:lstStyle/>
          <a:p>
            <a:r>
              <a:rPr lang="en-US" b="1" i="1" dirty="0"/>
              <a:t>The Great Vowel Shift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2720" y="1839189"/>
            <a:ext cx="9601197" cy="4301838"/>
          </a:xfrm>
        </p:spPr>
        <p:txBody>
          <a:bodyPr>
            <a:normAutofit/>
          </a:bodyPr>
          <a:lstStyle/>
          <a:p>
            <a:pPr marL="609600" indent="-609600" algn="ctr">
              <a:buNone/>
              <a:defRPr/>
            </a:pPr>
            <a:r>
              <a:rPr lang="en-US" sz="2800" dirty="0"/>
              <a:t>There is much unsolved about the Modern English sound changes of long vowels known as </a:t>
            </a:r>
            <a:r>
              <a:rPr lang="en-US" sz="2800" b="1" i="1" dirty="0"/>
              <a:t>The Great Vowel Shift:</a:t>
            </a:r>
          </a:p>
          <a:p>
            <a:pPr marL="609600" indent="-609600" algn="ctr">
              <a:buNone/>
              <a:defRPr/>
            </a:pPr>
            <a:r>
              <a:rPr lang="en-US" sz="2800" dirty="0"/>
              <a:t> the chronological frames; the direction of the </a:t>
            </a:r>
            <a:r>
              <a:rPr lang="en-US" sz="2800"/>
              <a:t>sound </a:t>
            </a:r>
            <a:r>
              <a:rPr lang="en-US" sz="2800" smtClean="0"/>
              <a:t>changes, </a:t>
            </a:r>
            <a:r>
              <a:rPr lang="en-US" sz="2800" dirty="0" smtClean="0"/>
              <a:t>the phonetic </a:t>
            </a:r>
            <a:r>
              <a:rPr lang="en-US" sz="2800" dirty="0"/>
              <a:t>mechanism of </a:t>
            </a:r>
            <a:r>
              <a:rPr lang="en-US" sz="2800"/>
              <a:t>the </a:t>
            </a:r>
            <a:r>
              <a:rPr lang="en-US" sz="2800" smtClean="0"/>
              <a:t>changes, </a:t>
            </a:r>
            <a:r>
              <a:rPr lang="en-US" sz="2800" dirty="0"/>
              <a:t>their phonological </a:t>
            </a:r>
            <a:r>
              <a:rPr lang="en-US" sz="2800" dirty="0" smtClean="0"/>
              <a:t>essence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    Initially, </a:t>
            </a:r>
            <a:r>
              <a:rPr lang="en-US" sz="2800" b="1" i="1" dirty="0"/>
              <a:t>free (non-checked) vowels</a:t>
            </a:r>
            <a:r>
              <a:rPr lang="en-US" sz="2800" dirty="0"/>
              <a:t> arose in Late Middle English as the result of the vocalization of </a:t>
            </a:r>
            <a:r>
              <a:rPr lang="en-US" sz="2800" dirty="0" smtClean="0"/>
              <a:t>fricatives</a:t>
            </a:r>
            <a:r>
              <a:rPr lang="en-US" sz="2800" i="1" dirty="0" smtClean="0"/>
              <a:t> </a:t>
            </a:r>
            <a:r>
              <a:rPr lang="en-US" sz="2800" dirty="0" smtClean="0"/>
              <a:t>and </a:t>
            </a:r>
            <a:r>
              <a:rPr lang="en-US" sz="2800" b="1" i="1" dirty="0" smtClean="0"/>
              <a:t>The </a:t>
            </a:r>
            <a:r>
              <a:rPr lang="en-US" sz="2800" b="1" i="1" dirty="0"/>
              <a:t>Great Vowel Shift</a:t>
            </a:r>
            <a:r>
              <a:rPr lang="en-US" sz="2800" dirty="0"/>
              <a:t> is thought to have been the second major source of free (non-checked) vowels in the history of </a:t>
            </a:r>
            <a:r>
              <a:rPr lang="en-US" sz="2800" dirty="0" smtClean="0"/>
              <a:t>English. </a:t>
            </a:r>
            <a:endParaRPr lang="ru-RU" sz="2800" dirty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91835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680796"/>
            <a:ext cx="9601196" cy="971360"/>
          </a:xfrm>
        </p:spPr>
        <p:txBody>
          <a:bodyPr>
            <a:normAutofit/>
          </a:bodyPr>
          <a:lstStyle/>
          <a:p>
            <a:r>
              <a:rPr lang="en-US" sz="3200" dirty="0"/>
              <a:t>The Vocalization of the Liquid /r/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599" y="1652155"/>
            <a:ext cx="9524997" cy="4488871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/>
              <a:t>The vocalization of the liquid /r/ influenced the development of both </a:t>
            </a:r>
            <a:r>
              <a:rPr lang="en-US" b="1" i="1" dirty="0"/>
              <a:t>checked and non-checked vowels</a:t>
            </a:r>
          </a:p>
          <a:p>
            <a:pPr>
              <a:buNone/>
            </a:pP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After the checked vowels, the loss of the liquid /r/ in British English was compensated with the lengthening which resulted in the rise of the new non-checked vowel phonemes </a:t>
            </a:r>
            <a:r>
              <a:rPr lang="en-US" b="1" i="1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 /a:/ /</a:t>
            </a:r>
            <a:r>
              <a:rPr lang="en-US" b="1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ɔ://ɜ:/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.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b="1" dirty="0"/>
              <a:t>The vocalization of the liquid /r/ after the back vowels /o/ and /a/ led to the appearance of the non-checked vowels /</a:t>
            </a:r>
            <a:r>
              <a:rPr lang="en-US" b="1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ɔ:/ and /ɑ:/</a:t>
            </a:r>
          </a:p>
          <a:p>
            <a:pPr marL="0" indent="0">
              <a:buNone/>
            </a:pP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          ME sport [sport] &gt; 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ModE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 sport [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spɔ:t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] </a:t>
            </a:r>
            <a:r>
              <a:rPr lang="en-US" dirty="0" err="1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AmE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. [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spɔ:rt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]</a:t>
            </a:r>
          </a:p>
          <a:p>
            <a:pPr marL="0" indent="0">
              <a:buNone/>
            </a:pP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        ME hard [hard]   &gt; 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ModE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 hard [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hɑ:d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] </a:t>
            </a:r>
            <a:r>
              <a:rPr lang="en-US" dirty="0" err="1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AmE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. [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hɑ:rd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]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60927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675410"/>
            <a:ext cx="9601197" cy="935181"/>
          </a:xfrm>
        </p:spPr>
        <p:txBody>
          <a:bodyPr/>
          <a:lstStyle/>
          <a:p>
            <a:r>
              <a:rPr lang="en-US" sz="3200" dirty="0"/>
              <a:t>The Vocalization of the Liquid /r/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610590"/>
            <a:ext cx="9601196" cy="4447309"/>
          </a:xfrm>
        </p:spPr>
        <p:txBody>
          <a:bodyPr/>
          <a:lstStyle/>
          <a:p>
            <a:pPr>
              <a:buNone/>
            </a:pPr>
            <a:r>
              <a:rPr lang="en-US" dirty="0"/>
              <a:t>The vocalization of the liquid /r/ after the checked vowels /e/, /</a:t>
            </a:r>
            <a:r>
              <a:rPr lang="en-US" dirty="0" err="1"/>
              <a:t>i</a:t>
            </a:r>
            <a:r>
              <a:rPr lang="en-US" dirty="0"/>
              <a:t>/, /u/  led to the rise of the new phoneme /</a:t>
            </a:r>
            <a:r>
              <a:rPr lang="en-US" dirty="0"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ɜ</a:t>
            </a:r>
            <a:r>
              <a:rPr lang="en-US" dirty="0"/>
              <a:t>:/ which is non-checked, unrounded, central and long.</a:t>
            </a:r>
          </a:p>
          <a:p>
            <a:pPr>
              <a:buNone/>
            </a:pPr>
            <a:r>
              <a:rPr lang="en-US" dirty="0"/>
              <a:t>       ME </a:t>
            </a:r>
            <a:r>
              <a:rPr lang="en-US" dirty="0" err="1"/>
              <a:t>turnen</a:t>
            </a:r>
            <a:r>
              <a:rPr lang="en-US" dirty="0"/>
              <a:t> [</a:t>
            </a:r>
            <a:r>
              <a:rPr lang="en-US" dirty="0" err="1"/>
              <a:t>turnən</a:t>
            </a:r>
            <a:r>
              <a:rPr lang="en-US" dirty="0"/>
              <a:t>]  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&gt; </a:t>
            </a:r>
            <a:r>
              <a:rPr lang="en-US" dirty="0" err="1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ModE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turn [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tɜ:n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]</a:t>
            </a:r>
            <a:r>
              <a:rPr lang="en-US" i="1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dirty="0" err="1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AmE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. [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tɜ:rn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]</a:t>
            </a:r>
          </a:p>
          <a:p>
            <a:pPr>
              <a:buNone/>
            </a:pP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      ME 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serven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 [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servən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] &gt; 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Mod</a:t>
            </a:r>
            <a:r>
              <a:rPr lang="en-US" dirty="0" err="1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E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serve [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sɜ:v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]</a:t>
            </a:r>
            <a:r>
              <a:rPr lang="en-US" i="1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dirty="0" err="1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AmE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. [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sɜ:rv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]</a:t>
            </a:r>
          </a:p>
          <a:p>
            <a:pPr>
              <a:buNone/>
            </a:pP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      ME first [first]        &gt; 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Mod</a:t>
            </a:r>
            <a:r>
              <a:rPr lang="en-US" dirty="0" err="1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E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first [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fɜ:st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] </a:t>
            </a:r>
            <a:r>
              <a:rPr lang="en-US" dirty="0" err="1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AmE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. [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fɜ:rst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] </a:t>
            </a:r>
          </a:p>
          <a:p>
            <a:pPr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b="1" dirty="0"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888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9701" y="114302"/>
            <a:ext cx="9601197" cy="1548244"/>
          </a:xfrm>
        </p:spPr>
        <p:txBody>
          <a:bodyPr/>
          <a:lstStyle/>
          <a:p>
            <a:r>
              <a:rPr lang="en-US" sz="3600" dirty="0"/>
              <a:t>The Vocalization of the Liquid /r/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9645" y="1745673"/>
            <a:ext cx="9576952" cy="4213322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b="1" i="1" dirty="0"/>
              <a:t>After the non-checked vowels</a:t>
            </a:r>
            <a:r>
              <a:rPr lang="en-US" b="1" dirty="0"/>
              <a:t> </a:t>
            </a:r>
            <a:r>
              <a:rPr lang="en-US" b="1" i="1" dirty="0"/>
              <a:t>the ‘centralized’ diphthongs appeared. </a:t>
            </a:r>
          </a:p>
          <a:p>
            <a:pPr marL="0" indent="0">
              <a:buNone/>
              <a:defRPr/>
            </a:pPr>
            <a:r>
              <a:rPr lang="en-US" b="1" i="1" dirty="0"/>
              <a:t>The vocalization of /r/</a:t>
            </a:r>
            <a:r>
              <a:rPr lang="en-US" dirty="0"/>
              <a:t> began in the 15</a:t>
            </a:r>
            <a:r>
              <a:rPr lang="en-US" baseline="30000" dirty="0"/>
              <a:t>th</a:t>
            </a:r>
            <a:r>
              <a:rPr lang="en-US" dirty="0"/>
              <a:t> century with the development of the glide /ə/ between a non-checked vowel and the liquid. The complete vocalization was observed in the 18</a:t>
            </a:r>
            <a:r>
              <a:rPr lang="en-US" baseline="30000" dirty="0"/>
              <a:t>th</a:t>
            </a:r>
            <a:r>
              <a:rPr lang="en-US" dirty="0"/>
              <a:t>  </a:t>
            </a:r>
            <a:r>
              <a:rPr lang="en-US" dirty="0" smtClean="0"/>
              <a:t>century. </a:t>
            </a:r>
          </a:p>
          <a:p>
            <a:pPr marL="0" indent="0"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The </a:t>
            </a:r>
            <a:r>
              <a:rPr lang="en-US" dirty="0"/>
              <a:t>first </a:t>
            </a:r>
            <a:r>
              <a:rPr lang="en-US" dirty="0" smtClean="0"/>
              <a:t>element of centralized diphthongs</a:t>
            </a:r>
            <a:r>
              <a:rPr lang="en-US" i="1" dirty="0" smtClean="0"/>
              <a:t> </a:t>
            </a:r>
            <a:r>
              <a:rPr lang="en-US" dirty="0" smtClean="0"/>
              <a:t>was historically </a:t>
            </a:r>
            <a:r>
              <a:rPr lang="en-US" dirty="0"/>
              <a:t>the result of the development of the Middle English long </a:t>
            </a:r>
            <a:r>
              <a:rPr lang="en-US" dirty="0" err="1"/>
              <a:t>monophthongs</a:t>
            </a:r>
            <a:r>
              <a:rPr lang="en-US" dirty="0"/>
              <a:t> after The Great Vowel Shift. The second element of these diphthongs was the neutral dorsal vowel /ə/.</a:t>
            </a:r>
          </a:p>
          <a:p>
            <a:pPr>
              <a:buNone/>
            </a:pPr>
            <a:r>
              <a:rPr lang="en-US" dirty="0" smtClean="0"/>
              <a:t>ME </a:t>
            </a:r>
            <a:r>
              <a:rPr lang="en-US" dirty="0"/>
              <a:t>fire [</a:t>
            </a:r>
            <a:r>
              <a:rPr lang="en-US" dirty="0" err="1"/>
              <a:t>fi:re</a:t>
            </a:r>
            <a:r>
              <a:rPr lang="en-US" dirty="0"/>
              <a:t>] 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&gt; </a:t>
            </a:r>
            <a:r>
              <a:rPr lang="en-US" dirty="0" err="1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ModE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   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fire [fair   &gt;   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faiər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     &gt;   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faiə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(r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)]  </a:t>
            </a:r>
            <a:r>
              <a:rPr lang="en-US" i="1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fire</a:t>
            </a:r>
            <a:endParaRPr lang="en-US" i="1" dirty="0"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>
              <a:buNone/>
            </a:pP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     14</a:t>
            </a:r>
            <a:r>
              <a:rPr lang="en-US" baseline="30000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th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 c.            15</a:t>
            </a:r>
            <a:r>
              <a:rPr lang="en-US" baseline="30000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th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c.     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    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15</a:t>
            </a:r>
            <a:r>
              <a:rPr lang="en-US" baseline="30000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th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-16</a:t>
            </a:r>
            <a:r>
              <a:rPr lang="en-US" baseline="30000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th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 c.  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      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17</a:t>
            </a:r>
            <a:r>
              <a:rPr lang="en-US" baseline="30000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th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-18</a:t>
            </a:r>
            <a:r>
              <a:rPr lang="en-US" baseline="30000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th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 c.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25092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649624"/>
            <a:ext cx="9601196" cy="919404"/>
          </a:xfrm>
        </p:spPr>
        <p:txBody>
          <a:bodyPr/>
          <a:lstStyle/>
          <a:p>
            <a:r>
              <a:rPr lang="en-US" sz="3200" dirty="0"/>
              <a:t>The Vocalization of the Liquid /r/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1990" y="1569027"/>
            <a:ext cx="9531925" cy="4571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ME / i:r / 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&gt; </a:t>
            </a:r>
            <a:r>
              <a:rPr lang="en-US" dirty="0" err="1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ModE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/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aiər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/ &gt;/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aiə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(r)/                               </a:t>
            </a:r>
            <a:r>
              <a:rPr lang="en-US" i="1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fire, shire, tire</a:t>
            </a:r>
          </a:p>
          <a:p>
            <a:pPr marL="0" indent="0">
              <a:buNone/>
            </a:pP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ME /e:/&gt; </a:t>
            </a:r>
            <a:r>
              <a:rPr lang="en-US" dirty="0" err="1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ModE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/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iər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/&gt;/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iə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(r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)/Am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. E. /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ir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/                   </a:t>
            </a:r>
            <a:r>
              <a:rPr lang="en-US" i="1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beer, dear</a:t>
            </a:r>
          </a:p>
          <a:p>
            <a:pPr marL="0" indent="0">
              <a:buNone/>
            </a:pP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ME /ɛ:/&gt; 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Mod</a:t>
            </a:r>
            <a:r>
              <a:rPr lang="en-US" dirty="0" err="1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E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/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ɛər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/&gt;/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ɛə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(r)/&gt; 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eə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(r) </a:t>
            </a:r>
            <a:r>
              <a:rPr lang="en-US" dirty="0" err="1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AmE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. /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er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/      </a:t>
            </a:r>
            <a:r>
              <a:rPr lang="en-US" i="1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to bear, there</a:t>
            </a:r>
          </a:p>
          <a:p>
            <a:pPr marL="0" indent="0">
              <a:buNone/>
            </a:pP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ME /ɛ:/ &gt;  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Mod</a:t>
            </a:r>
            <a:r>
              <a:rPr lang="en-US" dirty="0" err="1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E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/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iər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/   &gt;/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iə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(r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)/</a:t>
            </a:r>
            <a:r>
              <a:rPr lang="en-US" dirty="0" err="1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AmE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. /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ir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/               </a:t>
            </a:r>
            <a:r>
              <a:rPr lang="en-US" i="1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fear, clear</a:t>
            </a:r>
          </a:p>
          <a:p>
            <a:pPr marL="0" indent="0">
              <a:buNone/>
            </a:pP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ME /u:/  &gt; 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Mod</a:t>
            </a:r>
            <a:r>
              <a:rPr lang="en-US" dirty="0" err="1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E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/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auər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/&gt;/</a:t>
            </a:r>
            <a:r>
              <a:rPr lang="en-US" dirty="0" err="1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auə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(r/, /</a:t>
            </a:r>
            <a:r>
              <a:rPr lang="en-US" dirty="0" err="1" smtClean="0"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ʊǝ</a:t>
            </a:r>
            <a:r>
              <a:rPr lang="en-US" dirty="0" smtClean="0"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/ 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AmE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. 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/</a:t>
            </a:r>
            <a:r>
              <a:rPr lang="en-US" dirty="0" err="1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auər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/, /</a:t>
            </a:r>
            <a:r>
              <a:rPr lang="en-US" dirty="0" err="1"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ʊ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r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/                     </a:t>
            </a:r>
            <a:r>
              <a:rPr lang="en-US" i="1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flower, </a:t>
            </a:r>
            <a:r>
              <a:rPr lang="en-US" i="1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power; tour  </a:t>
            </a:r>
            <a:endParaRPr lang="en-US" i="1" dirty="0"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0" indent="0">
              <a:buNone/>
            </a:pP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ME /o:/ &gt; 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Mod</a:t>
            </a:r>
            <a:r>
              <a:rPr lang="en-US" dirty="0" err="1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E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/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uər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/ &gt; /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uə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(r)/&gt; /ɔ: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  <a:sym typeface="Wingdings" panose="05000000000000000000" pitchFamily="2" charset="2"/>
              </a:rPr>
              <a:t>(r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  <a:sym typeface="Wingdings" panose="05000000000000000000" pitchFamily="2" charset="2"/>
              </a:rPr>
              <a:t>)/</a:t>
            </a:r>
            <a:r>
              <a:rPr lang="en-US" dirty="0" err="1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AmE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. /ɔ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:/,/</a:t>
            </a:r>
            <a:r>
              <a:rPr lang="en-US" dirty="0" err="1" smtClean="0"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ʊ</a:t>
            </a:r>
            <a:r>
              <a:rPr lang="en-US" dirty="0" err="1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r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/ </a:t>
            </a:r>
            <a:r>
              <a:rPr lang="en-US" i="1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poor, moor</a:t>
            </a:r>
          </a:p>
          <a:p>
            <a:pPr marL="0" indent="0">
              <a:buNone/>
            </a:pP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ME /ɔ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:/&gt;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Mod</a:t>
            </a:r>
            <a:r>
              <a:rPr lang="en-US" dirty="0" err="1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E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/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ɔər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/ &gt;/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oə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/ &gt; /ɔ:(r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)/ </a:t>
            </a:r>
            <a:r>
              <a:rPr lang="en-US" dirty="0" err="1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AmE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./</a:t>
            </a:r>
            <a:r>
              <a:rPr lang="en-US" dirty="0" err="1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rɔ:r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/</a:t>
            </a:r>
            <a:r>
              <a:rPr lang="en-US" i="1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i="1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boar, roar</a:t>
            </a:r>
            <a:endParaRPr lang="en-US" dirty="0"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0" indent="0">
              <a:buNone/>
            </a:pP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ME /a:/ &gt;  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Mod</a:t>
            </a:r>
            <a:r>
              <a:rPr lang="en-US" dirty="0" err="1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E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/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ɛər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/ &gt; /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ɛə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(r)/&gt; /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eə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(r)/ 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Am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. E. /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er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/ </a:t>
            </a:r>
            <a:r>
              <a:rPr lang="en-US" i="1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fare, dare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438871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680795"/>
            <a:ext cx="9601196" cy="919405"/>
          </a:xfrm>
        </p:spPr>
        <p:txBody>
          <a:bodyPr>
            <a:normAutofit/>
          </a:bodyPr>
          <a:lstStyle/>
          <a:p>
            <a:r>
              <a:rPr lang="en-US" sz="3200" dirty="0"/>
              <a:t>Conclusion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632141"/>
            <a:ext cx="9601196" cy="448810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dirty="0" smtClean="0"/>
              <a:t>The </a:t>
            </a:r>
            <a:r>
              <a:rPr lang="en-US" dirty="0"/>
              <a:t>phonological results of the vocalization of the liquids /l/ and /r/ in Modern English:</a:t>
            </a:r>
          </a:p>
          <a:p>
            <a:pPr algn="just">
              <a:buNone/>
            </a:pPr>
            <a:r>
              <a:rPr lang="en-US" dirty="0"/>
              <a:t> 1. The emergence of the free (non-checked) vowel phoneme /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ɜ:/ and the new free (non-checked) vowel phonemes /ɑ:/ and/ɔ:/</a:t>
            </a:r>
          </a:p>
          <a:p>
            <a:pPr algn="just">
              <a:buNone/>
            </a:pP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  2.  The rise of a new set of diphthongs, the so-called ‘centralized’ diphthongs</a:t>
            </a:r>
          </a:p>
          <a:p>
            <a:pPr marL="0" indent="0" algn="just">
              <a:lnSpc>
                <a:spcPct val="90000"/>
              </a:lnSpc>
              <a:buNone/>
              <a:defRPr/>
            </a:pPr>
            <a:r>
              <a:rPr lang="en-US" dirty="0" smtClean="0">
                <a:latin typeface="Garamond" panose="02020404030301010803" pitchFamily="18" charset="0"/>
                <a:cs typeface="Calibri" pitchFamily="34" charset="0"/>
              </a:rPr>
              <a:t>       The </a:t>
            </a:r>
            <a:r>
              <a:rPr lang="en-US" dirty="0">
                <a:latin typeface="Garamond" panose="02020404030301010803" pitchFamily="18" charset="0"/>
                <a:cs typeface="Calibri" pitchFamily="34" charset="0"/>
              </a:rPr>
              <a:t>sound changes of vowels in </a:t>
            </a:r>
            <a:r>
              <a:rPr lang="en-US" dirty="0" smtClean="0">
                <a:latin typeface="Garamond" panose="02020404030301010803" pitchFamily="18" charset="0"/>
                <a:cs typeface="Calibri" pitchFamily="34" charset="0"/>
              </a:rPr>
              <a:t>Modern </a:t>
            </a:r>
            <a:r>
              <a:rPr lang="en-US" dirty="0">
                <a:latin typeface="Garamond" panose="02020404030301010803" pitchFamily="18" charset="0"/>
                <a:cs typeface="Calibri" pitchFamily="34" charset="0"/>
              </a:rPr>
              <a:t>English brought about the fundamental  transformation of the whole system. </a:t>
            </a:r>
          </a:p>
          <a:p>
            <a:pPr marL="0" indent="0" algn="just">
              <a:lnSpc>
                <a:spcPct val="90000"/>
              </a:lnSpc>
              <a:buNone/>
              <a:defRPr/>
            </a:pPr>
            <a:r>
              <a:rPr lang="en-US" dirty="0">
                <a:latin typeface="Garamond" panose="02020404030301010803" pitchFamily="18" charset="0"/>
                <a:cs typeface="Calibri" pitchFamily="34" charset="0"/>
              </a:rPr>
              <a:t>      These sound changes contributed much to the Modern English discrepancy between spoken and written English</a:t>
            </a:r>
            <a:r>
              <a:rPr lang="en-US" dirty="0" smtClean="0">
                <a:latin typeface="Garamond" panose="02020404030301010803" pitchFamily="18" charset="0"/>
                <a:cs typeface="Calibri" pitchFamily="34" charset="0"/>
              </a:rPr>
              <a:t>. They were </a:t>
            </a:r>
            <a:r>
              <a:rPr lang="en-US" dirty="0">
                <a:latin typeface="Garamond" panose="02020404030301010803" pitchFamily="18" charset="0"/>
                <a:cs typeface="Calibri" pitchFamily="34" charset="0"/>
              </a:rPr>
              <a:t>not practically reflected in spelling as the spelling of English was mainly fixed before their operation</a:t>
            </a:r>
            <a:r>
              <a:rPr lang="en-US" dirty="0" smtClean="0">
                <a:latin typeface="Garamond" panose="02020404030301010803" pitchFamily="18" charset="0"/>
                <a:cs typeface="Calibri" pitchFamily="34" charset="0"/>
              </a:rPr>
              <a:t>. </a:t>
            </a:r>
            <a:endParaRPr lang="uk-UA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302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706582"/>
            <a:ext cx="9601197" cy="997527"/>
          </a:xfrm>
        </p:spPr>
        <p:txBody>
          <a:bodyPr>
            <a:normAutofit/>
          </a:bodyPr>
          <a:lstStyle/>
          <a:p>
            <a:r>
              <a:rPr lang="en-US" sz="3200" b="1" i="1" dirty="0"/>
              <a:t>The Great Vowel Shift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4564" y="1704876"/>
            <a:ext cx="9608124" cy="431145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This </a:t>
            </a:r>
            <a:r>
              <a:rPr lang="en-US" dirty="0"/>
              <a:t>series of sound </a:t>
            </a:r>
            <a:r>
              <a:rPr lang="en-US" dirty="0" smtClean="0"/>
              <a:t>changes, </a:t>
            </a:r>
            <a:r>
              <a:rPr lang="en-US" dirty="0"/>
              <a:t>that were gradual and </a:t>
            </a:r>
            <a:r>
              <a:rPr lang="en-US" dirty="0" smtClean="0"/>
              <a:t>systematic, </a:t>
            </a:r>
            <a:r>
              <a:rPr lang="en-US" dirty="0"/>
              <a:t>happened in the period between 1400 – 1700 and affected all Middle English </a:t>
            </a:r>
            <a:r>
              <a:rPr lang="en-US" b="1" dirty="0"/>
              <a:t>phonetically long, free </a:t>
            </a:r>
            <a:r>
              <a:rPr lang="en-US" b="1" dirty="0" err="1"/>
              <a:t>monophthongs</a:t>
            </a:r>
            <a:r>
              <a:rPr lang="en-US" b="1" dirty="0"/>
              <a:t>.</a:t>
            </a:r>
          </a:p>
          <a:p>
            <a:pPr marL="0" indent="0">
              <a:buNone/>
            </a:pPr>
            <a:r>
              <a:rPr lang="en-US" dirty="0" smtClean="0"/>
              <a:t> These sound changes may still be operative in contemporary English.</a:t>
            </a:r>
          </a:p>
          <a:p>
            <a:pPr marL="0" indent="0">
              <a:buNone/>
            </a:pPr>
            <a:r>
              <a:rPr lang="en-US" dirty="0"/>
              <a:t> The phonetic essence of the Great Vowel Shift is the narrowing of </a:t>
            </a:r>
            <a:r>
              <a:rPr lang="en-US" b="1" dirty="0"/>
              <a:t>all Middle English phonetically long</a:t>
            </a:r>
            <a:r>
              <a:rPr lang="en-US" dirty="0"/>
              <a:t> vowels of the middle rise and the diphthongization of the narrowest long </a:t>
            </a:r>
            <a:r>
              <a:rPr lang="en-US" dirty="0" smtClean="0"/>
              <a:t>vowels.</a:t>
            </a:r>
            <a:endParaRPr lang="ru-RU" dirty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76233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166256"/>
            <a:ext cx="9601197" cy="1610590"/>
          </a:xfrm>
        </p:spPr>
        <p:txBody>
          <a:bodyPr>
            <a:normAutofit/>
          </a:bodyPr>
          <a:lstStyle/>
          <a:p>
            <a:r>
              <a:rPr lang="en-US" sz="3200" b="1" i="1" dirty="0"/>
              <a:t>The Great Vowel Shift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1776846"/>
            <a:ext cx="9601197" cy="4099022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The </a:t>
            </a:r>
            <a:r>
              <a:rPr lang="en-US" sz="2800" dirty="0" smtClean="0"/>
              <a:t>LME vowel system included </a:t>
            </a:r>
            <a:r>
              <a:rPr lang="en-US" sz="2800" dirty="0"/>
              <a:t>seven long vowel phonemes.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              i:                                 u: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     </a:t>
            </a:r>
            <a:r>
              <a:rPr lang="en-US" sz="2800" dirty="0" smtClean="0"/>
              <a:t>                   </a:t>
            </a:r>
            <a:r>
              <a:rPr lang="en-US" sz="2800" dirty="0"/>
              <a:t>e:                    o: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                         </a:t>
            </a:r>
            <a:r>
              <a:rPr lang="en-US" sz="2800" dirty="0"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ɛ:      ɔ: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2800" dirty="0" smtClean="0"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                         </a:t>
            </a:r>
            <a:r>
              <a:rPr lang="en-US" sz="2800" dirty="0"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ɑ: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53206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665018"/>
            <a:ext cx="9601197" cy="810491"/>
          </a:xfrm>
        </p:spPr>
        <p:txBody>
          <a:bodyPr/>
          <a:lstStyle/>
          <a:p>
            <a:r>
              <a:rPr lang="en-US" sz="3200" b="1" i="1" dirty="0"/>
              <a:t>The Great Vowel Shift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1486667"/>
            <a:ext cx="9518069" cy="4747877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dirty="0" smtClean="0"/>
              <a:t>       </a:t>
            </a:r>
            <a:r>
              <a:rPr lang="en-US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ai</a:t>
            </a:r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  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←  </a:t>
            </a:r>
            <a:r>
              <a:rPr lang="en-US" u="sng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i: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    </a:t>
            </a:r>
            <a:r>
              <a:rPr lang="en-US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i:      i: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 </a:t>
            </a:r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                              </a:t>
            </a:r>
            <a:r>
              <a:rPr lang="en-US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u: 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      </a:t>
            </a:r>
            <a:r>
              <a:rPr lang="en-US" u="sng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u: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→ </a:t>
            </a:r>
            <a:r>
              <a:rPr lang="en-US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au</a:t>
            </a:r>
            <a:r>
              <a:rPr lang="en-US" b="1" dirty="0"/>
              <a:t> </a:t>
            </a:r>
            <a:r>
              <a:rPr lang="en-US" dirty="0"/>
              <a:t> 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/>
              <a:t>           </a:t>
            </a:r>
            <a:r>
              <a:rPr lang="en-US" dirty="0" smtClean="0">
                <a:cs typeface="Arial" panose="020B0604020202020204" pitchFamily="34" charset="0"/>
              </a:rPr>
              <a:t>                   </a:t>
            </a:r>
            <a:r>
              <a:rPr lang="en-US" dirty="0">
                <a:cs typeface="Arial" panose="020B0604020202020204" pitchFamily="34" charset="0"/>
              </a:rPr>
              <a:t>↑      ↑                                            </a:t>
            </a:r>
            <a:r>
              <a:rPr lang="en-US" dirty="0"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↑</a:t>
            </a:r>
          </a:p>
          <a:p>
            <a:pPr marL="0" indent="0">
              <a:lnSpc>
                <a:spcPct val="80000"/>
              </a:lnSpc>
              <a:buNone/>
            </a:pPr>
            <a:endParaRPr lang="en-US" dirty="0">
              <a:latin typeface="Lucida Sans Unicode" panose="020B060203050402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dirty="0"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                       </a:t>
            </a:r>
            <a:r>
              <a:rPr lang="en-US" u="sng" dirty="0"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e:</a:t>
            </a:r>
            <a:r>
              <a:rPr lang="en-US" dirty="0"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  </a:t>
            </a:r>
            <a:r>
              <a:rPr lang="en-US" b="1" dirty="0"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e: </a:t>
            </a:r>
            <a:r>
              <a:rPr lang="en-US" dirty="0"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                            </a:t>
            </a:r>
            <a:r>
              <a:rPr lang="en-US" dirty="0" smtClean="0"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  </a:t>
            </a:r>
            <a:r>
              <a:rPr lang="en-US" u="sng" dirty="0" smtClean="0"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o</a:t>
            </a:r>
            <a:r>
              <a:rPr lang="en-US" u="sng" dirty="0"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 smtClean="0"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                               </a:t>
            </a:r>
            <a:r>
              <a:rPr lang="en-US" dirty="0"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↑          </a:t>
            </a:r>
            <a:r>
              <a:rPr lang="en-US" b="1" dirty="0" err="1"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ei</a:t>
            </a:r>
            <a:r>
              <a:rPr lang="en-US" dirty="0"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        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                                                           </a:t>
            </a:r>
            <a:r>
              <a:rPr lang="en-US" b="1" dirty="0" err="1"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ɔu</a:t>
            </a:r>
            <a:endParaRPr lang="en-US" b="1" dirty="0">
              <a:latin typeface="Lucida Sans Unicode" panose="020B060203050402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dirty="0"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                               ↑           ↑              ↑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                              </a:t>
            </a:r>
            <a:r>
              <a:rPr lang="en-US" u="sng" dirty="0"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ɛ:</a:t>
            </a:r>
            <a:r>
              <a:rPr lang="en-US" dirty="0"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         ↑            </a:t>
            </a:r>
            <a:r>
              <a:rPr lang="en-US" dirty="0"/>
              <a:t> </a:t>
            </a:r>
            <a:r>
              <a:rPr lang="en-US" u="sng" dirty="0"/>
              <a:t> </a:t>
            </a:r>
            <a:r>
              <a:rPr lang="en-US" u="sng" dirty="0"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ɔ:</a:t>
            </a:r>
            <a:r>
              <a:rPr lang="en-US" dirty="0"/>
              <a:t>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 smtClean="0"/>
              <a:t>                                                       </a:t>
            </a:r>
            <a:r>
              <a:rPr lang="en-US" u="sng" dirty="0" smtClean="0"/>
              <a:t> </a:t>
            </a:r>
            <a:r>
              <a:rPr lang="en-US" u="sng" dirty="0"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ɑ:</a:t>
            </a:r>
            <a:r>
              <a:rPr lang="en-US" dirty="0"/>
              <a:t>                                                     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13412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8137" y="275550"/>
            <a:ext cx="9601196" cy="1303867"/>
          </a:xfrm>
        </p:spPr>
        <p:txBody>
          <a:bodyPr>
            <a:normAutofit/>
          </a:bodyPr>
          <a:lstStyle/>
          <a:p>
            <a:r>
              <a:rPr lang="en-US" sz="3200" b="1" i="1" dirty="0"/>
              <a:t>The Great Vowel Shift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8473" y="1579417"/>
            <a:ext cx="9608124" cy="429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cs typeface="Lucida Sans Unicode" panose="020B0602030504020204" pitchFamily="34" charset="0"/>
              </a:rPr>
              <a:t> </a:t>
            </a:r>
            <a:r>
              <a:rPr lang="en-US" b="1" dirty="0" smtClean="0">
                <a:cs typeface="Lucida Sans Unicode" panose="020B0602030504020204" pitchFamily="34" charset="0"/>
              </a:rPr>
              <a:t>/i:/</a:t>
            </a:r>
            <a:r>
              <a:rPr lang="en-US" dirty="0" smtClean="0">
                <a:cs typeface="Lucida Sans Unicode" panose="020B0602030504020204" pitchFamily="34" charset="0"/>
              </a:rPr>
              <a:t>      ME </a:t>
            </a:r>
            <a:r>
              <a:rPr lang="en-US" dirty="0">
                <a:cs typeface="Lucida Sans Unicode" panose="020B0602030504020204" pitchFamily="34" charset="0"/>
              </a:rPr>
              <a:t>/i:/→ /ii/→/</a:t>
            </a:r>
            <a:r>
              <a:rPr lang="en-US" dirty="0" err="1">
                <a:cs typeface="Lucida Sans Unicode" panose="020B0602030504020204" pitchFamily="34" charset="0"/>
              </a:rPr>
              <a:t>ei</a:t>
            </a:r>
            <a:r>
              <a:rPr lang="en-US" dirty="0">
                <a:cs typeface="Lucida Sans Unicode" panose="020B0602030504020204" pitchFamily="34" charset="0"/>
              </a:rPr>
              <a:t>/ →/</a:t>
            </a:r>
            <a:r>
              <a:rPr lang="en-US" dirty="0" err="1">
                <a:cs typeface="Lucida Sans Unicode" panose="020B0602030504020204" pitchFamily="34" charset="0"/>
              </a:rPr>
              <a:t>æi</a:t>
            </a:r>
            <a:r>
              <a:rPr lang="en-US" dirty="0">
                <a:cs typeface="Lucida Sans Unicode" panose="020B0602030504020204" pitchFamily="34" charset="0"/>
              </a:rPr>
              <a:t>/→ /</a:t>
            </a:r>
            <a:r>
              <a:rPr lang="en-US" dirty="0" err="1">
                <a:cs typeface="Lucida Sans Unicode" panose="020B0602030504020204" pitchFamily="34" charset="0"/>
              </a:rPr>
              <a:t>ai</a:t>
            </a:r>
            <a:r>
              <a:rPr lang="en-US" dirty="0">
                <a:cs typeface="Lucida Sans Unicode" panose="020B0602030504020204" pitchFamily="34" charset="0"/>
              </a:rPr>
              <a:t>/  (after H. </a:t>
            </a:r>
            <a:r>
              <a:rPr lang="en-US" dirty="0" err="1">
                <a:cs typeface="Lucida Sans Unicode" panose="020B0602030504020204" pitchFamily="34" charset="0"/>
              </a:rPr>
              <a:t>Wyld</a:t>
            </a:r>
            <a:r>
              <a:rPr lang="en-US" dirty="0">
                <a:cs typeface="Lucida Sans Unicode" panose="020B0602030504020204" pitchFamily="34" charset="0"/>
              </a:rPr>
              <a:t>)</a:t>
            </a:r>
          </a:p>
          <a:p>
            <a:pPr marL="0" indent="0">
              <a:buNone/>
            </a:pPr>
            <a:r>
              <a:rPr lang="en-US" dirty="0"/>
              <a:t>       ME /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i:/→/ĳ/→ /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ai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/ (after G.L. Brook)</a:t>
            </a:r>
            <a:r>
              <a:rPr lang="en-US" dirty="0"/>
              <a:t>            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smtClean="0"/>
              <a:t>      </a:t>
            </a:r>
            <a:r>
              <a:rPr lang="en-US" dirty="0">
                <a:cs typeface="Lucida Sans Unicode" panose="020B0602030504020204" pitchFamily="34" charset="0"/>
              </a:rPr>
              <a:t>OE </a:t>
            </a:r>
            <a:r>
              <a:rPr lang="en-US" dirty="0" err="1">
                <a:cs typeface="Lucida Sans Unicode" panose="020B0602030504020204" pitchFamily="34" charset="0"/>
              </a:rPr>
              <a:t>līf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&gt; LME life [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li:f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] &gt; </a:t>
            </a:r>
            <a:r>
              <a:rPr lang="en-US" dirty="0" err="1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ModE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life [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laif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]</a:t>
            </a:r>
          </a:p>
          <a:p>
            <a:pPr marL="0" indent="0">
              <a:buNone/>
            </a:pP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b="1" dirty="0">
                <a:ea typeface="Calibri" panose="020F0502020204030204" pitchFamily="34" charset="0"/>
                <a:cs typeface="Calibri" panose="020F0502020204030204" pitchFamily="34" charset="0"/>
              </a:rPr>
              <a:t>/u:/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   </a:t>
            </a:r>
            <a:r>
              <a:rPr lang="en-US" dirty="0" smtClean="0"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u:/→ /</a:t>
            </a:r>
            <a:r>
              <a:rPr lang="en-US" dirty="0" err="1">
                <a:ea typeface="Calibri" panose="020F0502020204030204" pitchFamily="34" charset="0"/>
                <a:cs typeface="Calibri" panose="020F0502020204030204" pitchFamily="34" charset="0"/>
              </a:rPr>
              <a:t>uų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/   →  /</a:t>
            </a:r>
            <a:r>
              <a:rPr lang="en-US" dirty="0" err="1">
                <a:ea typeface="Calibri" panose="020F0502020204030204" pitchFamily="34" charset="0"/>
                <a:cs typeface="Calibri" panose="020F0502020204030204" pitchFamily="34" charset="0"/>
              </a:rPr>
              <a:t>ɔu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/       →  /</a:t>
            </a:r>
            <a:r>
              <a:rPr lang="en-US" dirty="0" err="1">
                <a:ea typeface="Calibri" panose="020F0502020204030204" pitchFamily="34" charset="0"/>
                <a:cs typeface="Calibri" panose="020F0502020204030204" pitchFamily="34" charset="0"/>
              </a:rPr>
              <a:t>eu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/    →    /au/ ( after G.L. Brook)</a:t>
            </a:r>
            <a:endParaRPr lang="ru-RU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  <a:tabLst>
                <a:tab pos="571500" algn="l"/>
              </a:tabLst>
            </a:pPr>
            <a:r>
              <a:rPr lang="en-US" dirty="0" smtClean="0">
                <a:ea typeface="Calibri" panose="020F0502020204030204" pitchFamily="34" charset="0"/>
                <a:cs typeface="Calibri" panose="020F0502020204030204" pitchFamily="34" charset="0"/>
              </a:rPr>
              <a:t>              /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u:/→ /</a:t>
            </a:r>
            <a:r>
              <a:rPr lang="en-US" dirty="0" err="1">
                <a:ea typeface="Calibri" panose="020F0502020204030204" pitchFamily="34" charset="0"/>
                <a:cs typeface="Calibri" panose="020F0502020204030204" pitchFamily="34" charset="0"/>
              </a:rPr>
              <a:t>uų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/→     /</a:t>
            </a:r>
            <a:r>
              <a:rPr lang="en-US" dirty="0" err="1">
                <a:ea typeface="Calibri" panose="020F0502020204030204" pitchFamily="34" charset="0"/>
                <a:cs typeface="Calibri" panose="020F0502020204030204" pitchFamily="34" charset="0"/>
              </a:rPr>
              <a:t>eu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/  → </a:t>
            </a:r>
            <a:r>
              <a:rPr lang="en-US" dirty="0" smtClean="0">
                <a:ea typeface="Calibri" panose="020F0502020204030204" pitchFamily="34" charset="0"/>
                <a:cs typeface="Calibri" panose="020F0502020204030204" pitchFamily="34" charset="0"/>
              </a:rPr>
              <a:t>    /</a:t>
            </a:r>
            <a:r>
              <a:rPr lang="en-US" dirty="0" err="1">
                <a:ea typeface="Calibri" panose="020F0502020204030204" pitchFamily="34" charset="0"/>
                <a:cs typeface="Calibri" panose="020F0502020204030204" pitchFamily="34" charset="0"/>
              </a:rPr>
              <a:t>ǝu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/→        /au/   (after Ch. Barber</a:t>
            </a:r>
            <a:r>
              <a:rPr lang="en-US" dirty="0" smtClean="0"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 algn="just">
              <a:buNone/>
              <a:tabLst>
                <a:tab pos="571500" algn="l"/>
              </a:tabLst>
            </a:pPr>
            <a:r>
              <a:rPr lang="en-US" dirty="0" smtClean="0">
                <a:ea typeface="Calibri" panose="020F0502020204030204" pitchFamily="34" charset="0"/>
                <a:cs typeface="Calibri" panose="020F0502020204030204" pitchFamily="34" charset="0"/>
              </a:rPr>
              <a:t>                  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(the 15</a:t>
            </a:r>
            <a:r>
              <a:rPr lang="en-US" baseline="30000" dirty="0"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  c.)     (the 16</a:t>
            </a:r>
            <a:r>
              <a:rPr lang="en-US" baseline="30000" dirty="0"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  c.)  (the 17</a:t>
            </a:r>
            <a:r>
              <a:rPr lang="en-US" baseline="30000" dirty="0"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  c.)   (the 18</a:t>
            </a:r>
            <a:r>
              <a:rPr lang="en-US" baseline="30000" dirty="0"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  c</a:t>
            </a:r>
            <a:r>
              <a:rPr lang="en-US" dirty="0" smtClean="0">
                <a:ea typeface="Calibri" panose="020F0502020204030204" pitchFamily="34" charset="0"/>
                <a:cs typeface="Calibri" panose="020F0502020204030204" pitchFamily="34" charset="0"/>
              </a:rPr>
              <a:t>.)</a:t>
            </a:r>
          </a:p>
          <a:p>
            <a:pPr marL="0" indent="0" algn="just">
              <a:buNone/>
              <a:tabLst>
                <a:tab pos="571500" algn="l"/>
              </a:tabLst>
            </a:pPr>
            <a:r>
              <a:rPr lang="en-US" dirty="0" smtClean="0">
                <a:ea typeface="Calibri" panose="020F0502020204030204" pitchFamily="34" charset="0"/>
                <a:cs typeface="Calibri" panose="020F0502020204030204" pitchFamily="34" charset="0"/>
              </a:rPr>
              <a:t>         OE </a:t>
            </a:r>
            <a:r>
              <a:rPr lang="en-US" dirty="0" err="1">
                <a:ea typeface="Calibri" panose="020F0502020204030204" pitchFamily="34" charset="0"/>
                <a:cs typeface="Calibri" panose="020F0502020204030204" pitchFamily="34" charset="0"/>
              </a:rPr>
              <a:t>hūs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ea typeface="Lucida Sans Unicode" panose="020B0602030504020204" pitchFamily="34" charset="0"/>
                <a:cs typeface="Calibri" panose="020F0502020204030204" pitchFamily="34" charset="0"/>
              </a:rPr>
              <a:t>&gt; ME </a:t>
            </a:r>
            <a:r>
              <a:rPr lang="en-US" dirty="0" err="1">
                <a:ea typeface="Lucida Sans Unicode" panose="020B0602030504020204" pitchFamily="34" charset="0"/>
                <a:cs typeface="Calibri" panose="020F0502020204030204" pitchFamily="34" charset="0"/>
              </a:rPr>
              <a:t>hous</a:t>
            </a:r>
            <a:r>
              <a:rPr lang="en-US" dirty="0">
                <a:ea typeface="Lucida Sans Unicode" panose="020B0602030504020204" pitchFamily="34" charset="0"/>
                <a:cs typeface="Calibri" panose="020F0502020204030204" pitchFamily="34" charset="0"/>
              </a:rPr>
              <a:t>, house [</a:t>
            </a:r>
            <a:r>
              <a:rPr lang="en-US" dirty="0" err="1">
                <a:ea typeface="Lucida Sans Unicode" panose="020B0602030504020204" pitchFamily="34" charset="0"/>
                <a:cs typeface="Calibri" panose="020F0502020204030204" pitchFamily="34" charset="0"/>
              </a:rPr>
              <a:t>hu:s</a:t>
            </a:r>
            <a:r>
              <a:rPr lang="en-US" dirty="0">
                <a:ea typeface="Lucida Sans Unicode" panose="020B0602030504020204" pitchFamily="34" charset="0"/>
                <a:cs typeface="Calibri" panose="020F0502020204030204" pitchFamily="34" charset="0"/>
              </a:rPr>
              <a:t>] &gt; 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Mod</a:t>
            </a:r>
            <a:r>
              <a:rPr lang="en-US" dirty="0" err="1">
                <a:ea typeface="Lucida Sans Unicode" panose="020B0602030504020204" pitchFamily="34" charset="0"/>
                <a:cs typeface="Calibri" panose="020F0502020204030204" pitchFamily="34" charset="0"/>
              </a:rPr>
              <a:t>E</a:t>
            </a:r>
            <a:r>
              <a:rPr lang="en-US" dirty="0">
                <a:ea typeface="Lucida Sans Unicode" panose="020B0602030504020204" pitchFamily="34" charset="0"/>
                <a:cs typeface="Calibri" panose="020F0502020204030204" pitchFamily="34" charset="0"/>
              </a:rPr>
              <a:t> house [ </a:t>
            </a:r>
            <a:r>
              <a:rPr lang="en-US" dirty="0" err="1">
                <a:ea typeface="Lucida Sans Unicode" panose="020B0602030504020204" pitchFamily="34" charset="0"/>
                <a:cs typeface="Calibri" panose="020F0502020204030204" pitchFamily="34" charset="0"/>
              </a:rPr>
              <a:t>haus</a:t>
            </a:r>
            <a:r>
              <a:rPr lang="en-US" dirty="0">
                <a:ea typeface="Lucida Sans Unicode" panose="020B0602030504020204" pitchFamily="34" charset="0"/>
                <a:cs typeface="Calibri" panose="020F0502020204030204" pitchFamily="34" charset="0"/>
              </a:rPr>
              <a:t>] house</a:t>
            </a:r>
            <a:endParaRPr lang="en-US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  <a:tabLst>
                <a:tab pos="571500" algn="l"/>
              </a:tabLst>
            </a:pPr>
            <a:r>
              <a:rPr lang="en-US" dirty="0" smtClean="0"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(private writing) </a:t>
            </a:r>
            <a:r>
              <a:rPr lang="en-US" i="1" dirty="0" err="1">
                <a:ea typeface="Calibri" panose="020F0502020204030204" pitchFamily="34" charset="0"/>
                <a:cs typeface="Calibri" panose="020F0502020204030204" pitchFamily="34" charset="0"/>
              </a:rPr>
              <a:t>Cely</a:t>
            </a:r>
            <a:r>
              <a:rPr lang="en-US" i="1" dirty="0">
                <a:ea typeface="Calibri" panose="020F0502020204030204" pitchFamily="34" charset="0"/>
                <a:cs typeface="Calibri" panose="020F0502020204030204" pitchFamily="34" charset="0"/>
              </a:rPr>
              <a:t> Papers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 (1484): hew (how)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60099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0"/>
            <a:ext cx="9601197" cy="1631372"/>
          </a:xfrm>
        </p:spPr>
        <p:txBody>
          <a:bodyPr>
            <a:normAutofit/>
          </a:bodyPr>
          <a:lstStyle/>
          <a:p>
            <a:r>
              <a:rPr lang="en-US" sz="3200" b="1" i="1" dirty="0"/>
              <a:t>The Great Vowel Shift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1631371"/>
            <a:ext cx="9507677" cy="44577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ea typeface="Lucida Sans Unicode" panose="020B0602030504020204" pitchFamily="34" charset="0"/>
                <a:cs typeface="Calibri" panose="020F0502020204030204" pitchFamily="34" charset="0"/>
              </a:rPr>
              <a:t>   /e:/   OE </a:t>
            </a:r>
            <a:r>
              <a:rPr lang="en-US" dirty="0" err="1">
                <a:ea typeface="Lucida Sans Unicode" panose="020B0602030504020204" pitchFamily="34" charset="0"/>
                <a:cs typeface="Calibri" panose="020F0502020204030204" pitchFamily="34" charset="0"/>
              </a:rPr>
              <a:t>sēon</a:t>
            </a:r>
            <a:r>
              <a:rPr lang="en-US" dirty="0">
                <a:ea typeface="Lucida Sans Unicode" panose="020B0602030504020204" pitchFamily="34" charset="0"/>
                <a:cs typeface="Calibri" panose="020F0502020204030204" pitchFamily="34" charset="0"/>
              </a:rPr>
              <a:t> &gt; </a:t>
            </a:r>
            <a:r>
              <a:rPr lang="en-US" dirty="0" smtClean="0">
                <a:ea typeface="Lucida Sans Unicode" panose="020B0602030504020204" pitchFamily="34" charset="0"/>
                <a:cs typeface="Calibri" panose="020F0502020204030204" pitchFamily="34" charset="0"/>
              </a:rPr>
              <a:t>ME seen </a:t>
            </a:r>
            <a:r>
              <a:rPr lang="en-US" dirty="0">
                <a:ea typeface="Lucida Sans Unicode" panose="020B0602030504020204" pitchFamily="34" charset="0"/>
                <a:cs typeface="Calibri" panose="020F0502020204030204" pitchFamily="34" charset="0"/>
              </a:rPr>
              <a:t>[</a:t>
            </a:r>
            <a:r>
              <a:rPr lang="en-US" dirty="0" err="1">
                <a:ea typeface="Lucida Sans Unicode" panose="020B0602030504020204" pitchFamily="34" charset="0"/>
                <a:cs typeface="Calibri" panose="020F0502020204030204" pitchFamily="34" charset="0"/>
              </a:rPr>
              <a:t>se:n</a:t>
            </a:r>
            <a:r>
              <a:rPr lang="en-US" dirty="0">
                <a:ea typeface="Lucida Sans Unicode" panose="020B0602030504020204" pitchFamily="34" charset="0"/>
                <a:cs typeface="Calibri" panose="020F0502020204030204" pitchFamily="34" charset="0"/>
              </a:rPr>
              <a:t>] &gt; 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Mod</a:t>
            </a:r>
            <a:r>
              <a:rPr lang="en-US" dirty="0" err="1" smtClean="0">
                <a:ea typeface="Lucida Sans Unicode" panose="020B0602030504020204" pitchFamily="34" charset="0"/>
                <a:cs typeface="Calibri" panose="020F0502020204030204" pitchFamily="34" charset="0"/>
              </a:rPr>
              <a:t>E</a:t>
            </a:r>
            <a:r>
              <a:rPr lang="en-US" dirty="0" smtClean="0">
                <a:ea typeface="Lucida Sans Unicode" panose="020B060203050402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ea typeface="Lucida Sans Unicode" panose="020B0602030504020204" pitchFamily="34" charset="0"/>
                <a:cs typeface="Calibri" panose="020F0502020204030204" pitchFamily="34" charset="0"/>
              </a:rPr>
              <a:t>see [ </a:t>
            </a:r>
            <a:r>
              <a:rPr lang="en-US" dirty="0" err="1">
                <a:ea typeface="Lucida Sans Unicode" panose="020B0602030504020204" pitchFamily="34" charset="0"/>
                <a:cs typeface="Calibri" panose="020F0502020204030204" pitchFamily="34" charset="0"/>
              </a:rPr>
              <a:t>si</a:t>
            </a:r>
            <a:r>
              <a:rPr lang="en-US" dirty="0" smtClean="0">
                <a:ea typeface="Lucida Sans Unicode" panose="020B0602030504020204" pitchFamily="34" charset="0"/>
                <a:cs typeface="Calibri" panose="020F0502020204030204" pitchFamily="34" charset="0"/>
              </a:rPr>
              <a:t>:] </a:t>
            </a:r>
            <a:r>
              <a:rPr lang="en-US" i="1" dirty="0" smtClean="0">
                <a:ea typeface="Lucida Sans Unicode" panose="020B0602030504020204" pitchFamily="34" charset="0"/>
                <a:cs typeface="Calibri" panose="020F0502020204030204" pitchFamily="34" charset="0"/>
              </a:rPr>
              <a:t>to see</a:t>
            </a:r>
            <a:r>
              <a:rPr lang="en-US" dirty="0" smtClean="0">
                <a:ea typeface="Lucida Sans Unicode" panose="020B0602030504020204" pitchFamily="34" charset="0"/>
                <a:cs typeface="Calibri" panose="020F0502020204030204" pitchFamily="34" charset="0"/>
              </a:rPr>
              <a:t>                               </a:t>
            </a:r>
            <a:endParaRPr lang="en-US" dirty="0">
              <a:ea typeface="Lucida Sans Unicode" panose="020B0602030504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 smtClean="0">
              <a:ea typeface="Lucida Sans Unicode" panose="020B0602030504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ea typeface="Lucida Sans Unicode" panose="020B0602030504020204" pitchFamily="34" charset="0"/>
                <a:cs typeface="Calibri" panose="020F0502020204030204" pitchFamily="34" charset="0"/>
              </a:rPr>
              <a:t>/o:/     OE </a:t>
            </a:r>
            <a:r>
              <a:rPr lang="en-US" dirty="0" err="1">
                <a:ea typeface="Lucida Sans Unicode" panose="020B0602030504020204" pitchFamily="34" charset="0"/>
                <a:cs typeface="Calibri" panose="020F0502020204030204" pitchFamily="34" charset="0"/>
              </a:rPr>
              <a:t>mōna</a:t>
            </a:r>
            <a:r>
              <a:rPr lang="en-US" dirty="0">
                <a:ea typeface="Lucida Sans Unicode" panose="020B0602030504020204" pitchFamily="34" charset="0"/>
                <a:cs typeface="Calibri" panose="020F0502020204030204" pitchFamily="34" charset="0"/>
              </a:rPr>
              <a:t> &gt; </a:t>
            </a:r>
            <a:r>
              <a:rPr lang="en-US" dirty="0" smtClean="0">
                <a:ea typeface="Lucida Sans Unicode" panose="020B0602030504020204" pitchFamily="34" charset="0"/>
                <a:cs typeface="Calibri" panose="020F0502020204030204" pitchFamily="34" charset="0"/>
              </a:rPr>
              <a:t>ME </a:t>
            </a:r>
            <a:r>
              <a:rPr lang="en-US" dirty="0" err="1" smtClean="0">
                <a:ea typeface="Lucida Sans Unicode" panose="020B0602030504020204" pitchFamily="34" charset="0"/>
                <a:cs typeface="Calibri" panose="020F0502020204030204" pitchFamily="34" charset="0"/>
              </a:rPr>
              <a:t>moone</a:t>
            </a:r>
            <a:r>
              <a:rPr lang="en-US" dirty="0" smtClean="0">
                <a:ea typeface="Lucida Sans Unicode" panose="020B060203050402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ea typeface="Lucida Sans Unicode" panose="020B0602030504020204" pitchFamily="34" charset="0"/>
                <a:cs typeface="Calibri" panose="020F0502020204030204" pitchFamily="34" charset="0"/>
              </a:rPr>
              <a:t>[</a:t>
            </a:r>
            <a:r>
              <a:rPr lang="en-US" dirty="0" err="1">
                <a:ea typeface="Lucida Sans Unicode" panose="020B0602030504020204" pitchFamily="34" charset="0"/>
                <a:cs typeface="Calibri" panose="020F0502020204030204" pitchFamily="34" charset="0"/>
              </a:rPr>
              <a:t>mo:ne</a:t>
            </a:r>
            <a:r>
              <a:rPr lang="en-US" dirty="0">
                <a:ea typeface="Lucida Sans Unicode" panose="020B0602030504020204" pitchFamily="34" charset="0"/>
                <a:cs typeface="Calibri" panose="020F0502020204030204" pitchFamily="34" charset="0"/>
              </a:rPr>
              <a:t>] &gt; 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Mod</a:t>
            </a:r>
            <a:r>
              <a:rPr lang="en-US" dirty="0" err="1" smtClean="0">
                <a:ea typeface="Lucida Sans Unicode" panose="020B0602030504020204" pitchFamily="34" charset="0"/>
                <a:cs typeface="Calibri" panose="020F0502020204030204" pitchFamily="34" charset="0"/>
              </a:rPr>
              <a:t>E</a:t>
            </a:r>
            <a:r>
              <a:rPr lang="en-US" dirty="0" smtClean="0">
                <a:ea typeface="Lucida Sans Unicode" panose="020B060203050402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ea typeface="Lucida Sans Unicode" panose="020B0602030504020204" pitchFamily="34" charset="0"/>
                <a:cs typeface="Calibri" panose="020F0502020204030204" pitchFamily="34" charset="0"/>
              </a:rPr>
              <a:t>moon [</a:t>
            </a:r>
            <a:r>
              <a:rPr lang="en-US" dirty="0" err="1">
                <a:ea typeface="Lucida Sans Unicode" panose="020B0602030504020204" pitchFamily="34" charset="0"/>
                <a:cs typeface="Calibri" panose="020F0502020204030204" pitchFamily="34" charset="0"/>
              </a:rPr>
              <a:t>mu:n</a:t>
            </a:r>
            <a:r>
              <a:rPr lang="en-US" dirty="0" smtClean="0">
                <a:ea typeface="Lucida Sans Unicode" panose="020B0602030504020204" pitchFamily="34" charset="0"/>
                <a:cs typeface="Calibri" panose="020F0502020204030204" pitchFamily="34" charset="0"/>
              </a:rPr>
              <a:t>]</a:t>
            </a:r>
            <a:r>
              <a:rPr lang="en-US" i="1" dirty="0" smtClean="0">
                <a:ea typeface="Lucida Sans Unicode" panose="020B0602030504020204" pitchFamily="34" charset="0"/>
                <a:cs typeface="Calibri" panose="020F0502020204030204" pitchFamily="34" charset="0"/>
              </a:rPr>
              <a:t> moon</a:t>
            </a:r>
            <a:r>
              <a:rPr lang="en-US" dirty="0" smtClean="0">
                <a:ea typeface="Lucida Sans Unicode" panose="020B0602030504020204" pitchFamily="34" charset="0"/>
                <a:cs typeface="Calibri" panose="020F0502020204030204" pitchFamily="34" charset="0"/>
              </a:rPr>
              <a:t>                                  </a:t>
            </a:r>
            <a:endParaRPr lang="en-US" dirty="0">
              <a:ea typeface="Lucida Sans Unicode" panose="020B0602030504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ea typeface="Lucida Sans Unicode" panose="020B0602030504020204" pitchFamily="34" charset="0"/>
                <a:cs typeface="Calibri" panose="020F0502020204030204" pitchFamily="34" charset="0"/>
              </a:rPr>
              <a:t>/ɔ:/     OE </a:t>
            </a:r>
            <a:r>
              <a:rPr lang="en-US" dirty="0" err="1">
                <a:ea typeface="Lucida Sans Unicode" panose="020B0602030504020204" pitchFamily="34" charset="0"/>
                <a:cs typeface="Calibri" panose="020F0502020204030204" pitchFamily="34" charset="0"/>
              </a:rPr>
              <a:t>hām</a:t>
            </a:r>
            <a:r>
              <a:rPr lang="en-US" dirty="0">
                <a:ea typeface="Lucida Sans Unicode" panose="020B0602030504020204" pitchFamily="34" charset="0"/>
                <a:cs typeface="Calibri" panose="020F0502020204030204" pitchFamily="34" charset="0"/>
              </a:rPr>
              <a:t> &gt; ME </a:t>
            </a:r>
            <a:r>
              <a:rPr lang="en-US" dirty="0" err="1">
                <a:ea typeface="Lucida Sans Unicode" panose="020B0602030504020204" pitchFamily="34" charset="0"/>
                <a:cs typeface="Calibri" panose="020F0502020204030204" pitchFamily="34" charset="0"/>
              </a:rPr>
              <a:t>hoom</a:t>
            </a:r>
            <a:r>
              <a:rPr lang="en-US" dirty="0" smtClean="0">
                <a:ea typeface="Lucida Sans Unicode" panose="020B0602030504020204" pitchFamily="34" charset="0"/>
                <a:cs typeface="Calibri" panose="020F0502020204030204" pitchFamily="34" charset="0"/>
              </a:rPr>
              <a:t>, home </a:t>
            </a:r>
            <a:r>
              <a:rPr lang="en-US" dirty="0">
                <a:ea typeface="Lucida Sans Unicode" panose="020B0602030504020204" pitchFamily="34" charset="0"/>
                <a:cs typeface="Calibri" panose="020F0502020204030204" pitchFamily="34" charset="0"/>
              </a:rPr>
              <a:t>[</a:t>
            </a:r>
            <a:r>
              <a:rPr lang="en-US" dirty="0" err="1">
                <a:ea typeface="Lucida Sans Unicode" panose="020B0602030504020204" pitchFamily="34" charset="0"/>
                <a:cs typeface="Calibri" panose="020F0502020204030204" pitchFamily="34" charset="0"/>
              </a:rPr>
              <a:t>hɔ:m</a:t>
            </a:r>
            <a:r>
              <a:rPr lang="en-US" dirty="0">
                <a:ea typeface="Lucida Sans Unicode" panose="020B0602030504020204" pitchFamily="34" charset="0"/>
                <a:cs typeface="Calibri" panose="020F0502020204030204" pitchFamily="34" charset="0"/>
              </a:rPr>
              <a:t>] &gt; 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Mod</a:t>
            </a:r>
            <a:r>
              <a:rPr lang="en-US" dirty="0" err="1" smtClean="0">
                <a:ea typeface="Lucida Sans Unicode" panose="020B0602030504020204" pitchFamily="34" charset="0"/>
                <a:cs typeface="Calibri" panose="020F0502020204030204" pitchFamily="34" charset="0"/>
              </a:rPr>
              <a:t>E</a:t>
            </a:r>
            <a:r>
              <a:rPr lang="en-US" dirty="0" smtClean="0">
                <a:ea typeface="Lucida Sans Unicode" panose="020B060203050402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ea typeface="Lucida Sans Unicode" panose="020B0602030504020204" pitchFamily="34" charset="0"/>
                <a:cs typeface="Calibri" panose="020F0502020204030204" pitchFamily="34" charset="0"/>
              </a:rPr>
              <a:t>home [</a:t>
            </a:r>
            <a:r>
              <a:rPr lang="en-US" dirty="0" err="1">
                <a:ea typeface="Lucida Sans Unicode" panose="020B0602030504020204" pitchFamily="34" charset="0"/>
                <a:cs typeface="Calibri" panose="020F0502020204030204" pitchFamily="34" charset="0"/>
              </a:rPr>
              <a:t>hɔum</a:t>
            </a:r>
            <a:r>
              <a:rPr lang="en-US" dirty="0">
                <a:ea typeface="Lucida Sans Unicode" panose="020B0602030504020204" pitchFamily="34" charset="0"/>
                <a:cs typeface="Calibri" panose="020F0502020204030204" pitchFamily="34" charset="0"/>
              </a:rPr>
              <a:t>] </a:t>
            </a:r>
            <a:r>
              <a:rPr lang="en-US" i="1" dirty="0" smtClean="0">
                <a:ea typeface="Lucida Sans Unicode" panose="020B0602030504020204" pitchFamily="34" charset="0"/>
                <a:cs typeface="Calibri" panose="020F0502020204030204" pitchFamily="34" charset="0"/>
              </a:rPr>
              <a:t>home</a:t>
            </a:r>
            <a:r>
              <a:rPr lang="en-US" dirty="0" smtClean="0">
                <a:ea typeface="Lucida Sans Unicode" panose="020B0602030504020204" pitchFamily="34" charset="0"/>
                <a:cs typeface="Calibri" panose="020F0502020204030204" pitchFamily="34" charset="0"/>
              </a:rPr>
              <a:t>                                     </a:t>
            </a:r>
            <a:endParaRPr lang="en-US" dirty="0">
              <a:ea typeface="Lucida Sans Unicode" panose="020B0602030504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ea typeface="Lucida Sans Unicode" panose="020B0602030504020204" pitchFamily="34" charset="0"/>
                <a:cs typeface="Calibri" panose="020F0502020204030204" pitchFamily="34" charset="0"/>
              </a:rPr>
              <a:t>/a:/     OE </a:t>
            </a:r>
            <a:r>
              <a:rPr lang="en-US" dirty="0">
                <a:ea typeface="Lucida Sans Unicode" panose="020B0602030504020204" pitchFamily="34" charset="0"/>
                <a:cs typeface="Calibri" panose="020F0502020204030204" pitchFamily="34" charset="0"/>
              </a:rPr>
              <a:t>name &gt; ME name [</a:t>
            </a:r>
            <a:r>
              <a:rPr lang="en-US" dirty="0" err="1">
                <a:ea typeface="Lucida Sans Unicode" panose="020B0602030504020204" pitchFamily="34" charset="0"/>
                <a:cs typeface="Calibri" panose="020F0502020204030204" pitchFamily="34" charset="0"/>
              </a:rPr>
              <a:t>na:me</a:t>
            </a:r>
            <a:r>
              <a:rPr lang="en-US" dirty="0">
                <a:ea typeface="Lucida Sans Unicode" panose="020B0602030504020204" pitchFamily="34" charset="0"/>
                <a:cs typeface="Calibri" panose="020F0502020204030204" pitchFamily="34" charset="0"/>
              </a:rPr>
              <a:t>]  &gt; 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Mod</a:t>
            </a:r>
            <a:r>
              <a:rPr lang="en-US" dirty="0" err="1" smtClean="0">
                <a:ea typeface="Lucida Sans Unicode" panose="020B0602030504020204" pitchFamily="34" charset="0"/>
                <a:cs typeface="Calibri" panose="020F0502020204030204" pitchFamily="34" charset="0"/>
              </a:rPr>
              <a:t>E</a:t>
            </a:r>
            <a:r>
              <a:rPr lang="en-US" dirty="0" smtClean="0">
                <a:ea typeface="Lucida Sans Unicode" panose="020B060203050402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ea typeface="Lucida Sans Unicode" panose="020B0602030504020204" pitchFamily="34" charset="0"/>
                <a:cs typeface="Calibri" panose="020F0502020204030204" pitchFamily="34" charset="0"/>
              </a:rPr>
              <a:t>name [</a:t>
            </a:r>
            <a:r>
              <a:rPr lang="en-US" dirty="0" err="1">
                <a:ea typeface="Lucida Sans Unicode" panose="020B0602030504020204" pitchFamily="34" charset="0"/>
                <a:cs typeface="Calibri" panose="020F0502020204030204" pitchFamily="34" charset="0"/>
              </a:rPr>
              <a:t>neim</a:t>
            </a:r>
            <a:r>
              <a:rPr lang="en-US" dirty="0">
                <a:ea typeface="Lucida Sans Unicode" panose="020B0602030504020204" pitchFamily="34" charset="0"/>
                <a:cs typeface="Calibri" panose="020F0502020204030204" pitchFamily="34" charset="0"/>
              </a:rPr>
              <a:t>]  </a:t>
            </a:r>
            <a:r>
              <a:rPr lang="en-US" i="1" dirty="0" smtClean="0">
                <a:ea typeface="Lucida Sans Unicode" panose="020B0602030504020204" pitchFamily="34" charset="0"/>
                <a:cs typeface="Calibri" panose="020F0502020204030204" pitchFamily="34" charset="0"/>
              </a:rPr>
              <a:t>name</a:t>
            </a:r>
            <a:r>
              <a:rPr lang="en-US" sz="2000" dirty="0" smtClean="0">
                <a:ea typeface="Lucida Sans Unicode" panose="020B0602030504020204" pitchFamily="34" charset="0"/>
                <a:cs typeface="Calibri" panose="020F0502020204030204" pitchFamily="34" charset="0"/>
              </a:rPr>
              <a:t>  </a:t>
            </a:r>
            <a:r>
              <a:rPr lang="en-US" dirty="0" smtClean="0">
                <a:ea typeface="Lucida Sans Unicode" panose="020B060203050402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            </a:t>
            </a:r>
            <a:endParaRPr lang="en-US" dirty="0"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                      ME     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the 15</a:t>
            </a:r>
            <a:r>
              <a:rPr lang="en-US" baseline="30000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th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 c.   the 16</a:t>
            </a:r>
            <a:r>
              <a:rPr lang="en-US" baseline="30000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th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 c.   the 17</a:t>
            </a:r>
            <a:r>
              <a:rPr lang="en-US" baseline="30000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th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 c.  the 18</a:t>
            </a:r>
            <a:r>
              <a:rPr lang="en-US" baseline="30000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th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 c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b="1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                     /</a:t>
            </a:r>
            <a:r>
              <a:rPr lang="en-US" b="1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ɑ:/   &gt;   /æ:/  </a:t>
            </a:r>
            <a:r>
              <a:rPr lang="en-US" b="1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  </a:t>
            </a:r>
            <a:r>
              <a:rPr lang="en-US" b="1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&gt;   /ɛ:/     </a:t>
            </a:r>
            <a:r>
              <a:rPr lang="en-US" b="1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  </a:t>
            </a:r>
            <a:r>
              <a:rPr lang="en-US" b="1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&gt;  /e:/     </a:t>
            </a:r>
            <a:r>
              <a:rPr lang="en-US" b="1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b="1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&gt; /</a:t>
            </a:r>
            <a:r>
              <a:rPr lang="en-US" b="1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ei</a:t>
            </a:r>
            <a:r>
              <a:rPr lang="en-US" b="1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/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             </a:t>
            </a:r>
            <a:endParaRPr lang="en-US" dirty="0" smtClean="0"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ME 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maken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  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[</a:t>
            </a:r>
            <a:r>
              <a:rPr lang="en-US" dirty="0" err="1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mɑ:ke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    &gt; 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mæ:k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    &gt; 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mɛ:k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      &gt; 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me:k</a:t>
            </a:r>
            <a:r>
              <a:rPr lang="en-US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     &gt; </a:t>
            </a:r>
            <a:r>
              <a:rPr lang="en-US" dirty="0" err="1">
                <a:ea typeface="Lucida Sans Unicode" panose="020B0602030504020204" pitchFamily="34" charset="0"/>
                <a:cs typeface="Lucida Sans Unicode" panose="020B0602030504020204" pitchFamily="34" charset="0"/>
              </a:rPr>
              <a:t>meik</a:t>
            </a:r>
            <a:r>
              <a:rPr lang="en-US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] </a:t>
            </a:r>
            <a:r>
              <a:rPr lang="en-US" i="1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to make</a:t>
            </a:r>
            <a:endParaRPr lang="en-US" i="1" dirty="0"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49848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628841"/>
            <a:ext cx="9639297" cy="929795"/>
          </a:xfrm>
        </p:spPr>
        <p:txBody>
          <a:bodyPr>
            <a:normAutofit/>
          </a:bodyPr>
          <a:lstStyle/>
          <a:p>
            <a:r>
              <a:rPr lang="en-US" sz="3200" b="1" i="1" dirty="0"/>
              <a:t>The Great Vowel Shift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3945" y="1559403"/>
            <a:ext cx="9462652" cy="458162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b="1" i="1" dirty="0" smtClean="0">
                <a:latin typeface="Calibri" pitchFamily="34" charset="0"/>
                <a:cs typeface="Calibri" pitchFamily="34" charset="0"/>
              </a:rPr>
              <a:t>                                          </a:t>
            </a:r>
            <a:r>
              <a:rPr lang="en-US" b="1" i="1" dirty="0" smtClean="0">
                <a:latin typeface="Garamond" panose="02020404030301010803" pitchFamily="18" charset="0"/>
                <a:cs typeface="Calibri" pitchFamily="34" charset="0"/>
              </a:rPr>
              <a:t>   </a:t>
            </a:r>
            <a:r>
              <a:rPr lang="en-US" dirty="0" smtClean="0">
                <a:latin typeface="Garamond" panose="02020404030301010803" pitchFamily="18" charset="0"/>
                <a:cs typeface="Calibri" pitchFamily="34" charset="0"/>
              </a:rPr>
              <a:t> ME</a:t>
            </a:r>
            <a:r>
              <a:rPr lang="en-US" sz="2800" dirty="0" smtClean="0">
                <a:latin typeface="Garamond" panose="02020404030301010803" pitchFamily="18" charset="0"/>
                <a:cs typeface="Calibri" pitchFamily="34" charset="0"/>
              </a:rPr>
              <a:t>/</a:t>
            </a:r>
            <a:r>
              <a:rPr lang="en-US" sz="2800" dirty="0" smtClean="0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ɛ</a:t>
            </a:r>
            <a:r>
              <a:rPr lang="en-US" sz="2800" dirty="0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:/&gt; /e:/ &gt;/i:/</a:t>
            </a:r>
          </a:p>
          <a:p>
            <a:pPr marL="0" indent="0">
              <a:buNone/>
              <a:defRPr/>
            </a:pPr>
            <a:r>
              <a:rPr lang="en-US" sz="2800" i="1" dirty="0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     </a:t>
            </a:r>
            <a:endParaRPr lang="en-US" sz="2800" i="1" dirty="0" smtClean="0">
              <a:latin typeface="Garamond" panose="02020404030301010803" pitchFamily="18" charset="0"/>
              <a:ea typeface="Lucida Sans Unicode" pitchFamily="34" charset="0"/>
              <a:cs typeface="Calibri" pitchFamily="34" charset="0"/>
            </a:endParaRPr>
          </a:p>
          <a:p>
            <a:pPr marL="0" indent="0">
              <a:buNone/>
              <a:defRPr/>
            </a:pPr>
            <a:r>
              <a:rPr lang="en-US" sz="2800" i="1" dirty="0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 </a:t>
            </a:r>
            <a:r>
              <a:rPr lang="en-US" sz="2800" i="1" dirty="0" smtClean="0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             </a:t>
            </a:r>
            <a:r>
              <a:rPr lang="en-US" sz="2800" dirty="0" smtClean="0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 OE </a:t>
            </a:r>
            <a:r>
              <a:rPr lang="en-US" sz="2800" dirty="0" err="1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sǣ</a:t>
            </a:r>
            <a:r>
              <a:rPr lang="en-US" sz="2800" dirty="0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 &gt; ME </a:t>
            </a:r>
            <a:r>
              <a:rPr lang="en-US" sz="2800" dirty="0" err="1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sæ</a:t>
            </a:r>
            <a:r>
              <a:rPr lang="en-US" sz="2800" dirty="0" smtClean="0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, se, see, sea </a:t>
            </a:r>
            <a:r>
              <a:rPr lang="en-US" sz="2800" dirty="0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[</a:t>
            </a:r>
            <a:r>
              <a:rPr lang="en-US" sz="2800" dirty="0" err="1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sɛ</a:t>
            </a:r>
            <a:r>
              <a:rPr lang="en-US" sz="2800" dirty="0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:] &gt; </a:t>
            </a:r>
            <a:r>
              <a:rPr lang="en-US" sz="2800" dirty="0" smtClean="0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ModE</a:t>
            </a:r>
            <a:r>
              <a:rPr lang="en-US" sz="2800" dirty="0" smtClean="0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 </a:t>
            </a:r>
            <a:r>
              <a:rPr lang="en-US" sz="2800" dirty="0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sea [</a:t>
            </a:r>
            <a:r>
              <a:rPr lang="en-US" sz="2800" dirty="0" err="1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si</a:t>
            </a:r>
            <a:r>
              <a:rPr lang="en-US" sz="2800" dirty="0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:]</a:t>
            </a:r>
          </a:p>
          <a:p>
            <a:pPr>
              <a:buNone/>
              <a:defRPr/>
            </a:pPr>
            <a:r>
              <a:rPr lang="en-US" sz="2800" dirty="0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   </a:t>
            </a:r>
            <a:r>
              <a:rPr lang="en-US" sz="2800" b="1" i="1" dirty="0" smtClean="0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 </a:t>
            </a:r>
            <a:r>
              <a:rPr lang="en-US" sz="2800" dirty="0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In few words this sound /ɛ:/ developed into /</a:t>
            </a:r>
            <a:r>
              <a:rPr lang="en-US" sz="2800" dirty="0" err="1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ei</a:t>
            </a:r>
            <a:r>
              <a:rPr lang="en-US" sz="2800" dirty="0" smtClean="0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/.</a:t>
            </a:r>
            <a:endParaRPr lang="en-US" sz="2800" dirty="0">
              <a:latin typeface="Garamond" panose="02020404030301010803" pitchFamily="18" charset="0"/>
              <a:ea typeface="Lucida Sans Unicode" pitchFamily="34" charset="0"/>
              <a:cs typeface="Calibri" pitchFamily="34" charset="0"/>
            </a:endParaRPr>
          </a:p>
          <a:p>
            <a:pPr>
              <a:buNone/>
              <a:defRPr/>
            </a:pPr>
            <a:r>
              <a:rPr lang="en-US" sz="2800" dirty="0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OE </a:t>
            </a:r>
            <a:r>
              <a:rPr lang="en-US" sz="2800" dirty="0" err="1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grēat</a:t>
            </a:r>
            <a:r>
              <a:rPr lang="en-US" sz="2800" dirty="0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 &gt; ME </a:t>
            </a:r>
            <a:r>
              <a:rPr lang="en-US" sz="2800" dirty="0" err="1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græte</a:t>
            </a:r>
            <a:r>
              <a:rPr lang="en-US" sz="2800" dirty="0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, </a:t>
            </a:r>
            <a:r>
              <a:rPr lang="en-US" sz="2800" dirty="0" err="1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grete</a:t>
            </a:r>
            <a:r>
              <a:rPr lang="en-US" sz="2800" dirty="0" smtClean="0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, greet, great &gt; </a:t>
            </a:r>
            <a:r>
              <a:rPr lang="en-US" sz="2800" dirty="0" err="1" smtClean="0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ModE</a:t>
            </a:r>
            <a:r>
              <a:rPr lang="en-US" sz="2800" dirty="0" smtClean="0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 </a:t>
            </a:r>
            <a:r>
              <a:rPr lang="en-US" sz="2800" dirty="0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great </a:t>
            </a:r>
            <a:r>
              <a:rPr lang="en-US" sz="2800" dirty="0" smtClean="0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[</a:t>
            </a:r>
            <a:r>
              <a:rPr lang="en-US" sz="2800" dirty="0" err="1" smtClean="0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grɛ:t</a:t>
            </a:r>
            <a:r>
              <a:rPr lang="en-US" sz="2800" dirty="0" smtClean="0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 &gt; </a:t>
            </a:r>
            <a:r>
              <a:rPr lang="en-US" sz="2800" dirty="0" err="1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gre:t</a:t>
            </a:r>
            <a:r>
              <a:rPr lang="en-US" sz="2800" dirty="0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 &gt; </a:t>
            </a:r>
            <a:r>
              <a:rPr lang="en-US" sz="2800" dirty="0" err="1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gri:t</a:t>
            </a:r>
            <a:r>
              <a:rPr lang="en-US" sz="2800" dirty="0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 &gt; </a:t>
            </a:r>
            <a:r>
              <a:rPr lang="en-US" sz="2800" dirty="0" err="1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greit</a:t>
            </a:r>
            <a:r>
              <a:rPr lang="en-US" sz="2800" dirty="0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]</a:t>
            </a:r>
          </a:p>
          <a:p>
            <a:pPr>
              <a:buNone/>
              <a:defRPr/>
            </a:pPr>
            <a:r>
              <a:rPr lang="en-US" sz="2800" dirty="0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OE </a:t>
            </a:r>
            <a:r>
              <a:rPr lang="en-US" sz="2800" dirty="0" err="1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brecan</a:t>
            </a:r>
            <a:r>
              <a:rPr lang="en-US" sz="2800" dirty="0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 [</a:t>
            </a:r>
            <a:r>
              <a:rPr lang="en-US" sz="2800" dirty="0" err="1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brekan</a:t>
            </a:r>
            <a:r>
              <a:rPr lang="en-US" sz="2800" dirty="0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] &gt; ME </a:t>
            </a:r>
            <a:r>
              <a:rPr lang="en-US" sz="2800" dirty="0" err="1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breken</a:t>
            </a:r>
            <a:r>
              <a:rPr lang="en-US" sz="2800" dirty="0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 [</a:t>
            </a:r>
            <a:r>
              <a:rPr lang="en-US" sz="2800" dirty="0" err="1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brɛ:ken</a:t>
            </a:r>
            <a:r>
              <a:rPr lang="en-US" sz="2800" dirty="0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] &gt; </a:t>
            </a:r>
            <a:r>
              <a:rPr lang="en-US" sz="2800" dirty="0" err="1" smtClean="0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ModE</a:t>
            </a:r>
            <a:r>
              <a:rPr lang="en-US" sz="2800" dirty="0" smtClean="0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 </a:t>
            </a:r>
            <a:r>
              <a:rPr lang="en-US" sz="2800" dirty="0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break [</a:t>
            </a:r>
            <a:r>
              <a:rPr lang="en-US" sz="2800" dirty="0" err="1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breik</a:t>
            </a:r>
            <a:r>
              <a:rPr lang="en-US" sz="2800" dirty="0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]</a:t>
            </a:r>
            <a:endParaRPr lang="uk-UA" sz="28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665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1990" y="0"/>
            <a:ext cx="9514607" cy="1641763"/>
          </a:xfrm>
        </p:spPr>
        <p:txBody>
          <a:bodyPr>
            <a:normAutofit/>
          </a:bodyPr>
          <a:lstStyle/>
          <a:p>
            <a:r>
              <a:rPr lang="en-US" sz="3200" b="1" i="1" dirty="0"/>
              <a:t>The Great Vowel Shift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6909" y="1714500"/>
            <a:ext cx="9692982" cy="437457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b="1" i="1" dirty="0"/>
              <a:t>W. Shakespeare 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         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            O, no! thy love, though much, is not so</a:t>
            </a:r>
          </a:p>
          <a:p>
            <a:pPr marL="0" indent="0">
              <a:buNone/>
            </a:pPr>
            <a:r>
              <a:rPr lang="en-US" dirty="0"/>
              <a:t>                      great:                                                      [</a:t>
            </a:r>
            <a:r>
              <a:rPr lang="en-US" dirty="0" err="1"/>
              <a:t>i</a:t>
            </a:r>
            <a:r>
              <a:rPr lang="en-US" dirty="0"/>
              <a:t>:]</a:t>
            </a:r>
          </a:p>
          <a:p>
            <a:pPr marL="0" indent="0">
              <a:buNone/>
            </a:pPr>
            <a:r>
              <a:rPr lang="en-US" dirty="0"/>
              <a:t>             It is my love that keeps mine eye awake;          [</a:t>
            </a:r>
            <a:r>
              <a:rPr lang="en-US" dirty="0"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ɛ</a:t>
            </a:r>
            <a:r>
              <a:rPr lang="en-US" dirty="0"/>
              <a:t>:]          </a:t>
            </a:r>
          </a:p>
          <a:p>
            <a:pPr marL="0" indent="0">
              <a:buNone/>
            </a:pPr>
            <a:r>
              <a:rPr lang="en-US" dirty="0"/>
              <a:t>             Mine own true love that doth my rest defeat     [</a:t>
            </a:r>
            <a:r>
              <a:rPr lang="en-US" dirty="0" err="1"/>
              <a:t>i</a:t>
            </a:r>
            <a:r>
              <a:rPr lang="en-US" dirty="0"/>
              <a:t>:]</a:t>
            </a:r>
          </a:p>
          <a:p>
            <a:pPr marL="0" indent="0">
              <a:buNone/>
            </a:pPr>
            <a:r>
              <a:rPr lang="en-US" dirty="0"/>
              <a:t>             To play the watchman ever for thy sake.           [</a:t>
            </a:r>
            <a:r>
              <a:rPr lang="en-US" dirty="0"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ɛ</a:t>
            </a:r>
            <a:r>
              <a:rPr lang="en-US" dirty="0"/>
              <a:t>:]</a:t>
            </a:r>
            <a:endParaRPr lang="ru-RU" dirty="0"/>
          </a:p>
          <a:p>
            <a:pPr marL="0" indent="0">
              <a:buNone/>
            </a:pPr>
            <a:r>
              <a:rPr lang="en-US" b="1" dirty="0"/>
              <a:t>Sonnet 61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368328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259</TotalTime>
  <Words>2374</Words>
  <Application>Microsoft Office PowerPoint</Application>
  <PresentationFormat>Произвольный</PresentationFormat>
  <Paragraphs>165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Натуральные материалы</vt:lpstr>
      <vt:lpstr>Historical Phonetics</vt:lpstr>
      <vt:lpstr>The Great Vowel Shift</vt:lpstr>
      <vt:lpstr>The Great Vowel Shift</vt:lpstr>
      <vt:lpstr>The Great Vowel Shift</vt:lpstr>
      <vt:lpstr>The Great Vowel Shift</vt:lpstr>
      <vt:lpstr>The Great Vowel Shift</vt:lpstr>
      <vt:lpstr>The Great Vowel Shift</vt:lpstr>
      <vt:lpstr>The Great Vowel Shift</vt:lpstr>
      <vt:lpstr>The Great Vowel Shift</vt:lpstr>
      <vt:lpstr>The Great Vowel Shift The Phonological Results</vt:lpstr>
      <vt:lpstr>Modern English</vt:lpstr>
      <vt:lpstr>Qualitative Sound Changes of Short Vowels</vt:lpstr>
      <vt:lpstr>The Changes of the Short Vowel /a/</vt:lpstr>
      <vt:lpstr>The Changes of the Short Vowel of the High Rise /u/</vt:lpstr>
      <vt:lpstr>The Quantitative Sound Changes in New English</vt:lpstr>
      <vt:lpstr>The Development of  Modern English Diphthongs</vt:lpstr>
      <vt:lpstr> Development of Diphthongs</vt:lpstr>
      <vt:lpstr>The Development of  New English Diphthongs</vt:lpstr>
      <vt:lpstr>The Development of  New English Diphthongs</vt:lpstr>
      <vt:lpstr>The Vocalization of the Liquid /r/</vt:lpstr>
      <vt:lpstr>The Vocalization of the Liquid /r/</vt:lpstr>
      <vt:lpstr>The Vocalization of the Liquid /r/</vt:lpstr>
      <vt:lpstr>The Vocalization of the Liquid /r/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Historical Phonetics</dc:title>
  <dc:creator>Computer</dc:creator>
  <cp:lastModifiedBy>notebook67</cp:lastModifiedBy>
  <cp:revision>38</cp:revision>
  <dcterms:created xsi:type="dcterms:W3CDTF">2018-02-14T14:35:30Z</dcterms:created>
  <dcterms:modified xsi:type="dcterms:W3CDTF">2020-10-06T15:32:44Z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