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ksym Sysa" userId="a2a838e2aa384a66" providerId="LiveId" clId="{E58F5BCF-99FB-4050-910F-1F2710BCC506}"/>
    <pc:docChg chg="modSld">
      <pc:chgData name="Maksym Sysa" userId="a2a838e2aa384a66" providerId="LiveId" clId="{E58F5BCF-99FB-4050-910F-1F2710BCC506}" dt="2025-03-26T18:49:21.663" v="0" actId="20577"/>
      <pc:docMkLst>
        <pc:docMk/>
      </pc:docMkLst>
      <pc:sldChg chg="modSp mod">
        <pc:chgData name="Maksym Sysa" userId="a2a838e2aa384a66" providerId="LiveId" clId="{E58F5BCF-99FB-4050-910F-1F2710BCC506}" dt="2025-03-26T18:49:21.663" v="0" actId="20577"/>
        <pc:sldMkLst>
          <pc:docMk/>
          <pc:sldMk cId="3310513416" sldId="256"/>
        </pc:sldMkLst>
        <pc:spChg chg="mod">
          <ac:chgData name="Maksym Sysa" userId="a2a838e2aa384a66" providerId="LiveId" clId="{E58F5BCF-99FB-4050-910F-1F2710BCC506}" dt="2025-03-26T18:49:21.663" v="0" actId="20577"/>
          <ac:spMkLst>
            <pc:docMk/>
            <pc:sldMk cId="3310513416" sldId="256"/>
            <ac:spMk id="3" creationId="{E26EEBD4-41F2-8244-7E3A-2BBF5C88AA8A}"/>
          </ac:spMkLst>
        </pc:spChg>
      </pc:sldChg>
    </pc:docChg>
  </pc:docChgLst>
  <pc:docChgLst>
    <pc:chgData name="Maksym Sysa" userId="a2a838e2aa384a66" providerId="LiveId" clId="{87E0ED63-34C2-4979-939B-9EFDFBA197C7}"/>
    <pc:docChg chg="modSld">
      <pc:chgData name="Maksym Sysa" userId="a2a838e2aa384a66" providerId="LiveId" clId="{87E0ED63-34C2-4979-939B-9EFDFBA197C7}" dt="2025-02-04T10:23:55.100" v="43" actId="20577"/>
      <pc:docMkLst>
        <pc:docMk/>
      </pc:docMkLst>
      <pc:sldChg chg="addSp modSp mod">
        <pc:chgData name="Maksym Sysa" userId="a2a838e2aa384a66" providerId="LiveId" clId="{87E0ED63-34C2-4979-939B-9EFDFBA197C7}" dt="2025-02-04T10:23:55.100" v="43" actId="20577"/>
        <pc:sldMkLst>
          <pc:docMk/>
          <pc:sldMk cId="3310513416" sldId="256"/>
        </pc:sldMkLst>
        <pc:spChg chg="add mod">
          <ac:chgData name="Maksym Sysa" userId="a2a838e2aa384a66" providerId="LiveId" clId="{87E0ED63-34C2-4979-939B-9EFDFBA197C7}" dt="2025-02-04T10:23:55.100" v="43" actId="20577"/>
          <ac:spMkLst>
            <pc:docMk/>
            <pc:sldMk cId="3310513416" sldId="256"/>
            <ac:spMk id="3" creationId="{E26EEBD4-41F2-8244-7E3A-2BBF5C88AA8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065080-7BF6-414C-B78D-6DAF9F0461E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F342321-04EB-454B-B8AF-C877F06B70FB}">
      <dgm:prSet/>
      <dgm:spPr/>
      <dgm:t>
        <a:bodyPr/>
        <a:lstStyle/>
        <a:p>
          <a:r>
            <a:rPr lang="uk-UA"/>
            <a:t>Чорнобог — слов'янське божество, ім'я якого означає "чорний бог". Це темне, дияволоподібне божество у слов'янській міфології, антипод "доброму" божеству Білобогу.</a:t>
          </a:r>
          <a:endParaRPr lang="en-US"/>
        </a:p>
      </dgm:t>
    </dgm:pt>
    <dgm:pt modelId="{9DB161FA-8F8F-410D-9930-87DF87C91C23}" type="parTrans" cxnId="{37726B09-08A4-4595-BF5F-C7C3DE59A033}">
      <dgm:prSet/>
      <dgm:spPr/>
      <dgm:t>
        <a:bodyPr/>
        <a:lstStyle/>
        <a:p>
          <a:endParaRPr lang="en-US"/>
        </a:p>
      </dgm:t>
    </dgm:pt>
    <dgm:pt modelId="{E3395BE0-F277-476F-9514-44FA7E39B8D4}" type="sibTrans" cxnId="{37726B09-08A4-4595-BF5F-C7C3DE59A033}">
      <dgm:prSet/>
      <dgm:spPr/>
      <dgm:t>
        <a:bodyPr/>
        <a:lstStyle/>
        <a:p>
          <a:endParaRPr lang="en-US"/>
        </a:p>
      </dgm:t>
    </dgm:pt>
    <dgm:pt modelId="{30D23E66-E919-46F7-804B-5C95A38F1B58}">
      <dgm:prSet/>
      <dgm:spPr/>
      <dgm:t>
        <a:bodyPr/>
        <a:lstStyle/>
        <a:p>
          <a:r>
            <a:rPr lang="uk-UA"/>
            <a:t>Про Чорнобога відомо небагато, і єдині історичні джерела — християнські, які трактують його як темного, проклятого бога. Однак залишається під питанням, наскільки важливим чи злим він насправді вважався для давніх слов'ян. Чорнобога вважають розбещувачем людських душ і проклятою фігурою. Він асоціюється з нещастям і часто згадується у слов'янських прокльонах.</a:t>
          </a:r>
          <a:endParaRPr lang="en-US"/>
        </a:p>
      </dgm:t>
    </dgm:pt>
    <dgm:pt modelId="{6C367456-F1DB-4BA7-89E7-439C23C93012}" type="parTrans" cxnId="{20BDF79F-BC2E-47A9-B359-AA3A8FD1DC7A}">
      <dgm:prSet/>
      <dgm:spPr/>
      <dgm:t>
        <a:bodyPr/>
        <a:lstStyle/>
        <a:p>
          <a:endParaRPr lang="en-US"/>
        </a:p>
      </dgm:t>
    </dgm:pt>
    <dgm:pt modelId="{1A628F44-E6F1-44E4-8F81-979447D7BBF2}" type="sibTrans" cxnId="{20BDF79F-BC2E-47A9-B359-AA3A8FD1DC7A}">
      <dgm:prSet/>
      <dgm:spPr/>
      <dgm:t>
        <a:bodyPr/>
        <a:lstStyle/>
        <a:p>
          <a:endParaRPr lang="en-US"/>
        </a:p>
      </dgm:t>
    </dgm:pt>
    <dgm:pt modelId="{6250EE22-CEA4-43A6-A73C-96F74A122452}">
      <dgm:prSet/>
      <dgm:spPr/>
      <dgm:t>
        <a:bodyPr/>
        <a:lstStyle/>
        <a:p>
          <a:r>
            <a:rPr lang="uk-UA"/>
            <a:t>Білобог, з іншого боку, є "білим богом" і протилежністю Чорнобога. Він не згадується в "Хроніці Гермольда", але був реконструйований на противагу Чорнобогу. Обидва боги з'являються і в пізніших джерелах, але вони не вважаються вірогідними.</a:t>
          </a:r>
          <a:endParaRPr lang="en-US"/>
        </a:p>
      </dgm:t>
    </dgm:pt>
    <dgm:pt modelId="{4BA42C72-BFA8-4B36-80F8-5F21FE1C5E6E}" type="parTrans" cxnId="{627D6EA3-0D24-4F72-9FC2-57D0A71AAA2E}">
      <dgm:prSet/>
      <dgm:spPr/>
      <dgm:t>
        <a:bodyPr/>
        <a:lstStyle/>
        <a:p>
          <a:endParaRPr lang="en-US"/>
        </a:p>
      </dgm:t>
    </dgm:pt>
    <dgm:pt modelId="{401092B6-BB20-4CA8-BFB8-8E75BDB35B0A}" type="sibTrans" cxnId="{627D6EA3-0D24-4F72-9FC2-57D0A71AAA2E}">
      <dgm:prSet/>
      <dgm:spPr/>
      <dgm:t>
        <a:bodyPr/>
        <a:lstStyle/>
        <a:p>
          <a:endParaRPr lang="en-US"/>
        </a:p>
      </dgm:t>
    </dgm:pt>
    <dgm:pt modelId="{FF9E0D79-43D3-4446-8A67-252668BA4C48}" type="pres">
      <dgm:prSet presAssocID="{0B065080-7BF6-414C-B78D-6DAF9F0461E7}" presName="linear" presStyleCnt="0">
        <dgm:presLayoutVars>
          <dgm:animLvl val="lvl"/>
          <dgm:resizeHandles val="exact"/>
        </dgm:presLayoutVars>
      </dgm:prSet>
      <dgm:spPr/>
    </dgm:pt>
    <dgm:pt modelId="{28D5DDC3-B9C6-40BA-8900-3909A4CE70A2}" type="pres">
      <dgm:prSet presAssocID="{FF342321-04EB-454B-B8AF-C877F06B70F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E8A5A20-68BA-496F-8A6D-B0F87E48D6CB}" type="pres">
      <dgm:prSet presAssocID="{E3395BE0-F277-476F-9514-44FA7E39B8D4}" presName="spacer" presStyleCnt="0"/>
      <dgm:spPr/>
    </dgm:pt>
    <dgm:pt modelId="{073E9101-5D4B-4CCD-B7D7-FBE2B5EE07D1}" type="pres">
      <dgm:prSet presAssocID="{30D23E66-E919-46F7-804B-5C95A38F1B5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B11BA38-3F5B-484D-907D-563D1A952840}" type="pres">
      <dgm:prSet presAssocID="{1A628F44-E6F1-44E4-8F81-979447D7BBF2}" presName="spacer" presStyleCnt="0"/>
      <dgm:spPr/>
    </dgm:pt>
    <dgm:pt modelId="{3F324F35-5D5E-4C58-8442-8BEA011533BF}" type="pres">
      <dgm:prSet presAssocID="{6250EE22-CEA4-43A6-A73C-96F74A12245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7726B09-08A4-4595-BF5F-C7C3DE59A033}" srcId="{0B065080-7BF6-414C-B78D-6DAF9F0461E7}" destId="{FF342321-04EB-454B-B8AF-C877F06B70FB}" srcOrd="0" destOrd="0" parTransId="{9DB161FA-8F8F-410D-9930-87DF87C91C23}" sibTransId="{E3395BE0-F277-476F-9514-44FA7E39B8D4}"/>
    <dgm:cxn modelId="{F4552221-A202-4FDB-AF32-C6C0B4EC4B08}" type="presOf" srcId="{0B065080-7BF6-414C-B78D-6DAF9F0461E7}" destId="{FF9E0D79-43D3-4446-8A67-252668BA4C48}" srcOrd="0" destOrd="0" presId="urn:microsoft.com/office/officeart/2005/8/layout/vList2"/>
    <dgm:cxn modelId="{E8A50D40-E595-4B06-9EB2-5FFA9F5C49C5}" type="presOf" srcId="{30D23E66-E919-46F7-804B-5C95A38F1B58}" destId="{073E9101-5D4B-4CCD-B7D7-FBE2B5EE07D1}" srcOrd="0" destOrd="0" presId="urn:microsoft.com/office/officeart/2005/8/layout/vList2"/>
    <dgm:cxn modelId="{20BDF79F-BC2E-47A9-B359-AA3A8FD1DC7A}" srcId="{0B065080-7BF6-414C-B78D-6DAF9F0461E7}" destId="{30D23E66-E919-46F7-804B-5C95A38F1B58}" srcOrd="1" destOrd="0" parTransId="{6C367456-F1DB-4BA7-89E7-439C23C93012}" sibTransId="{1A628F44-E6F1-44E4-8F81-979447D7BBF2}"/>
    <dgm:cxn modelId="{627D6EA3-0D24-4F72-9FC2-57D0A71AAA2E}" srcId="{0B065080-7BF6-414C-B78D-6DAF9F0461E7}" destId="{6250EE22-CEA4-43A6-A73C-96F74A122452}" srcOrd="2" destOrd="0" parTransId="{4BA42C72-BFA8-4B36-80F8-5F21FE1C5E6E}" sibTransId="{401092B6-BB20-4CA8-BFB8-8E75BDB35B0A}"/>
    <dgm:cxn modelId="{6192D3A9-F6AF-44C3-8876-9DC47A5DD63B}" type="presOf" srcId="{FF342321-04EB-454B-B8AF-C877F06B70FB}" destId="{28D5DDC3-B9C6-40BA-8900-3909A4CE70A2}" srcOrd="0" destOrd="0" presId="urn:microsoft.com/office/officeart/2005/8/layout/vList2"/>
    <dgm:cxn modelId="{91643FF7-6B62-478D-95DA-2683F7474715}" type="presOf" srcId="{6250EE22-CEA4-43A6-A73C-96F74A122452}" destId="{3F324F35-5D5E-4C58-8442-8BEA011533BF}" srcOrd="0" destOrd="0" presId="urn:microsoft.com/office/officeart/2005/8/layout/vList2"/>
    <dgm:cxn modelId="{2A1D81F7-2F5E-4350-98AB-8948521A8F10}" type="presParOf" srcId="{FF9E0D79-43D3-4446-8A67-252668BA4C48}" destId="{28D5DDC3-B9C6-40BA-8900-3909A4CE70A2}" srcOrd="0" destOrd="0" presId="urn:microsoft.com/office/officeart/2005/8/layout/vList2"/>
    <dgm:cxn modelId="{ABA066DB-D4DD-406B-8F82-E53591CBE5B2}" type="presParOf" srcId="{FF9E0D79-43D3-4446-8A67-252668BA4C48}" destId="{EE8A5A20-68BA-496F-8A6D-B0F87E48D6CB}" srcOrd="1" destOrd="0" presId="urn:microsoft.com/office/officeart/2005/8/layout/vList2"/>
    <dgm:cxn modelId="{21D1875A-9E87-4B35-BC2F-4CC168C97431}" type="presParOf" srcId="{FF9E0D79-43D3-4446-8A67-252668BA4C48}" destId="{073E9101-5D4B-4CCD-B7D7-FBE2B5EE07D1}" srcOrd="2" destOrd="0" presId="urn:microsoft.com/office/officeart/2005/8/layout/vList2"/>
    <dgm:cxn modelId="{4F850BC4-1182-49F7-94A2-23345CD73ECE}" type="presParOf" srcId="{FF9E0D79-43D3-4446-8A67-252668BA4C48}" destId="{DB11BA38-3F5B-484D-907D-563D1A952840}" srcOrd="3" destOrd="0" presId="urn:microsoft.com/office/officeart/2005/8/layout/vList2"/>
    <dgm:cxn modelId="{61DB99CA-D996-400C-A895-7B85F4C39E22}" type="presParOf" srcId="{FF9E0D79-43D3-4446-8A67-252668BA4C48}" destId="{3F324F35-5D5E-4C58-8442-8BEA011533B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5DDC3-B9C6-40BA-8900-3909A4CE70A2}">
      <dsp:nvSpPr>
        <dsp:cNvPr id="0" name=""/>
        <dsp:cNvSpPr/>
      </dsp:nvSpPr>
      <dsp:spPr>
        <a:xfrm>
          <a:off x="0" y="32679"/>
          <a:ext cx="10751822" cy="9920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/>
            <a:t>Чорнобог — слов'янське божество, ім'я якого означає "чорний бог". Це темне, дияволоподібне божество у слов'янській міфології, антипод "доброму" божеству Білобогу.</a:t>
          </a:r>
          <a:endParaRPr lang="en-US" sz="1700" kern="1200"/>
        </a:p>
      </dsp:txBody>
      <dsp:txXfrm>
        <a:off x="48426" y="81105"/>
        <a:ext cx="10654970" cy="895161"/>
      </dsp:txXfrm>
    </dsp:sp>
    <dsp:sp modelId="{073E9101-5D4B-4CCD-B7D7-FBE2B5EE07D1}">
      <dsp:nvSpPr>
        <dsp:cNvPr id="0" name=""/>
        <dsp:cNvSpPr/>
      </dsp:nvSpPr>
      <dsp:spPr>
        <a:xfrm>
          <a:off x="0" y="1073653"/>
          <a:ext cx="10751822" cy="9920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/>
            <a:t>Про Чорнобога відомо небагато, і єдині історичні джерела — християнські, які трактують його як темного, проклятого бога. Однак залишається під питанням, наскільки важливим чи злим він насправді вважався для давніх слов'ян. Чорнобога вважають розбещувачем людських душ і проклятою фігурою. Він асоціюється з нещастям і часто згадується у слов'янських прокльонах.</a:t>
          </a:r>
          <a:endParaRPr lang="en-US" sz="1700" kern="1200"/>
        </a:p>
      </dsp:txBody>
      <dsp:txXfrm>
        <a:off x="48426" y="1122079"/>
        <a:ext cx="10654970" cy="895161"/>
      </dsp:txXfrm>
    </dsp:sp>
    <dsp:sp modelId="{3F324F35-5D5E-4C58-8442-8BEA011533BF}">
      <dsp:nvSpPr>
        <dsp:cNvPr id="0" name=""/>
        <dsp:cNvSpPr/>
      </dsp:nvSpPr>
      <dsp:spPr>
        <a:xfrm>
          <a:off x="0" y="2114627"/>
          <a:ext cx="10751822" cy="9920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/>
            <a:t>Білобог, з іншого боку, є "білим богом" і протилежністю Чорнобога. Він не згадується в "Хроніці Гермольда", але був реконструйований на противагу Чорнобогу. Обидва боги з'являються і в пізніших джерелах, але вони не вважаються вірогідними.</a:t>
          </a:r>
          <a:endParaRPr lang="en-US" sz="1700" kern="1200"/>
        </a:p>
      </dsp:txBody>
      <dsp:txXfrm>
        <a:off x="48426" y="2163053"/>
        <a:ext cx="10654970" cy="895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09A3F-6ACE-4727-A9FF-C34D0B9F911F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C4037-F978-4292-94E3-6261242EDCE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199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C4037-F978-4292-94E3-6261242EDCE1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0903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48002-315D-49B1-B10F-137139C4B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896" y="1122363"/>
            <a:ext cx="7276733" cy="3381398"/>
          </a:xfrm>
        </p:spPr>
        <p:txBody>
          <a:bodyPr anchor="b">
            <a:normAutofit/>
          </a:bodyPr>
          <a:lstStyle>
            <a:lvl1pPr algn="l">
              <a:defRPr sz="4800" cap="none"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535E0-4D9C-4DCA-8569-64503C5DC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4894" y="4612942"/>
            <a:ext cx="7276733" cy="1181683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83B68-70CF-4A98-948C-6EA4BD68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C2EF9-7F83-4AD3-B3F6-B9D4618D6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B751B-3464-41CD-B728-A72BB191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75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5731-248B-49C2-93DE-8A3260C9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4D5C5-3D5A-4F3D-8A08-7053DACF1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E5372-3FC6-4227-B2DD-6CB24E651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1B1B1-B637-4E46-B64C-F082B54C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567AD-4B78-41F6-B814-726D4BD4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1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674D5E-67E6-4C23-B80A-0C66B53315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76299"/>
            <a:ext cx="2628900" cy="5181601"/>
          </a:xfrm>
        </p:spPr>
        <p:txBody>
          <a:bodyPr vert="eaVert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EFF2A-08E8-447D-85C7-7D5A9C422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76299"/>
            <a:ext cx="7734300" cy="51816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0030D-E580-4B0C-B5A8-2C8A094D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DCAEB-1B6E-492E-918E-47179AF48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E4A38-A745-436E-9E33-63B9F81C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8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BFD42-94A9-4345-AF38-7D562B502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4C458-A63B-4032-B4EC-732DAC188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855B5-7F2F-408B-800D-92CB34B99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03412-EA6B-43CA-8B3A-F502587CB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6E9EE-F895-4ECE-B4B2-586D65ED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0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8193F-AFAD-4A9A-B0EF-530DFB19D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876299"/>
            <a:ext cx="7876722" cy="371316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1BBE4-9FC1-4F89-B120-1C49D816F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46170"/>
            <a:ext cx="6781301" cy="104845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30A6B-E3FD-4920-8128-C263CA1D6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66B85-0649-47DB-AD69-458D8F60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25931-A293-42E9-BDF5-B2AE121D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868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262B-ECD6-47BB-A6F1-92A6033E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B8779-51E9-44D1-9F7B-28F3C6D3C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8474" y="2080517"/>
            <a:ext cx="4970124" cy="39773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E8BFB-5295-4C5E-9CB1-E276E9D0E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0899" y="2080517"/>
            <a:ext cx="4970124" cy="3977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E22BF-1819-4301-B699-EF5A2F4D9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00A2DF-39DE-49C3-A213-3E8423C7A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5D3A8-238B-4A68-A9F9-672D2F06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69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7D468-D010-4225-B024-DCEF543B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71955"/>
            <a:ext cx="10441236" cy="139835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D60A0-FCAB-425A-9ECD-94CDE4F47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926" y="1983242"/>
            <a:ext cx="5007110" cy="814387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2000" b="0" cap="all" spc="14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F986B-07CB-4FB0-9419-2AAB318B8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063" y="2813959"/>
            <a:ext cx="5007110" cy="32439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9D784-7968-4E8B-B704-E42EE8F187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9255" y="1983242"/>
            <a:ext cx="5031769" cy="814387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2000" b="0" cap="all" spc="14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5754F-08D1-4593-988F-95F0ED1A0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9255" y="2813959"/>
            <a:ext cx="5031769" cy="32439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ED2E61-83B4-4C8F-BBFE-D95920342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80C136-A664-4013-8073-B0C6BDEF8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AE9547-8EE7-461B-9E99-484B11E91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9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2E667-0EFA-4EE6-8E4D-20805309A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59" y="895440"/>
            <a:ext cx="10138451" cy="1832349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EE4825-BB8C-4567-B407-B4452409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838892-25DB-4A4E-9D43-6058C45C5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3DDDA-48EF-4B42-9980-4762AF50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2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EFA7D9-6801-4DD0-8D7D-505212F46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6FA3EA-1519-4178-AC3A-231A5BAA7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23DBE-6FD6-4D60-8336-7843B4BD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1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2D9AE-CA1A-4751-9B33-0AC09CE62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96948"/>
            <a:ext cx="3046410" cy="1479551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cap="all" spc="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F9941-76E5-42B5-8464-C1A7010D9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796" y="876300"/>
            <a:ext cx="5758235" cy="5181599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785D8-F112-415F-9AB4-5F2AC060D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666144"/>
            <a:ext cx="3046409" cy="31949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0A0B3-4E9C-4FAC-B1D1-2673F7B5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AA370A-33F5-48A6-962A-47C0F15D4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AD606-A37D-4697-AA7A-EAE4F101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4E0B5E-1030-4A34-AB09-05ACB45CE993}"/>
              </a:ext>
            </a:extLst>
          </p:cNvPr>
          <p:cNvCxnSpPr>
            <a:cxnSpLocks/>
          </p:cNvCxnSpPr>
          <p:nvPr/>
        </p:nvCxnSpPr>
        <p:spPr>
          <a:xfrm>
            <a:off x="4610100" y="898989"/>
            <a:ext cx="0" cy="51387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06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21D4C-0A93-40A6-9645-5EF7DE6C5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89314"/>
            <a:ext cx="3046409" cy="1487185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2F9455-852F-4604-87D4-801E8D5DB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4" y="876300"/>
            <a:ext cx="5943596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842061-B161-4973-9EE4-76D0B73FC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666143"/>
            <a:ext cx="3046409" cy="31949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CE2E0-050A-4BC2-91DF-7A00811D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AB003-B443-4B96-9DD9-4284E7E1E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179DBA-16C0-4FFB-B367-B96169B4B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‹№›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F2BD78-1D6B-4742-9726-75646D91F4AC}"/>
              </a:ext>
            </a:extLst>
          </p:cNvPr>
          <p:cNvCxnSpPr>
            <a:cxnSpLocks/>
          </p:cNvCxnSpPr>
          <p:nvPr/>
        </p:nvCxnSpPr>
        <p:spPr>
          <a:xfrm>
            <a:off x="4610100" y="898989"/>
            <a:ext cx="0" cy="51387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81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98CBCD-166B-4F97-A6DF-DAA3BF2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60" y="876302"/>
            <a:ext cx="10427840" cy="1086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4D6D9-636D-450B-839A-22AE0CED2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758" y="2065984"/>
            <a:ext cx="10427841" cy="3903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6CAEC-1EE5-4B71-9646-5C378EEBEF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2838" y="6356350"/>
            <a:ext cx="33613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326951E3-958F-4611-B170-D081BA0250F9}" type="datetimeFigureOut">
              <a:rPr lang="en-US" smtClean="0"/>
              <a:pPr/>
              <a:t>3/26/2025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70EF8-70B2-4AFC-8388-691A146AA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87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07DC7-D05C-4038-B51A-F00B7B9C9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0400" y="6356350"/>
            <a:ext cx="6176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i="1">
                <a:solidFill>
                  <a:schemeClr val="tx2"/>
                </a:solidFill>
              </a:defRPr>
            </a:lvl1pPr>
          </a:lstStyle>
          <a:p>
            <a:fld id="{57871EFB-7B9E-4E86-A89E-697E8EBB06F2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D4CCDA-06BF-4D2A-B44F-195AEC0B5B22}"/>
              </a:ext>
            </a:extLst>
          </p:cNvPr>
          <p:cNvCxnSpPr>
            <a:cxnSpLocks/>
          </p:cNvCxnSpPr>
          <p:nvPr/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792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1" r:id="rId6"/>
    <p:sldLayoutId id="2147483687" r:id="rId7"/>
    <p:sldLayoutId id="2147483688" r:id="rId8"/>
    <p:sldLayoutId id="2147483689" r:id="rId9"/>
    <p:sldLayoutId id="2147483690" r:id="rId10"/>
    <p:sldLayoutId id="214748369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SzPct val="70000"/>
        <a:buFontTx/>
        <a:buNone/>
        <a:defRPr sz="1800" i="1" kern="1200">
          <a:solidFill>
            <a:schemeClr val="tx2"/>
          </a:solidFill>
          <a:latin typeface="+mn-lt"/>
          <a:ea typeface="+mn-ea"/>
          <a:cs typeface="+mn-cs"/>
        </a:defRPr>
      </a:lvl2pPr>
      <a:lvl3pPr marL="502920" indent="-22860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None/>
        <a:defRPr sz="1600" i="1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0%D0%BE%D0%B4_(%D0%B1%D0%BE%D0%B6%D0%B5%D1%81%D1%82%D0%B2%D0%BE)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ukarnia.com.ua/articles/znaiomstvo-z-panteonom-detalnii-opis-bogiv-slov-yanskoyi-mifologiyi-u17H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1">
            <a:extLst>
              <a:ext uri="{FF2B5EF4-FFF2-40B4-BE49-F238E27FC236}">
                <a16:creationId xmlns:a16="http://schemas.microsoft.com/office/drawing/2014/main" id="{F69F96FE-C3F5-4F02-8428-78ADCB975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EFA54-25A8-8B2A-7851-917178EAC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876" y="1506072"/>
            <a:ext cx="4979254" cy="3779457"/>
          </a:xfrm>
        </p:spPr>
        <p:txBody>
          <a:bodyPr anchor="b">
            <a:normAutofit/>
          </a:bodyPr>
          <a:lstStyle/>
          <a:p>
            <a:r>
              <a:rPr lang="uk-UA" b="1" noProof="0" dirty="0"/>
              <a:t>Слов’янський пантеон: від Рода до Чорнобога</a:t>
            </a:r>
          </a:p>
        </p:txBody>
      </p:sp>
      <p:pic>
        <p:nvPicPr>
          <p:cNvPr id="7" name="Рисунок 6" descr="Зображення, що містить мистецтво, Цифрове мистецтво, картина">
            <a:extLst>
              <a:ext uri="{FF2B5EF4-FFF2-40B4-BE49-F238E27FC236}">
                <a16:creationId xmlns:a16="http://schemas.microsoft.com/office/drawing/2014/main" id="{B1F79044-7C32-27ED-E9DF-746C5B345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8" r="22935" b="-2"/>
          <a:stretch/>
        </p:blipFill>
        <p:spPr>
          <a:xfrm>
            <a:off x="6858000" y="840250"/>
            <a:ext cx="4422091" cy="4268735"/>
          </a:xfrm>
          <a:custGeom>
            <a:avLst/>
            <a:gdLst/>
            <a:ahLst/>
            <a:cxnLst/>
            <a:rect l="l" t="t" r="r" b="b"/>
            <a:pathLst>
              <a:path w="4422091" h="4268735">
                <a:moveTo>
                  <a:pt x="2210784" y="0"/>
                </a:moveTo>
                <a:cubicBezTo>
                  <a:pt x="2210938" y="0"/>
                  <a:pt x="2211148" y="0"/>
                  <a:pt x="2211308" y="0"/>
                </a:cubicBezTo>
                <a:cubicBezTo>
                  <a:pt x="3432308" y="0"/>
                  <a:pt x="4422091" y="989807"/>
                  <a:pt x="4422091" y="2210785"/>
                </a:cubicBezTo>
                <a:lnTo>
                  <a:pt x="4422091" y="4268735"/>
                </a:lnTo>
                <a:lnTo>
                  <a:pt x="0" y="4268735"/>
                </a:lnTo>
                <a:lnTo>
                  <a:pt x="0" y="2210785"/>
                </a:lnTo>
                <a:cubicBezTo>
                  <a:pt x="0" y="989807"/>
                  <a:pt x="989780" y="0"/>
                  <a:pt x="2210784" y="0"/>
                </a:cubicBezTo>
                <a:close/>
              </a:path>
            </a:pathLst>
          </a:custGeom>
        </p:spPr>
      </p:pic>
      <p:cxnSp>
        <p:nvCxnSpPr>
          <p:cNvPr id="25" name="Straight Connector 13">
            <a:extLst>
              <a:ext uri="{FF2B5EF4-FFF2-40B4-BE49-F238E27FC236}">
                <a16:creationId xmlns:a16="http://schemas.microsoft.com/office/drawing/2014/main" id="{16BEECB0-0766-4C59-B86E-5D26B7D8E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4990" y="5503528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26EEBD4-41F2-8244-7E3A-2BBF5C88AA8A}"/>
              </a:ext>
            </a:extLst>
          </p:cNvPr>
          <p:cNvSpPr txBox="1"/>
          <p:nvPr/>
        </p:nvSpPr>
        <p:spPr>
          <a:xfrm>
            <a:off x="1024128" y="5769864"/>
            <a:ext cx="265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Виконав:</a:t>
            </a:r>
          </a:p>
        </p:txBody>
      </p:sp>
    </p:spTree>
    <p:extLst>
      <p:ext uri="{BB962C8B-B14F-4D97-AF65-F5344CB8AC3E}">
        <p14:creationId xmlns:p14="http://schemas.microsoft.com/office/powerpoint/2010/main" val="3310513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38A565D8-E642-4598-BD4F-7ED84917B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05" name="Straight Connector 4104">
            <a:extLst>
              <a:ext uri="{FF2B5EF4-FFF2-40B4-BE49-F238E27FC236}">
                <a16:creationId xmlns:a16="http://schemas.microsoft.com/office/drawing/2014/main" id="{B6FF1C02-CDFF-4C42-A0F1-09EDEF913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D194827-23CA-12D7-ADA5-6D9CF692DD1E}"/>
              </a:ext>
            </a:extLst>
          </p:cNvPr>
          <p:cNvSpPr txBox="1"/>
          <p:nvPr/>
        </p:nvSpPr>
        <p:spPr>
          <a:xfrm>
            <a:off x="1717547" y="155587"/>
            <a:ext cx="103251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72EDA-25AB-25F1-3F42-834C62335878}"/>
              </a:ext>
            </a:extLst>
          </p:cNvPr>
          <p:cNvSpPr txBox="1"/>
          <p:nvPr/>
        </p:nvSpPr>
        <p:spPr>
          <a:xfrm>
            <a:off x="952498" y="4178915"/>
            <a:ext cx="61904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Використані джерела:</a:t>
            </a:r>
          </a:p>
          <a:p>
            <a:r>
              <a:rPr lang="uk-UA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https://uk.wikipedia.org/wiki/%D0%A0%D0%BE%D0%B4_(%D0%B1%D0%BE%D0%B6%D0%B5%D1%81%D1%82%D0%B2%D0%BE)</a:t>
            </a:r>
            <a:endParaRPr lang="uk-UA" dirty="0"/>
          </a:p>
          <a:p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https://drukarnia.com.ua/articles/znaiomstvo-z-panteonom-detalnii-opis-bogiv-slov-yanskoyi-mifologiyi-u17HM</a:t>
            </a:r>
            <a:endParaRPr lang="uk-UA" dirty="0"/>
          </a:p>
          <a:p>
            <a:r>
              <a:rPr lang="uk-UA" dirty="0"/>
              <a:t>«Слов’янська міфологія», автор Александр Гейштор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26598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8FCDF7-E8A9-7DDB-B684-8D9941657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0" dirty="0">
                <a:solidFill>
                  <a:schemeClr val="tx1"/>
                </a:solidFill>
                <a:effectLst/>
                <a:latin typeface="Mulish"/>
              </a:rPr>
              <a:t>Верховні боги</a:t>
            </a:r>
            <a:br>
              <a:rPr lang="uk-UA" b="1" i="0" dirty="0">
                <a:solidFill>
                  <a:schemeClr val="tx1"/>
                </a:solidFill>
                <a:effectLst/>
                <a:latin typeface="Mulish"/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2FDA797-7DDC-6B86-C788-0EE72134A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uk-UA" b="0" i="0" dirty="0">
                <a:solidFill>
                  <a:schemeClr val="tx1"/>
                </a:solidFill>
                <a:effectLst/>
                <a:latin typeface="Source Serif Pro" panose="020F0502020204030204" pitchFamily="18" charset="0"/>
              </a:rPr>
              <a:t> </a:t>
            </a:r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головних богів слов'янської міфології є </a:t>
            </a:r>
            <a:r>
              <a:rPr lang="uk-UA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Стрибог</a:t>
            </a:r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який асоціюється з вітрами та іноді нічним небом. Стрибог згадується в "Повісті минулих літ" та "Слові о полку Ігоревім".</a:t>
            </a:r>
          </a:p>
          <a:p>
            <a:pPr algn="l"/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 головні боги слов'янської міфології включають </a:t>
            </a:r>
            <a:r>
              <a:rPr lang="uk-UA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Перуна</a:t>
            </a:r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бога грому і блискавки, і </a:t>
            </a:r>
            <a:r>
              <a:rPr lang="uk-UA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Велеса</a:t>
            </a:r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бога підземного світу і землі, сюди також можна віднести </a:t>
            </a:r>
            <a:r>
              <a:rPr lang="uk-UA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Дажбога</a:t>
            </a:r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богиню </a:t>
            </a:r>
            <a:r>
              <a:rPr lang="uk-UA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Мокош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9879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9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2B6136-BAC3-860C-4606-27F920C6F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593" y="895440"/>
            <a:ext cx="4569407" cy="1560083"/>
          </a:xfrm>
        </p:spPr>
        <p:txBody>
          <a:bodyPr>
            <a:normAutofit/>
          </a:bodyPr>
          <a:lstStyle/>
          <a:p>
            <a:r>
              <a:rPr lang="uk-UA"/>
              <a:t>Стрибог</a:t>
            </a:r>
          </a:p>
        </p:txBody>
      </p:sp>
      <p:cxnSp>
        <p:nvCxnSpPr>
          <p:cNvPr id="13" name="Straight Connector 11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500" y="2871627"/>
            <a:ext cx="0" cy="3186701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13C57F2-AE92-3A15-6C6E-CC7988B98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837947"/>
            <a:ext cx="4569406" cy="3637629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uk-UA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Бог у слов'янській міфології, відомий переважно серед східних слов'ян, культ якого міг існувати й в Польщі. Стрибог вважався правою рукою Перуна, бога грому і блискавки, а його потужні вітри могли викликати руйнування або шторми. Його вплив відчувається щоразу, коли гримить грім, і він відомий своєю здатністю викликати вітри, які несли дощі під час грому.</a:t>
            </a:r>
          </a:p>
          <a:p>
            <a:pPr>
              <a:lnSpc>
                <a:spcPct val="110000"/>
              </a:lnSpc>
            </a:pPr>
            <a:r>
              <a:rPr lang="uk-UA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Вітри Стрибога були життєво важливими для сільськогосподарських культур східних слов'ян, оскільки вони приносили дощі під час грому. Також цікаво що хоча діти Стрибога не згадуються в слов'янській міфології, його онуками вважаються всі вітри, як сухопутні, так і морські, як слабкі, так і сильні.</a:t>
            </a:r>
          </a:p>
          <a:p>
            <a:pPr>
              <a:lnSpc>
                <a:spcPct val="110000"/>
              </a:lnSpc>
            </a:pPr>
            <a:endParaRPr lang="uk-UA" sz="11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07C7FC-8700-DACB-4AF9-9249B0195E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81" r="1453"/>
          <a:stretch/>
        </p:blipFill>
        <p:spPr>
          <a:xfrm>
            <a:off x="6096000" y="-16591"/>
            <a:ext cx="6107073" cy="687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1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B549C-6C70-D445-2A89-A5AE0232B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885039"/>
            <a:ext cx="5262778" cy="1570485"/>
          </a:xfrm>
        </p:spPr>
        <p:txBody>
          <a:bodyPr anchor="b">
            <a:normAutofit/>
          </a:bodyPr>
          <a:lstStyle/>
          <a:p>
            <a:r>
              <a:rPr lang="uk-UA" dirty="0"/>
              <a:t>Перун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BA132FA-BBEE-F31D-B2AD-1AC28556D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531444"/>
            <a:ext cx="5804916" cy="3609473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uk-UA" sz="1600" b="0" i="0" dirty="0">
                <a:effectLst/>
                <a:latin typeface="Source Serif Pro" panose="02040603050405020204" pitchFamily="18" charset="0"/>
              </a:rPr>
              <a:t>Перун — найвищий бог пантеону в слов'янській міфології, який асоціюється з небом, громом, блискавкою, законом, війною, родючістю, дубом. Його сприймають через органи чуття, бачать у блискавці, чують у гуркоті каміння, ревінні бика чи меканні козла (грім), відчувають у дотику леза сокири.</a:t>
            </a:r>
          </a:p>
          <a:p>
            <a:pPr>
              <a:lnSpc>
                <a:spcPct val="110000"/>
              </a:lnSpc>
            </a:pPr>
            <a:r>
              <a:rPr lang="uk-UA" sz="1600" b="0" i="0" dirty="0">
                <a:effectLst/>
                <a:latin typeface="Source Serif Pro" panose="02040603050405020204" pitchFamily="18" charset="0"/>
              </a:rPr>
              <a:t>Західні слов'яни поклонялися Перуну в дубових гаях, називаючи його Праном. Перун був одним з небагатьох слов'янських божеств, якому люди насправді приносили криваві жертви, зазвичай у вигляді жертовного бика, але в деяких випадках, за переказами, приносили й людей.</a:t>
            </a:r>
          </a:p>
          <a:p>
            <a:pPr>
              <a:lnSpc>
                <a:spcPct val="110000"/>
              </a:lnSpc>
            </a:pPr>
            <a:endParaRPr lang="uk-UA" sz="1300" dirty="0"/>
          </a:p>
        </p:txBody>
      </p:sp>
      <p:pic>
        <p:nvPicPr>
          <p:cNvPr id="1026" name="Picture 2" descr="Бог Перун">
            <a:extLst>
              <a:ext uri="{FF2B5EF4-FFF2-40B4-BE49-F238E27FC236}">
                <a16:creationId xmlns:a16="http://schemas.microsoft.com/office/drawing/2014/main" id="{81D63EFD-7E03-B0EE-6AB0-8B24B92BA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49320" y="1786082"/>
            <a:ext cx="5123011" cy="307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54990" y="6283931"/>
            <a:ext cx="10325100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56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6AB50-FAB1-40B5-6839-703D45414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915" y="895440"/>
            <a:ext cx="6796984" cy="1518349"/>
          </a:xfrm>
        </p:spPr>
        <p:txBody>
          <a:bodyPr>
            <a:normAutofit/>
          </a:bodyPr>
          <a:lstStyle/>
          <a:p>
            <a:r>
              <a:rPr lang="uk-UA" dirty="0"/>
              <a:t>Велес</a:t>
            </a:r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500" y="2799995"/>
            <a:ext cx="0" cy="3255471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1703FFB-CD73-6858-7EFC-6A1157E4A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660" y="2799995"/>
            <a:ext cx="7267813" cy="3427550"/>
          </a:xfrm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uk-UA" sz="1600" b="0" i="0" dirty="0">
                <a:effectLst/>
                <a:latin typeface="Source Serif Pro" panose="02040603050405020204" pitchFamily="18" charset="0"/>
              </a:rPr>
              <a:t>Велес, також відомий як Волос, є головним богом землі, вод, худоби та підземного світу у слов'янському язичництві. </a:t>
            </a:r>
            <a:r>
              <a:rPr lang="uk-UA" sz="1600" dirty="0">
                <a:latin typeface="Source Serif Pro" panose="02040603050405020204" pitchFamily="18" charset="0"/>
              </a:rPr>
              <a:t>Він</a:t>
            </a:r>
            <a:r>
              <a:rPr lang="uk-UA" sz="1600" b="0" i="0" dirty="0">
                <a:effectLst/>
                <a:latin typeface="Source Serif Pro" panose="02040603050405020204" pitchFamily="18" charset="0"/>
              </a:rPr>
              <a:t> — один з небагатьох слов'янських богів, свідчення про жертвоприношення якому можна знайти у всіх слов'янських народів</a:t>
            </a:r>
            <a:r>
              <a:rPr lang="uk-UA" sz="1600" b="0" i="0">
                <a:effectLst/>
                <a:latin typeface="Source Serif Pro" panose="02040603050405020204" pitchFamily="18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uk-UA" sz="1600" b="0" i="0">
                <a:effectLst/>
                <a:latin typeface="Source Serif Pro" panose="02040603050405020204" pitchFamily="18" charset="0"/>
              </a:rPr>
              <a:t>Велес </a:t>
            </a:r>
            <a:r>
              <a:rPr lang="uk-UA" sz="1600" b="0" i="0" dirty="0">
                <a:effectLst/>
                <a:latin typeface="Source Serif Pro" panose="02040603050405020204" pitchFamily="18" charset="0"/>
              </a:rPr>
              <a:t>був царем померлих душ і природно асоціювався з надприродними силами, магією та спілкуванням з духами. Він був богом, до якого зверталися відьми, чаклуни, шамани та маги старого світу. Також йому поклонялися як покровителю і захиснику свійських тварин.</a:t>
            </a:r>
          </a:p>
          <a:p>
            <a:pPr>
              <a:lnSpc>
                <a:spcPct val="110000"/>
              </a:lnSpc>
            </a:pPr>
            <a:endParaRPr lang="uk-UA" sz="1400" dirty="0"/>
          </a:p>
        </p:txBody>
      </p:sp>
      <p:pic>
        <p:nvPicPr>
          <p:cNvPr id="2050" name="Picture 2" descr="Велес | Creepy collection вики | Fandom">
            <a:extLst>
              <a:ext uri="{FF2B5EF4-FFF2-40B4-BE49-F238E27FC236}">
                <a16:creationId xmlns:a16="http://schemas.microsoft.com/office/drawing/2014/main" id="{E3263BA4-E3FB-50E2-C73E-4391D4450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8" r="20333" b="-3"/>
          <a:stretch/>
        </p:blipFill>
        <p:spPr bwMode="auto">
          <a:xfrm>
            <a:off x="8305060" y="802534"/>
            <a:ext cx="2973279" cy="5252932"/>
          </a:xfrm>
          <a:custGeom>
            <a:avLst/>
            <a:gdLst/>
            <a:ahLst/>
            <a:cxnLst/>
            <a:rect l="l" t="t" r="r" b="b"/>
            <a:pathLst>
              <a:path w="2973279" h="5252932">
                <a:moveTo>
                  <a:pt x="1486464" y="0"/>
                </a:moveTo>
                <a:lnTo>
                  <a:pt x="1486817" y="0"/>
                </a:lnTo>
                <a:cubicBezTo>
                  <a:pt x="2307778" y="0"/>
                  <a:pt x="2973279" y="667085"/>
                  <a:pt x="2973279" y="1489968"/>
                </a:cubicBezTo>
                <a:lnTo>
                  <a:pt x="2973279" y="5252932"/>
                </a:lnTo>
                <a:lnTo>
                  <a:pt x="0" y="5252932"/>
                </a:lnTo>
                <a:lnTo>
                  <a:pt x="0" y="1489968"/>
                </a:lnTo>
                <a:cubicBezTo>
                  <a:pt x="0" y="667085"/>
                  <a:pt x="665498" y="0"/>
                  <a:pt x="14864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67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5FBF7D-3734-DFE2-7E23-73261F68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6031" y="1291788"/>
            <a:ext cx="6111947" cy="1560082"/>
          </a:xfrm>
        </p:spPr>
        <p:txBody>
          <a:bodyPr>
            <a:normAutofit/>
          </a:bodyPr>
          <a:lstStyle/>
          <a:p>
            <a:pPr algn="r"/>
            <a:r>
              <a:rPr lang="uk-UA" dirty="0"/>
              <a:t>Дажбог та Мокош</a:t>
            </a:r>
          </a:p>
        </p:txBody>
      </p:sp>
      <p:pic>
        <p:nvPicPr>
          <p:cNvPr id="7" name="Рисунок 6" descr="Зображення, що містить мистецтво, картина&#10;&#10;Автоматично згенерований опис">
            <a:extLst>
              <a:ext uri="{FF2B5EF4-FFF2-40B4-BE49-F238E27FC236}">
                <a16:creationId xmlns:a16="http://schemas.microsoft.com/office/drawing/2014/main" id="{156A6E2C-CC49-46C5-FFD1-E1E3F4EE0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306" y="2917111"/>
            <a:ext cx="2354298" cy="3141217"/>
          </a:xfrm>
          <a:prstGeom prst="rect">
            <a:avLst/>
          </a:prstGeom>
        </p:spPr>
      </p:pic>
      <p:pic>
        <p:nvPicPr>
          <p:cNvPr id="5" name="Місце для вмісту 4" descr="Зображення, що містить мистецтво, картина, міфологія&#10;&#10;Автоматично згенерований опис">
            <a:extLst>
              <a:ext uri="{FF2B5EF4-FFF2-40B4-BE49-F238E27FC236}">
                <a16:creationId xmlns:a16="http://schemas.microsoft.com/office/drawing/2014/main" id="{424BA5EB-F800-D71D-3D09-5367E76F8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74" y="2917111"/>
            <a:ext cx="2410884" cy="314121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FD4934-7000-4E15-9E5A-54C765A37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58000" y="2615609"/>
            <a:ext cx="0" cy="3442719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AA1F65A-2D84-1F7B-6DA7-9672E18DE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0" y="1766547"/>
            <a:ext cx="5148065" cy="4770354"/>
          </a:xfrm>
        </p:spPr>
        <p:txBody>
          <a:bodyPr anchor="b">
            <a:noAutofit/>
          </a:bodyPr>
          <a:lstStyle/>
          <a:p>
            <a:r>
              <a:rPr lang="uk-UA" sz="1400" b="0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Дажбог — джерело багатства, іноді перекладається як "дарувальник багатства", уособлює справедливість і добробут. Він є символом перемоги світла над темрявою, а його міфологія та сила подібні до міфології та сили скандинавського бога Бальдра. </a:t>
            </a:r>
          </a:p>
          <a:p>
            <a:pPr algn="l"/>
            <a:r>
              <a:rPr lang="uk-UA" sz="1400" b="0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Мокош — слов'янська богиня Матері-Землі, родючості, долі, врожаю, покровителька жінок, дітей.</a:t>
            </a:r>
          </a:p>
          <a:p>
            <a:pPr algn="l"/>
            <a:r>
              <a:rPr lang="uk-UA" sz="1400" b="0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Вона є єдиним жіночим божеством, згаданим у давньокиївському пантеоні 980 року, і збереглася у східнослов'янських народних віруваннях як Мокоша або Мокуша.</a:t>
            </a:r>
          </a:p>
          <a:p>
            <a:r>
              <a:rPr lang="ru-RU" sz="1400" b="0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Мокош — слов'янська сестра з того ж роду водолюбних божеств родючості, які були такими важливими в Стародавній Греції, — німф і муз.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57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02" name="Straight Connector 3096">
            <a:extLst>
              <a:ext uri="{FF2B5EF4-FFF2-40B4-BE49-F238E27FC236}">
                <a16:creationId xmlns:a16="http://schemas.microsoft.com/office/drawing/2014/main" id="{EAD4CCDA-06BF-4D2A-B44F-195AEC0B5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04" name="Rectangle 3098">
            <a:extLst>
              <a:ext uri="{FF2B5EF4-FFF2-40B4-BE49-F238E27FC236}">
                <a16:creationId xmlns:a16="http://schemas.microsoft.com/office/drawing/2014/main" id="{F69F96FE-C3F5-4F02-8428-78ADCB975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Чорнобог — Вікіпедія">
            <a:extLst>
              <a:ext uri="{FF2B5EF4-FFF2-40B4-BE49-F238E27FC236}">
                <a16:creationId xmlns:a16="http://schemas.microsoft.com/office/drawing/2014/main" id="{F7BC8CEF-F2CA-0441-8851-B6646F5E6D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7" b="10248"/>
          <a:stretch/>
        </p:blipFill>
        <p:spPr bwMode="auto">
          <a:xfrm>
            <a:off x="20" y="-1"/>
            <a:ext cx="121919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1" name="Rectangle 3100">
            <a:extLst>
              <a:ext uri="{FF2B5EF4-FFF2-40B4-BE49-F238E27FC236}">
                <a16:creationId xmlns:a16="http://schemas.microsoft.com/office/drawing/2014/main" id="{F80C6B76-4D7E-4FE2-84E4-C4734B2B4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2" y="1"/>
            <a:ext cx="12191999" cy="3779457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49000">
                <a:srgbClr val="000000">
                  <a:alpha val="45000"/>
                </a:srgbClr>
              </a:gs>
              <a:gs pos="100000">
                <a:srgbClr val="000000">
                  <a:alpha val="6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55CE6-5800-EF86-BD89-B7D26121D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876" y="640027"/>
            <a:ext cx="10447724" cy="10308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z="4800" dirty="0">
                <a:solidFill>
                  <a:srgbClr val="FFFFFF"/>
                </a:solidFill>
              </a:rPr>
              <a:t>Малі</a:t>
            </a:r>
            <a:r>
              <a:rPr lang="en-US" sz="4800" dirty="0">
                <a:solidFill>
                  <a:srgbClr val="FFFFFF"/>
                </a:solidFill>
              </a:rPr>
              <a:t> боги</a:t>
            </a:r>
          </a:p>
        </p:txBody>
      </p:sp>
      <p:cxnSp>
        <p:nvCxnSpPr>
          <p:cNvPr id="3103" name="Straight Connector 3102">
            <a:extLst>
              <a:ext uri="{FF2B5EF4-FFF2-40B4-BE49-F238E27FC236}">
                <a16:creationId xmlns:a16="http://schemas.microsoft.com/office/drawing/2014/main" id="{16BEECB0-0766-4C59-B86E-5D26B7D8E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4990" y="1808741"/>
            <a:ext cx="10325101" cy="0"/>
          </a:xfrm>
          <a:prstGeom prst="line">
            <a:avLst/>
          </a:prstGeom>
          <a:ln w="1079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06" name="TextBox 4">
            <a:extLst>
              <a:ext uri="{FF2B5EF4-FFF2-40B4-BE49-F238E27FC236}">
                <a16:creationId xmlns:a16="http://schemas.microsoft.com/office/drawing/2014/main" id="{559DF925-CA11-904C-3E41-E24BE5768BA9}"/>
              </a:ext>
            </a:extLst>
          </p:cNvPr>
          <p:cNvGraphicFramePr/>
          <p:nvPr/>
        </p:nvGraphicFramePr>
        <p:xfrm>
          <a:off x="952498" y="1848603"/>
          <a:ext cx="10751822" cy="313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49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C14A6-C2EA-99C6-F81B-813017552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Персонажі нижчої міфології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B6FC17-9CA0-A82D-5C2E-4D2BF98BD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Мара</a:t>
            </a:r>
            <a:r>
              <a:rPr lang="uk-UA" b="0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 — язичницька слов'янська богиня, пов'язана з сезонними обрядами, заснованими на ідеї смерті та відродження природи. </a:t>
            </a:r>
          </a:p>
          <a:p>
            <a:r>
              <a:rPr lang="uk-UA" b="1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Купало</a:t>
            </a:r>
            <a:r>
              <a:rPr lang="uk-UA" b="0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 — слов'янський міфологічний персонаж, пов'язаний зі святкуванням літнього сонцестояння — дня Купали. В уявленні слов'ян — бог літнього сонця, покровитель шлюбу, кохання, продовження роду.</a:t>
            </a:r>
            <a:endParaRPr lang="uk-UA" dirty="0">
              <a:solidFill>
                <a:schemeClr val="tx1"/>
              </a:solidFill>
              <a:latin typeface="Source Serif Pro" panose="02040603050405020204" pitchFamily="18" charset="0"/>
            </a:endParaRPr>
          </a:p>
          <a:p>
            <a:pPr algn="l"/>
            <a:r>
              <a:rPr lang="uk-UA" b="1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Полудниця</a:t>
            </a:r>
            <a:r>
              <a:rPr lang="uk-UA" b="0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 —жіночий дух, що з'являється в полудень і карає тих, хто в цей час працює, є втіленням сонячного удару. </a:t>
            </a:r>
          </a:p>
          <a:p>
            <a:pPr algn="l"/>
            <a:r>
              <a:rPr lang="uk-UA" b="1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Берегиня</a:t>
            </a:r>
            <a:r>
              <a:rPr lang="uk-UA" b="0" i="0" dirty="0">
                <a:solidFill>
                  <a:schemeClr val="tx1"/>
                </a:solidFill>
                <a:effectLst/>
                <a:latin typeface="Source Serif Pro" panose="02040603050405020204" pitchFamily="18" charset="0"/>
              </a:rPr>
              <a:t> — істота східнослов'янської міфології, нижче жіноче божество чи дух-охоронець. Зазвичай згадувались у множині.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3562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ара | Creepy collection вики | Fandom">
            <a:extLst>
              <a:ext uri="{FF2B5EF4-FFF2-40B4-BE49-F238E27FC236}">
                <a16:creationId xmlns:a16="http://schemas.microsoft.com/office/drawing/2014/main" id="{4FD8554A-1925-7F8F-E10D-620CE8365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4012"/>
          <a:stretch/>
        </p:blipFill>
        <p:spPr bwMode="auto">
          <a:xfrm>
            <a:off x="484632" y="1994173"/>
            <a:ext cx="2560320" cy="286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42" name="Straight Connector 1041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Бог Купало | Славянские Боги">
            <a:extLst>
              <a:ext uri="{FF2B5EF4-FFF2-40B4-BE49-F238E27FC236}">
                <a16:creationId xmlns:a16="http://schemas.microsoft.com/office/drawing/2014/main" id="{9684C7BF-6048-CAE8-0C63-20022FE40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7" r="-3" b="19040"/>
          <a:stretch/>
        </p:blipFill>
        <p:spPr bwMode="auto">
          <a:xfrm>
            <a:off x="3354631" y="1977222"/>
            <a:ext cx="2560320" cy="289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E8151C-B730-C183-B41A-CB11AAAB72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53" r="-4" b="520"/>
          <a:stretch/>
        </p:blipFill>
        <p:spPr>
          <a:xfrm>
            <a:off x="6235726" y="1977655"/>
            <a:ext cx="2560320" cy="2896543"/>
          </a:xfrm>
          <a:prstGeom prst="rect">
            <a:avLst/>
          </a:prstGeom>
        </p:spPr>
      </p:pic>
      <p:cxnSp>
        <p:nvCxnSpPr>
          <p:cNvPr id="1046" name="Straight Connector 1045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Берегиня — Вікіпедія">
            <a:extLst>
              <a:ext uri="{FF2B5EF4-FFF2-40B4-BE49-F238E27FC236}">
                <a16:creationId xmlns:a16="http://schemas.microsoft.com/office/drawing/2014/main" id="{8ABB1B15-03B5-15C8-AB24-C46D8D1AB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3243"/>
          <a:stretch/>
        </p:blipFill>
        <p:spPr bwMode="auto">
          <a:xfrm>
            <a:off x="9120662" y="2002087"/>
            <a:ext cx="2560320" cy="284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522898"/>
      </p:ext>
    </p:extLst>
  </p:cSld>
  <p:clrMapOvr>
    <a:masterClrMapping/>
  </p:clrMapOvr>
</p:sld>
</file>

<file path=ppt/theme/theme1.xml><?xml version="1.0" encoding="utf-8"?>
<a:theme xmlns:a="http://schemas.openxmlformats.org/drawingml/2006/main" name="VaultVTI">
  <a:themeElements>
    <a:clrScheme name="archway">
      <a:dk1>
        <a:sysClr val="windowText" lastClr="000000"/>
      </a:dk1>
      <a:lt1>
        <a:sysClr val="window" lastClr="FFFFFF"/>
      </a:lt1>
      <a:dk2>
        <a:srgbClr val="262626"/>
      </a:dk2>
      <a:lt2>
        <a:srgbClr val="CCC9C2"/>
      </a:lt2>
      <a:accent1>
        <a:srgbClr val="A85E3E"/>
      </a:accent1>
      <a:accent2>
        <a:srgbClr val="C3743C"/>
      </a:accent2>
      <a:accent3>
        <a:srgbClr val="CF6749"/>
      </a:accent3>
      <a:accent4>
        <a:srgbClr val="7D8B71"/>
      </a:accent4>
      <a:accent5>
        <a:srgbClr val="A37A59"/>
      </a:accent5>
      <a:accent6>
        <a:srgbClr val="AB8244"/>
      </a:accent6>
      <a:hlink>
        <a:srgbClr val="B94F31"/>
      </a:hlink>
      <a:folHlink>
        <a:srgbClr val="667458"/>
      </a:folHlink>
    </a:clrScheme>
    <a:fontScheme name="Custom 5">
      <a:majorFont>
        <a:latin typeface="Georgia Pro Light"/>
        <a:ea typeface=""/>
        <a:cs typeface=""/>
      </a:majorFont>
      <a:minorFont>
        <a:latin typeface="Georgia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ultVTI" id="{144E1EB0-F9F9-4F8D-8264-A2820BA0C47A}" vid="{3A992A48-7697-4A22-A884-B4A11E62184D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491</TotalTime>
  <Words>787</Words>
  <Application>Microsoft Office PowerPoint</Application>
  <PresentationFormat>Широкий екран</PresentationFormat>
  <Paragraphs>34</Paragraphs>
  <Slides>10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7" baseType="lpstr">
      <vt:lpstr>Aptos</vt:lpstr>
      <vt:lpstr>Arial</vt:lpstr>
      <vt:lpstr>Georgia Pro Light</vt:lpstr>
      <vt:lpstr>Mulish</vt:lpstr>
      <vt:lpstr>Source Serif Pro</vt:lpstr>
      <vt:lpstr>Times New Roman</vt:lpstr>
      <vt:lpstr>VaultVTI</vt:lpstr>
      <vt:lpstr>Слов’янський пантеон: від Рода до Чорнобога</vt:lpstr>
      <vt:lpstr>Верховні боги </vt:lpstr>
      <vt:lpstr>Стрибог</vt:lpstr>
      <vt:lpstr>Перун</vt:lpstr>
      <vt:lpstr>Велес</vt:lpstr>
      <vt:lpstr>Дажбог та Мокош</vt:lpstr>
      <vt:lpstr>Малі боги</vt:lpstr>
      <vt:lpstr>Персонажі нижчої міфології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Maksym Sysa</dc:creator>
  <cp:lastModifiedBy>Maksym Sysa</cp:lastModifiedBy>
  <cp:revision>3</cp:revision>
  <dcterms:created xsi:type="dcterms:W3CDTF">2025-02-02T13:13:46Z</dcterms:created>
  <dcterms:modified xsi:type="dcterms:W3CDTF">2025-03-26T18:49:27Z</dcterms:modified>
</cp:coreProperties>
</file>