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58" r:id="rId3"/>
    <p:sldId id="281" r:id="rId4"/>
    <p:sldId id="269" r:id="rId5"/>
    <p:sldId id="259" r:id="rId6"/>
    <p:sldId id="260" r:id="rId7"/>
    <p:sldId id="263" r:id="rId8"/>
    <p:sldId id="262" r:id="rId9"/>
    <p:sldId id="271" r:id="rId10"/>
    <p:sldId id="267" r:id="rId11"/>
    <p:sldId id="265" r:id="rId12"/>
    <p:sldId id="274" r:id="rId13"/>
    <p:sldId id="275" r:id="rId14"/>
    <p:sldId id="277" r:id="rId15"/>
    <p:sldId id="280" r:id="rId16"/>
    <p:sldId id="278" r:id="rId17"/>
    <p:sldId id="276" r:id="rId18"/>
    <p:sldId id="273" r:id="rId19"/>
  </p:sldIdLst>
  <p:sldSz cx="12169775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4" d="100"/>
          <a:sy n="64" d="100"/>
        </p:scale>
        <p:origin x="-990" y="-102"/>
      </p:cViewPr>
      <p:guideLst>
        <p:guide orient="horz" pos="2160"/>
        <p:guide pos="38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040" y="-96"/>
      </p:cViewPr>
      <p:guideLst>
        <p:guide orient="horz" pos="2160"/>
        <p:guide pos="28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FF813-A890-42B5-B029-423A6428132A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4350"/>
            <a:ext cx="45624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F7F60-C751-475E-977A-55D8AFABDE5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4350"/>
            <a:ext cx="4562475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CF7F60-C751-475E-977A-55D8AFABDE5F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49520" y="0"/>
            <a:ext cx="8620257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0518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0975" y="533400"/>
            <a:ext cx="6794791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64437" y="3539864"/>
            <a:ext cx="6807272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14030" y="6557946"/>
            <a:ext cx="2665085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2349" y="6557946"/>
            <a:ext cx="389651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488691" y="6556248"/>
            <a:ext cx="783017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5838" y="1004669"/>
            <a:ext cx="5748871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4158" y="998819"/>
            <a:ext cx="5748871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2366" y="1143000"/>
            <a:ext cx="4563665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72366" y="3283634"/>
            <a:ext cx="4563665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3298" y="1041002"/>
            <a:ext cx="5598097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1673" y="274958"/>
            <a:ext cx="2028297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43"/>
            <a:ext cx="8011768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46777" y="6557946"/>
            <a:ext cx="2665085" cy="226902"/>
          </a:xfrm>
        </p:spPr>
        <p:txBody>
          <a:bodyPr/>
          <a:lstStyle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8489" y="6556248"/>
            <a:ext cx="486791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24126" y="6553200"/>
            <a:ext cx="783017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9809" y="2821840"/>
            <a:ext cx="8325446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9809" y="1905002"/>
            <a:ext cx="8325446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87503" y="6556810"/>
            <a:ext cx="2665085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09594" y="6556810"/>
            <a:ext cx="3853762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62236" y="6555112"/>
            <a:ext cx="783017" cy="228600"/>
          </a:xfrm>
        </p:spPr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320040"/>
            <a:ext cx="9638461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3"/>
            <a:ext cx="4685364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1588" y="1600203"/>
            <a:ext cx="4685364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320040"/>
            <a:ext cx="9638461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5867400"/>
            <a:ext cx="4685364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61588" y="5867400"/>
            <a:ext cx="4685364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8489" y="1711840"/>
            <a:ext cx="4685364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61588" y="1711840"/>
            <a:ext cx="4685364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320040"/>
            <a:ext cx="9638461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8" y="228600"/>
            <a:ext cx="7849505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8488" y="1497416"/>
            <a:ext cx="7849505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8489" y="2133600"/>
            <a:ext cx="9634405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51384" y="0"/>
            <a:ext cx="1318392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8489" y="320040"/>
            <a:ext cx="9634405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8489" y="1609416"/>
            <a:ext cx="9634405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50929" y="6557946"/>
            <a:ext cx="2665085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DA87FC2-27A9-4873-8B01-D28ED45622A5}" type="datetimeFigureOut">
              <a:rPr lang="ru-RU" smtClean="0"/>
              <a:pPr/>
              <a:t>01.11.2019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8489" y="6557946"/>
            <a:ext cx="486791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20070" y="6556248"/>
            <a:ext cx="783017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A49683A-4481-4E3E-8942-6231F69CFA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C\Desktop\analitika-indiya-samyi-bystrorazvivayushiisya-onlain-rynok-v-m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9849" y="0"/>
            <a:ext cx="12709624" cy="6858000"/>
          </a:xfrm>
          <a:prstGeom prst="rect">
            <a:avLst/>
          </a:prstGeom>
          <a:noFill/>
        </p:spPr>
      </p:pic>
      <p:sp>
        <p:nvSpPr>
          <p:cNvPr id="6" name="6-конечная звезда 5"/>
          <p:cNvSpPr/>
          <p:nvPr/>
        </p:nvSpPr>
        <p:spPr>
          <a:xfrm>
            <a:off x="3780631" y="1484784"/>
            <a:ext cx="4896544" cy="1834158"/>
          </a:xfrm>
          <a:prstGeom prst="star6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scene3d>
            <a:camera prst="perspectiveFront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</a:rPr>
              <a:t>ИНДИЯ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50" endPos="85000" dist="60007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4749" y="548683"/>
            <a:ext cx="4408440" cy="5616621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Экспорт Индии - предметы потребления: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    </a:t>
            </a:r>
            <a:br>
              <a:rPr lang="ru-RU" i="1" dirty="0" smtClean="0"/>
            </a:br>
            <a:r>
              <a:rPr lang="ru-RU" i="1" dirty="0" smtClean="0"/>
              <a:t>нефтепродукты, драгоценные камни, машины, железо и сталь, химикаты, транспортные средства, одежда</a:t>
            </a:r>
            <a:br>
              <a:rPr lang="ru-RU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Экспорт Индии  - партнеры: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    </a:t>
            </a:r>
            <a:br>
              <a:rPr lang="ru-RU" i="1" dirty="0" smtClean="0"/>
            </a:br>
            <a:r>
              <a:rPr lang="ru-RU" i="1" dirty="0" smtClean="0"/>
              <a:t>США 12,7%, ОАЭ 12,3%, Китай 5%, Сингапур 5%, Гонконг 4%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09874" y="620688"/>
            <a:ext cx="4737077" cy="5184576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Импорт Индии - товары: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    </a:t>
            </a:r>
            <a:br>
              <a:rPr lang="ru-RU" i="1" dirty="0" smtClean="0"/>
            </a:br>
            <a:r>
              <a:rPr lang="ru-RU" i="1" dirty="0" smtClean="0"/>
              <a:t>сырая нефть, драгоценные камни, машины, удобрения, железо и сталь, химикаты</a:t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dirty="0" smtClean="0"/>
              <a:t>Импорт Индии - партнеры: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    </a:t>
            </a:r>
            <a:br>
              <a:rPr lang="ru-RU" i="1" dirty="0" smtClean="0"/>
            </a:br>
            <a:r>
              <a:rPr lang="ru-RU" i="1" dirty="0" smtClean="0"/>
              <a:t>Китай 11%, ОАЭ 7,7%, Саудовская Аравия 6,7%, Швейцария 5,9%, США 4,9%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0"/>
            <a:ext cx="9638461" cy="836712"/>
          </a:xfrm>
        </p:spPr>
        <p:txBody>
          <a:bodyPr>
            <a:normAutofit/>
          </a:bodyPr>
          <a:lstStyle/>
          <a:p>
            <a:r>
              <a:rPr lang="uk-UA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Сельское хозяйство </a:t>
            </a:r>
            <a:endParaRPr lang="ru-RU" dirty="0">
              <a:ln w="5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" y="1196752"/>
            <a:ext cx="5893217" cy="5661248"/>
          </a:xfrm>
        </p:spPr>
        <p:txBody>
          <a:bodyPr>
            <a:normAutofit/>
          </a:bodyPr>
          <a:lstStyle/>
          <a:p>
            <a:r>
              <a:rPr lang="uk-UA" sz="1800" i="1" dirty="0" smtClean="0"/>
              <a:t> </a:t>
            </a:r>
            <a:r>
              <a:rPr lang="uk-UA" sz="1800" b="1" i="1" dirty="0" smtClean="0"/>
              <a:t>Для нужд отрасли используется  39% площади стран</a:t>
            </a:r>
            <a:r>
              <a:rPr lang="ru-RU" sz="1800" b="1" i="1" dirty="0" smtClean="0"/>
              <a:t>ы</a:t>
            </a:r>
            <a:endParaRPr lang="uk-UA" sz="1800" b="1" i="1" dirty="0" smtClean="0"/>
          </a:p>
          <a:p>
            <a:r>
              <a:rPr lang="uk-UA" sz="1800" b="1" i="1" dirty="0" smtClean="0"/>
              <a:t>Животноводство –70% продукции сх.</a:t>
            </a:r>
          </a:p>
          <a:p>
            <a:pPr>
              <a:buNone/>
            </a:pPr>
            <a:r>
              <a:rPr lang="ru-RU" sz="1800" b="1" i="1" dirty="0" smtClean="0"/>
              <a:t>    Птицеводство, молочно-мясное скотоводство. За поголовьем большого рогатого скота страна занимает первое место (1/5 мирового поголовья), но скот (волы, буйволы, коровы) используется преимущественно как тягловая сила</a:t>
            </a:r>
            <a:endParaRPr lang="uk-UA" sz="1800" b="1" i="1" dirty="0" smtClean="0"/>
          </a:p>
          <a:p>
            <a:pPr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800" b="1" i="1" dirty="0" smtClean="0"/>
              <a:t>Растениеводство - 30% продукции сх </a:t>
            </a:r>
          </a:p>
          <a:p>
            <a:pPr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800" b="1" i="1" dirty="0" smtClean="0"/>
              <a:t>Зерновые культуры (2-е место в мире по сбору кукурузы ) технические культуры ,плодоводство ,овощеводство </a:t>
            </a:r>
          </a:p>
          <a:p>
            <a:r>
              <a:rPr lang="ru-RU" sz="2000" dirty="0" smtClean="0"/>
              <a:t>Индия по производству риса уступает только Китаю, однако своего риса стране не хватает, поэтому его импортируют из Бирмы и Таиланда.</a:t>
            </a:r>
            <a:endParaRPr lang="uk-UA" sz="1900" b="1" dirty="0" smtClean="0"/>
          </a:p>
        </p:txBody>
      </p:sp>
      <p:pic>
        <p:nvPicPr>
          <p:cNvPr id="1026" name="Picture 2" descr="C:\Users\PC\Desktop\15447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901" y="2420889"/>
            <a:ext cx="5222375" cy="2522528"/>
          </a:xfrm>
          <a:prstGeom prst="rect">
            <a:avLst/>
          </a:prstGeom>
          <a:noFill/>
        </p:spPr>
      </p:pic>
      <p:pic>
        <p:nvPicPr>
          <p:cNvPr id="1027" name="Picture 3" descr="C:\Users\PC\Desktop\nasmert-lva-zatoptali-kartinki-koshki-sobaki-smeshnye-zhivotnye-kote_26851645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2707" y="188640"/>
            <a:ext cx="4337068" cy="2171365"/>
          </a:xfrm>
          <a:prstGeom prst="rect">
            <a:avLst/>
          </a:prstGeom>
          <a:noFill/>
        </p:spPr>
      </p:pic>
      <p:pic>
        <p:nvPicPr>
          <p:cNvPr id="1028" name="Picture 4" descr="C:\Users\PC\Desktop\ps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7914" y="4941168"/>
            <a:ext cx="4251861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C\Desktop\1373869231_turisticheskaya-karta-indii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3000" y="980729"/>
            <a:ext cx="5076776" cy="587727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279" y="0"/>
            <a:ext cx="9634405" cy="620688"/>
          </a:xfrm>
        </p:spPr>
        <p:txBody>
          <a:bodyPr>
            <a:normAutofit/>
          </a:bodyPr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Самые популярные места в индии</a:t>
            </a:r>
            <a:endParaRPr lang="ru-RU" dirty="0">
              <a:ln w="5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" y="1052736"/>
            <a:ext cx="7885086" cy="5805264"/>
          </a:xfrm>
        </p:spPr>
        <p:txBody>
          <a:bodyPr>
            <a:normAutofit fontScale="62500" lnSpcReduction="20000"/>
          </a:bodyPr>
          <a:lstStyle/>
          <a:p>
            <a:endParaRPr lang="ru-RU" b="1" dirty="0" smtClean="0"/>
          </a:p>
          <a:p>
            <a:r>
              <a:rPr lang="ru-RU" b="1" i="1" dirty="0" smtClean="0"/>
              <a:t>Штаты Индии обладают собственной историей и реалиями сегодняшнего дня, собственным правительством и законами. Каждый индийский штат уникален: одни притягивает бизнесменов, другие — любителей отдыха на море, третьи — искателей просветления и единения с космосом.</a:t>
            </a:r>
          </a:p>
          <a:p>
            <a:r>
              <a:rPr lang="ru-RU" b="1" i="1" dirty="0" smtClean="0"/>
              <a:t>Джамму и Кашмир</a:t>
            </a:r>
          </a:p>
          <a:p>
            <a:pPr>
              <a:buNone/>
            </a:pPr>
            <a:r>
              <a:rPr lang="ru-RU" i="1" dirty="0" smtClean="0"/>
              <a:t>     Самый северный штат Индии — Джамму и Кашмир поражает своими контрастами и противоречивостью. Долина Кашмира отличается мягким и комфортным климатом, а горный Ладакх, где зимой температура падает до -40С — привлекает любителей экстремального туризма своей труднодоступностью. </a:t>
            </a:r>
          </a:p>
          <a:p>
            <a:r>
              <a:rPr lang="ru-RU" b="1" i="1" dirty="0" smtClean="0"/>
              <a:t>Мадхья-Прадеш</a:t>
            </a:r>
          </a:p>
          <a:p>
            <a:pPr>
              <a:buNone/>
            </a:pPr>
            <a:r>
              <a:rPr lang="ru-RU" i="1" dirty="0" smtClean="0"/>
              <a:t>     Самый центральный штат Индии Мадхья-Прадеш, расположенный вдалеке от морских берегов, засушливый и жаркий, может похвастаться уникальным комплексом Каджурахо и многочисленными национальными парками, где туристы могут вплотную соприкоснуться с разнообразной и великолепной природой Индии. </a:t>
            </a:r>
          </a:p>
          <a:p>
            <a:r>
              <a:rPr lang="ru-RU" b="1" i="1" dirty="0" smtClean="0"/>
              <a:t>Махараштра</a:t>
            </a:r>
          </a:p>
          <a:p>
            <a:pPr>
              <a:buNone/>
            </a:pPr>
            <a:r>
              <a:rPr lang="ru-RU" b="1" i="1" dirty="0" smtClean="0"/>
              <a:t>     </a:t>
            </a:r>
            <a:r>
              <a:rPr lang="ru-RU" i="1" dirty="0" smtClean="0"/>
              <a:t>Самый населенный штат Индии Махараштра — здесь проживает 97 миллионов человек, находятся штаб-квартиры крупнейших индийских фирм и, конечно же, Болливуд. Помимо одного из самых космополитических городов Индии Мумбая, туристов привлекают скальные и пещерные храмы Аджанты и Эллоры, а также озеро Лонар, находящееся в кратере метеорита. </a:t>
            </a:r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PC\Desktop\podrobnaia-karta-go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903" y="332656"/>
            <a:ext cx="5940872" cy="6525344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188640"/>
            <a:ext cx="9634405" cy="5040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Самые известные места в индии</a:t>
            </a:r>
            <a:endParaRPr lang="ru-RU" dirty="0">
              <a:ln w="5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6300911" cy="60212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Гоа</a:t>
            </a:r>
          </a:p>
          <a:p>
            <a:pPr>
              <a:buNone/>
            </a:pPr>
            <a:r>
              <a:rPr lang="ru-RU" b="1" dirty="0" smtClean="0"/>
              <a:t>   </a:t>
            </a:r>
            <a:r>
              <a:rPr lang="ru-RU" sz="2300" dirty="0" smtClean="0"/>
              <a:t>Самый маленький штат Индии — Гоа — наиболее популярен среди туристов. Если вся остальная Индия несет на себе заметный отпечаток британской колонизации, то Гоа, находившийся под властью португальцев, впитал их традиции неспешного наслаждения земными радостями, расслабленного и позитивного взгляда на жизнь</a:t>
            </a:r>
            <a:r>
              <a:rPr lang="ru-RU" sz="2800" dirty="0" smtClean="0"/>
              <a:t>. </a:t>
            </a:r>
            <a:r>
              <a:rPr lang="ru-RU" b="1" dirty="0" smtClean="0"/>
              <a:t>   </a:t>
            </a:r>
            <a:endParaRPr lang="ru-RU" sz="2300" dirty="0" smtClean="0"/>
          </a:p>
          <a:p>
            <a:r>
              <a:rPr lang="ru-RU" b="1" dirty="0" smtClean="0"/>
              <a:t>Керала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300" dirty="0" smtClean="0"/>
              <a:t> Самый процветающий и образованный штат Керала. Кроме роскошных пляжей и потрясающих воображение пейзажей Керала — индийская Венеция, представляет путешественнику возможность увидеть Индию с неожиданной стороны во время путешествия в лодках-гостиницах по многокилометровым каналам. Здесь возникла и развивалась аюрведа, перемешаны традиции индуизма, мусульманства, иудаизма и христианства. (Кстати, правящая партия в Керале — коммунисты)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C\Desktop\11e42bb3fd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864" y="332657"/>
            <a:ext cx="6300912" cy="6525344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320040"/>
            <a:ext cx="9634405" cy="4446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Путешествие по индии</a:t>
            </a:r>
            <a:endParaRPr lang="ru-RU" dirty="0">
              <a:ln w="5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2240" y="1268760"/>
            <a:ext cx="4608511" cy="5186976"/>
          </a:xfrm>
        </p:spPr>
        <p:txBody>
          <a:bodyPr>
            <a:normAutofit/>
          </a:bodyPr>
          <a:lstStyle/>
          <a:p>
            <a:r>
              <a:rPr lang="ru-RU" sz="1800" i="1" dirty="0" smtClean="0"/>
              <a:t>Золотой Треугольник Индии — одна из самых известных исторических достопримечательностей в стране, которая предлагает самые прекрасные места для туристов и путешественников. Такое название берет свое начало от треугольной формы этого туристического маршрута. Треугольник можно прочертить от столицы Нью-Дели, к двум самым большим городам в северной Индии — Агре и Джайпуру. Эти три города обладают таким изобилием исторических и культурных достопримечательностей, что потребуется как минимум неделя, чтобы закончить поездку</a:t>
            </a:r>
            <a:endParaRPr lang="ru-RU" sz="1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PC\Desktop\1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6977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0"/>
            <a:ext cx="9634405" cy="692696"/>
          </a:xfrm>
        </p:spPr>
        <p:txBody>
          <a:bodyPr>
            <a:normAutofit/>
          </a:bodyPr>
          <a:lstStyle/>
          <a:p>
            <a:r>
              <a:rPr lang="ru-RU" dirty="0" smtClean="0"/>
              <a:t>Нью-дели – столица индии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7780653" cy="26642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i="1" dirty="0" smtClean="0"/>
              <a:t>Население: 295 000 человек</a:t>
            </a:r>
          </a:p>
          <a:p>
            <a:r>
              <a:rPr lang="ru-RU" i="1" dirty="0" smtClean="0"/>
              <a:t>Часовой пояс: UTC+5:30</a:t>
            </a:r>
          </a:p>
          <a:p>
            <a:r>
              <a:rPr lang="ru-RU" i="1" dirty="0" smtClean="0"/>
              <a:t>Расположение: Нью-Дели находится в метрополии Дели и является местонахождением правительства Индии и правительства Дели.</a:t>
            </a:r>
            <a:endParaRPr lang="ru-RU" i="1" dirty="0"/>
          </a:p>
        </p:txBody>
      </p:sp>
      <p:pic>
        <p:nvPicPr>
          <p:cNvPr id="9219" name="Picture 3" descr="C:\Users\PC\Desktop\320px-Delhi_Mont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1775" y="0"/>
            <a:ext cx="304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PC\Desktop\31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47" y="4365104"/>
            <a:ext cx="2664296" cy="1308041"/>
          </a:xfrm>
          <a:prstGeom prst="rect">
            <a:avLst/>
          </a:prstGeom>
          <a:noFill/>
        </p:spPr>
      </p:pic>
      <p:pic>
        <p:nvPicPr>
          <p:cNvPr id="10243" name="Picture 3" descr="C:\Users\PC\Desktop\Слоны-в-Инди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5127" y="4149080"/>
            <a:ext cx="4034183" cy="223224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42" name="Picture 2" descr="C:\Users\PC\Desktop\1448464985_http-tbn-tv_ru-lady-files-2012-12-0005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7367" y="0"/>
            <a:ext cx="3672408" cy="3672408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0"/>
            <a:ext cx="9634405" cy="692696"/>
          </a:xfrm>
        </p:spPr>
        <p:txBody>
          <a:bodyPr>
            <a:normAutofit/>
          </a:bodyPr>
          <a:lstStyle/>
          <a:p>
            <a:r>
              <a:rPr lang="ru-RU" dirty="0" smtClean="0"/>
              <a:t>Священные животные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8749183" cy="5763040"/>
          </a:xfrm>
        </p:spPr>
        <p:txBody>
          <a:bodyPr>
            <a:noAutofit/>
          </a:bodyPr>
          <a:lstStyle/>
          <a:p>
            <a:r>
              <a:rPr lang="ru-RU" sz="1600" b="1" i="1" dirty="0" smtClean="0"/>
              <a:t>Животные, которые считаются священными в Индии, могут свободно передвигаться по городу. Их нельзя обижать, а также употреблять в пищу</a:t>
            </a:r>
            <a:r>
              <a:rPr lang="ru-RU" sz="1600" i="1" dirty="0" smtClean="0"/>
              <a:t>.</a:t>
            </a:r>
          </a:p>
          <a:p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Наиболее почитаемым животным в Индии считается корова. Она может свободно передвигаться по улицам, создавая пробки. Нормальным зрелищем для улиц Дели и Бомбея считается ситуация, когда корова перекрыла движение, легла отдохнуть поперек дороги. А автомобили, в свою очередь, терпеливо ожидают, когда животное уступит дорогу. Убийство коровы в Индии считается самым страшным преступлением. Съевшего говядину на том свете ждут столько тяжких лет страдания, сколько корова имеет волосков на теле – именно такое религиозное представление имеет место в Индии</a:t>
            </a:r>
          </a:p>
          <a:p>
            <a:r>
              <a:rPr lang="ru-RU" sz="1600" i="1" dirty="0" smtClean="0"/>
              <a:t>Также священными в Индии считаются макаки резус. Они берут от жизни все, что могут, доставляя немало хлопот населению, </a:t>
            </a:r>
            <a:br>
              <a:rPr lang="ru-RU" sz="1600" i="1" dirty="0" smtClean="0"/>
            </a:br>
            <a:r>
              <a:rPr lang="ru-RU" sz="1600" i="1" dirty="0" smtClean="0"/>
              <a:t>Макаки считаются символом мудрости и ума.</a:t>
            </a:r>
          </a:p>
          <a:p>
            <a:r>
              <a:rPr lang="ru-RU" sz="1600" i="1" dirty="0" smtClean="0"/>
              <a:t/>
            </a:r>
            <a:br>
              <a:rPr lang="ru-RU" sz="1600" i="1" dirty="0" smtClean="0"/>
            </a:br>
            <a:endParaRPr lang="ru-RU" sz="1600" i="1" dirty="0" smtClean="0"/>
          </a:p>
          <a:p>
            <a:endParaRPr lang="ru-RU" sz="1600" i="1" dirty="0" smtClean="0"/>
          </a:p>
          <a:p>
            <a:endParaRPr lang="ru-RU" sz="1600" i="1" dirty="0" smtClean="0"/>
          </a:p>
          <a:p>
            <a:r>
              <a:rPr lang="ru-RU" sz="1600" i="1" dirty="0" smtClean="0"/>
              <a:t>Также на улицах различных городов Индии можно увидеть слонов. Это огромное животное считается символом процветания. Но из-за неудобств, которые они доставляют и транспорту, и людям, власти Дели, например, упорядочили пребывание слонов на улицах города. Теперь слоны могут свободно передвигаться с десяти вечера до семи часов утра и с двенадцати до трех часов дня.</a:t>
            </a:r>
          </a:p>
          <a:p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endParaRPr lang="ru-RU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Наркотики в индии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749" y="1268760"/>
            <a:ext cx="10158579" cy="518697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Местами наркотики в Индии продаются вполне легально. Это касается прежде всего бханга – растертых и скатанных листьев и соцветий конопли. В некоторых ресторанах и забегаловках можно попробовать бханг-ласси (бханг с йогуртом), печенье с бхангом и т.д.</a:t>
            </a:r>
          </a:p>
          <a:p>
            <a:r>
              <a:rPr lang="ru-RU" sz="1800" dirty="0" smtClean="0"/>
              <a:t>Покупка, продажа, употребление и хранение большинства других наркотиков в Индии – уголовное преступление. Многие едут в Индию в надежде обрести там свой маленький наркотический рай и, действительно, в некоторых районах Индии (долина Куллу, Гоа и др.) наркотики доступны и дешевы. Выбор также большой – от марихуаны и гашиша, грибов, экстази и ЛСД, до опиума, героина и кокаина.</a:t>
            </a:r>
          </a:p>
          <a:p>
            <a:r>
              <a:rPr lang="ru-RU" sz="1800" b="1" dirty="0" smtClean="0"/>
              <a:t>Запрещенные наркотики Индии: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   </a:t>
            </a:r>
            <a:br>
              <a:rPr lang="ru-RU" sz="1800" dirty="0" smtClean="0"/>
            </a:br>
            <a:r>
              <a:rPr lang="ru-RU" sz="1800" dirty="0" smtClean="0"/>
              <a:t>Крупнейший в мире производитель законного опиума для фармацевтической торговли, но неопределенное количество выращиваемого опия, создает условия поставок его на незаконные международные рынки наркотиков; </a:t>
            </a:r>
            <a:br>
              <a:rPr lang="ru-RU" sz="1800" dirty="0" smtClean="0"/>
            </a:br>
            <a:r>
              <a:rPr lang="ru-RU" sz="1800" dirty="0" smtClean="0"/>
              <a:t>транзитный пункт для незаконных наркотиков производящихся в соседних странах и в Юго-Западной Азии; незаконное производство метаквалона; </a:t>
            </a:r>
            <a:br>
              <a:rPr lang="ru-RU" sz="1800" dirty="0" smtClean="0"/>
            </a:br>
            <a:r>
              <a:rPr lang="ru-RU" sz="1800" dirty="0" smtClean="0"/>
              <a:t>есть условия для отмывания денег, от продажи наркотиков через систему хавала; </a:t>
            </a:r>
            <a:br>
              <a:rPr lang="ru-RU" sz="1800" dirty="0" smtClean="0"/>
            </a:br>
            <a:r>
              <a:rPr lang="ru-RU" sz="1800" dirty="0" smtClean="0"/>
              <a:t>законное производство кетамина и прекурсоров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-243408"/>
            <a:ext cx="9634405" cy="936104"/>
          </a:xfrm>
        </p:spPr>
        <p:txBody>
          <a:bodyPr/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ИНТЕРЕСНЫЕ ФАКТЫ </a:t>
            </a:r>
            <a:endParaRPr lang="ru-RU" dirty="0">
              <a:ln w="5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" y="692696"/>
            <a:ext cx="10780835" cy="1944216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/>
              <a:t>Наряду с удивительными фактами, перечисленными выше, Индия является одной большой помойкой. Здесь могут сочетаться древние памятники со зловонными кучами мусора. И даже в священных для индийцев Гималаях на высоте 3000 метров над уровнем моря нередко встречаются многолетние помойки. Жители этой страны просто сбрасывают мусор вниз. Он покрывает горные склоны сплошным зловонным ковром. И никому нет до этого дела.</a:t>
            </a:r>
            <a:endParaRPr lang="ru-RU" i="1" dirty="0"/>
          </a:p>
        </p:txBody>
      </p:sp>
      <p:pic>
        <p:nvPicPr>
          <p:cNvPr id="2050" name="Picture 2" descr="C:\Users\PC\Desktop\4447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914" y="2348880"/>
            <a:ext cx="10684998" cy="450912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4750" y="836715"/>
          <a:ext cx="5750137" cy="596545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210700"/>
                <a:gridCol w="3539437"/>
              </a:tblGrid>
              <a:tr h="476379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Столица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Нью-Дели</a:t>
                      </a:r>
                      <a:endParaRPr lang="ru-RU" sz="1600" i="1" dirty="0"/>
                    </a:p>
                  </a:txBody>
                  <a:tcPr marL="121698" marR="121698"/>
                </a:tc>
              </a:tr>
              <a:tr h="714569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Дата независимости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15 </a:t>
                      </a:r>
                      <a:r>
                        <a:rPr lang="ru-RU" sz="1600" i="1" baseline="0" dirty="0" smtClean="0"/>
                        <a:t> Апреля </a:t>
                      </a:r>
                      <a:r>
                        <a:rPr lang="ru-RU" sz="1600" i="1" dirty="0" smtClean="0"/>
                        <a:t>1947</a:t>
                      </a:r>
                      <a:endParaRPr lang="ru-RU" sz="1600" i="1" dirty="0"/>
                    </a:p>
                  </a:txBody>
                  <a:tcPr marL="121698" marR="121698"/>
                </a:tc>
              </a:tr>
              <a:tr h="705756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Официальный язык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Хинди ,англійська</a:t>
                      </a:r>
                      <a:r>
                        <a:rPr lang="ru-RU" sz="1600" i="1" baseline="0" dirty="0" smtClean="0"/>
                        <a:t> </a:t>
                      </a:r>
                      <a:endParaRPr lang="ru-RU" sz="1600" i="1" dirty="0" smtClean="0"/>
                    </a:p>
                    <a:p>
                      <a:endParaRPr lang="ru-RU" sz="1600" i="1" dirty="0"/>
                    </a:p>
                  </a:txBody>
                  <a:tcPr marL="121698" marR="121698"/>
                </a:tc>
              </a:tr>
              <a:tr h="564588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Денежная единица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Индийская рупия </a:t>
                      </a:r>
                      <a:endParaRPr lang="ru-RU" sz="1600" i="1" dirty="0"/>
                    </a:p>
                  </a:txBody>
                  <a:tcPr marL="121698" marR="121698"/>
                </a:tc>
              </a:tr>
              <a:tr h="714569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Территория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/>
                        <a:t>7-я в мире</a:t>
                      </a:r>
                      <a:br>
                        <a:rPr lang="ru-RU" sz="1600" i="1" dirty="0" smtClean="0"/>
                      </a:br>
                      <a:r>
                        <a:rPr lang="ru-RU" sz="1600" i="1" dirty="0" smtClean="0"/>
                        <a:t>3 287 263 км²</a:t>
                      </a:r>
                    </a:p>
                  </a:txBody>
                  <a:tcPr marL="121698" marR="121698"/>
                </a:tc>
              </a:tr>
              <a:tr h="714569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Форма правления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Парламентское государство в составе содружества </a:t>
                      </a:r>
                      <a:endParaRPr lang="ru-RU" sz="1600" i="1" dirty="0"/>
                    </a:p>
                  </a:txBody>
                  <a:tcPr marL="121698" marR="121698"/>
                </a:tc>
              </a:tr>
              <a:tr h="1008223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Форма административного устройства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Федеративная республика</a:t>
                      </a:r>
                      <a:endParaRPr lang="ru-RU" sz="1600" i="1" dirty="0"/>
                    </a:p>
                  </a:txBody>
                  <a:tcPr marL="121698" marR="121698"/>
                </a:tc>
              </a:tr>
              <a:tr h="861984">
                <a:tc>
                  <a:txBody>
                    <a:bodyPr/>
                    <a:lstStyle/>
                    <a:p>
                      <a:r>
                        <a:rPr lang="ru-RU" sz="1600" b="1" i="1" baseline="0" dirty="0" smtClean="0"/>
                        <a:t>Религии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kern="1200" dirty="0" smtClean="0"/>
                        <a:t>Индуисты 80,5%, мусульмане 13,4%, христиане 2,3%, 1,9% сикхи, другие 1,8%, неуказанные 0,1%</a:t>
                      </a:r>
                      <a:endParaRPr lang="ru-RU" sz="1600" i="1" dirty="0"/>
                    </a:p>
                  </a:txBody>
                  <a:tcPr marL="121698" marR="121698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09764" y="0"/>
            <a:ext cx="4887619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Индия</a:t>
            </a:r>
          </a:p>
          <a:p>
            <a:endParaRPr lang="ru-RU" sz="36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0" name="Picture 2" descr="C:\Users\PC\Desktop\Map_of_India_(ru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975" y="692696"/>
            <a:ext cx="5292800" cy="566124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697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0"/>
            <a:ext cx="10952798" cy="764704"/>
          </a:xfrm>
        </p:spPr>
        <p:txBody>
          <a:bodyPr/>
          <a:lstStyle/>
          <a:p>
            <a:r>
              <a:rPr lang="uk-UA" dirty="0" smtClean="0">
                <a:ln w="500"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Индия</a:t>
            </a:r>
            <a:r>
              <a:rPr lang="uk-UA" dirty="0" smtClean="0"/>
              <a:t>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80230" y="917854"/>
          <a:ext cx="5040561" cy="594014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59559"/>
                <a:gridCol w="3681002"/>
              </a:tblGrid>
              <a:tr h="576064">
                <a:tc>
                  <a:txBody>
                    <a:bodyPr/>
                    <a:lstStyle/>
                    <a:p>
                      <a:r>
                        <a:rPr lang="uk-UA" sz="1600" b="1" i="1" dirty="0" smtClean="0"/>
                        <a:t>Расположение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/>
                        <a:t>в Южной Азии, большей частью на полуострове Индостан. </a:t>
                      </a:r>
                      <a:endParaRPr lang="ru-RU" sz="1600" b="0" i="1" dirty="0"/>
                    </a:p>
                  </a:txBody>
                  <a:tcPr marL="121698" marR="121698"/>
                </a:tc>
              </a:tr>
              <a:tr h="2157184">
                <a:tc>
                  <a:txBody>
                    <a:bodyPr/>
                    <a:lstStyle/>
                    <a:p>
                      <a:r>
                        <a:rPr lang="uk-UA" sz="1600" b="1" i="1" dirty="0" smtClean="0"/>
                        <a:t>Вод</a:t>
                      </a:r>
                      <a:r>
                        <a:rPr lang="ru-RU" sz="1600" b="1" i="1" dirty="0" smtClean="0"/>
                        <a:t>ы</a:t>
                      </a:r>
                      <a:r>
                        <a:rPr lang="ru-RU" sz="1600" b="1" i="1" baseline="0" dirty="0" smtClean="0"/>
                        <a:t> индии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/>
                        <a:t>Побережье Индии, длина которого составляет более 7 тыс. км</a:t>
                      </a:r>
                      <a:r>
                        <a:rPr lang="ru-RU" sz="1600" i="1" baseline="0" dirty="0" smtClean="0"/>
                        <a:t> </a:t>
                      </a:r>
                      <a:r>
                        <a:rPr lang="ru-RU" sz="1600" i="1" dirty="0" smtClean="0"/>
                        <a:t>На востоке омывается Бенгальским заливом, на юге - Полкским проливом, отделяющим ее от острова Шри-Ланка , и Индийским океаном, на западе Аравийским морем. </a:t>
                      </a:r>
                    </a:p>
                    <a:p>
                      <a:endParaRPr lang="ru-RU" sz="1600" i="1" dirty="0"/>
                    </a:p>
                  </a:txBody>
                  <a:tcPr marL="121698" marR="121698"/>
                </a:tc>
              </a:tr>
              <a:tr h="1023312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Соседние государства 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На севере граничит с Афганистаном, Китаем, Непалом и Бутаном, на востоке - с Бангладеш и Бирмой (Мьянма), на западе - с Пакистаном</a:t>
                      </a:r>
                      <a:endParaRPr lang="ru-RU" sz="1600" i="1" dirty="0"/>
                    </a:p>
                  </a:txBody>
                  <a:tcPr marL="121698" marR="121698"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Самая низкая точка 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Индийский океан 0 м.</a:t>
                      </a:r>
                      <a:br>
                        <a:rPr lang="ru-RU" sz="1600" i="1" dirty="0" smtClean="0"/>
                      </a:br>
                      <a:endParaRPr lang="ru-RU" sz="1600" i="1" dirty="0"/>
                    </a:p>
                  </a:txBody>
                  <a:tcPr marL="121698" marR="121698"/>
                </a:tc>
              </a:tr>
              <a:tr h="941426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Самая высокая точка </a:t>
                      </a:r>
                      <a:endParaRPr lang="ru-RU" sz="16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/>
                        <a:t>гора Канченджанга 8598 м</a:t>
                      </a:r>
                      <a:endParaRPr lang="ru-RU" sz="1600" i="1" dirty="0"/>
                    </a:p>
                  </a:txBody>
                  <a:tcPr marL="121698" marR="121698"/>
                </a:tc>
              </a:tr>
            </a:tbl>
          </a:graphicData>
        </a:graphic>
      </p:graphicFrame>
      <p:pic>
        <p:nvPicPr>
          <p:cNvPr id="3074" name="Picture 2" descr="C:\Users\PC\Desktop\04riv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815" y="548680"/>
            <a:ext cx="6732960" cy="630932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\Desktop\Partition_of_India-ru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0723" y="332656"/>
            <a:ext cx="5989052" cy="652534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8147" y="0"/>
            <a:ext cx="6325152" cy="4766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история</a:t>
            </a:r>
            <a:endParaRPr lang="ru-RU" dirty="0">
              <a:ln w="5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" y="476672"/>
            <a:ext cx="6276558" cy="6381328"/>
          </a:xfrm>
        </p:spPr>
        <p:txBody>
          <a:bodyPr>
            <a:noAutofit/>
          </a:bodyPr>
          <a:lstStyle/>
          <a:p>
            <a:r>
              <a:rPr lang="ru-RU" sz="1800" i="1" dirty="0" smtClean="0"/>
              <a:t>Индия является одной из старейших цивилизаций мира. До середины III тысячелетия до н.э. на территории Индии развилась цивилизация дравидов. В период с 2500 по 1500 г. до н.э. Индия была завоевана индо-арийскими племенами. С VIII века в Индию стал проникать ислам. Мусульманское правление продолжалось до 1398 г., когда в страну пришли армии Тамерлана. В 1526 г. потомок Тамерлана Бабур завоевал практически всю Индию и основал Империю Великих Моголов, просуществовавшую до 1857 г. Полное политическое руководство перешло к Великобритании в 1828-1835 г., а в 1857 г. Индия стала фактически протекторатом Великобритании.</a:t>
            </a:r>
          </a:p>
          <a:p>
            <a:r>
              <a:rPr lang="ru-RU" sz="1800" i="1" dirty="0" smtClean="0"/>
              <a:t>15 августа 1947 г. Индия получила независимость, однако была разделена на две части страны Индию и Пакистан. 26 января 1950 г. Индия была провозглашена демократической республикой. Индийцы гордо себя называют "самой большой демократией в мире</a:t>
            </a:r>
            <a:r>
              <a:rPr lang="ru-RU" sz="1600" i="1" dirty="0" smtClean="0"/>
              <a:t>".</a:t>
            </a:r>
            <a:endParaRPr lang="ru-RU" sz="2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PC\Desktop\23299_6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4010" y="476672"/>
            <a:ext cx="7905765" cy="475252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791" y="0"/>
            <a:ext cx="5368373" cy="5486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Население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8914" y="323549"/>
          <a:ext cx="4693845" cy="634581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932758"/>
                <a:gridCol w="2761087"/>
              </a:tblGrid>
              <a:tr h="825633">
                <a:tc>
                  <a:txBody>
                    <a:bodyPr/>
                    <a:lstStyle/>
                    <a:p>
                      <a:r>
                        <a:rPr lang="ru-RU" sz="1800" b="1" i="1" dirty="0" smtClean="0"/>
                        <a:t>Количество</a:t>
                      </a:r>
                      <a:endParaRPr lang="ru-RU" sz="18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1 318 006 000 чел. </a:t>
                      </a:r>
                      <a:endParaRPr lang="ru-RU" sz="1800" i="1" dirty="0"/>
                    </a:p>
                  </a:txBody>
                  <a:tcPr marL="121698" marR="121698"/>
                </a:tc>
              </a:tr>
              <a:tr h="825633">
                <a:tc>
                  <a:txBody>
                    <a:bodyPr/>
                    <a:lstStyle/>
                    <a:p>
                      <a:r>
                        <a:rPr lang="ru-RU" sz="1800" b="1" i="1" dirty="0" smtClean="0"/>
                        <a:t>Воспроизводство </a:t>
                      </a:r>
                      <a:endParaRPr lang="ru-RU" sz="18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2 тип ,прирост 3%</a:t>
                      </a:r>
                      <a:endParaRPr lang="ru-RU" sz="1800" i="1" dirty="0"/>
                    </a:p>
                  </a:txBody>
                  <a:tcPr marL="121698" marR="121698"/>
                </a:tc>
              </a:tr>
              <a:tr h="825633">
                <a:tc>
                  <a:txBody>
                    <a:bodyPr/>
                    <a:lstStyle/>
                    <a:p>
                      <a:r>
                        <a:rPr lang="ru-RU" sz="1800" b="1" i="1" dirty="0" smtClean="0"/>
                        <a:t>Прод-ть жизни</a:t>
                      </a:r>
                      <a:r>
                        <a:rPr lang="ru-RU" sz="1800" b="1" i="1" baseline="0" dirty="0" smtClean="0"/>
                        <a:t> (сред.)</a:t>
                      </a:r>
                      <a:endParaRPr lang="ru-RU" sz="18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66,8 года</a:t>
                      </a:r>
                      <a:endParaRPr lang="ru-RU" sz="1800" i="1" dirty="0"/>
                    </a:p>
                  </a:txBody>
                  <a:tcPr marL="121698" marR="121698"/>
                </a:tc>
              </a:tr>
              <a:tr h="825633">
                <a:tc>
                  <a:txBody>
                    <a:bodyPr/>
                    <a:lstStyle/>
                    <a:p>
                      <a:r>
                        <a:rPr lang="ru-RU" sz="1800" b="1" i="1" dirty="0" smtClean="0"/>
                        <a:t>Плотность</a:t>
                      </a:r>
                      <a:endParaRPr lang="ru-RU" sz="18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357 чел.на кв.км. </a:t>
                      </a:r>
                      <a:endParaRPr lang="ru-RU" sz="1800" i="1" dirty="0"/>
                    </a:p>
                  </a:txBody>
                  <a:tcPr marL="121698" marR="121698"/>
                </a:tc>
              </a:tr>
              <a:tr h="825633">
                <a:tc>
                  <a:txBody>
                    <a:bodyPr/>
                    <a:lstStyle/>
                    <a:p>
                      <a:r>
                        <a:rPr lang="ru-RU" sz="1800" b="1" i="1" dirty="0" smtClean="0"/>
                        <a:t>Уровень урбанизации</a:t>
                      </a:r>
                      <a:endParaRPr lang="ru-RU" sz="18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32.4%</a:t>
                      </a:r>
                      <a:endParaRPr lang="ru-RU" sz="1800" i="1" dirty="0"/>
                    </a:p>
                  </a:txBody>
                  <a:tcPr marL="121698" marR="121698"/>
                </a:tc>
              </a:tr>
              <a:tr h="2217645">
                <a:tc>
                  <a:txBody>
                    <a:bodyPr/>
                    <a:lstStyle/>
                    <a:p>
                      <a:r>
                        <a:rPr lang="ru-RU" sz="1800" b="1" i="1" dirty="0" smtClean="0"/>
                        <a:t>Нац.состав</a:t>
                      </a:r>
                      <a:endParaRPr lang="ru-RU" sz="1800" b="1" i="1" dirty="0"/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многонациональная: хиндустанцы</a:t>
                      </a: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телугу, маратхи, бенгальцы, тамилы, гуджаратцы, каннара,. пенджабцы и др.</a:t>
                      </a:r>
                      <a:endParaRPr lang="ru-RU" sz="1800" i="1" dirty="0"/>
                    </a:p>
                  </a:txBody>
                  <a:tcPr marL="121698" marR="121698"/>
                </a:tc>
              </a:tr>
            </a:tbl>
          </a:graphicData>
        </a:graphic>
      </p:graphicFrame>
      <p:pic>
        <p:nvPicPr>
          <p:cNvPr id="12290" name="Picture 2" descr="C:\Users\PC\Desktop\Zov-Indii-700x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879" y="4797152"/>
            <a:ext cx="4752528" cy="206084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esktop\7d89e9a2b2b61c9948f148d61a054c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9042"/>
            <a:ext cx="6468231" cy="3068961"/>
          </a:xfrm>
          <a:prstGeom prst="rect">
            <a:avLst/>
          </a:prstGeom>
          <a:noFill/>
        </p:spPr>
      </p:pic>
      <p:pic>
        <p:nvPicPr>
          <p:cNvPr id="1027" name="Picture 3" descr="C:\Users\PC\Desktop\in-st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354" y="3"/>
            <a:ext cx="7522423" cy="3518445"/>
          </a:xfrm>
          <a:prstGeom prst="rect">
            <a:avLst/>
          </a:prstGeom>
          <a:noFill/>
        </p:spPr>
      </p:pic>
      <p:pic>
        <p:nvPicPr>
          <p:cNvPr id="1029" name="Picture 5" descr="C:\Users\PC\Desktop\india_map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5834" y="0"/>
            <a:ext cx="1226561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PC\Desktop\721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735" y="2852936"/>
            <a:ext cx="2952328" cy="252028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6" name="Picture 2" descr="C:\Users\PC\Desktop\3 Indian GDP structu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895" y="0"/>
            <a:ext cx="6012880" cy="306896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0"/>
            <a:ext cx="9638461" cy="620688"/>
          </a:xfrm>
        </p:spPr>
        <p:txBody>
          <a:bodyPr>
            <a:normAutofit/>
          </a:bodyPr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экономика</a:t>
            </a:r>
            <a:endParaRPr lang="ru-RU" dirty="0">
              <a:ln w="5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2239" y="692696"/>
            <a:ext cx="5400600" cy="6408711"/>
          </a:xfrm>
        </p:spPr>
        <p:txBody>
          <a:bodyPr>
            <a:normAutofit lnSpcReduction="10000"/>
          </a:bodyPr>
          <a:lstStyle/>
          <a:p>
            <a:r>
              <a:rPr lang="ru-RU" sz="1800" i="1" dirty="0" smtClean="0"/>
              <a:t>ВВП на душу населения 129 место в мире</a:t>
            </a:r>
          </a:p>
          <a:p>
            <a:r>
              <a:rPr lang="ru-RU" sz="1800" i="1" dirty="0" smtClean="0"/>
              <a:t>2 структура хозяйства в ВНП</a:t>
            </a:r>
          </a:p>
          <a:p>
            <a:pPr>
              <a:buNone/>
            </a:pPr>
            <a:r>
              <a:rPr lang="ru-RU" sz="1800" i="1" dirty="0" smtClean="0"/>
              <a:t>39% сфера услуг</a:t>
            </a:r>
          </a:p>
          <a:p>
            <a:pPr>
              <a:buNone/>
            </a:pPr>
            <a:r>
              <a:rPr lang="ru-RU" sz="1800" i="1" dirty="0" smtClean="0"/>
              <a:t>32% сельское хозяйство </a:t>
            </a:r>
          </a:p>
          <a:p>
            <a:pPr>
              <a:buNone/>
            </a:pPr>
            <a:r>
              <a:rPr lang="ru-RU" sz="1800" i="1" dirty="0" smtClean="0"/>
              <a:t>29 %промышленность</a:t>
            </a:r>
          </a:p>
          <a:p>
            <a:r>
              <a:rPr lang="ru-RU" sz="1800" i="1" dirty="0" smtClean="0"/>
              <a:t> 2е место в мире по изготовлению хлопчатых тканей</a:t>
            </a:r>
          </a:p>
          <a:p>
            <a:r>
              <a:rPr lang="ru-RU" sz="1800" i="1" dirty="0" smtClean="0"/>
              <a:t>2 е место в мире по сбору пшеницы</a:t>
            </a:r>
          </a:p>
          <a:p>
            <a:r>
              <a:rPr lang="ru-RU" sz="1800" i="1" dirty="0" smtClean="0"/>
              <a:t>2 е место в мире по сбору риса</a:t>
            </a:r>
          </a:p>
          <a:p>
            <a:r>
              <a:rPr lang="ru-RU" sz="1800" i="1" dirty="0" smtClean="0"/>
              <a:t>2 е место по сбору сахарного тростника</a:t>
            </a:r>
          </a:p>
          <a:p>
            <a:r>
              <a:rPr lang="ru-RU" sz="1800" i="1" dirty="0" smtClean="0"/>
              <a:t>4 ведущие отрасли :Топливно-энергетический комплекс</a:t>
            </a:r>
            <a:br>
              <a:rPr lang="ru-RU" sz="1800" i="1" dirty="0" smtClean="0"/>
            </a:br>
            <a:r>
              <a:rPr lang="ru-RU" sz="1800" i="1" dirty="0" smtClean="0"/>
              <a:t>,химическая, машиностроение (тяжелое ,транспортное ) </a:t>
            </a:r>
          </a:p>
          <a:p>
            <a:r>
              <a:rPr lang="ru-RU" sz="1800" b="1" i="1" dirty="0" smtClean="0"/>
              <a:t>Детский труд в Индии - детей в возрасте от 5-14: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>    </a:t>
            </a:r>
            <a:br>
              <a:rPr lang="ru-RU" sz="1800" i="1" dirty="0" smtClean="0"/>
            </a:br>
            <a:r>
              <a:rPr lang="ru-RU" sz="1800" i="1" dirty="0" smtClean="0"/>
              <a:t>Общее количество: 26 965 074</a:t>
            </a:r>
            <a:br>
              <a:rPr lang="ru-RU" sz="1800" i="1" dirty="0" smtClean="0"/>
            </a:br>
            <a:r>
              <a:rPr lang="ru-RU" sz="1800" i="1" dirty="0" smtClean="0"/>
              <a:t>в процентах: 12 % </a:t>
            </a:r>
          </a:p>
          <a:p>
            <a:r>
              <a:rPr lang="ru-RU" sz="1800" b="1" i="1" dirty="0" smtClean="0"/>
              <a:t>Население Индии за чертой бедности:</a:t>
            </a:r>
          </a:p>
          <a:p>
            <a:pPr>
              <a:buNone/>
            </a:pPr>
            <a:r>
              <a:rPr lang="ru-RU" sz="1800" i="1" dirty="0" smtClean="0"/>
              <a:t>31,1%</a:t>
            </a:r>
          </a:p>
          <a:p>
            <a:endParaRPr lang="ru-RU" sz="1800" i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7309023" y="2852936"/>
            <a:ext cx="4392488" cy="4005064"/>
          </a:xfrm>
        </p:spPr>
        <p:txBody>
          <a:bodyPr>
            <a:normAutofit lnSpcReduction="10000"/>
          </a:bodyPr>
          <a:lstStyle/>
          <a:p>
            <a:r>
              <a:rPr lang="ru-RU" sz="2000" b="1" i="1" dirty="0" smtClean="0"/>
              <a:t>Безработица Индии, молодежь в возрасте 15-24 лет:</a:t>
            </a:r>
            <a:r>
              <a:rPr lang="ru-RU" sz="2000" i="1" dirty="0" smtClean="0"/>
              <a:t/>
            </a:r>
            <a:br>
              <a:rPr lang="ru-RU" sz="2000" i="1" dirty="0" smtClean="0"/>
            </a:br>
            <a:r>
              <a:rPr lang="ru-RU" sz="2000" i="1" dirty="0" smtClean="0"/>
              <a:t>    </a:t>
            </a:r>
            <a:br>
              <a:rPr lang="ru-RU" sz="2000" i="1" dirty="0" smtClean="0"/>
            </a:br>
            <a:r>
              <a:rPr lang="ru-RU" sz="2000" i="1" dirty="0" smtClean="0"/>
              <a:t>всего: 10,2%</a:t>
            </a:r>
            <a:br>
              <a:rPr lang="ru-RU" sz="2000" i="1" dirty="0" smtClean="0"/>
            </a:br>
            <a:r>
              <a:rPr lang="ru-RU" sz="2000" i="1" dirty="0" smtClean="0"/>
              <a:t>Место страны в мире: 106</a:t>
            </a:r>
            <a:br>
              <a:rPr lang="ru-RU" sz="2000" i="1" dirty="0" smtClean="0"/>
            </a:br>
            <a:r>
              <a:rPr lang="ru-RU" sz="2000" i="1" dirty="0" smtClean="0"/>
              <a:t>мужчин: 9,8%</a:t>
            </a:r>
            <a:br>
              <a:rPr lang="ru-RU" sz="2000" i="1" dirty="0" smtClean="0"/>
            </a:br>
            <a:r>
              <a:rPr lang="ru-RU" sz="2000" i="1" dirty="0" smtClean="0"/>
              <a:t>женщин: 11,5%</a:t>
            </a:r>
          </a:p>
          <a:p>
            <a:r>
              <a:rPr lang="ru-RU" sz="2000" b="1" i="1" dirty="0" smtClean="0"/>
              <a:t>Доходы семей Индии или доля потребления:</a:t>
            </a:r>
          </a:p>
          <a:p>
            <a:pPr>
              <a:buNone/>
            </a:pPr>
            <a:r>
              <a:rPr lang="ru-RU" sz="2000" i="1" dirty="0" smtClean="0"/>
              <a:t>Самые низкие : 10%:3,7%</a:t>
            </a:r>
          </a:p>
          <a:p>
            <a:pPr>
              <a:buNone/>
            </a:pPr>
            <a:r>
              <a:rPr lang="ru-RU" sz="2000" i="1" dirty="0" smtClean="0"/>
              <a:t>Самые высокие :10%:36,6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PC\Desktop\r_m_a9dc631a7dcbf2a1931d8dbfa6422e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9062" y="1340768"/>
            <a:ext cx="4500713" cy="551723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098" name="Picture 2" descr="C:\Users\PC\Desktop\б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59" y="1457400"/>
            <a:ext cx="6264696" cy="54006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279" y="260648"/>
            <a:ext cx="9638461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Транспорт индии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980729"/>
            <a:ext cx="1980431" cy="4824535"/>
          </a:xfrm>
        </p:spPr>
        <p:txBody>
          <a:bodyPr>
            <a:noAutofit/>
          </a:bodyPr>
          <a:lstStyle/>
          <a:p>
            <a:r>
              <a:rPr lang="ru-RU" sz="1700" b="1" i="1" dirty="0" smtClean="0"/>
              <a:t>Водные пути Индии:</a:t>
            </a:r>
            <a:r>
              <a:rPr lang="ru-RU" sz="1700" i="1" dirty="0" smtClean="0"/>
              <a:t/>
            </a:r>
            <a:br>
              <a:rPr lang="ru-RU" sz="1700" i="1" dirty="0" smtClean="0"/>
            </a:br>
            <a:r>
              <a:rPr lang="ru-RU" sz="1700" i="1" dirty="0" smtClean="0"/>
              <a:t>    </a:t>
            </a:r>
            <a:br>
              <a:rPr lang="ru-RU" sz="1700" i="1" dirty="0" smtClean="0"/>
            </a:br>
            <a:r>
              <a:rPr lang="ru-RU" sz="1700" i="1" dirty="0" smtClean="0"/>
              <a:t>14 500 км (5 200 км по основным рекам и 485 км по каналам, пригодных для плавания механизированных судов)</a:t>
            </a:r>
          </a:p>
          <a:p>
            <a:r>
              <a:rPr lang="ru-RU" sz="1700" b="1" i="1" dirty="0" smtClean="0"/>
              <a:t>Торговый флот Индии:</a:t>
            </a:r>
            <a:r>
              <a:rPr lang="ru-RU" sz="1700" i="1" dirty="0" smtClean="0"/>
              <a:t/>
            </a:r>
            <a:br>
              <a:rPr lang="ru-RU" sz="1700" i="1" dirty="0" smtClean="0"/>
            </a:br>
            <a:r>
              <a:rPr lang="ru-RU" sz="1700" i="1" dirty="0" smtClean="0"/>
              <a:t>    </a:t>
            </a:r>
            <a:br>
              <a:rPr lang="ru-RU" sz="1700" i="1" dirty="0" smtClean="0"/>
            </a:br>
            <a:r>
              <a:rPr lang="ru-RU" sz="1700" i="1" dirty="0" smtClean="0"/>
              <a:t>всего: 340</a:t>
            </a:r>
            <a:br>
              <a:rPr lang="ru-RU" sz="1700" i="1" dirty="0" smtClean="0"/>
            </a:br>
            <a:r>
              <a:rPr lang="ru-RU" sz="1700" i="1" dirty="0" smtClean="0"/>
              <a:t>Место страны в мире: 29</a:t>
            </a:r>
            <a:endParaRPr lang="ru-RU" sz="1700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20791" y="0"/>
            <a:ext cx="5976664" cy="2060848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i="1" dirty="0" smtClean="0"/>
              <a:t>Вертолетные площадки Индии: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>    45</a:t>
            </a:r>
          </a:p>
          <a:p>
            <a:r>
              <a:rPr lang="ru-RU" sz="1800" b="1" i="1" dirty="0" smtClean="0"/>
              <a:t>Аэропорты Индии: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>    346 </a:t>
            </a:r>
          </a:p>
          <a:p>
            <a:r>
              <a:rPr lang="ru-RU" sz="1800" b="1" i="1" dirty="0" smtClean="0"/>
              <a:t>Автомобильные дороги Индии: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>    </a:t>
            </a:r>
            <a:br>
              <a:rPr lang="ru-RU" sz="1800" i="1" dirty="0" smtClean="0"/>
            </a:br>
            <a:r>
              <a:rPr lang="ru-RU" sz="1800" i="1" dirty="0" smtClean="0"/>
              <a:t>Общая протяженность: 4 689 842 км</a:t>
            </a:r>
            <a:br>
              <a:rPr lang="ru-RU" sz="1800" i="1" dirty="0" smtClean="0"/>
            </a:br>
            <a:r>
              <a:rPr lang="ru-RU" sz="1800" i="1" dirty="0" smtClean="0"/>
              <a:t>Место страны в мире</a:t>
            </a:r>
            <a:r>
              <a:rPr lang="ru-RU" sz="1800" dirty="0" smtClean="0"/>
              <a:t>: 2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958</TotalTime>
  <Words>815</Words>
  <Application>Microsoft Office PowerPoint</Application>
  <PresentationFormat>Произвольный</PresentationFormat>
  <Paragraphs>115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Слайд 1</vt:lpstr>
      <vt:lpstr>Слайд 2</vt:lpstr>
      <vt:lpstr>Слайд 3</vt:lpstr>
      <vt:lpstr>Индия </vt:lpstr>
      <vt:lpstr>история</vt:lpstr>
      <vt:lpstr>Население </vt:lpstr>
      <vt:lpstr>Слайд 7</vt:lpstr>
      <vt:lpstr>экономика</vt:lpstr>
      <vt:lpstr>Транспорт индии </vt:lpstr>
      <vt:lpstr>Слайд 10</vt:lpstr>
      <vt:lpstr>Сельское хозяйство </vt:lpstr>
      <vt:lpstr>Самые популярные места в индии</vt:lpstr>
      <vt:lpstr>Самые известные места в индии</vt:lpstr>
      <vt:lpstr>Путешествие по индии</vt:lpstr>
      <vt:lpstr>Нью-дели – столица индии</vt:lpstr>
      <vt:lpstr>Священные животные </vt:lpstr>
      <vt:lpstr>Наркотики в индии </vt:lpstr>
      <vt:lpstr>ИНТЕРЕСНЫЕ ФАКТЫ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227</cp:revision>
  <dcterms:created xsi:type="dcterms:W3CDTF">2017-12-20T18:24:38Z</dcterms:created>
  <dcterms:modified xsi:type="dcterms:W3CDTF">2019-11-01T17:15:28Z</dcterms:modified>
</cp:coreProperties>
</file>