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1" r:id="rId6"/>
    <p:sldId id="260" r:id="rId7"/>
    <p:sldId id="264" r:id="rId8"/>
    <p:sldId id="262" r:id="rId9"/>
    <p:sldId id="263" r:id="rId10"/>
    <p:sldId id="265" r:id="rId1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0B1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66" d="100"/>
          <a:sy n="66" d="100"/>
        </p:scale>
        <p:origin x="1282"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AD18D-3217-4EA9-A044-057DA099A9C5}" type="datetimeFigureOut">
              <a:rPr lang="uk-UA" smtClean="0"/>
              <a:t>28.04.2026</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FBB630-6FA1-4E31-B4B9-E2BDC9B89948}" type="slidenum">
              <a:rPr lang="uk-UA" smtClean="0"/>
              <a:t>‹#›</a:t>
            </a:fld>
            <a:endParaRPr lang="uk-UA"/>
          </a:p>
        </p:txBody>
      </p:sp>
    </p:spTree>
    <p:extLst>
      <p:ext uri="{BB962C8B-B14F-4D97-AF65-F5344CB8AC3E}">
        <p14:creationId xmlns:p14="http://schemas.microsoft.com/office/powerpoint/2010/main" val="2849524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0B9B0E20-0C92-484E-96E9-C3DCB2BA18EE}" type="datetimeFigureOut">
              <a:rPr lang="uk-UA" smtClean="0"/>
              <a:t>28.04.2026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A7E6132E-0401-4219-917F-A8270D765E8A}" type="slidenum">
              <a:rPr lang="uk-UA" smtClean="0"/>
              <a:t>‹#›</a:t>
            </a:fld>
            <a:endParaRPr lang="uk-UA"/>
          </a:p>
        </p:txBody>
      </p:sp>
    </p:spTree>
    <p:extLst>
      <p:ext uri="{BB962C8B-B14F-4D97-AF65-F5344CB8AC3E}">
        <p14:creationId xmlns:p14="http://schemas.microsoft.com/office/powerpoint/2010/main" val="181284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0B9B0E20-0C92-484E-96E9-C3DCB2BA18EE}" type="datetimeFigureOut">
              <a:rPr lang="uk-UA" smtClean="0"/>
              <a:t>28.04.2026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A7E6132E-0401-4219-917F-A8270D765E8A}" type="slidenum">
              <a:rPr lang="uk-UA" smtClean="0"/>
              <a:t>‹#›</a:t>
            </a:fld>
            <a:endParaRPr lang="uk-UA"/>
          </a:p>
        </p:txBody>
      </p:sp>
    </p:spTree>
    <p:extLst>
      <p:ext uri="{BB962C8B-B14F-4D97-AF65-F5344CB8AC3E}">
        <p14:creationId xmlns:p14="http://schemas.microsoft.com/office/powerpoint/2010/main" val="3488233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0B9B0E20-0C92-484E-96E9-C3DCB2BA18EE}" type="datetimeFigureOut">
              <a:rPr lang="uk-UA" smtClean="0"/>
              <a:t>28.04.2026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A7E6132E-0401-4219-917F-A8270D765E8A}" type="slidenum">
              <a:rPr lang="uk-UA" smtClean="0"/>
              <a:t>‹#›</a:t>
            </a:fld>
            <a:endParaRPr lang="uk-UA"/>
          </a:p>
        </p:txBody>
      </p:sp>
    </p:spTree>
    <p:extLst>
      <p:ext uri="{BB962C8B-B14F-4D97-AF65-F5344CB8AC3E}">
        <p14:creationId xmlns:p14="http://schemas.microsoft.com/office/powerpoint/2010/main" val="449587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0B9B0E20-0C92-484E-96E9-C3DCB2BA18EE}" type="datetimeFigureOut">
              <a:rPr lang="uk-UA" smtClean="0"/>
              <a:t>28.04.2026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A7E6132E-0401-4219-917F-A8270D765E8A}" type="slidenum">
              <a:rPr lang="uk-UA" smtClean="0"/>
              <a:t>‹#›</a:t>
            </a:fld>
            <a:endParaRPr lang="uk-UA"/>
          </a:p>
        </p:txBody>
      </p:sp>
    </p:spTree>
    <p:extLst>
      <p:ext uri="{BB962C8B-B14F-4D97-AF65-F5344CB8AC3E}">
        <p14:creationId xmlns:p14="http://schemas.microsoft.com/office/powerpoint/2010/main" val="1455203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B9B0E20-0C92-484E-96E9-C3DCB2BA18EE}" type="datetimeFigureOut">
              <a:rPr lang="uk-UA" smtClean="0"/>
              <a:t>28.04.2026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A7E6132E-0401-4219-917F-A8270D765E8A}" type="slidenum">
              <a:rPr lang="uk-UA" smtClean="0"/>
              <a:t>‹#›</a:t>
            </a:fld>
            <a:endParaRPr lang="uk-UA"/>
          </a:p>
        </p:txBody>
      </p:sp>
    </p:spTree>
    <p:extLst>
      <p:ext uri="{BB962C8B-B14F-4D97-AF65-F5344CB8AC3E}">
        <p14:creationId xmlns:p14="http://schemas.microsoft.com/office/powerpoint/2010/main" val="2717310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0B9B0E20-0C92-484E-96E9-C3DCB2BA18EE}" type="datetimeFigureOut">
              <a:rPr lang="uk-UA" smtClean="0"/>
              <a:t>28.04.2026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A7E6132E-0401-4219-917F-A8270D765E8A}" type="slidenum">
              <a:rPr lang="uk-UA" smtClean="0"/>
              <a:t>‹#›</a:t>
            </a:fld>
            <a:endParaRPr lang="uk-UA"/>
          </a:p>
        </p:txBody>
      </p:sp>
    </p:spTree>
    <p:extLst>
      <p:ext uri="{BB962C8B-B14F-4D97-AF65-F5344CB8AC3E}">
        <p14:creationId xmlns:p14="http://schemas.microsoft.com/office/powerpoint/2010/main" val="1735872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0B9B0E20-0C92-484E-96E9-C3DCB2BA18EE}" type="datetimeFigureOut">
              <a:rPr lang="uk-UA" smtClean="0"/>
              <a:t>28.04.2026</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A7E6132E-0401-4219-917F-A8270D765E8A}" type="slidenum">
              <a:rPr lang="uk-UA" smtClean="0"/>
              <a:t>‹#›</a:t>
            </a:fld>
            <a:endParaRPr lang="uk-UA"/>
          </a:p>
        </p:txBody>
      </p:sp>
    </p:spTree>
    <p:extLst>
      <p:ext uri="{BB962C8B-B14F-4D97-AF65-F5344CB8AC3E}">
        <p14:creationId xmlns:p14="http://schemas.microsoft.com/office/powerpoint/2010/main" val="2536725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0B9B0E20-0C92-484E-96E9-C3DCB2BA18EE}" type="datetimeFigureOut">
              <a:rPr lang="uk-UA" smtClean="0"/>
              <a:t>28.04.2026</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A7E6132E-0401-4219-917F-A8270D765E8A}" type="slidenum">
              <a:rPr lang="uk-UA" smtClean="0"/>
              <a:t>‹#›</a:t>
            </a:fld>
            <a:endParaRPr lang="uk-UA"/>
          </a:p>
        </p:txBody>
      </p:sp>
    </p:spTree>
    <p:extLst>
      <p:ext uri="{BB962C8B-B14F-4D97-AF65-F5344CB8AC3E}">
        <p14:creationId xmlns:p14="http://schemas.microsoft.com/office/powerpoint/2010/main" val="2307102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B9B0E20-0C92-484E-96E9-C3DCB2BA18EE}" type="datetimeFigureOut">
              <a:rPr lang="uk-UA" smtClean="0"/>
              <a:t>28.04.2026</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A7E6132E-0401-4219-917F-A8270D765E8A}" type="slidenum">
              <a:rPr lang="uk-UA" smtClean="0"/>
              <a:t>‹#›</a:t>
            </a:fld>
            <a:endParaRPr lang="uk-UA"/>
          </a:p>
        </p:txBody>
      </p:sp>
    </p:spTree>
    <p:extLst>
      <p:ext uri="{BB962C8B-B14F-4D97-AF65-F5344CB8AC3E}">
        <p14:creationId xmlns:p14="http://schemas.microsoft.com/office/powerpoint/2010/main" val="2983037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B9B0E20-0C92-484E-96E9-C3DCB2BA18EE}" type="datetimeFigureOut">
              <a:rPr lang="uk-UA" smtClean="0"/>
              <a:t>28.04.2026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A7E6132E-0401-4219-917F-A8270D765E8A}" type="slidenum">
              <a:rPr lang="uk-UA" smtClean="0"/>
              <a:t>‹#›</a:t>
            </a:fld>
            <a:endParaRPr lang="uk-UA"/>
          </a:p>
        </p:txBody>
      </p:sp>
    </p:spTree>
    <p:extLst>
      <p:ext uri="{BB962C8B-B14F-4D97-AF65-F5344CB8AC3E}">
        <p14:creationId xmlns:p14="http://schemas.microsoft.com/office/powerpoint/2010/main" val="1027113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B9B0E20-0C92-484E-96E9-C3DCB2BA18EE}" type="datetimeFigureOut">
              <a:rPr lang="uk-UA" smtClean="0"/>
              <a:t>28.04.2026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A7E6132E-0401-4219-917F-A8270D765E8A}" type="slidenum">
              <a:rPr lang="uk-UA" smtClean="0"/>
              <a:t>‹#›</a:t>
            </a:fld>
            <a:endParaRPr lang="uk-UA"/>
          </a:p>
        </p:txBody>
      </p:sp>
    </p:spTree>
    <p:extLst>
      <p:ext uri="{BB962C8B-B14F-4D97-AF65-F5344CB8AC3E}">
        <p14:creationId xmlns:p14="http://schemas.microsoft.com/office/powerpoint/2010/main" val="2063151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B0E20-0C92-484E-96E9-C3DCB2BA18EE}" type="datetimeFigureOut">
              <a:rPr lang="uk-UA" smtClean="0"/>
              <a:t>28.04.2026</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E6132E-0401-4219-917F-A8270D765E8A}" type="slidenum">
              <a:rPr lang="uk-UA" smtClean="0"/>
              <a:t>‹#›</a:t>
            </a:fld>
            <a:endParaRPr lang="uk-UA"/>
          </a:p>
        </p:txBody>
      </p:sp>
    </p:spTree>
    <p:extLst>
      <p:ext uri="{BB962C8B-B14F-4D97-AF65-F5344CB8AC3E}">
        <p14:creationId xmlns:p14="http://schemas.microsoft.com/office/powerpoint/2010/main" val="2490900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verything You Need To Know About Spinal Cord Injuries | Regional Medical  Group"/>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58000"/>
                    </a14:imgEffect>
                  </a14:imgLayer>
                </a14:imgProps>
              </a:ext>
              <a:ext uri="{28A0092B-C50C-407E-A947-70E740481C1C}">
                <a14:useLocalDpi xmlns:a14="http://schemas.microsoft.com/office/drawing/2010/main" val="0"/>
              </a:ext>
            </a:extLst>
          </a:blip>
          <a:srcRect t="11622" r="106" b="18914"/>
          <a:stretch/>
        </p:blipFill>
        <p:spPr bwMode="auto">
          <a:xfrm>
            <a:off x="0" y="0"/>
            <a:ext cx="12564533" cy="687493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710266" y="2290713"/>
            <a:ext cx="9144000" cy="1547536"/>
          </a:xfrm>
        </p:spPr>
        <p:txBody>
          <a:bodyPr>
            <a:normAutofit/>
          </a:bodyPr>
          <a:lstStyle/>
          <a:p>
            <a:r>
              <a:rPr lang="uk-UA" sz="3200" dirty="0">
                <a:ln w="3175">
                  <a:solidFill>
                    <a:schemeClr val="bg1">
                      <a:lumMod val="95000"/>
                    </a:schemeClr>
                  </a:solidFill>
                </a:ln>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Міжнародний стандарт неврологічної класифікації травми спинного мозку </a:t>
            </a:r>
            <a:r>
              <a:rPr lang="en-US" sz="3200" dirty="0">
                <a:ln w="3175">
                  <a:solidFill>
                    <a:schemeClr val="bg1">
                      <a:lumMod val="95000"/>
                    </a:schemeClr>
                  </a:solidFill>
                </a:ln>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American Spinal Injury Association</a:t>
            </a:r>
            <a:endParaRPr lang="uk-UA" sz="3200" dirty="0">
              <a:ln w="3175">
                <a:solidFill>
                  <a:schemeClr val="bg1">
                    <a:lumMod val="95000"/>
                  </a:schemeClr>
                </a:solidFill>
              </a:ln>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710266" y="3951371"/>
            <a:ext cx="9144000" cy="743177"/>
          </a:xfrm>
        </p:spPr>
        <p:txBody>
          <a:bodyPr>
            <a:normAutofit/>
          </a:bodyPr>
          <a:lstStyle/>
          <a:p>
            <a:r>
              <a:rPr lang="uk-UA" sz="1600" dirty="0" smtClean="0">
                <a:ln>
                  <a:solidFill>
                    <a:schemeClr val="bg1">
                      <a:lumMod val="85000"/>
                    </a:schemeClr>
                  </a:solidFill>
                </a:ln>
                <a:solidFill>
                  <a:schemeClr val="bg1"/>
                </a:solidFill>
                <a:latin typeface="Times New Roman" panose="02020603050405020304" pitchFamily="18" charset="0"/>
                <a:cs typeface="Times New Roman" panose="02020603050405020304" pitchFamily="18" charset="0"/>
              </a:rPr>
              <a:t>Бур’ян Ольга, 5 група</a:t>
            </a:r>
            <a:endParaRPr lang="uk-UA" sz="1600" dirty="0">
              <a:ln>
                <a:solidFill>
                  <a:schemeClr val="bg1">
                    <a:lumMod val="85000"/>
                  </a:schemeClr>
                </a:solidFill>
              </a:ln>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30856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Прямоугольник 2"/>
          <p:cNvSpPr/>
          <p:nvPr/>
        </p:nvSpPr>
        <p:spPr>
          <a:xfrm>
            <a:off x="628890" y="505103"/>
            <a:ext cx="9221166" cy="3354765"/>
          </a:xfrm>
          <a:prstGeom prst="rect">
            <a:avLst/>
          </a:prstGeom>
        </p:spPr>
        <p:txBody>
          <a:bodyPr wrap="square">
            <a:spAutoFit/>
          </a:bodyPr>
          <a:lstStyle/>
          <a:p>
            <a:r>
              <a:rPr lang="uk-UA" sz="3200" b="1" dirty="0" smtClean="0">
                <a:latin typeface="Times New Roman" panose="02020603050405020304" pitchFamily="18" charset="0"/>
                <a:cs typeface="Times New Roman" panose="02020603050405020304" pitchFamily="18" charset="0"/>
              </a:rPr>
              <a:t>Висновок</a:t>
            </a:r>
          </a:p>
          <a:p>
            <a:endParaRPr lang="uk-UA" sz="2000" dirty="0">
              <a:latin typeface="Times New Roman" panose="02020603050405020304" pitchFamily="18" charset="0"/>
              <a:cs typeface="Times New Roman" panose="02020603050405020304" pitchFamily="18" charset="0"/>
            </a:endParaRPr>
          </a:p>
          <a:p>
            <a:r>
              <a:rPr lang="uk-UA" sz="2000" dirty="0" smtClean="0">
                <a:latin typeface="Times New Roman" panose="02020603050405020304" pitchFamily="18" charset="0"/>
                <a:cs typeface="Times New Roman" panose="02020603050405020304" pitchFamily="18" charset="0"/>
              </a:rPr>
              <a:t>Шкала </a:t>
            </a:r>
            <a:r>
              <a:rPr lang="en-US" sz="2000" dirty="0" smtClean="0">
                <a:latin typeface="Times New Roman" panose="02020603050405020304" pitchFamily="18" charset="0"/>
                <a:cs typeface="Times New Roman" panose="02020603050405020304" pitchFamily="18" charset="0"/>
              </a:rPr>
              <a:t>ASIA (ISNCSCI) </a:t>
            </a:r>
            <a:r>
              <a:rPr lang="uk-UA" sz="2000" dirty="0" smtClean="0">
                <a:latin typeface="Times New Roman" panose="02020603050405020304" pitchFamily="18" charset="0"/>
                <a:cs typeface="Times New Roman" panose="02020603050405020304" pitchFamily="18" charset="0"/>
              </a:rPr>
              <a:t>є визнаним у всьому світі «золотим стандартом» неврологічної оцінки пацієнтів із травмою спинного мозку. Завдяки чіткій структурі, стандартизованому алгоритму та кількісним показникам вона дає змогу не лише точно визначити рівень і ступінь ушкодження, а й об'єктивно оцінювати динаміку відновлення, прогнозувати результати реабілітації та формувати індивідуальний план фізичної терапії. Регулярні оновлення, зокрема 2019 року, забезпечують високу клінічну точність інструменту, роблячи його обов'язковим у сучасній реабілітаційній практиці</a:t>
            </a:r>
            <a:r>
              <a:rPr lang="uk-UA" dirty="0" smtClean="0"/>
              <a:t>.</a:t>
            </a:r>
            <a:endParaRPr lang="uk-UA" dirty="0"/>
          </a:p>
        </p:txBody>
      </p:sp>
    </p:spTree>
    <p:extLst>
      <p:ext uri="{BB962C8B-B14F-4D97-AF65-F5344CB8AC3E}">
        <p14:creationId xmlns:p14="http://schemas.microsoft.com/office/powerpoint/2010/main" val="6118175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042458"/>
            <a:ext cx="10515600" cy="1325563"/>
          </a:xfrm>
        </p:spPr>
        <p:txBody>
          <a:bodyPr>
            <a:noAutofit/>
          </a:bodyPr>
          <a:lstStyle/>
          <a:p>
            <a:r>
              <a:rPr lang="uk-UA" sz="2800" b="1" dirty="0">
                <a:latin typeface="Times New Roman" panose="02020603050405020304" pitchFamily="18" charset="0"/>
                <a:cs typeface="Times New Roman" panose="02020603050405020304" pitchFamily="18" charset="0"/>
              </a:rPr>
              <a:t>Міжнародний стандарт неврологічної класифікації травми спинного мозку (</a:t>
            </a:r>
            <a:r>
              <a:rPr lang="en-US" sz="2800" b="1" dirty="0">
                <a:latin typeface="Times New Roman" panose="02020603050405020304" pitchFamily="18" charset="0"/>
                <a:cs typeface="Times New Roman" panose="02020603050405020304" pitchFamily="18" charset="0"/>
              </a:rPr>
              <a:t>ISNCSCI / </a:t>
            </a:r>
            <a:r>
              <a:rPr lang="uk-UA" sz="2800" b="1" dirty="0">
                <a:latin typeface="Times New Roman" panose="02020603050405020304" pitchFamily="18" charset="0"/>
                <a:cs typeface="Times New Roman" panose="02020603050405020304" pitchFamily="18" charset="0"/>
              </a:rPr>
              <a:t>Шкала </a:t>
            </a:r>
            <a:r>
              <a:rPr lang="en-US" sz="2800" b="1" dirty="0">
                <a:latin typeface="Times New Roman" panose="02020603050405020304" pitchFamily="18" charset="0"/>
                <a:cs typeface="Times New Roman" panose="02020603050405020304" pitchFamily="18" charset="0"/>
              </a:rPr>
              <a:t>ASIA)</a:t>
            </a:r>
            <a:br>
              <a:rPr lang="en-US" sz="2800" b="1" dirty="0">
                <a:latin typeface="Times New Roman" panose="02020603050405020304" pitchFamily="18" charset="0"/>
                <a:cs typeface="Times New Roman" panose="02020603050405020304" pitchFamily="18" charset="0"/>
              </a:rPr>
            </a:br>
            <a:r>
              <a:rPr lang="uk-UA" sz="2800" dirty="0">
                <a:latin typeface="Times New Roman" panose="02020603050405020304" pitchFamily="18" charset="0"/>
                <a:cs typeface="Times New Roman" panose="02020603050405020304" pitchFamily="18" charset="0"/>
              </a:rPr>
              <a:t>Це основний міжнародний інструмент для стандартизованої оцінки неврологічних порушень після травми спинного мозку</a:t>
            </a:r>
            <a:br>
              <a:rPr lang="uk-UA" sz="2800" dirty="0">
                <a:latin typeface="Times New Roman" panose="02020603050405020304" pitchFamily="18" charset="0"/>
                <a:cs typeface="Times New Roman" panose="02020603050405020304" pitchFamily="18" charset="0"/>
              </a:rPr>
            </a:br>
            <a:endParaRPr lang="uk-UA"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2743199"/>
            <a:ext cx="10515600" cy="3433763"/>
          </a:xfrm>
        </p:spPr>
        <p:txBody>
          <a:bodyPr/>
          <a:lstStyle/>
          <a:p>
            <a:pPr marL="0" indent="0">
              <a:buNone/>
            </a:pPr>
            <a:r>
              <a:rPr lang="uk-UA" b="1" dirty="0">
                <a:latin typeface="Times New Roman" panose="02020603050405020304" pitchFamily="18" charset="0"/>
                <a:cs typeface="Times New Roman" panose="02020603050405020304" pitchFamily="18" charset="0"/>
              </a:rPr>
              <a:t>Мета та сфера застосування:</a:t>
            </a:r>
            <a:r>
              <a:rPr lang="uk-UA" dirty="0" smtClean="0">
                <a:latin typeface="Times New Roman" panose="02020603050405020304" pitchFamily="18" charset="0"/>
                <a:cs typeface="Times New Roman" panose="02020603050405020304" pitchFamily="18" charset="0"/>
              </a:rPr>
              <a:t/>
            </a:r>
            <a:br>
              <a:rPr lang="uk-UA" dirty="0" smtClean="0">
                <a:latin typeface="Times New Roman" panose="02020603050405020304" pitchFamily="18" charset="0"/>
                <a:cs typeface="Times New Roman" panose="02020603050405020304" pitchFamily="18" charset="0"/>
              </a:rPr>
            </a:br>
            <a:r>
              <a:rPr lang="uk-UA" dirty="0">
                <a:latin typeface="Times New Roman" panose="02020603050405020304" pitchFamily="18" charset="0"/>
                <a:cs typeface="Times New Roman" panose="02020603050405020304" pitchFamily="18" charset="0"/>
              </a:rPr>
              <a:t>Шкала використовується для визначення неврологічного рівня ушкодження, оцінки рухових і чутливих функцій, а також для класифікації тяжкості травми. Вона є базою для постановки реабілітаційних цілей, прогнозування відновлення та комунікації між фахівцями. В Україні цей інструмент з 2025 року інтегровано в електронну систему охорони здоров'я (ЕСОЗ) для фіксації стану пацієнта під час реабілітації</a:t>
            </a:r>
          </a:p>
        </p:txBody>
      </p:sp>
    </p:spTree>
    <p:extLst>
      <p:ext uri="{BB962C8B-B14F-4D97-AF65-F5344CB8AC3E}">
        <p14:creationId xmlns:p14="http://schemas.microsoft.com/office/powerpoint/2010/main" val="17440172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err="1">
                <a:latin typeface="Times New Roman" panose="02020603050405020304" pitchFamily="18" charset="0"/>
                <a:cs typeface="Times New Roman" panose="02020603050405020304" pitchFamily="18" charset="0"/>
              </a:rPr>
              <a:t>Компоненти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обстеження</a:t>
            </a:r>
            <a:r>
              <a:rPr lang="ru-RU" sz="2400" b="1" dirty="0">
                <a:latin typeface="Times New Roman" panose="02020603050405020304" pitchFamily="18" charset="0"/>
                <a:cs typeface="Times New Roman" panose="02020603050405020304" pitchFamily="18" charset="0"/>
              </a:rPr>
              <a:t>:</a:t>
            </a: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err="1">
                <a:latin typeface="Times New Roman" panose="02020603050405020304" pitchFamily="18" charset="0"/>
                <a:cs typeface="Times New Roman" panose="02020603050405020304" pitchFamily="18" charset="0"/>
              </a:rPr>
              <a:t>Обстеження</a:t>
            </a:r>
            <a:r>
              <a:rPr lang="ru-RU" sz="2400" dirty="0">
                <a:latin typeface="Times New Roman" panose="02020603050405020304" pitchFamily="18" charset="0"/>
                <a:cs typeface="Times New Roman" panose="02020603050405020304" pitchFamily="18" charset="0"/>
              </a:rPr>
              <a:t> проводиться за </a:t>
            </a:r>
            <a:r>
              <a:rPr lang="ru-RU" sz="2400" dirty="0" err="1">
                <a:latin typeface="Times New Roman" panose="02020603050405020304" pitchFamily="18" charset="0"/>
                <a:cs typeface="Times New Roman" panose="02020603050405020304" pitchFamily="18" charset="0"/>
              </a:rPr>
              <a:t>стандартизованим</a:t>
            </a:r>
            <a:r>
              <a:rPr lang="ru-RU" sz="2400" dirty="0">
                <a:latin typeface="Times New Roman" panose="02020603050405020304" pitchFamily="18" charset="0"/>
                <a:cs typeface="Times New Roman" panose="02020603050405020304" pitchFamily="18" charset="0"/>
              </a:rPr>
              <a:t> протоколом, </a:t>
            </a:r>
            <a:r>
              <a:rPr lang="ru-RU" sz="2400" dirty="0" err="1">
                <a:latin typeface="Times New Roman" panose="02020603050405020304" pitchFamily="18" charset="0"/>
                <a:cs typeface="Times New Roman" panose="02020603050405020304" pitchFamily="18" charset="0"/>
              </a:rPr>
              <a:t>що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включає</a:t>
            </a:r>
            <a:r>
              <a:rPr lang="ru-RU" sz="2400" dirty="0">
                <a:latin typeface="Times New Roman" panose="02020603050405020304" pitchFamily="18" charset="0"/>
                <a:cs typeface="Times New Roman" panose="02020603050405020304" pitchFamily="18" charset="0"/>
              </a:rPr>
              <a:t> два </a:t>
            </a:r>
            <a:r>
              <a:rPr lang="ru-RU" sz="2400" dirty="0" err="1">
                <a:latin typeface="Times New Roman" panose="02020603050405020304" pitchFamily="18" charset="0"/>
                <a:cs typeface="Times New Roman" panose="02020603050405020304" pitchFamily="18" charset="0"/>
              </a:rPr>
              <a:t>основних</a:t>
            </a:r>
            <a:r>
              <a:rPr lang="ru-RU" sz="2400" dirty="0">
                <a:latin typeface="Times New Roman" panose="02020603050405020304" pitchFamily="18" charset="0"/>
                <a:cs typeface="Times New Roman" panose="02020603050405020304" pitchFamily="18" charset="0"/>
              </a:rPr>
              <a:t> блоки:</a:t>
            </a:r>
            <a:endParaRPr lang="uk-UA"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16259" y="1777044"/>
            <a:ext cx="4541668" cy="4690585"/>
          </a:xfrm>
        </p:spPr>
        <p:txBody>
          <a:bodyPr>
            <a:normAutofit/>
          </a:bodyPr>
          <a:lstStyle/>
          <a:p>
            <a:pPr marL="0" indent="0">
              <a:buNone/>
            </a:pPr>
            <a:r>
              <a:rPr lang="uk-UA" sz="1600" b="1" dirty="0">
                <a:latin typeface="Times New Roman" panose="02020603050405020304" pitchFamily="18" charset="0"/>
                <a:cs typeface="Times New Roman" panose="02020603050405020304" pitchFamily="18" charset="0"/>
              </a:rPr>
              <a:t>Чутливе обстеження (</a:t>
            </a:r>
            <a:r>
              <a:rPr lang="en-US" sz="1600" b="1" dirty="0">
                <a:latin typeface="Times New Roman" panose="02020603050405020304" pitchFamily="18" charset="0"/>
                <a:cs typeface="Times New Roman" panose="02020603050405020304" pitchFamily="18" charset="0"/>
              </a:rPr>
              <a:t>Sensory Exam):</a:t>
            </a:r>
            <a:r>
              <a:rPr lang="en-US" sz="1600" dirty="0">
                <a:latin typeface="Times New Roman" panose="02020603050405020304" pitchFamily="18" charset="0"/>
                <a:cs typeface="Times New Roman" panose="02020603050405020304" pitchFamily="18" charset="0"/>
              </a:rPr>
              <a:t> </a:t>
            </a:r>
            <a:endParaRPr lang="uk-UA" sz="1600" dirty="0" smtClean="0">
              <a:latin typeface="Times New Roman" panose="02020603050405020304" pitchFamily="18" charset="0"/>
              <a:cs typeface="Times New Roman" panose="02020603050405020304" pitchFamily="18" charset="0"/>
            </a:endParaRPr>
          </a:p>
          <a:p>
            <a:pPr marL="0" indent="0">
              <a:buNone/>
            </a:pPr>
            <a:r>
              <a:rPr lang="uk-UA" sz="1600" dirty="0" smtClean="0">
                <a:latin typeface="Times New Roman" panose="02020603050405020304" pitchFamily="18" charset="0"/>
                <a:cs typeface="Times New Roman" panose="02020603050405020304" pitchFamily="18" charset="0"/>
              </a:rPr>
              <a:t>Оцінюється </a:t>
            </a:r>
            <a:r>
              <a:rPr lang="uk-UA" sz="1600" dirty="0">
                <a:latin typeface="Times New Roman" panose="02020603050405020304" pitchFamily="18" charset="0"/>
                <a:cs typeface="Times New Roman" panose="02020603050405020304" pitchFamily="18" charset="0"/>
              </a:rPr>
              <a:t>чутливість у 28 ключових точках (</a:t>
            </a:r>
            <a:r>
              <a:rPr lang="uk-UA" sz="1600" dirty="0" err="1">
                <a:latin typeface="Times New Roman" panose="02020603050405020304" pitchFamily="18" charset="0"/>
                <a:cs typeface="Times New Roman" panose="02020603050405020304" pitchFamily="18" charset="0"/>
              </a:rPr>
              <a:t>дерматомах</a:t>
            </a:r>
            <a:r>
              <a:rPr lang="uk-UA" sz="1600" dirty="0">
                <a:latin typeface="Times New Roman" panose="02020603050405020304" pitchFamily="18" charset="0"/>
                <a:cs typeface="Times New Roman" panose="02020603050405020304" pitchFamily="18" charset="0"/>
              </a:rPr>
              <a:t>) з кожного боку тіла за допомогою легкого дотику (шматочком вати) та уколу (безпечною шпилькою).</a:t>
            </a:r>
          </a:p>
          <a:p>
            <a:pPr marL="0" indent="0">
              <a:buNone/>
            </a:pPr>
            <a:r>
              <a:rPr lang="uk-UA" sz="1600" b="1" dirty="0">
                <a:latin typeface="Times New Roman" panose="02020603050405020304" pitchFamily="18" charset="0"/>
                <a:cs typeface="Times New Roman" panose="02020603050405020304" pitchFamily="18" charset="0"/>
              </a:rPr>
              <a:t>Процедура:</a:t>
            </a:r>
            <a:r>
              <a:rPr lang="uk-UA" sz="1600" dirty="0">
                <a:latin typeface="Times New Roman" panose="02020603050405020304" pitchFamily="18" charset="0"/>
                <a:cs typeface="Times New Roman" panose="02020603050405020304" pitchFamily="18" charset="0"/>
              </a:rPr>
              <a:t> Пацієнт лежить на спині. Терапевт спочатку демонструє процедуру на обличчі. Тестування починають з рівня </a:t>
            </a:r>
            <a:r>
              <a:rPr lang="en-US" sz="1600" dirty="0">
                <a:latin typeface="Times New Roman" panose="02020603050405020304" pitchFamily="18" charset="0"/>
                <a:cs typeface="Times New Roman" panose="02020603050405020304" pitchFamily="18" charset="0"/>
              </a:rPr>
              <a:t>C2 </a:t>
            </a:r>
            <a:r>
              <a:rPr lang="uk-UA" sz="1600" dirty="0">
                <a:latin typeface="Times New Roman" panose="02020603050405020304" pitchFamily="18" charset="0"/>
                <a:cs typeface="Times New Roman" panose="02020603050405020304" pitchFamily="18" charset="0"/>
              </a:rPr>
              <a:t>і рухаються донизу. Стимули подають у випадковому порядку, щоб уникнути вгадування.</a:t>
            </a:r>
          </a:p>
          <a:p>
            <a:pPr marL="0" indent="0">
              <a:buNone/>
            </a:pPr>
            <a:r>
              <a:rPr lang="uk-UA" sz="1600" b="1" dirty="0" smtClean="0">
                <a:latin typeface="Times New Roman" panose="02020603050405020304" pitchFamily="18" charset="0"/>
                <a:cs typeface="Times New Roman" panose="02020603050405020304" pitchFamily="18" charset="0"/>
              </a:rPr>
              <a:t>Оцінювання:</a:t>
            </a:r>
            <a:endParaRPr lang="uk-UA" sz="1600" dirty="0" smtClean="0">
              <a:latin typeface="Times New Roman" panose="02020603050405020304" pitchFamily="18" charset="0"/>
              <a:cs typeface="Times New Roman" panose="02020603050405020304" pitchFamily="18" charset="0"/>
            </a:endParaRPr>
          </a:p>
          <a:p>
            <a:pPr marL="0" indent="0">
              <a:buNone/>
            </a:pPr>
            <a:r>
              <a:rPr lang="uk-UA" sz="1600" dirty="0" smtClean="0">
                <a:latin typeface="Times New Roman" panose="02020603050405020304" pitchFamily="18" charset="0"/>
                <a:cs typeface="Times New Roman" panose="02020603050405020304" pitchFamily="18" charset="0"/>
              </a:rPr>
              <a:t>0 </a:t>
            </a:r>
            <a:r>
              <a:rPr lang="uk-UA" sz="1600" dirty="0">
                <a:latin typeface="Times New Roman" panose="02020603050405020304" pitchFamily="18" charset="0"/>
                <a:cs typeface="Times New Roman" panose="02020603050405020304" pitchFamily="18" charset="0"/>
              </a:rPr>
              <a:t>балів — відсутність </a:t>
            </a:r>
            <a:r>
              <a:rPr lang="uk-UA" sz="1600" dirty="0" smtClean="0">
                <a:latin typeface="Times New Roman" panose="02020603050405020304" pitchFamily="18" charset="0"/>
                <a:cs typeface="Times New Roman" panose="02020603050405020304" pitchFamily="18" charset="0"/>
              </a:rPr>
              <a:t>чутливості.</a:t>
            </a:r>
          </a:p>
          <a:p>
            <a:pPr marL="0" indent="0">
              <a:buNone/>
            </a:pPr>
            <a:r>
              <a:rPr lang="uk-UA" sz="1600" dirty="0" smtClean="0">
                <a:latin typeface="Times New Roman" panose="02020603050405020304" pitchFamily="18" charset="0"/>
                <a:cs typeface="Times New Roman" panose="02020603050405020304" pitchFamily="18" charset="0"/>
              </a:rPr>
              <a:t>1 </a:t>
            </a:r>
            <a:r>
              <a:rPr lang="uk-UA" sz="1600" dirty="0">
                <a:latin typeface="Times New Roman" panose="02020603050405020304" pitchFamily="18" charset="0"/>
                <a:cs typeface="Times New Roman" panose="02020603050405020304" pitchFamily="18" charset="0"/>
              </a:rPr>
              <a:t>бал — змінена чутливість (пацієнт відчуває дотик/укол, але не так, як на обличчі</a:t>
            </a:r>
            <a:r>
              <a:rPr lang="uk-UA" sz="1600" dirty="0" smtClean="0">
                <a:latin typeface="Times New Roman" panose="02020603050405020304" pitchFamily="18" charset="0"/>
                <a:cs typeface="Times New Roman" panose="02020603050405020304" pitchFamily="18" charset="0"/>
              </a:rPr>
              <a:t>).</a:t>
            </a:r>
          </a:p>
          <a:p>
            <a:pPr marL="0" indent="0">
              <a:buNone/>
            </a:pPr>
            <a:r>
              <a:rPr lang="uk-UA" sz="1600" dirty="0" smtClean="0">
                <a:latin typeface="Times New Roman" panose="02020603050405020304" pitchFamily="18" charset="0"/>
                <a:cs typeface="Times New Roman" panose="02020603050405020304" pitchFamily="18" charset="0"/>
              </a:rPr>
              <a:t>2 </a:t>
            </a:r>
            <a:r>
              <a:rPr lang="uk-UA" sz="1600" dirty="0">
                <a:latin typeface="Times New Roman" panose="02020603050405020304" pitchFamily="18" charset="0"/>
                <a:cs typeface="Times New Roman" panose="02020603050405020304" pitchFamily="18" charset="0"/>
              </a:rPr>
              <a:t>бали — нормальна чутливість (відчуття таке ж, як на обличчі)</a:t>
            </a:r>
          </a:p>
          <a:p>
            <a:pPr marL="0" indent="0">
              <a:buNone/>
            </a:pPr>
            <a:endParaRPr lang="uk-UA" sz="16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5977632" y="1690688"/>
            <a:ext cx="6096000" cy="1077218"/>
          </a:xfrm>
          <a:prstGeom prst="rect">
            <a:avLst/>
          </a:prstGeom>
        </p:spPr>
        <p:txBody>
          <a:bodyPr>
            <a:spAutoFit/>
          </a:bodyPr>
          <a:lstStyle/>
          <a:p>
            <a:r>
              <a:rPr lang="uk-UA" sz="1600" b="1" i="0" dirty="0" smtClean="0">
                <a:effectLst/>
                <a:latin typeface="Times New Roman" panose="02020603050405020304" pitchFamily="18" charset="0"/>
                <a:cs typeface="Times New Roman" panose="02020603050405020304" pitchFamily="18" charset="0"/>
              </a:rPr>
              <a:t>Рухове обстеження (</a:t>
            </a:r>
            <a:r>
              <a:rPr lang="en-US" sz="1600" b="1" i="0" dirty="0" smtClean="0">
                <a:effectLst/>
                <a:latin typeface="Times New Roman" panose="02020603050405020304" pitchFamily="18" charset="0"/>
                <a:cs typeface="Times New Roman" panose="02020603050405020304" pitchFamily="18" charset="0"/>
              </a:rPr>
              <a:t>Motor Exam):</a:t>
            </a:r>
            <a:r>
              <a:rPr lang="en-US" sz="1600" b="0" i="0" dirty="0" smtClean="0">
                <a:effectLst/>
                <a:latin typeface="Times New Roman" panose="02020603050405020304" pitchFamily="18" charset="0"/>
                <a:cs typeface="Times New Roman" panose="02020603050405020304" pitchFamily="18" charset="0"/>
              </a:rPr>
              <a:t> </a:t>
            </a:r>
            <a:r>
              <a:rPr lang="uk-UA" sz="1600" b="0" i="0" dirty="0" smtClean="0">
                <a:effectLst/>
                <a:latin typeface="Times New Roman" panose="02020603050405020304" pitchFamily="18" charset="0"/>
                <a:cs typeface="Times New Roman" panose="02020603050405020304" pitchFamily="18" charset="0"/>
              </a:rPr>
              <a:t>Оцінюється сила 10 ключових м'язових груп з кожного боку (від </a:t>
            </a:r>
            <a:r>
              <a:rPr lang="en-US" sz="1600" b="0" i="0" dirty="0" smtClean="0">
                <a:effectLst/>
                <a:latin typeface="Times New Roman" panose="02020603050405020304" pitchFamily="18" charset="0"/>
                <a:cs typeface="Times New Roman" panose="02020603050405020304" pitchFamily="18" charset="0"/>
              </a:rPr>
              <a:t>C5 </a:t>
            </a:r>
            <a:r>
              <a:rPr lang="uk-UA" sz="1600" b="0" i="0" dirty="0" smtClean="0">
                <a:effectLst/>
                <a:latin typeface="Times New Roman" panose="02020603050405020304" pitchFamily="18" charset="0"/>
                <a:cs typeface="Times New Roman" panose="02020603050405020304" pitchFamily="18" charset="0"/>
              </a:rPr>
              <a:t>до </a:t>
            </a:r>
            <a:r>
              <a:rPr lang="en-US" sz="1600" b="0" i="0" dirty="0" smtClean="0">
                <a:effectLst/>
                <a:latin typeface="Times New Roman" panose="02020603050405020304" pitchFamily="18" charset="0"/>
                <a:cs typeface="Times New Roman" panose="02020603050405020304" pitchFamily="18" charset="0"/>
              </a:rPr>
              <a:t>T1 </a:t>
            </a:r>
            <a:r>
              <a:rPr lang="uk-UA" sz="1600" b="0" i="0" dirty="0" smtClean="0">
                <a:effectLst/>
                <a:latin typeface="Times New Roman" panose="02020603050405020304" pitchFamily="18" charset="0"/>
                <a:cs typeface="Times New Roman" panose="02020603050405020304" pitchFamily="18" charset="0"/>
              </a:rPr>
              <a:t>для верхніх кінцівок та від </a:t>
            </a:r>
            <a:r>
              <a:rPr lang="en-US" sz="1600" b="0" i="0" dirty="0" smtClean="0">
                <a:effectLst/>
                <a:latin typeface="Times New Roman" panose="02020603050405020304" pitchFamily="18" charset="0"/>
                <a:cs typeface="Times New Roman" panose="02020603050405020304" pitchFamily="18" charset="0"/>
              </a:rPr>
              <a:t>L2 </a:t>
            </a:r>
            <a:r>
              <a:rPr lang="uk-UA" sz="1600" b="0" i="0" dirty="0" smtClean="0">
                <a:effectLst/>
                <a:latin typeface="Times New Roman" panose="02020603050405020304" pitchFamily="18" charset="0"/>
                <a:cs typeface="Times New Roman" panose="02020603050405020304" pitchFamily="18" charset="0"/>
              </a:rPr>
              <a:t>до </a:t>
            </a:r>
            <a:r>
              <a:rPr lang="en-US" sz="1600" b="0" i="0" dirty="0" smtClean="0">
                <a:effectLst/>
                <a:latin typeface="Times New Roman" panose="02020603050405020304" pitchFamily="18" charset="0"/>
                <a:cs typeface="Times New Roman" panose="02020603050405020304" pitchFamily="18" charset="0"/>
              </a:rPr>
              <a:t>S1 </a:t>
            </a:r>
            <a:r>
              <a:rPr lang="uk-UA" sz="1600" b="0" i="0" dirty="0" smtClean="0">
                <a:effectLst/>
                <a:latin typeface="Times New Roman" panose="02020603050405020304" pitchFamily="18" charset="0"/>
                <a:cs typeface="Times New Roman" panose="02020603050405020304" pitchFamily="18" charset="0"/>
              </a:rPr>
              <a:t>для нижніх) за стандартною шкалою М'язового тестування (</a:t>
            </a:r>
            <a:r>
              <a:rPr lang="en-US" sz="1600" b="0" i="0" dirty="0" smtClean="0">
                <a:effectLst/>
                <a:latin typeface="Times New Roman" panose="02020603050405020304" pitchFamily="18" charset="0"/>
                <a:cs typeface="Times New Roman" panose="02020603050405020304" pitchFamily="18" charset="0"/>
              </a:rPr>
              <a:t>MMT) </a:t>
            </a:r>
            <a:r>
              <a:rPr lang="uk-UA" sz="1600" b="0" i="0" dirty="0" smtClean="0">
                <a:effectLst/>
                <a:latin typeface="Times New Roman" panose="02020603050405020304" pitchFamily="18" charset="0"/>
                <a:cs typeface="Times New Roman" panose="02020603050405020304" pitchFamily="18" charset="0"/>
              </a:rPr>
              <a:t>від 0 до 5 балів.</a:t>
            </a:r>
            <a:endParaRPr lang="uk-UA" sz="1600" b="0" i="0" dirty="0">
              <a:effectLst/>
              <a:latin typeface="Times New Roman" panose="02020603050405020304" pitchFamily="18" charset="0"/>
              <a:cs typeface="Times New Roman" panose="02020603050405020304" pitchFamily="18" charset="0"/>
            </a:endParaRPr>
          </a:p>
        </p:txBody>
      </p:sp>
      <p:pic>
        <p:nvPicPr>
          <p:cNvPr id="2050" name="Picture 2" descr="International Standards for Neurological Classification of SCI (ISNCSCI)  Worksheet - American Spinal Injury Associat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91564" y="2767906"/>
            <a:ext cx="4553527" cy="3642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5418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39090" y="365125"/>
            <a:ext cx="10515600" cy="1325563"/>
          </a:xfrm>
        </p:spPr>
        <p:txBody>
          <a:bodyPr>
            <a:normAutofit/>
          </a:bodyPr>
          <a:lstStyle/>
          <a:p>
            <a:r>
              <a:rPr lang="uk-UA" sz="2800" b="1" dirty="0">
                <a:latin typeface="Times New Roman" panose="02020603050405020304" pitchFamily="18" charset="0"/>
                <a:cs typeface="Times New Roman" panose="02020603050405020304" pitchFamily="18" charset="0"/>
              </a:rPr>
              <a:t>Класифікація </a:t>
            </a:r>
            <a:r>
              <a:rPr lang="en-US" sz="2800" b="1" dirty="0">
                <a:latin typeface="Times New Roman" panose="02020603050405020304" pitchFamily="18" charset="0"/>
                <a:cs typeface="Times New Roman" panose="02020603050405020304" pitchFamily="18" charset="0"/>
              </a:rPr>
              <a:t>ASIA (</a:t>
            </a:r>
            <a:r>
              <a:rPr lang="uk-UA" sz="2800" b="1" dirty="0">
                <a:latin typeface="Times New Roman" panose="02020603050405020304" pitchFamily="18" charset="0"/>
                <a:cs typeface="Times New Roman" panose="02020603050405020304" pitchFamily="18" charset="0"/>
              </a:rPr>
              <a:t>Шкала порушень)</a:t>
            </a:r>
          </a:p>
        </p:txBody>
      </p:sp>
      <p:graphicFrame>
        <p:nvGraphicFramePr>
          <p:cNvPr id="4" name="Объект 3"/>
          <p:cNvGraphicFramePr>
            <a:graphicFrameLocks noGrp="1"/>
          </p:cNvGraphicFramePr>
          <p:nvPr>
            <p:ph idx="1"/>
            <p:extLst>
              <p:ext uri="{D42A27DB-BD31-4B8C-83A1-F6EECF244321}">
                <p14:modId xmlns:p14="http://schemas.microsoft.com/office/powerpoint/2010/main" val="527129590"/>
              </p:ext>
            </p:extLst>
          </p:nvPr>
        </p:nvGraphicFramePr>
        <p:xfrm>
          <a:off x="1039090" y="1618345"/>
          <a:ext cx="10113819" cy="4422238"/>
        </p:xfrm>
        <a:graphic>
          <a:graphicData uri="http://schemas.openxmlformats.org/drawingml/2006/table">
            <a:tbl>
              <a:tblPr>
                <a:tableStyleId>{69C7853C-536D-4A76-A0AE-DD22124D55A5}</a:tableStyleId>
              </a:tblPr>
              <a:tblGrid>
                <a:gridCol w="3371273">
                  <a:extLst>
                    <a:ext uri="{9D8B030D-6E8A-4147-A177-3AD203B41FA5}">
                      <a16:colId xmlns:a16="http://schemas.microsoft.com/office/drawing/2014/main" val="2988310"/>
                    </a:ext>
                  </a:extLst>
                </a:gridCol>
                <a:gridCol w="3371273">
                  <a:extLst>
                    <a:ext uri="{9D8B030D-6E8A-4147-A177-3AD203B41FA5}">
                      <a16:colId xmlns:a16="http://schemas.microsoft.com/office/drawing/2014/main" val="2425332961"/>
                    </a:ext>
                  </a:extLst>
                </a:gridCol>
                <a:gridCol w="3371273">
                  <a:extLst>
                    <a:ext uri="{9D8B030D-6E8A-4147-A177-3AD203B41FA5}">
                      <a16:colId xmlns:a16="http://schemas.microsoft.com/office/drawing/2014/main" val="2950022981"/>
                    </a:ext>
                  </a:extLst>
                </a:gridCol>
              </a:tblGrid>
              <a:tr h="273418">
                <a:tc>
                  <a:txBody>
                    <a:bodyPr/>
                    <a:lstStyle/>
                    <a:p>
                      <a:pPr algn="l"/>
                      <a:r>
                        <a:rPr lang="uk-UA" sz="1400" dirty="0">
                          <a:effectLst/>
                          <a:latin typeface="Times New Roman" panose="02020603050405020304" pitchFamily="18" charset="0"/>
                          <a:cs typeface="Times New Roman" panose="02020603050405020304" pitchFamily="18" charset="0"/>
                        </a:rPr>
                        <a:t>Ступінь</a:t>
                      </a:r>
                      <a:endParaRPr lang="uk-UA" sz="1400" b="0" dirty="0">
                        <a:solidFill>
                          <a:schemeClr val="bg1"/>
                        </a:solidFill>
                        <a:effectLst/>
                        <a:latin typeface="Times New Roman" panose="02020603050405020304" pitchFamily="18" charset="0"/>
                        <a:cs typeface="Times New Roman" panose="02020603050405020304" pitchFamily="18" charset="0"/>
                      </a:endParaRPr>
                    </a:p>
                  </a:txBody>
                  <a:tcPr marL="35091" marR="46789" marT="29243" marB="29243" anchor="ctr"/>
                </a:tc>
                <a:tc>
                  <a:txBody>
                    <a:bodyPr/>
                    <a:lstStyle/>
                    <a:p>
                      <a:pPr algn="l"/>
                      <a:r>
                        <a:rPr lang="uk-UA" sz="1400" dirty="0">
                          <a:effectLst/>
                          <a:latin typeface="Times New Roman" panose="02020603050405020304" pitchFamily="18" charset="0"/>
                          <a:cs typeface="Times New Roman" panose="02020603050405020304" pitchFamily="18" charset="0"/>
                        </a:rPr>
                        <a:t>Тип ушкодження</a:t>
                      </a:r>
                      <a:endParaRPr lang="uk-UA" sz="1400" b="0" dirty="0">
                        <a:solidFill>
                          <a:schemeClr val="bg1"/>
                        </a:solidFill>
                        <a:effectLst/>
                        <a:latin typeface="Times New Roman" panose="02020603050405020304" pitchFamily="18" charset="0"/>
                        <a:cs typeface="Times New Roman" panose="02020603050405020304" pitchFamily="18" charset="0"/>
                      </a:endParaRPr>
                    </a:p>
                  </a:txBody>
                  <a:tcPr marL="46789" marR="46789" marT="29243" marB="29243" anchor="ctr"/>
                </a:tc>
                <a:tc>
                  <a:txBody>
                    <a:bodyPr/>
                    <a:lstStyle/>
                    <a:p>
                      <a:pPr algn="l"/>
                      <a:r>
                        <a:rPr lang="uk-UA" sz="1400" dirty="0">
                          <a:effectLst/>
                          <a:latin typeface="Times New Roman" panose="02020603050405020304" pitchFamily="18" charset="0"/>
                          <a:cs typeface="Times New Roman" panose="02020603050405020304" pitchFamily="18" charset="0"/>
                        </a:rPr>
                        <a:t>Опис</a:t>
                      </a:r>
                      <a:endParaRPr lang="uk-UA" sz="1400" b="0" dirty="0">
                        <a:solidFill>
                          <a:schemeClr val="bg1"/>
                        </a:solidFill>
                        <a:effectLst/>
                        <a:latin typeface="Times New Roman" panose="02020603050405020304" pitchFamily="18" charset="0"/>
                        <a:cs typeface="Times New Roman" panose="02020603050405020304" pitchFamily="18" charset="0"/>
                      </a:endParaRPr>
                    </a:p>
                  </a:txBody>
                  <a:tcPr marL="46789" marR="46789" marT="29243" marB="29243" anchor="ctr"/>
                </a:tc>
                <a:extLst>
                  <a:ext uri="{0D108BD9-81ED-4DB2-BD59-A6C34878D82A}">
                    <a16:rowId xmlns:a16="http://schemas.microsoft.com/office/drawing/2014/main" val="2158542726"/>
                  </a:ext>
                </a:extLst>
              </a:tr>
              <a:tr h="701377">
                <a:tc>
                  <a:txBody>
                    <a:bodyPr/>
                    <a:lstStyle/>
                    <a:p>
                      <a:r>
                        <a:rPr lang="en-US" sz="1400" dirty="0">
                          <a:effectLst/>
                          <a:latin typeface="Times New Roman" panose="02020603050405020304" pitchFamily="18" charset="0"/>
                          <a:cs typeface="Times New Roman" panose="02020603050405020304" pitchFamily="18" charset="0"/>
                        </a:rPr>
                        <a:t>ASIA A</a:t>
                      </a:r>
                      <a:endParaRPr lang="en-US" sz="1400" b="0" dirty="0">
                        <a:solidFill>
                          <a:schemeClr val="bg1"/>
                        </a:solidFill>
                        <a:effectLst/>
                        <a:latin typeface="Times New Roman" panose="02020603050405020304" pitchFamily="18" charset="0"/>
                        <a:cs typeface="Times New Roman" panose="02020603050405020304" pitchFamily="18" charset="0"/>
                      </a:endParaRPr>
                    </a:p>
                  </a:txBody>
                  <a:tcPr marL="35091" marR="46789" marT="29243" marB="29243" anchor="ctr"/>
                </a:tc>
                <a:tc>
                  <a:txBody>
                    <a:bodyPr/>
                    <a:lstStyle/>
                    <a:p>
                      <a:r>
                        <a:rPr lang="uk-UA" sz="1400" dirty="0">
                          <a:effectLst/>
                          <a:latin typeface="Times New Roman" panose="02020603050405020304" pitchFamily="18" charset="0"/>
                          <a:cs typeface="Times New Roman" panose="02020603050405020304" pitchFamily="18" charset="0"/>
                        </a:rPr>
                        <a:t>Повне</a:t>
                      </a:r>
                      <a:endParaRPr lang="uk-UA" sz="1400" b="0" dirty="0">
                        <a:solidFill>
                          <a:schemeClr val="bg1"/>
                        </a:solidFill>
                        <a:effectLst/>
                        <a:latin typeface="Times New Roman" panose="02020603050405020304" pitchFamily="18" charset="0"/>
                        <a:cs typeface="Times New Roman" panose="02020603050405020304" pitchFamily="18" charset="0"/>
                      </a:endParaRPr>
                    </a:p>
                  </a:txBody>
                  <a:tcPr marL="46789" marR="46789" marT="29243" marB="29243" anchor="ctr"/>
                </a:tc>
                <a:tc>
                  <a:txBody>
                    <a:bodyPr/>
                    <a:lstStyle/>
                    <a:p>
                      <a:r>
                        <a:rPr lang="uk-UA" sz="1400" dirty="0">
                          <a:effectLst/>
                          <a:latin typeface="Times New Roman" panose="02020603050405020304" pitchFamily="18" charset="0"/>
                          <a:cs typeface="Times New Roman" panose="02020603050405020304" pitchFamily="18" charset="0"/>
                        </a:rPr>
                        <a:t>Відсутність рухових і чутливих функцій у сегментах </a:t>
                      </a:r>
                      <a:r>
                        <a:rPr lang="en-US" sz="1400" dirty="0">
                          <a:effectLst/>
                          <a:latin typeface="Times New Roman" panose="02020603050405020304" pitchFamily="18" charset="0"/>
                          <a:cs typeface="Times New Roman" panose="02020603050405020304" pitchFamily="18" charset="0"/>
                        </a:rPr>
                        <a:t>S4-S5 (</a:t>
                      </a:r>
                      <a:r>
                        <a:rPr lang="uk-UA" sz="1400" dirty="0">
                          <a:effectLst/>
                          <a:latin typeface="Times New Roman" panose="02020603050405020304" pitchFamily="18" charset="0"/>
                          <a:cs typeface="Times New Roman" panose="02020603050405020304" pitchFamily="18" charset="0"/>
                        </a:rPr>
                        <a:t>крижових).</a:t>
                      </a:r>
                      <a:endParaRPr lang="uk-UA" sz="1400" b="0" dirty="0">
                        <a:solidFill>
                          <a:schemeClr val="bg1"/>
                        </a:solidFill>
                        <a:effectLst/>
                        <a:latin typeface="Times New Roman" panose="02020603050405020304" pitchFamily="18" charset="0"/>
                        <a:cs typeface="Times New Roman" panose="02020603050405020304" pitchFamily="18" charset="0"/>
                      </a:endParaRPr>
                    </a:p>
                  </a:txBody>
                  <a:tcPr marL="46789" marR="35091" marT="29243" marB="29243" anchor="ctr"/>
                </a:tc>
                <a:extLst>
                  <a:ext uri="{0D108BD9-81ED-4DB2-BD59-A6C34878D82A}">
                    <a16:rowId xmlns:a16="http://schemas.microsoft.com/office/drawing/2014/main" val="440119930"/>
                  </a:ext>
                </a:extLst>
              </a:tr>
              <a:tr h="915356">
                <a:tc>
                  <a:txBody>
                    <a:bodyPr/>
                    <a:lstStyle/>
                    <a:p>
                      <a:r>
                        <a:rPr lang="en-US" sz="1400" dirty="0">
                          <a:effectLst/>
                          <a:latin typeface="Times New Roman" panose="02020603050405020304" pitchFamily="18" charset="0"/>
                          <a:cs typeface="Times New Roman" panose="02020603050405020304" pitchFamily="18" charset="0"/>
                        </a:rPr>
                        <a:t>ASIA B</a:t>
                      </a:r>
                      <a:endParaRPr lang="en-US" sz="1400" b="0" dirty="0">
                        <a:solidFill>
                          <a:schemeClr val="bg1"/>
                        </a:solidFill>
                        <a:effectLst/>
                        <a:latin typeface="Times New Roman" panose="02020603050405020304" pitchFamily="18" charset="0"/>
                        <a:cs typeface="Times New Roman" panose="02020603050405020304" pitchFamily="18" charset="0"/>
                      </a:endParaRPr>
                    </a:p>
                  </a:txBody>
                  <a:tcPr marL="35091" marR="46789" marT="29243" marB="29243" anchor="ctr"/>
                </a:tc>
                <a:tc>
                  <a:txBody>
                    <a:bodyPr/>
                    <a:lstStyle/>
                    <a:p>
                      <a:r>
                        <a:rPr lang="uk-UA" sz="1400" dirty="0">
                          <a:effectLst/>
                          <a:latin typeface="Times New Roman" panose="02020603050405020304" pitchFamily="18" charset="0"/>
                          <a:cs typeface="Times New Roman" panose="02020603050405020304" pitchFamily="18" charset="0"/>
                        </a:rPr>
                        <a:t>Неповне (чутливе)</a:t>
                      </a:r>
                      <a:endParaRPr lang="uk-UA" sz="1400" b="0" dirty="0">
                        <a:solidFill>
                          <a:schemeClr val="bg1"/>
                        </a:solidFill>
                        <a:effectLst/>
                        <a:latin typeface="Times New Roman" panose="02020603050405020304" pitchFamily="18" charset="0"/>
                        <a:cs typeface="Times New Roman" panose="02020603050405020304" pitchFamily="18" charset="0"/>
                      </a:endParaRPr>
                    </a:p>
                  </a:txBody>
                  <a:tcPr marL="46789" marR="46789" marT="29243" marB="29243" anchor="ctr"/>
                </a:tc>
                <a:tc>
                  <a:txBody>
                    <a:bodyPr/>
                    <a:lstStyle/>
                    <a:p>
                      <a:r>
                        <a:rPr lang="uk-UA" sz="1400" dirty="0">
                          <a:effectLst/>
                          <a:latin typeface="Times New Roman" panose="02020603050405020304" pitchFamily="18" charset="0"/>
                          <a:cs typeface="Times New Roman" panose="02020603050405020304" pitchFamily="18" charset="0"/>
                        </a:rPr>
                        <a:t>Чутливість (включно з </a:t>
                      </a:r>
                      <a:r>
                        <a:rPr lang="en-US" sz="1400" dirty="0">
                          <a:effectLst/>
                          <a:latin typeface="Times New Roman" panose="02020603050405020304" pitchFamily="18" charset="0"/>
                          <a:cs typeface="Times New Roman" panose="02020603050405020304" pitchFamily="18" charset="0"/>
                        </a:rPr>
                        <a:t>S4-S5) </a:t>
                      </a:r>
                      <a:r>
                        <a:rPr lang="uk-UA" sz="1400" dirty="0">
                          <a:effectLst/>
                          <a:latin typeface="Times New Roman" panose="02020603050405020304" pitchFamily="18" charset="0"/>
                          <a:cs typeface="Times New Roman" panose="02020603050405020304" pitchFamily="18" charset="0"/>
                        </a:rPr>
                        <a:t>збережена, але рухова функція відсутня нижче рівня ушкодження.</a:t>
                      </a:r>
                      <a:endParaRPr lang="uk-UA" sz="1400" b="0" dirty="0">
                        <a:solidFill>
                          <a:schemeClr val="bg1"/>
                        </a:solidFill>
                        <a:effectLst/>
                        <a:latin typeface="Times New Roman" panose="02020603050405020304" pitchFamily="18" charset="0"/>
                        <a:cs typeface="Times New Roman" panose="02020603050405020304" pitchFamily="18" charset="0"/>
                      </a:endParaRPr>
                    </a:p>
                  </a:txBody>
                  <a:tcPr marL="46789" marR="35091" marT="29243" marB="29243" anchor="ctr"/>
                </a:tc>
                <a:extLst>
                  <a:ext uri="{0D108BD9-81ED-4DB2-BD59-A6C34878D82A}">
                    <a16:rowId xmlns:a16="http://schemas.microsoft.com/office/drawing/2014/main" val="3562021229"/>
                  </a:ext>
                </a:extLst>
              </a:tr>
              <a:tr h="1022345">
                <a:tc>
                  <a:txBody>
                    <a:bodyPr/>
                    <a:lstStyle/>
                    <a:p>
                      <a:r>
                        <a:rPr lang="en-US" sz="1400" dirty="0">
                          <a:effectLst/>
                          <a:latin typeface="Times New Roman" panose="02020603050405020304" pitchFamily="18" charset="0"/>
                          <a:cs typeface="Times New Roman" panose="02020603050405020304" pitchFamily="18" charset="0"/>
                        </a:rPr>
                        <a:t>ASIA C</a:t>
                      </a:r>
                      <a:endParaRPr lang="en-US" sz="1400" b="0" dirty="0">
                        <a:solidFill>
                          <a:schemeClr val="bg1"/>
                        </a:solidFill>
                        <a:effectLst/>
                        <a:latin typeface="Times New Roman" panose="02020603050405020304" pitchFamily="18" charset="0"/>
                        <a:cs typeface="Times New Roman" panose="02020603050405020304" pitchFamily="18" charset="0"/>
                      </a:endParaRPr>
                    </a:p>
                  </a:txBody>
                  <a:tcPr marL="35091" marR="46789" marT="29243" marB="29243" anchor="ctr"/>
                </a:tc>
                <a:tc>
                  <a:txBody>
                    <a:bodyPr/>
                    <a:lstStyle/>
                    <a:p>
                      <a:r>
                        <a:rPr lang="uk-UA" sz="1400" dirty="0">
                          <a:effectLst/>
                          <a:latin typeface="Times New Roman" panose="02020603050405020304" pitchFamily="18" charset="0"/>
                          <a:cs typeface="Times New Roman" panose="02020603050405020304" pitchFamily="18" charset="0"/>
                        </a:rPr>
                        <a:t>Неповне (рухове)</a:t>
                      </a:r>
                      <a:endParaRPr lang="uk-UA" sz="1400" b="0" dirty="0">
                        <a:solidFill>
                          <a:schemeClr val="bg1"/>
                        </a:solidFill>
                        <a:effectLst/>
                        <a:latin typeface="Times New Roman" panose="02020603050405020304" pitchFamily="18" charset="0"/>
                        <a:cs typeface="Times New Roman" panose="02020603050405020304" pitchFamily="18" charset="0"/>
                      </a:endParaRPr>
                    </a:p>
                  </a:txBody>
                  <a:tcPr marL="46789" marR="46789" marT="29243" marB="29243" anchor="ctr"/>
                </a:tc>
                <a:tc>
                  <a:txBody>
                    <a:bodyPr/>
                    <a:lstStyle/>
                    <a:p>
                      <a:r>
                        <a:rPr lang="ru-RU" sz="1400" dirty="0" err="1">
                          <a:effectLst/>
                          <a:latin typeface="Times New Roman" panose="02020603050405020304" pitchFamily="18" charset="0"/>
                          <a:cs typeface="Times New Roman" panose="02020603050405020304" pitchFamily="18" charset="0"/>
                        </a:rPr>
                        <a:t>Рухова</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функція</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нижче</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рівня</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ушкодження</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збережена</a:t>
                      </a:r>
                      <a:r>
                        <a:rPr lang="ru-RU" sz="1400" dirty="0">
                          <a:effectLst/>
                          <a:latin typeface="Times New Roman" panose="02020603050405020304" pitchFamily="18" charset="0"/>
                          <a:cs typeface="Times New Roman" panose="02020603050405020304" pitchFamily="18" charset="0"/>
                        </a:rPr>
                        <a:t>, але </a:t>
                      </a:r>
                      <a:r>
                        <a:rPr lang="ru-RU" sz="1400" dirty="0" err="1">
                          <a:effectLst/>
                          <a:latin typeface="Times New Roman" panose="02020603050405020304" pitchFamily="18" charset="0"/>
                          <a:cs typeface="Times New Roman" panose="02020603050405020304" pitchFamily="18" charset="0"/>
                        </a:rPr>
                        <a:t>більше</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половини</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ключових</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м'язів</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мають</a:t>
                      </a:r>
                      <a:r>
                        <a:rPr lang="ru-RU" sz="1400" dirty="0">
                          <a:effectLst/>
                          <a:latin typeface="Times New Roman" panose="02020603050405020304" pitchFamily="18" charset="0"/>
                          <a:cs typeface="Times New Roman" panose="02020603050405020304" pitchFamily="18" charset="0"/>
                        </a:rPr>
                        <a:t> силу </a:t>
                      </a:r>
                      <a:r>
                        <a:rPr lang="ru-RU" sz="1400" dirty="0" err="1">
                          <a:effectLst/>
                          <a:latin typeface="Times New Roman" panose="02020603050405020304" pitchFamily="18" charset="0"/>
                          <a:cs typeface="Times New Roman" panose="02020603050405020304" pitchFamily="18" charset="0"/>
                        </a:rPr>
                        <a:t>менше</a:t>
                      </a:r>
                      <a:r>
                        <a:rPr lang="ru-RU" sz="1400" dirty="0">
                          <a:effectLst/>
                          <a:latin typeface="Times New Roman" panose="02020603050405020304" pitchFamily="18" charset="0"/>
                          <a:cs typeface="Times New Roman" panose="02020603050405020304" pitchFamily="18" charset="0"/>
                        </a:rPr>
                        <a:t> 3 </a:t>
                      </a:r>
                      <a:r>
                        <a:rPr lang="ru-RU" sz="1400" dirty="0" err="1">
                          <a:effectLst/>
                          <a:latin typeface="Times New Roman" panose="02020603050405020304" pitchFamily="18" charset="0"/>
                          <a:cs typeface="Times New Roman" panose="02020603050405020304" pitchFamily="18" charset="0"/>
                        </a:rPr>
                        <a:t>балів</a:t>
                      </a:r>
                      <a:r>
                        <a:rPr lang="ru-RU" sz="1400" dirty="0">
                          <a:effectLst/>
                          <a:latin typeface="Times New Roman" panose="02020603050405020304" pitchFamily="18" charset="0"/>
                          <a:cs typeface="Times New Roman" panose="02020603050405020304" pitchFamily="18" charset="0"/>
                        </a:rPr>
                        <a:t>.</a:t>
                      </a:r>
                      <a:endParaRPr lang="ru-RU" sz="1400" b="0" dirty="0">
                        <a:solidFill>
                          <a:schemeClr val="bg1"/>
                        </a:solidFill>
                        <a:effectLst/>
                        <a:latin typeface="Times New Roman" panose="02020603050405020304" pitchFamily="18" charset="0"/>
                        <a:cs typeface="Times New Roman" panose="02020603050405020304" pitchFamily="18" charset="0"/>
                      </a:endParaRPr>
                    </a:p>
                  </a:txBody>
                  <a:tcPr marL="46789" marR="35091" marT="29243" marB="29243" anchor="ctr"/>
                </a:tc>
                <a:extLst>
                  <a:ext uri="{0D108BD9-81ED-4DB2-BD59-A6C34878D82A}">
                    <a16:rowId xmlns:a16="http://schemas.microsoft.com/office/drawing/2014/main" val="2510772262"/>
                  </a:ext>
                </a:extLst>
              </a:tr>
              <a:tr h="1022345">
                <a:tc>
                  <a:txBody>
                    <a:bodyPr/>
                    <a:lstStyle/>
                    <a:p>
                      <a:r>
                        <a:rPr lang="en-US" sz="1400" dirty="0">
                          <a:effectLst/>
                          <a:latin typeface="Times New Roman" panose="02020603050405020304" pitchFamily="18" charset="0"/>
                          <a:cs typeface="Times New Roman" panose="02020603050405020304" pitchFamily="18" charset="0"/>
                        </a:rPr>
                        <a:t>ASIA D</a:t>
                      </a:r>
                      <a:endParaRPr lang="en-US" sz="1400" b="0" dirty="0">
                        <a:solidFill>
                          <a:schemeClr val="bg1"/>
                        </a:solidFill>
                        <a:effectLst/>
                        <a:latin typeface="Times New Roman" panose="02020603050405020304" pitchFamily="18" charset="0"/>
                        <a:cs typeface="Times New Roman" panose="02020603050405020304" pitchFamily="18" charset="0"/>
                      </a:endParaRPr>
                    </a:p>
                  </a:txBody>
                  <a:tcPr marL="35091" marR="46789" marT="29243" marB="29243" anchor="ctr"/>
                </a:tc>
                <a:tc>
                  <a:txBody>
                    <a:bodyPr/>
                    <a:lstStyle/>
                    <a:p>
                      <a:r>
                        <a:rPr lang="uk-UA" sz="1400" dirty="0">
                          <a:effectLst/>
                          <a:latin typeface="Times New Roman" panose="02020603050405020304" pitchFamily="18" charset="0"/>
                          <a:cs typeface="Times New Roman" panose="02020603050405020304" pitchFamily="18" charset="0"/>
                        </a:rPr>
                        <a:t>Неповне (рухове)</a:t>
                      </a:r>
                      <a:endParaRPr lang="uk-UA" sz="1400" b="0" dirty="0">
                        <a:solidFill>
                          <a:schemeClr val="bg1"/>
                        </a:solidFill>
                        <a:effectLst/>
                        <a:latin typeface="Times New Roman" panose="02020603050405020304" pitchFamily="18" charset="0"/>
                        <a:cs typeface="Times New Roman" panose="02020603050405020304" pitchFamily="18" charset="0"/>
                      </a:endParaRPr>
                    </a:p>
                  </a:txBody>
                  <a:tcPr marL="46789" marR="46789" marT="29243" marB="29243" anchor="ctr"/>
                </a:tc>
                <a:tc>
                  <a:txBody>
                    <a:bodyPr/>
                    <a:lstStyle/>
                    <a:p>
                      <a:r>
                        <a:rPr lang="uk-UA" sz="1400" dirty="0">
                          <a:effectLst/>
                          <a:latin typeface="Times New Roman" panose="02020603050405020304" pitchFamily="18" charset="0"/>
                          <a:cs typeface="Times New Roman" panose="02020603050405020304" pitchFamily="18" charset="0"/>
                        </a:rPr>
                        <a:t>Рухова функція нижче рівня ушкодження збережена, і щонайменше половина ключових м'язів мають силу 3 бали і вище.</a:t>
                      </a:r>
                      <a:endParaRPr lang="uk-UA" sz="1400" b="0" dirty="0">
                        <a:solidFill>
                          <a:schemeClr val="bg1"/>
                        </a:solidFill>
                        <a:effectLst/>
                        <a:latin typeface="Times New Roman" panose="02020603050405020304" pitchFamily="18" charset="0"/>
                        <a:cs typeface="Times New Roman" panose="02020603050405020304" pitchFamily="18" charset="0"/>
                      </a:endParaRPr>
                    </a:p>
                  </a:txBody>
                  <a:tcPr marL="46789" marR="35091" marT="29243" marB="29243" anchor="ctr"/>
                </a:tc>
                <a:extLst>
                  <a:ext uri="{0D108BD9-81ED-4DB2-BD59-A6C34878D82A}">
                    <a16:rowId xmlns:a16="http://schemas.microsoft.com/office/drawing/2014/main" val="273449811"/>
                  </a:ext>
                </a:extLst>
              </a:tr>
              <a:tr h="487397">
                <a:tc>
                  <a:txBody>
                    <a:bodyPr/>
                    <a:lstStyle/>
                    <a:p>
                      <a:r>
                        <a:rPr lang="en-US" sz="1400" dirty="0">
                          <a:effectLst/>
                          <a:latin typeface="Times New Roman" panose="02020603050405020304" pitchFamily="18" charset="0"/>
                          <a:cs typeface="Times New Roman" panose="02020603050405020304" pitchFamily="18" charset="0"/>
                        </a:rPr>
                        <a:t>ASIA E</a:t>
                      </a:r>
                      <a:endParaRPr lang="en-US" sz="1400" b="0" dirty="0">
                        <a:solidFill>
                          <a:schemeClr val="bg1"/>
                        </a:solidFill>
                        <a:effectLst/>
                        <a:latin typeface="Times New Roman" panose="02020603050405020304" pitchFamily="18" charset="0"/>
                        <a:cs typeface="Times New Roman" panose="02020603050405020304" pitchFamily="18" charset="0"/>
                      </a:endParaRPr>
                    </a:p>
                  </a:txBody>
                  <a:tcPr marL="35091" marR="46789" marT="29243" marB="29243" anchor="ctr"/>
                </a:tc>
                <a:tc>
                  <a:txBody>
                    <a:bodyPr/>
                    <a:lstStyle/>
                    <a:p>
                      <a:r>
                        <a:rPr lang="uk-UA" sz="1400" dirty="0">
                          <a:effectLst/>
                          <a:latin typeface="Times New Roman" panose="02020603050405020304" pitchFamily="18" charset="0"/>
                          <a:cs typeface="Times New Roman" panose="02020603050405020304" pitchFamily="18" charset="0"/>
                        </a:rPr>
                        <a:t>Норма</a:t>
                      </a:r>
                      <a:endParaRPr lang="uk-UA" sz="1400" b="0" dirty="0">
                        <a:solidFill>
                          <a:schemeClr val="bg1"/>
                        </a:solidFill>
                        <a:effectLst/>
                        <a:latin typeface="Times New Roman" panose="02020603050405020304" pitchFamily="18" charset="0"/>
                        <a:cs typeface="Times New Roman" panose="02020603050405020304" pitchFamily="18" charset="0"/>
                      </a:endParaRPr>
                    </a:p>
                  </a:txBody>
                  <a:tcPr marL="46789" marR="46789" marT="29243" marB="29243" anchor="ctr"/>
                </a:tc>
                <a:tc>
                  <a:txBody>
                    <a:bodyPr/>
                    <a:lstStyle/>
                    <a:p>
                      <a:r>
                        <a:rPr lang="ru-RU" sz="1400" dirty="0" err="1">
                          <a:effectLst/>
                          <a:latin typeface="Times New Roman" panose="02020603050405020304" pitchFamily="18" charset="0"/>
                          <a:cs typeface="Times New Roman" panose="02020603050405020304" pitchFamily="18" charset="0"/>
                        </a:rPr>
                        <a:t>Рухові</a:t>
                      </a:r>
                      <a:r>
                        <a:rPr lang="ru-RU" sz="1400" dirty="0">
                          <a:effectLst/>
                          <a:latin typeface="Times New Roman" panose="02020603050405020304" pitchFamily="18" charset="0"/>
                          <a:cs typeface="Times New Roman" panose="02020603050405020304" pitchFamily="18" charset="0"/>
                        </a:rPr>
                        <a:t> та </a:t>
                      </a:r>
                      <a:r>
                        <a:rPr lang="ru-RU" sz="1400" dirty="0" err="1">
                          <a:effectLst/>
                          <a:latin typeface="Times New Roman" panose="02020603050405020304" pitchFamily="18" charset="0"/>
                          <a:cs typeface="Times New Roman" panose="02020603050405020304" pitchFamily="18" charset="0"/>
                        </a:rPr>
                        <a:t>чутливі</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функції</a:t>
                      </a:r>
                      <a:r>
                        <a:rPr lang="ru-RU" sz="1400" dirty="0">
                          <a:effectLst/>
                          <a:latin typeface="Times New Roman" panose="02020603050405020304" pitchFamily="18" charset="0"/>
                          <a:cs typeface="Times New Roman" panose="02020603050405020304" pitchFamily="18" charset="0"/>
                        </a:rPr>
                        <a:t> в </a:t>
                      </a:r>
                      <a:r>
                        <a:rPr lang="ru-RU" sz="1400" dirty="0" err="1">
                          <a:effectLst/>
                          <a:latin typeface="Times New Roman" panose="02020603050405020304" pitchFamily="18" charset="0"/>
                          <a:cs typeface="Times New Roman" panose="02020603050405020304" pitchFamily="18" charset="0"/>
                        </a:rPr>
                        <a:t>нормі</a:t>
                      </a:r>
                      <a:r>
                        <a:rPr lang="ru-RU" sz="1400" dirty="0">
                          <a:effectLst/>
                          <a:latin typeface="Times New Roman" panose="02020603050405020304" pitchFamily="18" charset="0"/>
                          <a:cs typeface="Times New Roman" panose="02020603050405020304" pitchFamily="18" charset="0"/>
                        </a:rPr>
                        <a:t> у </a:t>
                      </a:r>
                      <a:r>
                        <a:rPr lang="ru-RU" sz="1400" dirty="0" err="1">
                          <a:effectLst/>
                          <a:latin typeface="Times New Roman" panose="02020603050405020304" pitchFamily="18" charset="0"/>
                          <a:cs typeface="Times New Roman" panose="02020603050405020304" pitchFamily="18" charset="0"/>
                        </a:rPr>
                        <a:t>всіх</a:t>
                      </a:r>
                      <a:r>
                        <a:rPr lang="ru-RU" sz="1400" dirty="0">
                          <a:effectLst/>
                          <a:latin typeface="Times New Roman" panose="02020603050405020304" pitchFamily="18" charset="0"/>
                          <a:cs typeface="Times New Roman" panose="02020603050405020304" pitchFamily="18" charset="0"/>
                        </a:rPr>
                        <a:t> сегментах.</a:t>
                      </a:r>
                      <a:endParaRPr lang="ru-RU" sz="1400" b="0" dirty="0">
                        <a:solidFill>
                          <a:schemeClr val="bg1"/>
                        </a:solidFill>
                        <a:effectLst/>
                        <a:latin typeface="Times New Roman" panose="02020603050405020304" pitchFamily="18" charset="0"/>
                        <a:cs typeface="Times New Roman" panose="02020603050405020304" pitchFamily="18" charset="0"/>
                      </a:endParaRPr>
                    </a:p>
                  </a:txBody>
                  <a:tcPr marL="46789" marR="35091" marT="29243" marB="29243" anchor="ctr"/>
                </a:tc>
                <a:extLst>
                  <a:ext uri="{0D108BD9-81ED-4DB2-BD59-A6C34878D82A}">
                    <a16:rowId xmlns:a16="http://schemas.microsoft.com/office/drawing/2014/main" val="4066583448"/>
                  </a:ext>
                </a:extLst>
              </a:tr>
            </a:tbl>
          </a:graphicData>
        </a:graphic>
      </p:graphicFrame>
    </p:spTree>
    <p:extLst>
      <p:ext uri="{BB962C8B-B14F-4D97-AF65-F5344CB8AC3E}">
        <p14:creationId xmlns:p14="http://schemas.microsoft.com/office/powerpoint/2010/main" val="8818053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Заголовок 1"/>
          <p:cNvSpPr>
            <a:spLocks noGrp="1"/>
          </p:cNvSpPr>
          <p:nvPr>
            <p:ph idx="1"/>
          </p:nvPr>
        </p:nvSpPr>
        <p:spPr>
          <a:xfrm>
            <a:off x="330199" y="378691"/>
            <a:ext cx="4795982" cy="6003635"/>
          </a:xfrm>
          <a:ln>
            <a:solidFill>
              <a:schemeClr val="tx1"/>
            </a:solidFill>
          </a:ln>
        </p:spPr>
        <p:txBody>
          <a:bodyPr>
            <a:noAutofit/>
          </a:bodyPr>
          <a:lstStyle/>
          <a:p>
            <a:pPr marL="0" indent="0">
              <a:buNone/>
            </a:pPr>
            <a:r>
              <a:rPr lang="uk-UA" sz="1800" dirty="0" smtClean="0">
                <a:latin typeface="Times New Roman" panose="02020603050405020304" pitchFamily="18" charset="0"/>
                <a:cs typeface="Times New Roman" panose="02020603050405020304" pitchFamily="18" charset="0"/>
              </a:rPr>
              <a:t>Оцінка функції м’язів</a:t>
            </a:r>
          </a:p>
          <a:p>
            <a:pPr marL="0" indent="0">
              <a:buNone/>
            </a:pPr>
            <a:r>
              <a:rPr lang="uk-UA" sz="1800" dirty="0" smtClean="0">
                <a:latin typeface="Times New Roman" panose="02020603050405020304" pitchFamily="18" charset="0"/>
                <a:cs typeface="Times New Roman" panose="02020603050405020304" pitchFamily="18" charset="0"/>
              </a:rPr>
              <a:t>0 = повний параліч</a:t>
            </a:r>
          </a:p>
          <a:p>
            <a:pPr marL="0" indent="0">
              <a:buNone/>
            </a:pPr>
            <a:r>
              <a:rPr lang="uk-UA" sz="1800" dirty="0" smtClean="0">
                <a:latin typeface="Times New Roman" panose="02020603050405020304" pitchFamily="18" charset="0"/>
                <a:cs typeface="Times New Roman" panose="02020603050405020304" pitchFamily="18" charset="0"/>
              </a:rPr>
              <a:t>1 = </a:t>
            </a:r>
            <a:r>
              <a:rPr lang="uk-UA" sz="1800" dirty="0" err="1" smtClean="0">
                <a:latin typeface="Times New Roman" panose="02020603050405020304" pitchFamily="18" charset="0"/>
                <a:cs typeface="Times New Roman" panose="02020603050405020304" pitchFamily="18" charset="0"/>
              </a:rPr>
              <a:t>пальпаторне</a:t>
            </a:r>
            <a:r>
              <a:rPr lang="uk-UA" sz="1800" dirty="0" smtClean="0">
                <a:latin typeface="Times New Roman" panose="02020603050405020304" pitchFamily="18" charset="0"/>
                <a:cs typeface="Times New Roman" panose="02020603050405020304" pitchFamily="18" charset="0"/>
              </a:rPr>
              <a:t> або видиме скорочення м’яза</a:t>
            </a:r>
          </a:p>
          <a:p>
            <a:pPr marL="0" indent="0">
              <a:buNone/>
            </a:pPr>
            <a:r>
              <a:rPr lang="uk-UA" sz="1800" dirty="0" smtClean="0">
                <a:latin typeface="Times New Roman" panose="02020603050405020304" pitchFamily="18" charset="0"/>
                <a:cs typeface="Times New Roman" panose="02020603050405020304" pitchFamily="18" charset="0"/>
              </a:rPr>
              <a:t>2 = активний рух по повній амплітуді без дії гравітації</a:t>
            </a:r>
          </a:p>
          <a:p>
            <a:pPr marL="0" indent="0">
              <a:buNone/>
            </a:pPr>
            <a:r>
              <a:rPr lang="uk-UA" sz="1800" dirty="0" smtClean="0">
                <a:latin typeface="Times New Roman" panose="02020603050405020304" pitchFamily="18" charset="0"/>
                <a:cs typeface="Times New Roman" panose="02020603050405020304" pitchFamily="18" charset="0"/>
              </a:rPr>
              <a:t>3 = активний рух по повній амплітуді проти дії гравітації</a:t>
            </a:r>
          </a:p>
          <a:p>
            <a:pPr marL="0" indent="0">
              <a:buNone/>
            </a:pPr>
            <a:r>
              <a:rPr lang="uk-UA" sz="1800" dirty="0" smtClean="0">
                <a:latin typeface="Times New Roman" panose="02020603050405020304" pitchFamily="18" charset="0"/>
                <a:cs typeface="Times New Roman" panose="02020603050405020304" pitchFamily="18" charset="0"/>
              </a:rPr>
              <a:t>4 = активний рух по повній амплітуді та помірний опір у певному положенні м’яза</a:t>
            </a:r>
          </a:p>
          <a:p>
            <a:pPr marL="0" indent="0">
              <a:buNone/>
            </a:pPr>
            <a:r>
              <a:rPr lang="uk-UA" sz="1800" dirty="0" smtClean="0">
                <a:latin typeface="Times New Roman" panose="02020603050405020304" pitchFamily="18" charset="0"/>
                <a:cs typeface="Times New Roman" panose="02020603050405020304" pitchFamily="18" charset="0"/>
              </a:rPr>
              <a:t>5 = (нормальна) активний рух по повній амплітуді проти дії гравітації та повний опір у функціональному положенні м’яза, який очікується від людини без порушень</a:t>
            </a:r>
          </a:p>
          <a:p>
            <a:pPr marL="0" indent="0">
              <a:buNone/>
            </a:pPr>
            <a:r>
              <a:rPr lang="uk-UA" sz="1800" dirty="0" smtClean="0">
                <a:latin typeface="Times New Roman" panose="02020603050405020304" pitchFamily="18" charset="0"/>
                <a:cs typeface="Times New Roman" panose="02020603050405020304" pitchFamily="18" charset="0"/>
              </a:rPr>
              <a:t>НТ = не тестується (через іммобілізацію, сильний біль, який неможливо оцінити, ампутацію кінцівки або контрактуру &gt; 50%</a:t>
            </a:r>
          </a:p>
          <a:p>
            <a:pPr marL="0" indent="0">
              <a:buNone/>
            </a:pPr>
            <a:r>
              <a:rPr lang="uk-UA" sz="1800" dirty="0" smtClean="0">
                <a:latin typeface="Times New Roman" panose="02020603050405020304" pitchFamily="18" charset="0"/>
                <a:cs typeface="Times New Roman" panose="02020603050405020304" pitchFamily="18" charset="0"/>
              </a:rPr>
              <a:t>від нормального обсягу рухів)</a:t>
            </a:r>
          </a:p>
          <a:p>
            <a:pPr marL="0" indent="0">
              <a:buNone/>
            </a:pPr>
            <a:r>
              <a:rPr lang="uk-UA" sz="1800" dirty="0" smtClean="0">
                <a:latin typeface="Times New Roman" panose="02020603050405020304" pitchFamily="18" charset="0"/>
                <a:cs typeface="Times New Roman" panose="02020603050405020304" pitchFamily="18" charset="0"/>
              </a:rPr>
              <a:t>0*, 1*, 2*, 3*, 4*, НТ* = наявний інший стан здоров’я, ніж травма спинного мозку без СМТ</a:t>
            </a:r>
          </a:p>
        </p:txBody>
      </p:sp>
      <p:sp>
        <p:nvSpPr>
          <p:cNvPr id="6" name="Прямоугольник 5"/>
          <p:cNvSpPr/>
          <p:nvPr/>
        </p:nvSpPr>
        <p:spPr>
          <a:xfrm>
            <a:off x="5629563" y="2927928"/>
            <a:ext cx="6096000" cy="2308324"/>
          </a:xfrm>
          <a:prstGeom prst="rect">
            <a:avLst/>
          </a:prstGeom>
          <a:ln>
            <a:solidFill>
              <a:schemeClr val="tx1"/>
            </a:solidFill>
          </a:ln>
        </p:spPr>
        <p:txBody>
          <a:bodyPr>
            <a:spAutoFit/>
          </a:bodyPr>
          <a:lstStyle/>
          <a:p>
            <a:r>
              <a:rPr lang="uk-UA" dirty="0" smtClean="0">
                <a:latin typeface="Times New Roman" panose="02020603050405020304" pitchFamily="18" charset="0"/>
                <a:cs typeface="Times New Roman" panose="02020603050405020304" pitchFamily="18" charset="0"/>
              </a:rPr>
              <a:t>Оцінка чутливості</a:t>
            </a:r>
          </a:p>
          <a:p>
            <a:r>
              <a:rPr lang="uk-UA" dirty="0" smtClean="0">
                <a:latin typeface="Times New Roman" panose="02020603050405020304" pitchFamily="18" charset="0"/>
                <a:cs typeface="Times New Roman" panose="02020603050405020304" pitchFamily="18" charset="0"/>
              </a:rPr>
              <a:t>0 = Відсутня</a:t>
            </a:r>
          </a:p>
          <a:p>
            <a:r>
              <a:rPr lang="uk-UA" dirty="0" smtClean="0">
                <a:latin typeface="Times New Roman" panose="02020603050405020304" pitchFamily="18" charset="0"/>
                <a:cs typeface="Times New Roman" panose="02020603050405020304" pitchFamily="18" charset="0"/>
              </a:rPr>
              <a:t>1 = Змінена, або зниження/порушення чутливості, або </a:t>
            </a:r>
            <a:r>
              <a:rPr lang="uk-UA" dirty="0" err="1" smtClean="0">
                <a:latin typeface="Times New Roman" panose="02020603050405020304" pitchFamily="18" charset="0"/>
                <a:cs typeface="Times New Roman" panose="02020603050405020304" pitchFamily="18" charset="0"/>
              </a:rPr>
              <a:t>гіперчутливість</a:t>
            </a:r>
            <a:endParaRPr lang="uk-UA" dirty="0" smtClean="0">
              <a:latin typeface="Times New Roman" panose="02020603050405020304" pitchFamily="18" charset="0"/>
              <a:cs typeface="Times New Roman" panose="02020603050405020304" pitchFamily="18" charset="0"/>
            </a:endParaRPr>
          </a:p>
          <a:p>
            <a:r>
              <a:rPr lang="uk-UA" dirty="0" smtClean="0">
                <a:latin typeface="Times New Roman" panose="02020603050405020304" pitchFamily="18" charset="0"/>
                <a:cs typeface="Times New Roman" panose="02020603050405020304" pitchFamily="18" charset="0"/>
              </a:rPr>
              <a:t>2 = Нормальна</a:t>
            </a:r>
          </a:p>
          <a:p>
            <a:r>
              <a:rPr lang="uk-UA" dirty="0" smtClean="0">
                <a:latin typeface="Times New Roman" panose="02020603050405020304" pitchFamily="18" charset="0"/>
                <a:cs typeface="Times New Roman" panose="02020603050405020304" pitchFamily="18" charset="0"/>
              </a:rPr>
              <a:t>НТ = не тестується</a:t>
            </a:r>
          </a:p>
          <a:p>
            <a:r>
              <a:rPr lang="uk-UA" dirty="0" smtClean="0">
                <a:latin typeface="Times New Roman" panose="02020603050405020304" pitchFamily="18" charset="0"/>
                <a:cs typeface="Times New Roman" panose="02020603050405020304" pitchFamily="18" charset="0"/>
              </a:rPr>
              <a:t>0*, 1*, НТ* = наявний інший стан здоров’я, ніж травма спинного мозку</a:t>
            </a:r>
          </a:p>
        </p:txBody>
      </p:sp>
      <p:sp>
        <p:nvSpPr>
          <p:cNvPr id="7" name="Прямоугольник 6"/>
          <p:cNvSpPr/>
          <p:nvPr/>
        </p:nvSpPr>
        <p:spPr>
          <a:xfrm>
            <a:off x="5578763" y="5372375"/>
            <a:ext cx="6197601" cy="1015663"/>
          </a:xfrm>
          <a:prstGeom prst="rect">
            <a:avLst/>
          </a:prstGeom>
        </p:spPr>
        <p:txBody>
          <a:bodyPr wrap="square">
            <a:spAutoFit/>
          </a:bodyPr>
          <a:lstStyle/>
          <a:p>
            <a:r>
              <a:rPr lang="uk-UA" sz="1200" dirty="0" smtClean="0">
                <a:latin typeface="Times New Roman" panose="02020603050405020304" pitchFamily="18" charset="0"/>
                <a:cs typeface="Times New Roman" panose="02020603050405020304" pitchFamily="18" charset="0"/>
              </a:rPr>
              <a:t>* Примітка: значення балів моторики та чутливості, які не є нормою, мають бути позначені (*) для вказівки, що порушення не є внаслідок травми спинного мозку. Пояснення щодо інших станів здоров’я, ніж травма спинного мозку, мають бути надані в коментарях разом із інформацією, як бал було визначено з міркувань </a:t>
            </a:r>
            <a:r>
              <a:rPr lang="uk-UA" sz="1200" dirty="0" err="1" smtClean="0">
                <a:latin typeface="Times New Roman" panose="02020603050405020304" pitchFamily="18" charset="0"/>
                <a:cs typeface="Times New Roman" panose="02020603050405020304" pitchFamily="18" charset="0"/>
              </a:rPr>
              <a:t>класифікування</a:t>
            </a:r>
            <a:r>
              <a:rPr lang="uk-UA" sz="1200" dirty="0" smtClean="0">
                <a:latin typeface="Times New Roman" panose="02020603050405020304" pitchFamily="18" charset="0"/>
                <a:cs typeface="Times New Roman" panose="02020603050405020304" pitchFamily="18" charset="0"/>
              </a:rPr>
              <a:t> (якнайменш норма / не норма для класифікації).</a:t>
            </a:r>
            <a:endParaRPr lang="uk-UA" sz="1200" dirty="0">
              <a:latin typeface="Times New Roman" panose="02020603050405020304" pitchFamily="18" charset="0"/>
              <a:cs typeface="Times New Roman" panose="02020603050405020304" pitchFamily="18" charset="0"/>
            </a:endParaRPr>
          </a:p>
        </p:txBody>
      </p:sp>
      <p:pic>
        <p:nvPicPr>
          <p:cNvPr id="4098" name="Picture 2" descr="Blog | Jennifer Midlane | Neuro-Acupuncture | Victoria, B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7672" y="254228"/>
            <a:ext cx="4719782" cy="2537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46037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0418" y="1122508"/>
            <a:ext cx="10515600" cy="1020330"/>
          </a:xfrm>
        </p:spPr>
        <p:txBody>
          <a:bodyPr>
            <a:normAutofit fontScale="90000"/>
          </a:bodyPr>
          <a:lstStyle/>
          <a:p>
            <a:r>
              <a:rPr lang="uk-UA" sz="2800" b="1" dirty="0">
                <a:latin typeface="Times New Roman" panose="02020603050405020304" pitchFamily="18" charset="0"/>
                <a:cs typeface="Times New Roman" panose="02020603050405020304" pitchFamily="18" charset="0"/>
              </a:rPr>
              <a:t>Еволюція та вдосконалення стандарту</a:t>
            </a:r>
            <a:r>
              <a:rPr lang="uk-UA" sz="2800" dirty="0">
                <a:latin typeface="Times New Roman" panose="02020603050405020304" pitchFamily="18" charset="0"/>
                <a:cs typeface="Times New Roman" panose="02020603050405020304" pitchFamily="18" charset="0"/>
              </a:rPr>
              <a:t/>
            </a:r>
            <a:br>
              <a:rPr lang="uk-UA" sz="2800" dirty="0">
                <a:latin typeface="Times New Roman" panose="02020603050405020304" pitchFamily="18" charset="0"/>
                <a:cs typeface="Times New Roman" panose="02020603050405020304" pitchFamily="18" charset="0"/>
              </a:rPr>
            </a:br>
            <a:r>
              <a:rPr lang="uk-UA" sz="2800" dirty="0" smtClean="0">
                <a:latin typeface="Times New Roman" panose="02020603050405020304" pitchFamily="18" charset="0"/>
                <a:cs typeface="Times New Roman" panose="02020603050405020304" pitchFamily="18" charset="0"/>
              </a:rPr>
              <a:t/>
            </a:r>
            <a:br>
              <a:rPr lang="uk-UA" sz="2800" dirty="0" smtClean="0">
                <a:latin typeface="Times New Roman" panose="02020603050405020304" pitchFamily="18" charset="0"/>
                <a:cs typeface="Times New Roman" panose="02020603050405020304" pitchFamily="18" charset="0"/>
              </a:rPr>
            </a:br>
            <a:endParaRPr lang="uk-UA"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90418" y="1862569"/>
            <a:ext cx="9839037" cy="3725431"/>
          </a:xfrm>
        </p:spPr>
        <p:txBody>
          <a:bodyPr>
            <a:normAutofit/>
          </a:bodyPr>
          <a:lstStyle/>
          <a:p>
            <a:pPr marL="0" indent="0">
              <a:buNone/>
            </a:pPr>
            <a:r>
              <a:rPr lang="ru-RU" sz="2400" dirty="0" smtClean="0">
                <a:latin typeface="Times New Roman" panose="02020603050405020304" pitchFamily="18" charset="0"/>
                <a:cs typeface="Times New Roman" panose="02020603050405020304" pitchFamily="18" charset="0"/>
              </a:rPr>
              <a:t>Шкала </a:t>
            </a:r>
            <a:r>
              <a:rPr lang="ru-RU" sz="2400" dirty="0">
                <a:latin typeface="Times New Roman" panose="02020603050405020304" pitchFamily="18" charset="0"/>
                <a:cs typeface="Times New Roman" panose="02020603050405020304" pitchFamily="18" charset="0"/>
              </a:rPr>
              <a:t>ASIA не є </a:t>
            </a:r>
            <a:r>
              <a:rPr lang="ru-RU" sz="2400" dirty="0" err="1">
                <a:latin typeface="Times New Roman" panose="02020603050405020304" pitchFamily="18" charset="0"/>
                <a:cs typeface="Times New Roman" panose="02020603050405020304" pitchFamily="18" charset="0"/>
              </a:rPr>
              <a:t>статичним</a:t>
            </a:r>
            <a:r>
              <a:rPr lang="ru-RU" sz="2400" dirty="0">
                <a:latin typeface="Times New Roman" panose="02020603050405020304" pitchFamily="18" charset="0"/>
                <a:cs typeface="Times New Roman" panose="02020603050405020304" pitchFamily="18" charset="0"/>
              </a:rPr>
              <a:t> документом. </a:t>
            </a:r>
            <a:r>
              <a:rPr lang="ru-RU" sz="2400" dirty="0" err="1">
                <a:latin typeface="Times New Roman" panose="02020603050405020304" pitchFamily="18" charset="0"/>
                <a:cs typeface="Times New Roman" panose="02020603050405020304" pitchFamily="18" charset="0"/>
              </a:rPr>
              <a:t>Вперше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розроблена</a:t>
            </a:r>
            <a:r>
              <a:rPr lang="ru-RU" sz="2400" dirty="0">
                <a:latin typeface="Times New Roman" panose="02020603050405020304" pitchFamily="18" charset="0"/>
                <a:cs typeface="Times New Roman" panose="02020603050405020304" pitchFamily="18" charset="0"/>
              </a:rPr>
              <a:t> у 1982 </a:t>
            </a:r>
            <a:r>
              <a:rPr lang="ru-RU" sz="2400" dirty="0" err="1">
                <a:latin typeface="Times New Roman" panose="02020603050405020304" pitchFamily="18" charset="0"/>
                <a:cs typeface="Times New Roman" panose="02020603050405020304" pitchFamily="18" charset="0"/>
              </a:rPr>
              <a:t>році</a:t>
            </a:r>
            <a:r>
              <a:rPr lang="ru-RU" sz="2400" dirty="0">
                <a:latin typeface="Times New Roman" panose="02020603050405020304" pitchFamily="18" charset="0"/>
                <a:cs typeface="Times New Roman" panose="02020603050405020304" pitchFamily="18" charset="0"/>
              </a:rPr>
              <a:t>, вона </a:t>
            </a:r>
            <a:r>
              <a:rPr lang="ru-RU" sz="2400" dirty="0" err="1">
                <a:latin typeface="Times New Roman" panose="02020603050405020304" pitchFamily="18" charset="0"/>
                <a:cs typeface="Times New Roman" panose="02020603050405020304" pitchFamily="18" charset="0"/>
              </a:rPr>
              <a:t>пройшла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кілька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важливих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ревізій</a:t>
            </a:r>
            <a:r>
              <a:rPr lang="ru-RU" sz="2400" dirty="0">
                <a:latin typeface="Times New Roman" panose="02020603050405020304" pitchFamily="18" charset="0"/>
                <a:cs typeface="Times New Roman" panose="02020603050405020304" pitchFamily="18" charset="0"/>
              </a:rPr>
              <a:t> (у 1992, 1996, 2000, 2011 роках) та </a:t>
            </a:r>
            <a:r>
              <a:rPr lang="ru-RU" sz="2400" dirty="0" err="1">
                <a:latin typeface="Times New Roman" panose="02020603050405020304" pitchFamily="18" charset="0"/>
                <a:cs typeface="Times New Roman" panose="02020603050405020304" pitchFamily="18" charset="0"/>
              </a:rPr>
              <a:t>оновлень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наприклад</a:t>
            </a:r>
            <a:r>
              <a:rPr lang="ru-RU" sz="2400" dirty="0">
                <a:latin typeface="Times New Roman" panose="02020603050405020304" pitchFamily="18" charset="0"/>
                <a:cs typeface="Times New Roman" panose="02020603050405020304" pitchFamily="18" charset="0"/>
              </a:rPr>
              <a:t>, у 2013 та 2019 роках</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Ці</a:t>
            </a:r>
            <a:r>
              <a:rPr lang="ru-RU" sz="2400" dirty="0">
                <a:latin typeface="Times New Roman" panose="02020603050405020304" pitchFamily="18" charset="0"/>
                <a:cs typeface="Times New Roman" panose="02020603050405020304" pitchFamily="18" charset="0"/>
              </a:rPr>
              <a:t> перегляди </a:t>
            </a:r>
            <a:r>
              <a:rPr lang="ru-RU" sz="2400" dirty="0" err="1">
                <a:latin typeface="Times New Roman" panose="02020603050405020304" pitchFamily="18" charset="0"/>
                <a:cs typeface="Times New Roman" panose="02020603050405020304" pitchFamily="18" charset="0"/>
              </a:rPr>
              <a:t>були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спрямовані</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підвищення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точності</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однозначності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обстеження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Наприклад</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уточнювалися</a:t>
            </a:r>
            <a:r>
              <a:rPr lang="ru-RU" sz="2400" dirty="0">
                <a:latin typeface="Times New Roman" panose="02020603050405020304" pitchFamily="18" charset="0"/>
                <a:cs typeface="Times New Roman" panose="02020603050405020304" pitchFamily="18" charset="0"/>
              </a:rPr>
              <a:t> правила </a:t>
            </a:r>
            <a:r>
              <a:rPr lang="ru-RU" sz="2400" dirty="0" err="1">
                <a:latin typeface="Times New Roman" panose="02020603050405020304" pitchFamily="18" charset="0"/>
                <a:cs typeface="Times New Roman" panose="02020603050405020304" pitchFamily="18" charset="0"/>
              </a:rPr>
              <a:t>визначення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рухового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рівня</a:t>
            </a:r>
            <a:r>
              <a:rPr lang="ru-RU" sz="2400" dirty="0">
                <a:latin typeface="Times New Roman" panose="02020603050405020304" pitchFamily="18" charset="0"/>
                <a:cs typeface="Times New Roman" panose="02020603050405020304" pitchFamily="18" charset="0"/>
              </a:rPr>
              <a:t> у так </a:t>
            </a:r>
            <a:r>
              <a:rPr lang="ru-RU" sz="2400" dirty="0" err="1">
                <a:latin typeface="Times New Roman" panose="02020603050405020304" pitchFamily="18" charset="0"/>
                <a:cs typeface="Times New Roman" panose="02020603050405020304" pitchFamily="18" charset="0"/>
              </a:rPr>
              <a:t>званих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перехідних</a:t>
            </a:r>
            <a:r>
              <a:rPr lang="ru-RU" sz="2400" dirty="0">
                <a:latin typeface="Times New Roman" panose="02020603050405020304" pitchFamily="18" charset="0"/>
                <a:cs typeface="Times New Roman" panose="02020603050405020304" pitchFamily="18" charset="0"/>
              </a:rPr>
              <a:t> зонах» (</a:t>
            </a:r>
            <a:r>
              <a:rPr lang="ru-RU" sz="2400" dirty="0" err="1">
                <a:latin typeface="Times New Roman" panose="02020603050405020304" pitchFamily="18" charset="0"/>
                <a:cs typeface="Times New Roman" panose="02020603050405020304" pitchFamily="18" charset="0"/>
              </a:rPr>
              <a:t>між</a:t>
            </a:r>
            <a:r>
              <a:rPr lang="ru-RU" sz="2400" dirty="0">
                <a:latin typeface="Times New Roman" panose="02020603050405020304" pitchFamily="18" charset="0"/>
                <a:cs typeface="Times New Roman" panose="02020603050405020304" pitchFamily="18" charset="0"/>
              </a:rPr>
              <a:t> сегментами C4-C5 та L1-L2), де </a:t>
            </a:r>
            <a:r>
              <a:rPr lang="ru-RU" sz="2400" dirty="0" err="1">
                <a:latin typeface="Times New Roman" panose="02020603050405020304" pitchFamily="18" charset="0"/>
                <a:cs typeface="Times New Roman" panose="02020603050405020304" pitchFamily="18" charset="0"/>
              </a:rPr>
              <a:t>немає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ключового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м'яза</a:t>
            </a:r>
            <a:r>
              <a:rPr lang="ru-RU" sz="2400" dirty="0">
                <a:latin typeface="Times New Roman" panose="02020603050405020304" pitchFamily="18" charset="0"/>
                <a:cs typeface="Times New Roman" panose="02020603050405020304" pitchFamily="18" charset="0"/>
              </a:rPr>
              <a:t> для </a:t>
            </a:r>
            <a:r>
              <a:rPr lang="ru-RU" sz="2400" dirty="0" err="1">
                <a:latin typeface="Times New Roman" panose="02020603050405020304" pitchFamily="18" charset="0"/>
                <a:cs typeface="Times New Roman" panose="02020603050405020304" pitchFamily="18" charset="0"/>
              </a:rPr>
              <a:t>тестування</a:t>
            </a:r>
            <a:r>
              <a:rPr lang="ru-RU" sz="2400" dirty="0">
                <a:latin typeface="Times New Roman" panose="02020603050405020304" pitchFamily="18" charset="0"/>
                <a:cs typeface="Times New Roman" panose="02020603050405020304" pitchFamily="18" charset="0"/>
              </a:rPr>
              <a:t>. У таких </a:t>
            </a:r>
            <a:r>
              <a:rPr lang="ru-RU" sz="2400" dirty="0" err="1">
                <a:latin typeface="Times New Roman" panose="02020603050405020304" pitchFamily="18" charset="0"/>
                <a:cs typeface="Times New Roman" panose="02020603050405020304" pitchFamily="18" charset="0"/>
              </a:rPr>
              <a:t>випадках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рівень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визначають</a:t>
            </a:r>
            <a:r>
              <a:rPr lang="ru-RU" sz="2400" dirty="0">
                <a:latin typeface="Times New Roman" panose="02020603050405020304" pitchFamily="18" charset="0"/>
                <a:cs typeface="Times New Roman" panose="02020603050405020304" pitchFamily="18" charset="0"/>
              </a:rPr>
              <a:t> за станом </a:t>
            </a:r>
            <a:r>
              <a:rPr lang="ru-RU" sz="2400" dirty="0" err="1">
                <a:latin typeface="Times New Roman" panose="02020603050405020304" pitchFamily="18" charset="0"/>
                <a:cs typeface="Times New Roman" panose="02020603050405020304" pitchFamily="18" charset="0"/>
              </a:rPr>
              <a:t>чутливості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якщо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чутливість</a:t>
            </a:r>
            <a:r>
              <a:rPr lang="ru-RU" sz="2400" dirty="0">
                <a:latin typeface="Times New Roman" panose="02020603050405020304" pitchFamily="18" charset="0"/>
                <a:cs typeface="Times New Roman" panose="02020603050405020304" pitchFamily="18" charset="0"/>
              </a:rPr>
              <a:t> у C4 нормальна, то </a:t>
            </a:r>
            <a:r>
              <a:rPr lang="ru-RU" sz="2400" dirty="0" err="1">
                <a:latin typeface="Times New Roman" panose="02020603050405020304" pitchFamily="18" charset="0"/>
                <a:cs typeface="Times New Roman" panose="02020603050405020304" pitchFamily="18" charset="0"/>
              </a:rPr>
              <a:t>вважається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що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моторна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функція</a:t>
            </a:r>
            <a:r>
              <a:rPr lang="ru-RU" sz="2400" dirty="0">
                <a:latin typeface="Times New Roman" panose="02020603050405020304" pitchFamily="18" charset="0"/>
                <a:cs typeface="Times New Roman" panose="02020603050405020304" pitchFamily="18" charset="0"/>
              </a:rPr>
              <a:t> C4 </a:t>
            </a:r>
            <a:r>
              <a:rPr lang="ru-RU" sz="2400" dirty="0" err="1">
                <a:latin typeface="Times New Roman" panose="02020603050405020304" pitchFamily="18" charset="0"/>
                <a:cs typeface="Times New Roman" panose="02020603050405020304" pitchFamily="18" charset="0"/>
              </a:rPr>
              <a:t>еквівалентна</a:t>
            </a:r>
            <a:r>
              <a:rPr lang="ru-RU" sz="2400" dirty="0">
                <a:latin typeface="Times New Roman" panose="02020603050405020304" pitchFamily="18" charset="0"/>
                <a:cs typeface="Times New Roman" panose="02020603050405020304" pitchFamily="18" charset="0"/>
              </a:rPr>
              <a:t> 5 балам, </a:t>
            </a:r>
            <a:r>
              <a:rPr lang="ru-RU" sz="2400" dirty="0" err="1">
                <a:latin typeface="Times New Roman" panose="02020603050405020304" pitchFamily="18" charset="0"/>
                <a:cs typeface="Times New Roman" panose="02020603050405020304" pitchFamily="18" charset="0"/>
              </a:rPr>
              <a:t>що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дозволяє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застосувати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стандартне</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правило.</a:t>
            </a:r>
            <a:endParaRPr lang="ru-RU" sz="2400" dirty="0">
              <a:latin typeface="Times New Roman" panose="02020603050405020304" pitchFamily="18" charset="0"/>
              <a:cs typeface="Times New Roman" panose="02020603050405020304" pitchFamily="18" charset="0"/>
            </a:endParaRPr>
          </a:p>
          <a:p>
            <a:pPr marL="0" indent="0">
              <a:buNone/>
            </a:pPr>
            <a:endParaRPr lang="uk-UA" dirty="0"/>
          </a:p>
        </p:txBody>
      </p:sp>
    </p:spTree>
    <p:extLst>
      <p:ext uri="{BB962C8B-B14F-4D97-AF65-F5344CB8AC3E}">
        <p14:creationId xmlns:p14="http://schemas.microsoft.com/office/powerpoint/2010/main" val="21359175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Прямоугольник 3"/>
          <p:cNvSpPr/>
          <p:nvPr/>
        </p:nvSpPr>
        <p:spPr>
          <a:xfrm>
            <a:off x="414582" y="1130123"/>
            <a:ext cx="5280164" cy="5262979"/>
          </a:xfrm>
          <a:prstGeom prst="rect">
            <a:avLst/>
          </a:prstGeom>
        </p:spPr>
        <p:txBody>
          <a:bodyPr wrap="square">
            <a:spAutoFit/>
          </a:bodyPr>
          <a:lstStyle/>
          <a:p>
            <a:r>
              <a:rPr lang="uk-UA" sz="1600" dirty="0" smtClean="0">
                <a:latin typeface="Times New Roman" panose="02020603050405020304" pitchFamily="18" charset="0"/>
                <a:cs typeface="Times New Roman" panose="02020603050405020304" pitchFamily="18" charset="0"/>
              </a:rPr>
              <a:t>1. Врахування не-спінальних патологій (</a:t>
            </a:r>
            <a:r>
              <a:rPr lang="en-US" sz="1600" dirty="0" smtClean="0">
                <a:latin typeface="Times New Roman" panose="02020603050405020304" pitchFamily="18" charset="0"/>
                <a:cs typeface="Times New Roman" panose="02020603050405020304" pitchFamily="18" charset="0"/>
              </a:rPr>
              <a:t>Non-SCI related conditions)</a:t>
            </a:r>
          </a:p>
          <a:p>
            <a:r>
              <a:rPr lang="uk-UA" sz="1600" dirty="0" smtClean="0">
                <a:latin typeface="Times New Roman" panose="02020603050405020304" pitchFamily="18" charset="0"/>
                <a:cs typeface="Times New Roman" panose="02020603050405020304" pitchFamily="18" charset="0"/>
              </a:rPr>
              <a:t>Це нововведення запровадило спеціальну систему для документування станів, не пов'язаних із травмою спинного мозку, які можуть впливати на результати обстеження. До таких станів належать хронічні ушкодження периферичних нервів, ампутації, переломи, біль або вікова м'язова слабкість.</a:t>
            </a:r>
          </a:p>
          <a:p>
            <a:endParaRPr lang="uk-UA" sz="1600" dirty="0" smtClean="0">
              <a:latin typeface="Times New Roman" panose="02020603050405020304" pitchFamily="18" charset="0"/>
              <a:cs typeface="Times New Roman" panose="02020603050405020304" pitchFamily="18" charset="0"/>
            </a:endParaRPr>
          </a:p>
          <a:p>
            <a:r>
              <a:rPr lang="uk-UA" sz="1600" dirty="0" smtClean="0">
                <a:latin typeface="Times New Roman" panose="02020603050405020304" pitchFamily="18" charset="0"/>
                <a:cs typeface="Times New Roman" panose="02020603050405020304" pitchFamily="18" charset="0"/>
              </a:rPr>
              <a:t>Як це працює на практиці:</a:t>
            </a:r>
          </a:p>
          <a:p>
            <a:r>
              <a:rPr lang="uk-UA" sz="1600" dirty="0" smtClean="0">
                <a:latin typeface="Times New Roman" panose="02020603050405020304" pitchFamily="18" charset="0"/>
                <a:cs typeface="Times New Roman" panose="02020603050405020304" pitchFamily="18" charset="0"/>
              </a:rPr>
              <a:t>Було введено загальну концепцію позначки «*» (зірочка). Якщо результат обстеження (рухового чи чутливого) є ненормальним через не-спінальну причину, фахівець має зафіксувати фактичну оцінку та позначити її зірочкою.</a:t>
            </a:r>
          </a:p>
          <a:p>
            <a:r>
              <a:rPr lang="uk-UA" sz="1600" dirty="0" smtClean="0">
                <a:latin typeface="Times New Roman" panose="02020603050405020304" pitchFamily="18" charset="0"/>
                <a:cs typeface="Times New Roman" panose="02020603050405020304" pitchFamily="18" charset="0"/>
              </a:rPr>
              <a:t>Наприклад, замість старої оцінки «5*» (яка більше не використовується) тепер ставиться фактична сила м'яза (0-4 бали) з позначкою «*».</a:t>
            </a:r>
          </a:p>
          <a:p>
            <a:r>
              <a:rPr lang="uk-UA" sz="1600" dirty="0" smtClean="0">
                <a:latin typeface="Times New Roman" panose="02020603050405020304" pitchFamily="18" charset="0"/>
                <a:cs typeface="Times New Roman" panose="02020603050405020304" pitchFamily="18" charset="0"/>
              </a:rPr>
              <a:t>Це правило діє як для рухового, так і для чутливого обстеження.</a:t>
            </a:r>
          </a:p>
          <a:p>
            <a:r>
              <a:rPr lang="uk-UA" sz="1600" dirty="0" smtClean="0">
                <a:latin typeface="Times New Roman" panose="02020603050405020304" pitchFamily="18" charset="0"/>
                <a:cs typeface="Times New Roman" panose="02020603050405020304" pitchFamily="18" charset="0"/>
              </a:rPr>
              <a:t>У коментарях потрібно обов'язково вказати причину такої позначки.</a:t>
            </a:r>
            <a:endParaRPr lang="uk-UA" sz="16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6022693" y="260985"/>
            <a:ext cx="6169307" cy="6247864"/>
          </a:xfrm>
          <a:prstGeom prst="rect">
            <a:avLst/>
          </a:prstGeom>
        </p:spPr>
        <p:txBody>
          <a:bodyPr wrap="square">
            <a:spAutoFit/>
          </a:bodyPr>
          <a:lstStyle/>
          <a:p>
            <a:r>
              <a:rPr lang="uk-UA" sz="1600" dirty="0" smtClean="0">
                <a:latin typeface="Times New Roman" panose="02020603050405020304" pitchFamily="18" charset="0"/>
                <a:cs typeface="Times New Roman" panose="02020603050405020304" pitchFamily="18" charset="0"/>
              </a:rPr>
              <a:t>2. Уточнення визначення Зон часткового збереження (</a:t>
            </a:r>
            <a:r>
              <a:rPr lang="en-US" sz="1600" dirty="0" smtClean="0">
                <a:latin typeface="Times New Roman" panose="02020603050405020304" pitchFamily="18" charset="0"/>
                <a:cs typeface="Times New Roman" panose="02020603050405020304" pitchFamily="18" charset="0"/>
              </a:rPr>
              <a:t>ZPP)</a:t>
            </a:r>
          </a:p>
          <a:p>
            <a:r>
              <a:rPr lang="uk-UA" sz="1600" dirty="0" smtClean="0">
                <a:latin typeface="Times New Roman" panose="02020603050405020304" pitchFamily="18" charset="0"/>
                <a:cs typeface="Times New Roman" panose="02020603050405020304" pitchFamily="18" charset="0"/>
              </a:rPr>
              <a:t>Це одне з найважливіших уточнень. Раніше </a:t>
            </a:r>
            <a:r>
              <a:rPr lang="en-US" sz="1600" dirty="0" smtClean="0">
                <a:latin typeface="Times New Roman" panose="02020603050405020304" pitchFamily="18" charset="0"/>
                <a:cs typeface="Times New Roman" panose="02020603050405020304" pitchFamily="18" charset="0"/>
              </a:rPr>
              <a:t>ZPP </a:t>
            </a:r>
            <a:r>
              <a:rPr lang="uk-UA" sz="1600" dirty="0" smtClean="0">
                <a:latin typeface="Times New Roman" panose="02020603050405020304" pitchFamily="18" charset="0"/>
                <a:cs typeface="Times New Roman" panose="02020603050405020304" pitchFamily="18" charset="0"/>
              </a:rPr>
              <a:t>визначалися тільки для повних ушкоджень (</a:t>
            </a:r>
            <a:r>
              <a:rPr lang="en-US" sz="1600" dirty="0" smtClean="0">
                <a:latin typeface="Times New Roman" panose="02020603050405020304" pitchFamily="18" charset="0"/>
                <a:cs typeface="Times New Roman" panose="02020603050405020304" pitchFamily="18" charset="0"/>
              </a:rPr>
              <a:t>AIS A). </a:t>
            </a:r>
            <a:r>
              <a:rPr lang="uk-UA" sz="1600" dirty="0" smtClean="0">
                <a:latin typeface="Times New Roman" panose="02020603050405020304" pitchFamily="18" charset="0"/>
                <a:cs typeface="Times New Roman" panose="02020603050405020304" pitchFamily="18" charset="0"/>
              </a:rPr>
              <a:t>Оновлення 2019 року розширило це поняття й на неповні ушкодження.</a:t>
            </a:r>
          </a:p>
          <a:p>
            <a:endParaRPr lang="uk-UA" sz="1600" dirty="0" smtClean="0">
              <a:latin typeface="Times New Roman" panose="02020603050405020304" pitchFamily="18" charset="0"/>
              <a:cs typeface="Times New Roman" panose="02020603050405020304" pitchFamily="18" charset="0"/>
            </a:endParaRPr>
          </a:p>
          <a:p>
            <a:r>
              <a:rPr lang="uk-UA" sz="1600" dirty="0" smtClean="0">
                <a:latin typeface="Times New Roman" panose="02020603050405020304" pitchFamily="18" charset="0"/>
                <a:cs typeface="Times New Roman" panose="02020603050405020304" pitchFamily="18" charset="0"/>
              </a:rPr>
              <a:t>Нові правила визначення </a:t>
            </a:r>
            <a:r>
              <a:rPr lang="en-US" sz="1600" dirty="0" smtClean="0">
                <a:latin typeface="Times New Roman" panose="02020603050405020304" pitchFamily="18" charset="0"/>
                <a:cs typeface="Times New Roman" panose="02020603050405020304" pitchFamily="18" charset="0"/>
              </a:rPr>
              <a:t>ZPP:</a:t>
            </a:r>
          </a:p>
          <a:p>
            <a:r>
              <a:rPr lang="uk-UA" sz="1600" dirty="0" smtClean="0">
                <a:latin typeface="Times New Roman" panose="02020603050405020304" pitchFamily="18" charset="0"/>
                <a:cs typeface="Times New Roman" panose="02020603050405020304" pitchFamily="18" charset="0"/>
              </a:rPr>
              <a:t>Рухова </a:t>
            </a:r>
            <a:r>
              <a:rPr lang="en-US" sz="1600" dirty="0" smtClean="0">
                <a:latin typeface="Times New Roman" panose="02020603050405020304" pitchFamily="18" charset="0"/>
                <a:cs typeface="Times New Roman" panose="02020603050405020304" pitchFamily="18" charset="0"/>
              </a:rPr>
              <a:t>ZPP: </a:t>
            </a:r>
            <a:r>
              <a:rPr lang="uk-UA" sz="1600" dirty="0" smtClean="0">
                <a:latin typeface="Times New Roman" panose="02020603050405020304" pitchFamily="18" charset="0"/>
                <a:cs typeface="Times New Roman" panose="02020603050405020304" pitchFamily="18" charset="0"/>
              </a:rPr>
              <a:t>тепер визначається та документується в усіх випадках, включно з неповними ушкодженнями, де відсутнє довільне анальне скорочення (</a:t>
            </a:r>
            <a:r>
              <a:rPr lang="en-US" sz="1600" dirty="0" smtClean="0">
                <a:latin typeface="Times New Roman" panose="02020603050405020304" pitchFamily="18" charset="0"/>
                <a:cs typeface="Times New Roman" panose="02020603050405020304" pitchFamily="18" charset="0"/>
              </a:rPr>
              <a:t>VAC).</a:t>
            </a:r>
          </a:p>
          <a:p>
            <a:r>
              <a:rPr lang="uk-UA" sz="1600" dirty="0" smtClean="0">
                <a:latin typeface="Times New Roman" panose="02020603050405020304" pitchFamily="18" charset="0"/>
                <a:cs typeface="Times New Roman" panose="02020603050405020304" pitchFamily="18" charset="0"/>
              </a:rPr>
              <a:t>Чутлива </a:t>
            </a:r>
            <a:r>
              <a:rPr lang="en-US" sz="1600" dirty="0" smtClean="0">
                <a:latin typeface="Times New Roman" panose="02020603050405020304" pitchFamily="18" charset="0"/>
                <a:cs typeface="Times New Roman" panose="02020603050405020304" pitchFamily="18" charset="0"/>
              </a:rPr>
              <a:t>ZPP: </a:t>
            </a:r>
            <a:r>
              <a:rPr lang="uk-UA" sz="1600" dirty="0" smtClean="0">
                <a:latin typeface="Times New Roman" panose="02020603050405020304" pitchFamily="18" charset="0"/>
                <a:cs typeface="Times New Roman" panose="02020603050405020304" pitchFamily="18" charset="0"/>
              </a:rPr>
              <a:t>визначається на конкретному боці за відсутності чутливості (легкий дотик, укол) у сегментах </a:t>
            </a:r>
            <a:r>
              <a:rPr lang="en-US" sz="1600" dirty="0" smtClean="0">
                <a:latin typeface="Times New Roman" panose="02020603050405020304" pitchFamily="18" charset="0"/>
                <a:cs typeface="Times New Roman" panose="02020603050405020304" pitchFamily="18" charset="0"/>
              </a:rPr>
              <a:t>S4-S5, </a:t>
            </a:r>
            <a:r>
              <a:rPr lang="uk-UA" sz="1600" dirty="0" smtClean="0">
                <a:latin typeface="Times New Roman" panose="02020603050405020304" pitchFamily="18" charset="0"/>
                <a:cs typeface="Times New Roman" panose="02020603050405020304" pitchFamily="18" charset="0"/>
              </a:rPr>
              <a:t>за умови відсутності глибокого анального тиску (</a:t>
            </a:r>
            <a:r>
              <a:rPr lang="en-US" sz="1600" dirty="0" smtClean="0">
                <a:latin typeface="Times New Roman" panose="02020603050405020304" pitchFamily="18" charset="0"/>
                <a:cs typeface="Times New Roman" panose="02020603050405020304" pitchFamily="18" charset="0"/>
              </a:rPr>
              <a:t>DAP).</a:t>
            </a:r>
          </a:p>
          <a:p>
            <a:r>
              <a:rPr lang="uk-UA" sz="1600" dirty="0" smtClean="0">
                <a:latin typeface="Times New Roman" panose="02020603050405020304" pitchFamily="18" charset="0"/>
                <a:cs typeface="Times New Roman" panose="02020603050405020304" pitchFamily="18" charset="0"/>
              </a:rPr>
              <a:t>Якщо глибокий анальний тиск (</a:t>
            </a:r>
            <a:r>
              <a:rPr lang="en-US" sz="1600" dirty="0" smtClean="0">
                <a:latin typeface="Times New Roman" panose="02020603050405020304" pitchFamily="18" charset="0"/>
                <a:cs typeface="Times New Roman" panose="02020603050405020304" pitchFamily="18" charset="0"/>
              </a:rPr>
              <a:t>DAP) </a:t>
            </a:r>
            <a:r>
              <a:rPr lang="uk-UA" sz="1600" dirty="0" smtClean="0">
                <a:latin typeface="Times New Roman" panose="02020603050405020304" pitchFamily="18" charset="0"/>
                <a:cs typeface="Times New Roman" panose="02020603050405020304" pitchFamily="18" charset="0"/>
              </a:rPr>
              <a:t>присутній, чутлива </a:t>
            </a:r>
            <a:r>
              <a:rPr lang="en-US" sz="1600" dirty="0" smtClean="0">
                <a:latin typeface="Times New Roman" panose="02020603050405020304" pitchFamily="18" charset="0"/>
                <a:cs typeface="Times New Roman" panose="02020603050405020304" pitchFamily="18" charset="0"/>
              </a:rPr>
              <a:t>ZPP </a:t>
            </a:r>
            <a:r>
              <a:rPr lang="uk-UA" sz="1600" dirty="0" smtClean="0">
                <a:latin typeface="Times New Roman" panose="02020603050405020304" pitchFamily="18" charset="0"/>
                <a:cs typeface="Times New Roman" panose="02020603050405020304" pitchFamily="18" charset="0"/>
              </a:rPr>
              <a:t>не визначається (позначається як "</a:t>
            </a:r>
            <a:r>
              <a:rPr lang="en-US" sz="1600" dirty="0" smtClean="0">
                <a:latin typeface="Times New Roman" panose="02020603050405020304" pitchFamily="18" charset="0"/>
                <a:cs typeface="Times New Roman" panose="02020603050405020304" pitchFamily="18" charset="0"/>
              </a:rPr>
              <a:t>not applicable").</a:t>
            </a:r>
          </a:p>
          <a:p>
            <a:endParaRPr lang="en-US" sz="1600" dirty="0" smtClean="0">
              <a:latin typeface="Times New Roman" panose="02020603050405020304" pitchFamily="18" charset="0"/>
              <a:cs typeface="Times New Roman" panose="02020603050405020304" pitchFamily="18" charset="0"/>
            </a:endParaRPr>
          </a:p>
          <a:p>
            <a:r>
              <a:rPr lang="en-US" sz="1600" dirty="0" smtClean="0">
                <a:latin typeface="Times New Roman" panose="02020603050405020304" pitchFamily="18" charset="0"/>
                <a:cs typeface="Times New Roman" panose="02020603050405020304" pitchFamily="18" charset="0"/>
              </a:rPr>
              <a:t>3. </a:t>
            </a:r>
            <a:r>
              <a:rPr lang="uk-UA" sz="1600" dirty="0" smtClean="0">
                <a:latin typeface="Times New Roman" panose="02020603050405020304" pitchFamily="18" charset="0"/>
                <a:cs typeface="Times New Roman" panose="02020603050405020304" pitchFamily="18" charset="0"/>
              </a:rPr>
              <a:t>Покращена точність класифікації</a:t>
            </a:r>
          </a:p>
          <a:p>
            <a:r>
              <a:rPr lang="uk-UA" sz="1600" dirty="0" smtClean="0">
                <a:latin typeface="Times New Roman" panose="02020603050405020304" pitchFamily="18" charset="0"/>
                <a:cs typeface="Times New Roman" panose="02020603050405020304" pitchFamily="18" charset="0"/>
              </a:rPr>
              <a:t>Завдяки цим змінам класифікація стала більш гнучкою та точною. Дослідження показали, що нове визначення </a:t>
            </a:r>
            <a:r>
              <a:rPr lang="en-US" sz="1600" dirty="0" smtClean="0">
                <a:latin typeface="Times New Roman" panose="02020603050405020304" pitchFamily="18" charset="0"/>
                <a:cs typeface="Times New Roman" panose="02020603050405020304" pitchFamily="18" charset="0"/>
              </a:rPr>
              <a:t>ZPP </a:t>
            </a:r>
            <a:r>
              <a:rPr lang="uk-UA" sz="1600" dirty="0" smtClean="0">
                <a:latin typeface="Times New Roman" panose="02020603050405020304" pitchFamily="18" charset="0"/>
                <a:cs typeface="Times New Roman" panose="02020603050405020304" pitchFamily="18" charset="0"/>
              </a:rPr>
              <a:t>дозволяє надати цю важливу прогностичну інформацію приблизно для третини всіх пацієнтів з неповними ушкодженнями, для яких раніше </a:t>
            </a:r>
            <a:r>
              <a:rPr lang="en-US" sz="1600" dirty="0" smtClean="0">
                <a:latin typeface="Times New Roman" panose="02020603050405020304" pitchFamily="18" charset="0"/>
                <a:cs typeface="Times New Roman" panose="02020603050405020304" pitchFamily="18" charset="0"/>
              </a:rPr>
              <a:t>ZPP </a:t>
            </a:r>
            <a:r>
              <a:rPr lang="uk-UA" sz="1600" dirty="0" smtClean="0">
                <a:latin typeface="Times New Roman" panose="02020603050405020304" pitchFamily="18" charset="0"/>
                <a:cs typeface="Times New Roman" panose="02020603050405020304" pitchFamily="18" charset="0"/>
              </a:rPr>
              <a:t>не визначалися взагалі.</a:t>
            </a:r>
          </a:p>
          <a:p>
            <a:endParaRPr lang="uk-UA" sz="1600" dirty="0" smtClean="0">
              <a:latin typeface="Times New Roman" panose="02020603050405020304" pitchFamily="18" charset="0"/>
              <a:cs typeface="Times New Roman" panose="02020603050405020304" pitchFamily="18" charset="0"/>
            </a:endParaRPr>
          </a:p>
          <a:p>
            <a:r>
              <a:rPr lang="uk-UA" sz="1600" dirty="0" smtClean="0">
                <a:latin typeface="Times New Roman" panose="02020603050405020304" pitchFamily="18" charset="0"/>
                <a:cs typeface="Times New Roman" panose="02020603050405020304" pitchFamily="18" charset="0"/>
              </a:rPr>
              <a:t>Оновлення 2019 року було спрямоване саме на те, щоб зробити класифікацію більш інклюзивною та клінічно корисною для ширшого кола пацієнтів.</a:t>
            </a:r>
            <a:endParaRPr lang="uk-UA" sz="16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14582" y="260985"/>
            <a:ext cx="4869410" cy="707886"/>
          </a:xfrm>
          <a:prstGeom prst="rect">
            <a:avLst/>
          </a:prstGeom>
        </p:spPr>
        <p:txBody>
          <a:bodyPr wrap="none">
            <a:spAutoFit/>
          </a:bodyPr>
          <a:lstStyle/>
          <a:p>
            <a:r>
              <a:rPr lang="ru-RU" sz="2000" b="1" dirty="0" err="1">
                <a:latin typeface="Times New Roman" panose="02020603050405020304" pitchFamily="18" charset="0"/>
                <a:cs typeface="Times New Roman" panose="02020603050405020304" pitchFamily="18" charset="0"/>
              </a:rPr>
              <a:t>К</a:t>
            </a:r>
            <a:r>
              <a:rPr lang="ru-RU" sz="2000" b="1" dirty="0" err="1" smtClean="0">
                <a:latin typeface="Times New Roman" panose="02020603050405020304" pitchFamily="18" charset="0"/>
                <a:cs typeface="Times New Roman" panose="02020603050405020304" pitchFamily="18" charset="0"/>
              </a:rPr>
              <a:t>лючові</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зміни</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які</a:t>
            </a:r>
            <a:r>
              <a:rPr lang="ru-RU" sz="2000" b="1" dirty="0" smtClean="0">
                <a:latin typeface="Times New Roman" panose="02020603050405020304" pitchFamily="18" charset="0"/>
                <a:cs typeface="Times New Roman" panose="02020603050405020304" pitchFamily="18" charset="0"/>
              </a:rPr>
              <a:t> принесло </a:t>
            </a:r>
            <a:r>
              <a:rPr lang="ru-RU" sz="2000" b="1" dirty="0" err="1" smtClean="0">
                <a:latin typeface="Times New Roman" panose="02020603050405020304" pitchFamily="18" charset="0"/>
                <a:cs typeface="Times New Roman" panose="02020603050405020304" pitchFamily="18" charset="0"/>
              </a:rPr>
              <a:t>оновлення</a:t>
            </a:r>
            <a:r>
              <a:rPr lang="ru-RU" sz="2000" b="1" dirty="0" smtClean="0">
                <a:latin typeface="Times New Roman" panose="02020603050405020304" pitchFamily="18" charset="0"/>
                <a:cs typeface="Times New Roman" panose="02020603050405020304" pitchFamily="18" charset="0"/>
              </a:rPr>
              <a:t> </a:t>
            </a:r>
          </a:p>
          <a:p>
            <a:r>
              <a:rPr lang="ru-RU" sz="2000" b="1" dirty="0" smtClean="0">
                <a:latin typeface="Times New Roman" panose="02020603050405020304" pitchFamily="18" charset="0"/>
                <a:cs typeface="Times New Roman" panose="02020603050405020304" pitchFamily="18" charset="0"/>
              </a:rPr>
              <a:t>ISNCSCI 2019 року</a:t>
            </a:r>
            <a:endParaRPr lang="uk-UA"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43460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636" y="239135"/>
            <a:ext cx="10515600" cy="1325563"/>
          </a:xfrm>
        </p:spPr>
        <p:txBody>
          <a:bodyPr>
            <a:normAutofit/>
          </a:bodyPr>
          <a:lstStyle/>
          <a:p>
            <a:r>
              <a:rPr lang="uk-UA" sz="2800" b="1" dirty="0" smtClean="0">
                <a:latin typeface="Times New Roman" panose="02020603050405020304" pitchFamily="18" charset="0"/>
                <a:cs typeface="Times New Roman" panose="02020603050405020304" pitchFamily="18" charset="0"/>
              </a:rPr>
              <a:t>Стандартизація та </a:t>
            </a:r>
            <a:r>
              <a:rPr lang="uk-UA" sz="2800" b="1" dirty="0" err="1" smtClean="0">
                <a:latin typeface="Times New Roman" panose="02020603050405020304" pitchFamily="18" charset="0"/>
                <a:cs typeface="Times New Roman" panose="02020603050405020304" pitchFamily="18" charset="0"/>
              </a:rPr>
              <a:t>цифровізація</a:t>
            </a:r>
            <a:r>
              <a:rPr lang="uk-UA" sz="2800" dirty="0" smtClean="0">
                <a:latin typeface="Times New Roman" panose="02020603050405020304" pitchFamily="18" charset="0"/>
                <a:cs typeface="Times New Roman" panose="02020603050405020304" pitchFamily="18" charset="0"/>
              </a:rPr>
              <a:t/>
            </a:r>
            <a:br>
              <a:rPr lang="uk-UA" sz="2800" dirty="0" smtClean="0">
                <a:latin typeface="Times New Roman" panose="02020603050405020304" pitchFamily="18" charset="0"/>
                <a:cs typeface="Times New Roman" panose="02020603050405020304" pitchFamily="18" charset="0"/>
              </a:rPr>
            </a:br>
            <a:endParaRPr lang="uk-UA"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09636" y="1200727"/>
            <a:ext cx="5303983" cy="5227782"/>
          </a:xfrm>
        </p:spPr>
        <p:txBody>
          <a:bodyPr>
            <a:normAutofit fontScale="92500"/>
          </a:bodyPr>
          <a:lstStyle/>
          <a:p>
            <a:pPr marL="0" indent="0">
              <a:buNone/>
            </a:pPr>
            <a:r>
              <a:rPr lang="uk-UA" sz="2600" dirty="0" smtClean="0">
                <a:latin typeface="Times New Roman" panose="02020603050405020304" pitchFamily="18" charset="0"/>
                <a:cs typeface="Times New Roman" panose="02020603050405020304" pitchFamily="18" charset="0"/>
              </a:rPr>
              <a:t>Головна </a:t>
            </a:r>
            <a:r>
              <a:rPr lang="uk-UA" sz="2600" dirty="0">
                <a:latin typeface="Times New Roman" panose="02020603050405020304" pitchFamily="18" charset="0"/>
                <a:cs typeface="Times New Roman" panose="02020603050405020304" pitchFamily="18" charset="0"/>
              </a:rPr>
              <a:t>мета такої прискіпливої стандартизації — створити єдину мову для фахівців у всьому світі, щоб дані клінічних досліджень і результати лікування можна було </a:t>
            </a:r>
            <a:r>
              <a:rPr lang="uk-UA" sz="2600" dirty="0" err="1">
                <a:latin typeface="Times New Roman" panose="02020603050405020304" pitchFamily="18" charset="0"/>
                <a:cs typeface="Times New Roman" panose="02020603050405020304" pitchFamily="18" charset="0"/>
              </a:rPr>
              <a:t>коректно</a:t>
            </a:r>
            <a:r>
              <a:rPr lang="uk-UA" sz="2600" dirty="0">
                <a:latin typeface="Times New Roman" panose="02020603050405020304" pitchFamily="18" charset="0"/>
                <a:cs typeface="Times New Roman" panose="02020603050405020304" pitchFamily="18" charset="0"/>
              </a:rPr>
              <a:t> </a:t>
            </a:r>
            <a:r>
              <a:rPr lang="uk-UA" sz="2600" dirty="0" smtClean="0">
                <a:latin typeface="Times New Roman" panose="02020603050405020304" pitchFamily="18" charset="0"/>
                <a:cs typeface="Times New Roman" panose="02020603050405020304" pitchFamily="18" charset="0"/>
              </a:rPr>
              <a:t>порівнювати. </a:t>
            </a:r>
            <a:r>
              <a:rPr lang="uk-UA" sz="2600" dirty="0">
                <a:latin typeface="Times New Roman" panose="02020603050405020304" pitchFamily="18" charset="0"/>
                <a:cs typeface="Times New Roman" panose="02020603050405020304" pitchFamily="18" charset="0"/>
              </a:rPr>
              <a:t>Цифрові інструменти, такі як онлайн-програма для навчання </a:t>
            </a:r>
            <a:r>
              <a:rPr lang="en-US" sz="2600" dirty="0" err="1">
                <a:latin typeface="Times New Roman" panose="02020603050405020304" pitchFamily="18" charset="0"/>
                <a:cs typeface="Times New Roman" panose="02020603050405020304" pitchFamily="18" charset="0"/>
              </a:rPr>
              <a:t>InSTeP</a:t>
            </a:r>
            <a:r>
              <a:rPr lang="en-US" sz="2600" dirty="0">
                <a:latin typeface="Times New Roman" panose="02020603050405020304" pitchFamily="18" charset="0"/>
                <a:cs typeface="Times New Roman" panose="02020603050405020304" pitchFamily="18" charset="0"/>
              </a:rPr>
              <a:t> (International Standards e-Learning Program), </a:t>
            </a:r>
            <a:r>
              <a:rPr lang="uk-UA" sz="2600" dirty="0">
                <a:latin typeface="Times New Roman" panose="02020603050405020304" pitchFamily="18" charset="0"/>
                <a:cs typeface="Times New Roman" panose="02020603050405020304" pitchFamily="18" charset="0"/>
              </a:rPr>
              <a:t>роблять цей стандарт доступнішим для вивчення . Важливо, що Україна активно інтегрує цей міжнародний досвід, додавши шкалу </a:t>
            </a:r>
            <a:r>
              <a:rPr lang="en-US" sz="2600" dirty="0">
                <a:latin typeface="Times New Roman" panose="02020603050405020304" pitchFamily="18" charset="0"/>
                <a:cs typeface="Times New Roman" panose="02020603050405020304" pitchFamily="18" charset="0"/>
              </a:rPr>
              <a:t>ASIA </a:t>
            </a:r>
            <a:r>
              <a:rPr lang="uk-UA" sz="2600" dirty="0">
                <a:latin typeface="Times New Roman" panose="02020603050405020304" pitchFamily="18" charset="0"/>
                <a:cs typeface="Times New Roman" panose="02020603050405020304" pitchFamily="18" charset="0"/>
              </a:rPr>
              <a:t>до електронної системи охорони здоров'я (ЕСОЗ) для фіксації стану пацієнтів під час </a:t>
            </a:r>
            <a:r>
              <a:rPr lang="uk-UA" sz="2600" dirty="0" smtClean="0">
                <a:latin typeface="Times New Roman" panose="02020603050405020304" pitchFamily="18" charset="0"/>
                <a:cs typeface="Times New Roman" panose="02020603050405020304" pitchFamily="18" charset="0"/>
              </a:rPr>
              <a:t>реабілітації</a:t>
            </a:r>
            <a:r>
              <a:rPr lang="en-US" sz="2600" dirty="0" smtClean="0">
                <a:latin typeface="Times New Roman" panose="02020603050405020304" pitchFamily="18" charset="0"/>
                <a:cs typeface="Times New Roman" panose="02020603050405020304" pitchFamily="18" charset="0"/>
              </a:rPr>
              <a:t>.</a:t>
            </a:r>
            <a:endParaRPr lang="uk-UA" sz="2600" dirty="0">
              <a:latin typeface="Times New Roman" panose="02020603050405020304" pitchFamily="18" charset="0"/>
              <a:cs typeface="Times New Roman" panose="02020603050405020304" pitchFamily="18" charset="0"/>
            </a:endParaRPr>
          </a:p>
          <a:p>
            <a:endParaRPr lang="uk-UA" dirty="0"/>
          </a:p>
        </p:txBody>
      </p:sp>
      <p:pic>
        <p:nvPicPr>
          <p:cNvPr id="5122" name="Picture 2" descr="Шкала порушень Американської асоціації ураження спинного мозку (ASIA) –  Physiopedia Multilingu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1671" y="1200727"/>
            <a:ext cx="5838825"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22697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691261" y="240804"/>
            <a:ext cx="5640092" cy="6617196"/>
          </a:xfrm>
          <a:prstGeom prst="rect">
            <a:avLst/>
          </a:prstGeom>
        </p:spPr>
        <p:txBody>
          <a:bodyPr wrap="square">
            <a:spAutoFit/>
          </a:bodyPr>
          <a:lstStyle/>
          <a:p>
            <a:r>
              <a:rPr lang="uk-UA" sz="2400" b="1" dirty="0" smtClean="0">
                <a:latin typeface="Times New Roman" panose="02020603050405020304" pitchFamily="18" charset="0"/>
                <a:cs typeface="Times New Roman" panose="02020603050405020304" pitchFamily="18" charset="0"/>
              </a:rPr>
              <a:t>Переваги шкали ASIA (ISNCSCI):</a:t>
            </a:r>
          </a:p>
          <a:p>
            <a:endParaRPr lang="uk-UA" sz="2000" dirty="0" smtClean="0">
              <a:latin typeface="Times New Roman" panose="02020603050405020304" pitchFamily="18" charset="0"/>
              <a:cs typeface="Times New Roman" panose="02020603050405020304" pitchFamily="18" charset="0"/>
            </a:endParaRPr>
          </a:p>
          <a:p>
            <a:r>
              <a:rPr lang="uk-UA" sz="2000" dirty="0" smtClean="0">
                <a:latin typeface="Times New Roman" panose="02020603050405020304" pitchFamily="18" charset="0"/>
                <a:cs typeface="Times New Roman" panose="02020603050405020304" pitchFamily="18" charset="0"/>
              </a:rPr>
              <a:t>- Стандартизація та універсальність - єдиний загальноприйнятий протокол обстеження в усьому світі, що забезпечує відтворюваність результатів будь-яким навченим фахівцем.</a:t>
            </a:r>
          </a:p>
          <a:p>
            <a:endParaRPr lang="uk-UA" sz="2000" dirty="0" smtClean="0">
              <a:latin typeface="Times New Roman" panose="02020603050405020304" pitchFamily="18" charset="0"/>
              <a:cs typeface="Times New Roman" panose="02020603050405020304" pitchFamily="18" charset="0"/>
            </a:endParaRPr>
          </a:p>
          <a:p>
            <a:r>
              <a:rPr lang="uk-UA" sz="2000" dirty="0" smtClean="0">
                <a:latin typeface="Times New Roman" panose="02020603050405020304" pitchFamily="18" charset="0"/>
                <a:cs typeface="Times New Roman" panose="02020603050405020304" pitchFamily="18" charset="0"/>
              </a:rPr>
              <a:t>- Єдина мова комунікації </a:t>
            </a:r>
            <a:r>
              <a:rPr lang="uk-UA" sz="2000" dirty="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 уніфікована термінологія (рівень ушкодження, ступінь AIS) для всіх членів </a:t>
            </a:r>
            <a:r>
              <a:rPr lang="uk-UA" sz="2000" dirty="0" err="1" smtClean="0">
                <a:latin typeface="Times New Roman" panose="02020603050405020304" pitchFamily="18" charset="0"/>
                <a:cs typeface="Times New Roman" panose="02020603050405020304" pitchFamily="18" charset="0"/>
              </a:rPr>
              <a:t>мультидисциплінарної</a:t>
            </a:r>
            <a:r>
              <a:rPr lang="uk-UA" sz="2000" dirty="0" smtClean="0">
                <a:latin typeface="Times New Roman" panose="02020603050405020304" pitchFamily="18" charset="0"/>
                <a:cs typeface="Times New Roman" panose="02020603050405020304" pitchFamily="18" charset="0"/>
              </a:rPr>
              <a:t> команди та для ведення документації.</a:t>
            </a:r>
          </a:p>
          <a:p>
            <a:endParaRPr lang="uk-UA" sz="2000" dirty="0" smtClean="0">
              <a:latin typeface="Times New Roman" panose="02020603050405020304" pitchFamily="18" charset="0"/>
              <a:cs typeface="Times New Roman" panose="02020603050405020304" pitchFamily="18" charset="0"/>
            </a:endParaRPr>
          </a:p>
          <a:p>
            <a:r>
              <a:rPr lang="uk-UA" sz="2000" dirty="0" smtClean="0">
                <a:latin typeface="Times New Roman" panose="02020603050405020304" pitchFamily="18" charset="0"/>
                <a:cs typeface="Times New Roman" panose="02020603050405020304" pitchFamily="18" charset="0"/>
              </a:rPr>
              <a:t>- Прогностична цінність - дозволяє передбачати потенціал відновлення (особливо ходьби) на основі ступеня повноти ушкодження та наявності сакрального щадіння.</a:t>
            </a:r>
          </a:p>
          <a:p>
            <a:endParaRPr lang="uk-UA" sz="2000" dirty="0" smtClean="0">
              <a:latin typeface="Times New Roman" panose="02020603050405020304" pitchFamily="18" charset="0"/>
              <a:cs typeface="Times New Roman" panose="02020603050405020304" pitchFamily="18" charset="0"/>
            </a:endParaRPr>
          </a:p>
          <a:p>
            <a:r>
              <a:rPr lang="uk-UA" sz="2000" dirty="0" smtClean="0">
                <a:latin typeface="Times New Roman" panose="02020603050405020304" pitchFamily="18" charset="0"/>
                <a:cs typeface="Times New Roman" panose="02020603050405020304" pitchFamily="18" charset="0"/>
              </a:rPr>
              <a:t>- Основа для планування реабілітації - допомагає ставити реалістичні цілі та розробляти індивідуальну програму фізичної терапії.</a:t>
            </a:r>
          </a:p>
          <a:p>
            <a:endParaRPr lang="uk-UA" sz="2000" dirty="0" smtClean="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933236" y="949123"/>
            <a:ext cx="4649165" cy="5016758"/>
          </a:xfrm>
          <a:prstGeom prst="rect">
            <a:avLst/>
          </a:prstGeom>
        </p:spPr>
        <p:txBody>
          <a:bodyPr wrap="square">
            <a:spAutoFit/>
          </a:bodyPr>
          <a:lstStyle/>
          <a:p>
            <a:r>
              <a:rPr lang="uk-UA" sz="2000" dirty="0">
                <a:latin typeface="Times New Roman" panose="02020603050405020304" pitchFamily="18" charset="0"/>
                <a:cs typeface="Times New Roman" panose="02020603050405020304" pitchFamily="18" charset="0"/>
              </a:rPr>
              <a:t>- Кількісна оцінка динаміки - надає числові показники (сумарні бали моторики та чутливості) для об'єктивного відстеження змін стану пацієнта в процесі лікування.</a:t>
            </a:r>
          </a:p>
          <a:p>
            <a:endParaRPr lang="uk-UA" sz="2000" dirty="0">
              <a:latin typeface="Times New Roman" panose="02020603050405020304" pitchFamily="18" charset="0"/>
              <a:cs typeface="Times New Roman" panose="02020603050405020304" pitchFamily="18" charset="0"/>
            </a:endParaRPr>
          </a:p>
          <a:p>
            <a:r>
              <a:rPr lang="uk-UA" sz="2000" dirty="0">
                <a:latin typeface="Times New Roman" panose="02020603050405020304" pitchFamily="18" charset="0"/>
                <a:cs typeface="Times New Roman" panose="02020603050405020304" pitchFamily="18" charset="0"/>
              </a:rPr>
              <a:t>- Висока чутливість - поняття зони часткового збереження (ZPP) дозволяє фіксувати навіть мінімальні ознаки іннервації нижче рівня повного ушкодження.</a:t>
            </a:r>
          </a:p>
          <a:p>
            <a:endParaRPr lang="uk-UA" sz="2000" dirty="0">
              <a:latin typeface="Times New Roman" panose="02020603050405020304" pitchFamily="18" charset="0"/>
              <a:cs typeface="Times New Roman" panose="02020603050405020304" pitchFamily="18" charset="0"/>
            </a:endParaRPr>
          </a:p>
          <a:p>
            <a:r>
              <a:rPr lang="uk-UA" sz="2000" dirty="0">
                <a:latin typeface="Times New Roman" panose="02020603050405020304" pitchFamily="18" charset="0"/>
                <a:cs typeface="Times New Roman" panose="02020603050405020304" pitchFamily="18" charset="0"/>
              </a:rPr>
              <a:t>- Наукова обґрунтованість - обов'язковий інструмент у клінічних дослідженнях, що регулярно оновлюється міжнародною експертною спільнотою.</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750652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TotalTime>
  <Words>1120</Words>
  <Application>Microsoft Office PowerPoint</Application>
  <PresentationFormat>Широкоэкранный</PresentationFormat>
  <Paragraphs>92</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Міжнародний стандарт неврологічної класифікації травми спинного мозку American Spinal Injury Association</vt:lpstr>
      <vt:lpstr>Міжнародний стандарт неврологічної класифікації травми спинного мозку (ISNCSCI / Шкала ASIA) Це основний міжнародний інструмент для стандартизованої оцінки неврологічних порушень після травми спинного мозку </vt:lpstr>
      <vt:lpstr>Компоненти обстеження: Обстеження проводиться за стандартизованим протоколом, що включає два основних блоки:</vt:lpstr>
      <vt:lpstr>Класифікація ASIA (Шкала порушень)</vt:lpstr>
      <vt:lpstr>Презентация PowerPoint</vt:lpstr>
      <vt:lpstr>Еволюція та вдосконалення стандарту  </vt:lpstr>
      <vt:lpstr>Презентация PowerPoint</vt:lpstr>
      <vt:lpstr>Стандартизація та цифровізація </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Міжнародний стандарт неврологічної класифікації травми спинного мозку American Spinal Injury Association</dc:title>
  <dc:creator>Admin</dc:creator>
  <cp:lastModifiedBy>Admin</cp:lastModifiedBy>
  <cp:revision>13</cp:revision>
  <dcterms:created xsi:type="dcterms:W3CDTF">2026-04-28T13:54:49Z</dcterms:created>
  <dcterms:modified xsi:type="dcterms:W3CDTF">2026-04-28T17:08:11Z</dcterms:modified>
</cp:coreProperties>
</file>