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4401800" cy="10801350"/>
  <p:notesSz cx="6858000" cy="9144000"/>
  <p:defaultTextStyle>
    <a:defPPr>
      <a:defRPr lang="ru-RU"/>
    </a:defPPr>
    <a:lvl1pPr marL="0" algn="l" defTabSz="1440014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720006" algn="l" defTabSz="1440014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1440014" algn="l" defTabSz="1440014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2160021" algn="l" defTabSz="1440014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2880027" algn="l" defTabSz="1440014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3600034" algn="l" defTabSz="1440014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4320042" algn="l" defTabSz="1440014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5040048" algn="l" defTabSz="1440014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5760055" algn="l" defTabSz="1440014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44" d="100"/>
          <a:sy n="44" d="100"/>
        </p:scale>
        <p:origin x="-1410" y="-96"/>
      </p:cViewPr>
      <p:guideLst>
        <p:guide orient="horz" pos="3402"/>
        <p:guide pos="45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64700" y="2160270"/>
            <a:ext cx="12961621" cy="2880360"/>
          </a:xfrm>
        </p:spPr>
        <p:txBody>
          <a:bodyPr vert="horz" lIns="72001" tIns="0" rIns="72001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76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60270" y="5247425"/>
            <a:ext cx="10081261" cy="27603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720006" indent="0" algn="ctr">
              <a:buNone/>
            </a:lvl2pPr>
            <a:lvl3pPr marL="1440014" indent="0" algn="ctr">
              <a:buNone/>
            </a:lvl3pPr>
            <a:lvl4pPr marL="2160021" indent="0" algn="ctr">
              <a:buNone/>
            </a:lvl4pPr>
            <a:lvl5pPr marL="2880027" indent="0" algn="ctr">
              <a:buNone/>
            </a:lvl5pPr>
            <a:lvl6pPr marL="3600034" indent="0" algn="ctr">
              <a:buNone/>
            </a:lvl6pPr>
            <a:lvl7pPr marL="4320042" indent="0" algn="ctr">
              <a:buNone/>
            </a:lvl7pPr>
            <a:lvl8pPr marL="5040048" indent="0" algn="ctr">
              <a:buNone/>
            </a:lvl8pPr>
            <a:lvl9pPr marL="5760055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441305" y="432559"/>
            <a:ext cx="3240406" cy="921615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20091" y="432559"/>
            <a:ext cx="9481184" cy="92161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316" y="960120"/>
            <a:ext cx="11161394" cy="288036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76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0316" y="3949764"/>
            <a:ext cx="11161394" cy="2377797"/>
          </a:xfrm>
        </p:spPr>
        <p:txBody>
          <a:bodyPr anchor="t"/>
          <a:lstStyle>
            <a:lvl1pPr marL="115201" indent="0" algn="l">
              <a:buNone/>
              <a:defRPr sz="3200">
                <a:solidFill>
                  <a:schemeClr val="tx1"/>
                </a:solidFill>
              </a:defRPr>
            </a:lvl1pPr>
            <a:lvl2pPr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481560" y="10106266"/>
            <a:ext cx="1200150" cy="575072"/>
          </a:xfrm>
        </p:spPr>
        <p:txBody>
          <a:bodyPr/>
          <a:lstStyle/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20090" y="2520319"/>
            <a:ext cx="6360795" cy="7128392"/>
          </a:xfrm>
        </p:spPr>
        <p:txBody>
          <a:bodyPr/>
          <a:lstStyle>
            <a:lvl1pPr>
              <a:defRPr sz="4100"/>
            </a:lvl1pPr>
            <a:lvl2pPr>
              <a:defRPr sz="38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320915" y="2520319"/>
            <a:ext cx="6360795" cy="7128392"/>
          </a:xfrm>
        </p:spPr>
        <p:txBody>
          <a:bodyPr/>
          <a:lstStyle>
            <a:lvl1pPr>
              <a:defRPr sz="4100"/>
            </a:lvl1pPr>
            <a:lvl2pPr>
              <a:defRPr sz="38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90" y="430055"/>
            <a:ext cx="12961621" cy="1800225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0092" y="2417804"/>
            <a:ext cx="6363297" cy="1182647"/>
          </a:xfrm>
        </p:spPr>
        <p:txBody>
          <a:bodyPr anchor="ctr"/>
          <a:lstStyle>
            <a:lvl1pPr marL="0" indent="0">
              <a:buNone/>
              <a:defRPr sz="3800" b="0" cap="all" baseline="0">
                <a:solidFill>
                  <a:schemeClr val="tx1"/>
                </a:solidFill>
              </a:defRPr>
            </a:lvl1pPr>
            <a:lvl2pPr>
              <a:buNone/>
              <a:defRPr sz="3200" b="1"/>
            </a:lvl2pPr>
            <a:lvl3pPr>
              <a:buNone/>
              <a:defRPr sz="2800" b="1"/>
            </a:lvl3pPr>
            <a:lvl4pPr>
              <a:buNone/>
              <a:defRPr sz="2500" b="1"/>
            </a:lvl4pPr>
            <a:lvl5pPr>
              <a:buNone/>
              <a:defRPr sz="25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315917" y="2417804"/>
            <a:ext cx="6365795" cy="1182647"/>
          </a:xfrm>
        </p:spPr>
        <p:txBody>
          <a:bodyPr anchor="ctr"/>
          <a:lstStyle>
            <a:lvl1pPr marL="0" indent="0">
              <a:buNone/>
              <a:defRPr sz="3800" b="0" cap="all" baseline="0">
                <a:solidFill>
                  <a:schemeClr val="tx1"/>
                </a:solidFill>
              </a:defRPr>
            </a:lvl1pPr>
            <a:lvl2pPr>
              <a:buNone/>
              <a:defRPr sz="3200" b="1"/>
            </a:lvl2pPr>
            <a:lvl3pPr>
              <a:buNone/>
              <a:defRPr sz="2800" b="1"/>
            </a:lvl3pPr>
            <a:lvl4pPr>
              <a:buNone/>
              <a:defRPr sz="2500" b="1"/>
            </a:lvl4pPr>
            <a:lvl5pPr>
              <a:buNone/>
              <a:defRPr sz="25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20092" y="3720469"/>
            <a:ext cx="6363297" cy="5928242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315917" y="3720469"/>
            <a:ext cx="6365795" cy="5928242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92" y="430054"/>
            <a:ext cx="4738093" cy="183023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35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20092" y="2400304"/>
            <a:ext cx="4738093" cy="7248407"/>
          </a:xfrm>
        </p:spPr>
        <p:txBody>
          <a:bodyPr/>
          <a:lstStyle>
            <a:lvl1pPr marL="0" indent="0">
              <a:buNone/>
              <a:defRPr sz="2200"/>
            </a:lvl1pPr>
            <a:lvl2pPr>
              <a:buNone/>
              <a:defRPr sz="1900"/>
            </a:lvl2pPr>
            <a:lvl3pPr>
              <a:buNone/>
              <a:defRPr sz="1600"/>
            </a:lvl3pPr>
            <a:lvl4pPr>
              <a:buNone/>
              <a:defRPr sz="1500"/>
            </a:lvl4pPr>
            <a:lvl5pPr>
              <a:buNone/>
              <a:defRPr sz="15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630705" y="430057"/>
            <a:ext cx="8051007" cy="9218654"/>
          </a:xfrm>
        </p:spPr>
        <p:txBody>
          <a:bodyPr/>
          <a:lstStyle>
            <a:lvl1pPr>
              <a:defRPr sz="4100"/>
            </a:lvl1pPr>
            <a:lvl2pPr>
              <a:defRPr sz="3800"/>
            </a:lvl2pPr>
            <a:lvl3pPr>
              <a:defRPr sz="3500"/>
            </a:lvl3pPr>
            <a:lvl4pPr>
              <a:defRPr sz="3200"/>
            </a:lvl4pPr>
            <a:lvl5pPr>
              <a:defRPr sz="2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0361" y="960120"/>
            <a:ext cx="8641080" cy="822603"/>
          </a:xfrm>
        </p:spPr>
        <p:txBody>
          <a:bodyPr lIns="72001" rIns="72001" bIns="0" anchor="b">
            <a:sp3d prstMaterial="softEdge"/>
          </a:bodyPr>
          <a:lstStyle>
            <a:lvl1pPr algn="ctr">
              <a:buNone/>
              <a:defRPr sz="32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880361" y="2885361"/>
            <a:ext cx="8641080" cy="624078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51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0361" y="1837689"/>
            <a:ext cx="8641080" cy="835305"/>
          </a:xfrm>
        </p:spPr>
        <p:txBody>
          <a:bodyPr lIns="72001" tIns="72001" rIns="72001" anchor="t"/>
          <a:lstStyle>
            <a:lvl1pPr marL="0" indent="0" algn="ctr">
              <a:buNone/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720090" y="432555"/>
            <a:ext cx="12961621" cy="1800225"/>
          </a:xfrm>
          <a:prstGeom prst="rect">
            <a:avLst/>
          </a:prstGeom>
        </p:spPr>
        <p:txBody>
          <a:bodyPr vert="horz" lIns="144001" tIns="72001" rIns="144001" bIns="72001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720090" y="2520315"/>
            <a:ext cx="12961621" cy="7416927"/>
          </a:xfrm>
          <a:prstGeom prst="rect">
            <a:avLst/>
          </a:prstGeom>
        </p:spPr>
        <p:txBody>
          <a:bodyPr vert="horz" lIns="144001" tIns="72001" rIns="144001" bIns="7200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20090" y="10106266"/>
            <a:ext cx="3360420" cy="575072"/>
          </a:xfrm>
          <a:prstGeom prst="rect">
            <a:avLst/>
          </a:prstGeom>
        </p:spPr>
        <p:txBody>
          <a:bodyPr vert="horz" lIns="144001" tIns="72001" rIns="144001" bIns="72001" anchor="b"/>
          <a:lstStyle>
            <a:lvl1pPr algn="l" eaLnBrk="1" latinLnBrk="0" hangingPunct="1">
              <a:defRPr kumimoji="0" sz="19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CF2BAB7-3CA9-40A9-B9E7-22E557F238B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920616" y="10106266"/>
            <a:ext cx="4560570" cy="575072"/>
          </a:xfrm>
          <a:prstGeom prst="rect">
            <a:avLst/>
          </a:prstGeom>
        </p:spPr>
        <p:txBody>
          <a:bodyPr vert="horz" lIns="144001" tIns="72001" rIns="144001" bIns="72001" anchor="b"/>
          <a:lstStyle>
            <a:lvl1pPr algn="ctr" eaLnBrk="1" latinLnBrk="0" hangingPunct="1">
              <a:defRPr kumimoji="0" sz="19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2481560" y="10106266"/>
            <a:ext cx="1200150" cy="575072"/>
          </a:xfrm>
          <a:prstGeom prst="rect">
            <a:avLst/>
          </a:prstGeom>
        </p:spPr>
        <p:txBody>
          <a:bodyPr vert="horz" lIns="0" tIns="72001" rIns="0" bIns="72001" anchor="b"/>
          <a:lstStyle>
            <a:lvl1pPr algn="r" eaLnBrk="1" latinLnBrk="0" hangingPunct="1">
              <a:defRPr kumimoji="0" sz="19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EDD67CC-B95F-476D-85E4-845D4C53FE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/>
  <p:txStyles>
    <p:titleStyle>
      <a:lvl1pPr algn="ctr" rtl="0" eaLnBrk="1" latinLnBrk="0" hangingPunct="1">
        <a:spcBef>
          <a:spcPct val="0"/>
        </a:spcBef>
        <a:buNone/>
        <a:defRPr kumimoji="0" sz="64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864008" indent="-648006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368014" indent="-446405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785617" indent="-360003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221" indent="-288003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2433623" indent="-288003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9227" indent="-288003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096029" indent="-288003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3412833" indent="-288003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3729636" indent="-288003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44001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216002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2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6000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4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50400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76005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>
                <a:latin typeface="+mn-lt"/>
              </a:rPr>
              <a:t>Фізика в фармакології</a:t>
            </a:r>
            <a:endParaRPr lang="ru-RU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20539" y="8041005"/>
            <a:ext cx="10081261" cy="2760345"/>
          </a:xfrm>
        </p:spPr>
        <p:txBody>
          <a:bodyPr>
            <a:normAutofit/>
          </a:bodyPr>
          <a:lstStyle/>
          <a:p>
            <a:pPr algn="r"/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" y="3"/>
            <a:ext cx="8129593" cy="9501816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200" dirty="0" err="1"/>
              <a:t>Значно</a:t>
            </a:r>
            <a:r>
              <a:rPr lang="ru-RU" sz="3200" dirty="0"/>
              <a:t> </a:t>
            </a:r>
            <a:r>
              <a:rPr lang="ru-RU" sz="3200" dirty="0" err="1"/>
              <a:t>важче</a:t>
            </a:r>
            <a:r>
              <a:rPr lang="ru-RU" sz="3200" dirty="0"/>
              <a:t> </a:t>
            </a:r>
            <a:r>
              <a:rPr lang="ru-RU" sz="3200" dirty="0" err="1"/>
              <a:t>кількісно</a:t>
            </a:r>
            <a:r>
              <a:rPr lang="ru-RU" sz="3200" dirty="0"/>
              <a:t> </a:t>
            </a:r>
            <a:r>
              <a:rPr lang="ru-RU" sz="3200" dirty="0" err="1"/>
              <a:t>виразити</a:t>
            </a:r>
            <a:r>
              <a:rPr lang="ru-RU" sz="3200" dirty="0"/>
              <a:t> </a:t>
            </a:r>
            <a:r>
              <a:rPr lang="ru-RU" sz="3200" dirty="0" err="1"/>
              <a:t>хімічну</a:t>
            </a:r>
            <a:r>
              <a:rPr lang="ru-RU" sz="3200" dirty="0"/>
              <a:t> структуру </a:t>
            </a:r>
            <a:r>
              <a:rPr lang="ru-RU" sz="3200" dirty="0" err="1"/>
              <a:t>молекули</a:t>
            </a:r>
            <a:r>
              <a:rPr lang="ru-RU" sz="3200" dirty="0"/>
              <a:t> </a:t>
            </a:r>
            <a:r>
              <a:rPr lang="ru-RU" sz="3200" dirty="0" err="1"/>
              <a:t>лікарського</a:t>
            </a:r>
            <a:r>
              <a:rPr lang="ru-RU" sz="3200" dirty="0"/>
              <a:t> </a:t>
            </a:r>
            <a:r>
              <a:rPr lang="ru-RU" sz="3200" dirty="0" err="1"/>
              <a:t>засобу</a:t>
            </a:r>
            <a:r>
              <a:rPr lang="ru-RU" sz="3200" dirty="0"/>
              <a:t>. Над</a:t>
            </a:r>
          </a:p>
          <a:p>
            <a:r>
              <a:rPr lang="ru-RU" sz="3200" dirty="0" err="1"/>
              <a:t>розв’язанням</a:t>
            </a:r>
            <a:r>
              <a:rPr lang="ru-RU" sz="3200" dirty="0"/>
              <a:t> </a:t>
            </a:r>
            <a:r>
              <a:rPr lang="ru-RU" sz="3200" dirty="0" err="1"/>
              <a:t>цієї</a:t>
            </a:r>
            <a:r>
              <a:rPr lang="ru-RU" sz="3200" dirty="0"/>
              <a:t> </a:t>
            </a:r>
            <a:r>
              <a:rPr lang="ru-RU" sz="3200" dirty="0" err="1"/>
              <a:t>проблеми</a:t>
            </a:r>
            <a:r>
              <a:rPr lang="ru-RU" sz="3200" dirty="0"/>
              <a:t> </a:t>
            </a:r>
            <a:r>
              <a:rPr lang="ru-RU" sz="3200" dirty="0" err="1"/>
              <a:t>хіміки</a:t>
            </a:r>
            <a:r>
              <a:rPr lang="ru-RU" sz="3200" dirty="0"/>
              <a:t>, </a:t>
            </a:r>
            <a:r>
              <a:rPr lang="ru-RU" sz="3200" dirty="0" err="1"/>
              <a:t>фізики</a:t>
            </a:r>
            <a:r>
              <a:rPr lang="ru-RU" sz="3200" dirty="0"/>
              <a:t>, </a:t>
            </a:r>
            <a:r>
              <a:rPr lang="ru-RU" sz="3200" dirty="0" err="1"/>
              <a:t>фізико-хіміки</a:t>
            </a:r>
            <a:r>
              <a:rPr lang="ru-RU" sz="3200" dirty="0"/>
              <a:t> та математики </a:t>
            </a:r>
            <a:r>
              <a:rPr lang="ru-RU" sz="3200" dirty="0" err="1"/>
              <a:t>працювали</a:t>
            </a:r>
            <a:r>
              <a:rPr lang="ru-RU" sz="3200" dirty="0"/>
              <a:t> </a:t>
            </a:r>
            <a:r>
              <a:rPr lang="ru-RU" sz="3200" dirty="0" err="1" smtClean="0"/>
              <a:t>протягом</a:t>
            </a:r>
            <a:r>
              <a:rPr lang="en-US" sz="3200" dirty="0" smtClean="0"/>
              <a:t> </a:t>
            </a:r>
            <a:r>
              <a:rPr lang="ru-RU" sz="3200" dirty="0" err="1" smtClean="0"/>
              <a:t>багатьох</a:t>
            </a:r>
            <a:r>
              <a:rPr lang="ru-RU" sz="3200" dirty="0" smtClean="0"/>
              <a:t> </a:t>
            </a:r>
            <a:r>
              <a:rPr lang="ru-RU" sz="3200" dirty="0" err="1"/>
              <a:t>років</a:t>
            </a:r>
            <a:r>
              <a:rPr lang="ru-RU" sz="3200" dirty="0"/>
              <a:t> </a:t>
            </a:r>
            <a:r>
              <a:rPr lang="ru-RU" sz="3200" dirty="0" err="1"/>
              <a:t>і</a:t>
            </a:r>
            <a:r>
              <a:rPr lang="ru-RU" sz="3200" dirty="0"/>
              <a:t> </a:t>
            </a:r>
            <a:r>
              <a:rPr lang="ru-RU" sz="3200" dirty="0" err="1"/>
              <a:t>змогли</a:t>
            </a:r>
            <a:r>
              <a:rPr lang="ru-RU" sz="3200" dirty="0"/>
              <a:t> </a:t>
            </a:r>
            <a:r>
              <a:rPr lang="ru-RU" sz="3200" dirty="0" err="1"/>
              <a:t>зробити</a:t>
            </a:r>
            <a:r>
              <a:rPr lang="ru-RU" sz="3200" dirty="0"/>
              <a:t> </a:t>
            </a:r>
            <a:r>
              <a:rPr lang="ru-RU" sz="3200" dirty="0" err="1"/>
              <a:t>суттєвий</a:t>
            </a:r>
            <a:r>
              <a:rPr lang="ru-RU" sz="3200" dirty="0"/>
              <a:t> </a:t>
            </a:r>
            <a:r>
              <a:rPr lang="ru-RU" sz="3200" dirty="0" err="1"/>
              <a:t>внесок</a:t>
            </a:r>
            <a:r>
              <a:rPr lang="ru-RU" sz="3200" dirty="0"/>
              <a:t> у </a:t>
            </a:r>
            <a:r>
              <a:rPr lang="ru-RU" sz="3200" dirty="0" err="1"/>
              <a:t>вирішення</a:t>
            </a:r>
            <a:r>
              <a:rPr lang="ru-RU" sz="3200" dirty="0"/>
              <a:t> </a:t>
            </a:r>
            <a:r>
              <a:rPr lang="ru-RU" sz="3200" dirty="0" err="1"/>
              <a:t>цієї</a:t>
            </a:r>
            <a:r>
              <a:rPr lang="ru-RU" sz="3200" dirty="0"/>
              <a:t> </a:t>
            </a:r>
            <a:r>
              <a:rPr lang="ru-RU" sz="3200" dirty="0" err="1"/>
              <a:t>проблеми</a:t>
            </a:r>
            <a:r>
              <a:rPr lang="ru-RU" sz="3200" dirty="0"/>
              <a:t>, </a:t>
            </a:r>
            <a:r>
              <a:rPr lang="ru-RU" sz="3200" dirty="0" err="1"/>
              <a:t>завдяки</a:t>
            </a:r>
            <a:r>
              <a:rPr lang="ru-RU" sz="3200" dirty="0"/>
              <a:t> </a:t>
            </a:r>
            <a:r>
              <a:rPr lang="ru-RU" sz="3200" dirty="0" err="1" smtClean="0"/>
              <a:t>впровадженню</a:t>
            </a:r>
            <a:r>
              <a:rPr lang="ru-RU" sz="3200" dirty="0" smtClean="0"/>
              <a:t> </a:t>
            </a:r>
            <a:r>
              <a:rPr lang="ru-RU" sz="3200" dirty="0"/>
              <a:t>у </a:t>
            </a:r>
            <a:r>
              <a:rPr lang="ru-RU" sz="3200" dirty="0" err="1"/>
              <a:t>наукові</a:t>
            </a:r>
            <a:r>
              <a:rPr lang="ru-RU" sz="3200" dirty="0"/>
              <a:t> </a:t>
            </a:r>
            <a:r>
              <a:rPr lang="ru-RU" sz="3200" dirty="0" err="1"/>
              <a:t>дослідження</a:t>
            </a:r>
            <a:r>
              <a:rPr lang="ru-RU" sz="3200" dirty="0"/>
              <a:t> методу </a:t>
            </a:r>
            <a:r>
              <a:rPr lang="ru-RU" sz="3200" dirty="0" err="1"/>
              <a:t>кількісної</a:t>
            </a:r>
            <a:r>
              <a:rPr lang="ru-RU" sz="3200" dirty="0"/>
              <a:t> </a:t>
            </a:r>
            <a:r>
              <a:rPr lang="ru-RU" sz="3200" dirty="0" err="1"/>
              <a:t>залежності</a:t>
            </a:r>
            <a:r>
              <a:rPr lang="ru-RU" sz="3200" dirty="0"/>
              <a:t> “структура – </a:t>
            </a:r>
            <a:r>
              <a:rPr lang="ru-RU" sz="3200" dirty="0" err="1"/>
              <a:t>активність</a:t>
            </a:r>
            <a:r>
              <a:rPr lang="ru-RU" sz="3200" dirty="0"/>
              <a:t>” </a:t>
            </a:r>
            <a:r>
              <a:rPr lang="ru-RU" sz="3200" dirty="0" smtClean="0"/>
              <a:t>–</a:t>
            </a:r>
            <a:r>
              <a:rPr lang="en-US" sz="3200" i="1" dirty="0" smtClean="0"/>
              <a:t>Quantitative </a:t>
            </a:r>
            <a:r>
              <a:rPr lang="en-US" sz="3200" i="1" dirty="0"/>
              <a:t>Structure-Activity Relationship (QSAR), </a:t>
            </a:r>
            <a:r>
              <a:rPr lang="ru-RU" sz="3200" i="1" dirty="0" err="1"/>
              <a:t>який</a:t>
            </a:r>
            <a:r>
              <a:rPr lang="ru-RU" sz="3200" i="1" dirty="0"/>
              <a:t> широко </a:t>
            </a:r>
            <a:r>
              <a:rPr lang="ru-RU" sz="3200" i="1" dirty="0" err="1"/>
              <a:t>застосовується</a:t>
            </a:r>
            <a:r>
              <a:rPr lang="ru-RU" sz="3200" i="1" dirty="0"/>
              <a:t> </a:t>
            </a:r>
            <a:r>
              <a:rPr lang="ru-RU" sz="3200" i="1" dirty="0" err="1" smtClean="0"/>
              <a:t>науковцями</a:t>
            </a:r>
            <a:r>
              <a:rPr lang="en-US" sz="3200" i="1" dirty="0" smtClean="0"/>
              <a:t> </a:t>
            </a:r>
            <a:r>
              <a:rPr lang="ru-RU" sz="3200" dirty="0" err="1" smtClean="0"/>
              <a:t>світу</a:t>
            </a:r>
            <a:r>
              <a:rPr lang="ru-RU" sz="3200" dirty="0" smtClean="0"/>
              <a:t> </a:t>
            </a:r>
            <a:r>
              <a:rPr lang="ru-RU" sz="3200" dirty="0"/>
              <a:t>при </a:t>
            </a:r>
            <a:r>
              <a:rPr lang="ru-RU" sz="3200" dirty="0" err="1"/>
              <a:t>проведенні</a:t>
            </a:r>
            <a:r>
              <a:rPr lang="ru-RU" sz="3200" dirty="0"/>
              <a:t> </a:t>
            </a:r>
            <a:r>
              <a:rPr lang="ru-RU" sz="3200" dirty="0" err="1"/>
              <a:t>досліджень</a:t>
            </a:r>
            <a:r>
              <a:rPr lang="ru-RU" sz="3200" dirty="0"/>
              <a:t> у </a:t>
            </a:r>
            <a:r>
              <a:rPr lang="ru-RU" sz="3200" dirty="0" err="1"/>
              <a:t>хімічній</a:t>
            </a:r>
            <a:r>
              <a:rPr lang="ru-RU" sz="3200" dirty="0"/>
              <a:t>, </a:t>
            </a:r>
            <a:r>
              <a:rPr lang="ru-RU" sz="3200" dirty="0" err="1"/>
              <a:t>фізико-хімічній</a:t>
            </a:r>
            <a:r>
              <a:rPr lang="ru-RU" sz="3200" dirty="0"/>
              <a:t>, </a:t>
            </a:r>
            <a:r>
              <a:rPr lang="ru-RU" sz="3200" dirty="0" err="1"/>
              <a:t>фармацевтичній</a:t>
            </a:r>
            <a:r>
              <a:rPr lang="ru-RU" sz="3200" dirty="0"/>
              <a:t>, </a:t>
            </a:r>
            <a:r>
              <a:rPr lang="ru-RU" sz="3200" dirty="0" err="1" smtClean="0"/>
              <a:t>фармакологічній</a:t>
            </a:r>
            <a:r>
              <a:rPr lang="ru-RU" sz="3200" dirty="0"/>
              <a:t>, </a:t>
            </a:r>
            <a:r>
              <a:rPr lang="ru-RU" sz="3200" dirty="0" err="1"/>
              <a:t>токсикологічній</a:t>
            </a:r>
            <a:r>
              <a:rPr lang="ru-RU" sz="3200" dirty="0"/>
              <a:t> </a:t>
            </a:r>
            <a:r>
              <a:rPr lang="ru-RU" sz="3200" dirty="0" err="1"/>
              <a:t>галузях</a:t>
            </a:r>
            <a:r>
              <a:rPr lang="ru-RU" sz="3200" dirty="0"/>
              <a:t>. Метод </a:t>
            </a:r>
            <a:r>
              <a:rPr lang="en-US" sz="3200" i="1" dirty="0"/>
              <a:t>QSAR </a:t>
            </a:r>
            <a:r>
              <a:rPr lang="ru-RU" sz="3200" i="1" dirty="0" err="1"/>
              <a:t>використовує</a:t>
            </a:r>
            <a:r>
              <a:rPr lang="ru-RU" sz="3200" i="1" dirty="0"/>
              <a:t> так </a:t>
            </a:r>
            <a:r>
              <a:rPr lang="ru-RU" sz="3200" i="1" dirty="0" err="1"/>
              <a:t>звані</a:t>
            </a:r>
            <a:r>
              <a:rPr lang="ru-RU" sz="3200" i="1" dirty="0"/>
              <a:t> </a:t>
            </a:r>
            <a:r>
              <a:rPr lang="ru-RU" sz="3200" i="1" dirty="0" err="1"/>
              <a:t>квантово-хімічні</a:t>
            </a:r>
            <a:r>
              <a:rPr lang="ru-RU" sz="3200" i="1" dirty="0"/>
              <a:t> </a:t>
            </a:r>
            <a:r>
              <a:rPr lang="ru-RU" sz="3200" i="1" dirty="0" err="1" smtClean="0"/>
              <a:t>дескрип</a:t>
            </a:r>
            <a:r>
              <a:rPr lang="ru-RU" sz="3200" dirty="0" err="1" smtClean="0"/>
              <a:t>тори</a:t>
            </a:r>
            <a:r>
              <a:rPr lang="ru-RU" sz="3200" dirty="0" smtClean="0"/>
              <a:t> </a:t>
            </a:r>
            <a:r>
              <a:rPr lang="ru-RU" sz="3200" dirty="0"/>
              <a:t>– </a:t>
            </a:r>
            <a:r>
              <a:rPr lang="ru-RU" sz="3200" dirty="0" err="1"/>
              <a:t>структурні</a:t>
            </a:r>
            <a:r>
              <a:rPr lang="ru-RU" sz="3200" dirty="0"/>
              <a:t> </a:t>
            </a:r>
            <a:r>
              <a:rPr lang="ru-RU" sz="3200" dirty="0" err="1"/>
              <a:t>параметри</a:t>
            </a:r>
            <a:r>
              <a:rPr lang="ru-RU" sz="3200" dirty="0"/>
              <a:t> </a:t>
            </a:r>
            <a:r>
              <a:rPr lang="ru-RU" sz="3200" dirty="0" err="1"/>
              <a:t>молекули</a:t>
            </a:r>
            <a:r>
              <a:rPr lang="ru-RU" sz="3200" dirty="0"/>
              <a:t> </a:t>
            </a:r>
            <a:r>
              <a:rPr lang="ru-RU" sz="3200" dirty="0" err="1"/>
              <a:t>лікарського</a:t>
            </a:r>
            <a:r>
              <a:rPr lang="ru-RU" sz="3200" dirty="0"/>
              <a:t> </a:t>
            </a:r>
            <a:r>
              <a:rPr lang="ru-RU" sz="3200" dirty="0" err="1"/>
              <a:t>засобу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</a:t>
            </a:r>
            <a:r>
              <a:rPr lang="ru-RU" sz="3200" dirty="0" err="1"/>
              <a:t>одержують</a:t>
            </a:r>
            <a:r>
              <a:rPr lang="ru-RU" sz="3200" dirty="0"/>
              <a:t> на </a:t>
            </a:r>
            <a:r>
              <a:rPr lang="ru-RU" sz="3200" dirty="0" err="1"/>
              <a:t>основі</a:t>
            </a:r>
            <a:r>
              <a:rPr lang="ru-RU" sz="3200" dirty="0"/>
              <a:t> </a:t>
            </a:r>
            <a:r>
              <a:rPr lang="ru-RU" sz="3200" dirty="0" err="1" smtClean="0"/>
              <a:t>квантовохімічних</a:t>
            </a:r>
            <a:r>
              <a:rPr lang="ru-RU" sz="3200" dirty="0" smtClean="0"/>
              <a:t> </a:t>
            </a:r>
            <a:r>
              <a:rPr lang="ru-RU" sz="3200" dirty="0" err="1"/>
              <a:t>розрахунків</a:t>
            </a:r>
            <a:endParaRPr lang="ru-RU" sz="3200" dirty="0"/>
          </a:p>
        </p:txBody>
      </p:sp>
      <p:pic>
        <p:nvPicPr>
          <p:cNvPr id="25602" name="Picture 2" descr="Картинки по запросу фізика в фармакології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45492" y="-10887189"/>
            <a:ext cx="23021895" cy="12697343"/>
          </a:xfrm>
          <a:prstGeom prst="rect">
            <a:avLst/>
          </a:prstGeom>
          <a:noFill/>
        </p:spPr>
      </p:pic>
      <p:pic>
        <p:nvPicPr>
          <p:cNvPr id="25604" name="Picture 4" descr="Картинки по запросу фізика в фармакології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86694" y="2043089"/>
            <a:ext cx="6215106" cy="55791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4"/>
            <a:ext cx="14401800" cy="3469395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600" dirty="0"/>
              <a:t>Для </a:t>
            </a:r>
            <a:r>
              <a:rPr lang="ru-RU" sz="3600" dirty="0" err="1"/>
              <a:t>розробки</a:t>
            </a:r>
            <a:r>
              <a:rPr lang="ru-RU" sz="3600" dirty="0"/>
              <a:t> </a:t>
            </a:r>
            <a:r>
              <a:rPr lang="ru-RU" sz="3600" dirty="0" err="1"/>
              <a:t>нових</a:t>
            </a:r>
            <a:r>
              <a:rPr lang="ru-RU" sz="3600" dirty="0"/>
              <a:t> </a:t>
            </a:r>
            <a:r>
              <a:rPr lang="ru-RU" sz="3600" dirty="0" err="1"/>
              <a:t>лікарських</a:t>
            </a:r>
            <a:r>
              <a:rPr lang="ru-RU" sz="3600" dirty="0"/>
              <a:t> </a:t>
            </a:r>
            <a:r>
              <a:rPr lang="ru-RU" sz="3600" dirty="0" err="1"/>
              <a:t>препаратів</a:t>
            </a:r>
            <a:r>
              <a:rPr lang="ru-RU" sz="3600" dirty="0"/>
              <a:t> </a:t>
            </a:r>
            <a:r>
              <a:rPr lang="ru-RU" sz="3600" dirty="0" err="1"/>
              <a:t>і</a:t>
            </a:r>
            <a:r>
              <a:rPr lang="ru-RU" sz="3600" dirty="0"/>
              <a:t> </a:t>
            </a:r>
            <a:r>
              <a:rPr lang="ru-RU" sz="3600" dirty="0" err="1"/>
              <a:t>передбачення</a:t>
            </a:r>
            <a:r>
              <a:rPr lang="ru-RU" sz="3600" dirty="0"/>
              <a:t> </a:t>
            </a:r>
            <a:r>
              <a:rPr lang="ru-RU" sz="3600" dirty="0" err="1"/>
              <a:t>їх</a:t>
            </a:r>
            <a:r>
              <a:rPr lang="ru-RU" sz="3600" dirty="0"/>
              <a:t> </a:t>
            </a:r>
            <a:r>
              <a:rPr lang="ru-RU" sz="3600" dirty="0" err="1"/>
              <a:t>фармакологічної</a:t>
            </a:r>
            <a:r>
              <a:rPr lang="ru-RU" sz="3600" dirty="0"/>
              <a:t> </a:t>
            </a:r>
            <a:r>
              <a:rPr lang="ru-RU" sz="3600" dirty="0" err="1"/>
              <a:t>активності</a:t>
            </a:r>
            <a:endParaRPr lang="ru-RU" sz="3600" dirty="0"/>
          </a:p>
          <a:p>
            <a:r>
              <a:rPr lang="ru-RU" sz="3600" dirty="0"/>
              <a:t>в </a:t>
            </a:r>
            <a:r>
              <a:rPr lang="ru-RU" sz="3600" i="1" dirty="0"/>
              <a:t>QSAR </a:t>
            </a:r>
            <a:r>
              <a:rPr lang="ru-RU" sz="3600" i="1" dirty="0" err="1"/>
              <a:t>частіше</a:t>
            </a:r>
            <a:r>
              <a:rPr lang="ru-RU" sz="3600" i="1" dirty="0"/>
              <a:t> </a:t>
            </a:r>
            <a:r>
              <a:rPr lang="ru-RU" sz="3600" i="1" dirty="0" err="1"/>
              <a:t>використовують</a:t>
            </a:r>
            <a:r>
              <a:rPr lang="ru-RU" sz="3600" i="1" dirty="0"/>
              <a:t> </a:t>
            </a:r>
            <a:r>
              <a:rPr lang="ru-RU" sz="3600" i="1" dirty="0" err="1"/>
              <a:t>такі</a:t>
            </a:r>
            <a:r>
              <a:rPr lang="ru-RU" sz="3600" i="1" dirty="0"/>
              <a:t> </a:t>
            </a:r>
            <a:r>
              <a:rPr lang="ru-RU" sz="3600" i="1" dirty="0" err="1"/>
              <a:t>дескриптори</a:t>
            </a:r>
            <a:r>
              <a:rPr lang="ru-RU" sz="3600" i="1" dirty="0"/>
              <a:t>: </a:t>
            </a:r>
            <a:r>
              <a:rPr lang="ru-RU" sz="3600" i="1" dirty="0" err="1"/>
              <a:t>електронні</a:t>
            </a:r>
            <a:r>
              <a:rPr lang="ru-RU" sz="3600" i="1" dirty="0"/>
              <a:t> </a:t>
            </a:r>
            <a:r>
              <a:rPr lang="ru-RU" sz="3600" i="1" dirty="0" err="1"/>
              <a:t>ефекти</a:t>
            </a:r>
            <a:r>
              <a:rPr lang="ru-RU" sz="3600" i="1" dirty="0"/>
              <a:t> (</a:t>
            </a:r>
            <a:r>
              <a:rPr lang="ru-RU" sz="3600" i="1" dirty="0" err="1"/>
              <a:t>впливають</a:t>
            </a:r>
            <a:r>
              <a:rPr lang="ru-RU" sz="3600" i="1" dirty="0"/>
              <a:t> на </a:t>
            </a:r>
            <a:r>
              <a:rPr lang="ru-RU" sz="3600" i="1" dirty="0" err="1" smtClean="0"/>
              <a:t>поляр</a:t>
            </a:r>
            <a:r>
              <a:rPr lang="ru-RU" sz="3600" dirty="0" err="1" smtClean="0"/>
              <a:t>ність</a:t>
            </a:r>
            <a:r>
              <a:rPr lang="ru-RU" sz="3600" dirty="0" smtClean="0"/>
              <a:t> </a:t>
            </a:r>
            <a:r>
              <a:rPr lang="ru-RU" sz="3600" dirty="0" err="1"/>
              <a:t>речовини</a:t>
            </a:r>
            <a:r>
              <a:rPr lang="ru-RU" sz="3600" dirty="0"/>
              <a:t>), </a:t>
            </a:r>
            <a:r>
              <a:rPr lang="ru-RU" sz="3600" dirty="0" err="1"/>
              <a:t>сферичні</a:t>
            </a:r>
            <a:r>
              <a:rPr lang="ru-RU" sz="3600" dirty="0"/>
              <a:t> </a:t>
            </a:r>
            <a:r>
              <a:rPr lang="ru-RU" sz="3600" dirty="0" err="1"/>
              <a:t>особливості</a:t>
            </a:r>
            <a:r>
              <a:rPr lang="ru-RU" sz="3600" dirty="0"/>
              <a:t> </a:t>
            </a:r>
            <a:r>
              <a:rPr lang="ru-RU" sz="3600" dirty="0" err="1"/>
              <a:t>структури</a:t>
            </a:r>
            <a:r>
              <a:rPr lang="ru-RU" sz="3600" dirty="0"/>
              <a:t> (</a:t>
            </a:r>
            <a:r>
              <a:rPr lang="ru-RU" sz="3600" dirty="0" err="1"/>
              <a:t>відіграють</a:t>
            </a:r>
            <a:r>
              <a:rPr lang="ru-RU" sz="3600" dirty="0"/>
              <a:t> </a:t>
            </a:r>
            <a:r>
              <a:rPr lang="ru-RU" sz="3600" dirty="0" err="1"/>
              <a:t>важливу</a:t>
            </a:r>
            <a:r>
              <a:rPr lang="ru-RU" sz="3600" dirty="0"/>
              <a:t> роль при </a:t>
            </a:r>
            <a:r>
              <a:rPr lang="ru-RU" sz="3600" dirty="0" err="1" smtClean="0"/>
              <a:t>оцінюванні</a:t>
            </a:r>
            <a:r>
              <a:rPr lang="en-US" sz="3600" dirty="0" smtClean="0"/>
              <a:t> </a:t>
            </a:r>
            <a:r>
              <a:rPr lang="ru-RU" sz="3600" dirty="0" err="1" smtClean="0"/>
              <a:t>афінітету</a:t>
            </a:r>
            <a:r>
              <a:rPr lang="ru-RU" sz="3600" dirty="0" smtClean="0"/>
              <a:t> </a:t>
            </a:r>
            <a:r>
              <a:rPr lang="ru-RU" sz="3600" dirty="0" err="1"/>
              <a:t>синтезованої</a:t>
            </a:r>
            <a:r>
              <a:rPr lang="ru-RU" sz="3600" dirty="0"/>
              <a:t> </a:t>
            </a:r>
            <a:r>
              <a:rPr lang="ru-RU" sz="3600" dirty="0" err="1"/>
              <a:t>сполуки</a:t>
            </a:r>
            <a:r>
              <a:rPr lang="ru-RU" sz="3600" dirty="0"/>
              <a:t> до рецептора (</a:t>
            </a:r>
            <a:r>
              <a:rPr lang="ru-RU" sz="3600" dirty="0" err="1"/>
              <a:t>біомішень</a:t>
            </a:r>
            <a:r>
              <a:rPr lang="ru-RU" sz="3600" dirty="0"/>
              <a:t>).</a:t>
            </a:r>
          </a:p>
        </p:txBody>
      </p:sp>
      <p:pic>
        <p:nvPicPr>
          <p:cNvPr id="2457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5926" y="4329105"/>
            <a:ext cx="10484021" cy="589436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4"/>
            <a:ext cx="14401800" cy="5131389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600" dirty="0"/>
              <a:t>За </a:t>
            </a:r>
            <a:r>
              <a:rPr lang="ru-RU" sz="3600" dirty="0" err="1"/>
              <a:t>допомогою</a:t>
            </a:r>
            <a:r>
              <a:rPr lang="ru-RU" sz="3600" dirty="0"/>
              <a:t> </a:t>
            </a:r>
            <a:r>
              <a:rPr lang="ru-RU" sz="3600" i="1" dirty="0"/>
              <a:t>QSAR </a:t>
            </a:r>
            <a:r>
              <a:rPr lang="ru-RU" sz="3600" i="1" dirty="0" err="1"/>
              <a:t>можна</a:t>
            </a:r>
            <a:r>
              <a:rPr lang="ru-RU" sz="3600" i="1" dirty="0"/>
              <a:t> </a:t>
            </a:r>
            <a:r>
              <a:rPr lang="ru-RU" sz="3600" b="1" i="1" dirty="0" err="1"/>
              <a:t>з’ясувати</a:t>
            </a:r>
            <a:r>
              <a:rPr lang="ru-RU" sz="3600" b="1" i="1" dirty="0"/>
              <a:t> </a:t>
            </a:r>
            <a:r>
              <a:rPr lang="ru-RU" sz="3600" b="1" i="1" dirty="0" err="1"/>
              <a:t>залежність</a:t>
            </a:r>
            <a:r>
              <a:rPr lang="ru-RU" sz="3600" b="1" i="1" dirty="0"/>
              <a:t> </a:t>
            </a:r>
            <a:r>
              <a:rPr lang="ru-RU" sz="3600" b="1" i="1" dirty="0" err="1"/>
              <a:t>структури</a:t>
            </a:r>
            <a:r>
              <a:rPr lang="ru-RU" sz="3600" b="1" i="1" dirty="0"/>
              <a:t> </a:t>
            </a:r>
            <a:r>
              <a:rPr lang="ru-RU" sz="3600" b="1" i="1" dirty="0" err="1"/>
              <a:t>молекули</a:t>
            </a:r>
            <a:r>
              <a:rPr lang="ru-RU" sz="3600" b="1" i="1" dirty="0"/>
              <a:t> </a:t>
            </a:r>
            <a:r>
              <a:rPr lang="ru-RU" sz="3600" b="1" i="1" dirty="0" err="1"/>
              <a:t>речовин</a:t>
            </a:r>
            <a:r>
              <a:rPr lang="ru-RU" sz="3600" b="1" i="1" dirty="0"/>
              <a:t>, </a:t>
            </a:r>
            <a:r>
              <a:rPr lang="ru-RU" sz="3600" b="1" i="1" dirty="0" err="1"/>
              <a:t>їх</a:t>
            </a:r>
            <a:r>
              <a:rPr lang="ru-RU" sz="3600" b="1" i="1" dirty="0"/>
              <a:t> </a:t>
            </a:r>
            <a:r>
              <a:rPr lang="ru-RU" sz="3600" b="1" i="1" dirty="0" err="1" smtClean="0"/>
              <a:t>фізико-</a:t>
            </a:r>
            <a:r>
              <a:rPr lang="ru-RU" sz="3600" dirty="0" err="1" smtClean="0"/>
              <a:t>хімічні</a:t>
            </a:r>
            <a:r>
              <a:rPr lang="ru-RU" sz="3600" dirty="0" smtClean="0"/>
              <a:t> </a:t>
            </a:r>
            <a:r>
              <a:rPr lang="ru-RU" sz="3600" dirty="0" err="1"/>
              <a:t>властивості</a:t>
            </a:r>
            <a:r>
              <a:rPr lang="ru-RU" sz="3600" dirty="0"/>
              <a:t> </a:t>
            </a:r>
            <a:r>
              <a:rPr lang="ru-RU" sz="3600" dirty="0" err="1"/>
              <a:t>від</a:t>
            </a:r>
            <a:r>
              <a:rPr lang="ru-RU" sz="3600" dirty="0"/>
              <a:t> </a:t>
            </a:r>
            <a:r>
              <a:rPr lang="ru-RU" sz="3600" dirty="0" err="1"/>
              <a:t>фармакологічної</a:t>
            </a:r>
            <a:r>
              <a:rPr lang="ru-RU" sz="3600" dirty="0"/>
              <a:t> </a:t>
            </a:r>
            <a:r>
              <a:rPr lang="ru-RU" sz="3600" dirty="0" err="1"/>
              <a:t>активності</a:t>
            </a:r>
            <a:r>
              <a:rPr lang="ru-RU" sz="3600" dirty="0"/>
              <a:t> конкретного </a:t>
            </a:r>
            <a:r>
              <a:rPr lang="ru-RU" sz="3600" dirty="0" err="1"/>
              <a:t>лікарського</a:t>
            </a:r>
            <a:r>
              <a:rPr lang="ru-RU" sz="3600" dirty="0"/>
              <a:t> </a:t>
            </a:r>
            <a:r>
              <a:rPr lang="ru-RU" sz="3600" dirty="0" err="1"/>
              <a:t>засобу</a:t>
            </a:r>
            <a:r>
              <a:rPr lang="ru-RU" sz="3600" dirty="0"/>
              <a:t> </a:t>
            </a:r>
            <a:r>
              <a:rPr lang="ru-RU" sz="3600" dirty="0" err="1"/>
              <a:t>або</a:t>
            </a:r>
            <a:r>
              <a:rPr lang="ru-RU" sz="3600" dirty="0"/>
              <a:t> </a:t>
            </a:r>
            <a:r>
              <a:rPr lang="ru-RU" sz="3600" dirty="0" err="1" smtClean="0"/>
              <a:t>групи</a:t>
            </a:r>
            <a:r>
              <a:rPr lang="ru-RU" sz="3600" dirty="0" smtClean="0"/>
              <a:t> </a:t>
            </a:r>
            <a:r>
              <a:rPr lang="ru-RU" sz="3600" dirty="0" err="1"/>
              <a:t>препаратів</a:t>
            </a:r>
            <a:r>
              <a:rPr lang="ru-RU" sz="3600" dirty="0"/>
              <a:t>. </a:t>
            </a:r>
            <a:r>
              <a:rPr lang="en-US" sz="3600" i="1" dirty="0"/>
              <a:t>QSAR </a:t>
            </a:r>
            <a:r>
              <a:rPr lang="ru-RU" sz="3600" i="1" dirty="0" err="1"/>
              <a:t>є</a:t>
            </a:r>
            <a:r>
              <a:rPr lang="ru-RU" sz="3600" i="1" dirty="0"/>
              <a:t> одним </a:t>
            </a:r>
            <a:r>
              <a:rPr lang="ru-RU" sz="3600" i="1" dirty="0" err="1"/>
              <a:t>із</a:t>
            </a:r>
            <a:r>
              <a:rPr lang="ru-RU" sz="3600" i="1" dirty="0"/>
              <a:t> </a:t>
            </a:r>
            <a:r>
              <a:rPr lang="ru-RU" sz="3600" i="1" dirty="0" err="1"/>
              <a:t>шляхів</a:t>
            </a:r>
            <a:r>
              <a:rPr lang="ru-RU" sz="3600" i="1" dirty="0"/>
              <a:t> для </a:t>
            </a:r>
            <a:r>
              <a:rPr lang="ru-RU" sz="3600" i="1" dirty="0" err="1"/>
              <a:t>пояснення</a:t>
            </a:r>
            <a:r>
              <a:rPr lang="ru-RU" sz="3600" i="1" dirty="0"/>
              <a:t> </a:t>
            </a:r>
            <a:r>
              <a:rPr lang="ru-RU" sz="3600" i="1" dirty="0" err="1"/>
              <a:t>механізмів</a:t>
            </a:r>
            <a:r>
              <a:rPr lang="ru-RU" sz="3600" i="1" dirty="0"/>
              <a:t> </a:t>
            </a:r>
            <a:r>
              <a:rPr lang="ru-RU" sz="3600" i="1" dirty="0" err="1"/>
              <a:t>дії</a:t>
            </a:r>
            <a:r>
              <a:rPr lang="ru-RU" sz="3600" i="1" dirty="0"/>
              <a:t> </a:t>
            </a:r>
            <a:r>
              <a:rPr lang="ru-RU" sz="3600" i="1" dirty="0" err="1"/>
              <a:t>фізіологічно</a:t>
            </a:r>
            <a:r>
              <a:rPr lang="ru-RU" sz="3600" i="1" dirty="0"/>
              <a:t> </a:t>
            </a:r>
            <a:r>
              <a:rPr lang="ru-RU" sz="3600" i="1" dirty="0" err="1" smtClean="0"/>
              <a:t>активних</a:t>
            </a:r>
            <a:r>
              <a:rPr lang="ru-RU" sz="3600" i="1" dirty="0" smtClean="0"/>
              <a:t> </a:t>
            </a:r>
            <a:r>
              <a:rPr lang="ru-RU" sz="3600" dirty="0" err="1" smtClean="0"/>
              <a:t>речовин</a:t>
            </a:r>
            <a:r>
              <a:rPr lang="ru-RU" sz="3600" dirty="0"/>
              <a:t>, </a:t>
            </a:r>
            <a:r>
              <a:rPr lang="ru-RU" sz="3600" dirty="0" err="1"/>
              <a:t>підвищення</a:t>
            </a:r>
            <a:r>
              <a:rPr lang="ru-RU" sz="3600" dirty="0"/>
              <a:t> </a:t>
            </a:r>
            <a:r>
              <a:rPr lang="ru-RU" sz="3600" dirty="0" err="1"/>
              <a:t>ефективності</a:t>
            </a:r>
            <a:r>
              <a:rPr lang="ru-RU" sz="3600" dirty="0"/>
              <a:t> та </a:t>
            </a:r>
            <a:r>
              <a:rPr lang="ru-RU" sz="3600" dirty="0" err="1"/>
              <a:t>зниження</a:t>
            </a:r>
            <a:r>
              <a:rPr lang="ru-RU" sz="3600" dirty="0"/>
              <a:t> </a:t>
            </a:r>
            <a:r>
              <a:rPr lang="ru-RU" sz="3600" dirty="0" err="1"/>
              <a:t>вартості</a:t>
            </a:r>
            <a:r>
              <a:rPr lang="ru-RU" sz="3600" dirty="0"/>
              <a:t> </a:t>
            </a:r>
            <a:r>
              <a:rPr lang="ru-RU" sz="3600" dirty="0" err="1"/>
              <a:t>розробки</a:t>
            </a:r>
            <a:r>
              <a:rPr lang="ru-RU" sz="3600" dirty="0"/>
              <a:t> </a:t>
            </a:r>
            <a:r>
              <a:rPr lang="ru-RU" sz="3600" dirty="0" err="1"/>
              <a:t>оригінальних</a:t>
            </a:r>
            <a:r>
              <a:rPr lang="ru-RU" sz="3600" dirty="0"/>
              <a:t> </a:t>
            </a:r>
            <a:r>
              <a:rPr lang="ru-RU" sz="3600" dirty="0" err="1" smtClean="0"/>
              <a:t>лікарських</a:t>
            </a:r>
            <a:r>
              <a:rPr lang="ru-RU" sz="3600" dirty="0" smtClean="0"/>
              <a:t> </a:t>
            </a:r>
            <a:r>
              <a:rPr lang="ru-RU" sz="3600" dirty="0" err="1" smtClean="0"/>
              <a:t>засобів</a:t>
            </a:r>
            <a:r>
              <a:rPr lang="ru-RU" sz="3600" dirty="0"/>
              <a:t>. </a:t>
            </a:r>
            <a:r>
              <a:rPr lang="ru-RU" sz="3600" i="1" dirty="0"/>
              <a:t>QSAR </a:t>
            </a:r>
            <a:r>
              <a:rPr lang="ru-RU" sz="3600" i="1" dirty="0" err="1"/>
              <a:t>вимагає</a:t>
            </a:r>
            <a:r>
              <a:rPr lang="ru-RU" sz="3600" i="1" dirty="0"/>
              <a:t> максимально </a:t>
            </a:r>
            <a:r>
              <a:rPr lang="ru-RU" sz="3600" i="1" dirty="0" err="1"/>
              <a:t>детальної</a:t>
            </a:r>
            <a:r>
              <a:rPr lang="ru-RU" sz="3600" i="1" dirty="0"/>
              <a:t> </a:t>
            </a:r>
            <a:r>
              <a:rPr lang="ru-RU" sz="3600" i="1" dirty="0" err="1"/>
              <a:t>інформації</a:t>
            </a:r>
            <a:r>
              <a:rPr lang="ru-RU" sz="3600" i="1" dirty="0"/>
              <a:t> про </a:t>
            </a:r>
            <a:r>
              <a:rPr lang="ru-RU" sz="3600" i="1" dirty="0" err="1"/>
              <a:t>тривимірну</a:t>
            </a:r>
            <a:r>
              <a:rPr lang="ru-RU" sz="3600" i="1" dirty="0"/>
              <a:t> структуру як </a:t>
            </a:r>
            <a:r>
              <a:rPr lang="ru-RU" sz="3600" i="1" dirty="0" err="1" smtClean="0"/>
              <a:t>біо</a:t>
            </a:r>
            <a:r>
              <a:rPr lang="ru-RU" sz="3600" dirty="0" err="1" smtClean="0"/>
              <a:t>логічно</a:t>
            </a:r>
            <a:r>
              <a:rPr lang="ru-RU" sz="3600" dirty="0" smtClean="0"/>
              <a:t> </a:t>
            </a:r>
            <a:r>
              <a:rPr lang="ru-RU" sz="3600" dirty="0" err="1"/>
              <a:t>активних</a:t>
            </a:r>
            <a:r>
              <a:rPr lang="ru-RU" sz="3600" dirty="0"/>
              <a:t> </a:t>
            </a:r>
            <a:r>
              <a:rPr lang="ru-RU" sz="3600" dirty="0" err="1"/>
              <a:t>речовин</a:t>
            </a:r>
            <a:r>
              <a:rPr lang="ru-RU" sz="3600" dirty="0"/>
              <a:t>, так </a:t>
            </a:r>
            <a:r>
              <a:rPr lang="ru-RU" sz="3600" dirty="0" err="1"/>
              <a:t>і</a:t>
            </a:r>
            <a:r>
              <a:rPr lang="ru-RU" sz="3600" dirty="0"/>
              <a:t> </a:t>
            </a:r>
            <a:r>
              <a:rPr lang="ru-RU" sz="3600" dirty="0" err="1"/>
              <a:t>молекул-мішеней</a:t>
            </a:r>
            <a:r>
              <a:rPr lang="ru-RU" sz="3600" dirty="0"/>
              <a:t> </a:t>
            </a:r>
            <a:r>
              <a:rPr lang="ru-RU" sz="3600" dirty="0" err="1"/>
              <a:t>організму</a:t>
            </a:r>
            <a:r>
              <a:rPr lang="ru-RU" sz="3600" dirty="0"/>
              <a:t> </a:t>
            </a:r>
            <a:r>
              <a:rPr lang="ru-RU" sz="3600" dirty="0" err="1"/>
              <a:t>людини</a:t>
            </a:r>
            <a:r>
              <a:rPr lang="ru-RU" sz="3600" dirty="0"/>
              <a:t>, </a:t>
            </a:r>
            <a:r>
              <a:rPr lang="ru-RU" sz="3600" dirty="0" err="1"/>
              <a:t>з</a:t>
            </a:r>
            <a:r>
              <a:rPr lang="ru-RU" sz="3600" dirty="0"/>
              <a:t> </a:t>
            </a:r>
            <a:r>
              <a:rPr lang="ru-RU" sz="3600" dirty="0" err="1"/>
              <a:t>якими</a:t>
            </a:r>
            <a:r>
              <a:rPr lang="ru-RU" sz="3600" dirty="0"/>
              <a:t> </a:t>
            </a:r>
            <a:r>
              <a:rPr lang="ru-RU" sz="3600" dirty="0" err="1"/>
              <a:t>можлива</a:t>
            </a:r>
            <a:r>
              <a:rPr lang="ru-RU" sz="3600" dirty="0"/>
              <a:t> </a:t>
            </a:r>
            <a:r>
              <a:rPr lang="ru-RU" sz="3600" dirty="0" err="1"/>
              <a:t>їх</a:t>
            </a:r>
            <a:r>
              <a:rPr lang="ru-RU" sz="3600" dirty="0"/>
              <a:t> </a:t>
            </a:r>
            <a:r>
              <a:rPr lang="ru-RU" sz="3600" dirty="0" err="1" smtClean="0"/>
              <a:t>вза</a:t>
            </a:r>
            <a:r>
              <a:rPr lang="uk-UA" sz="3600" dirty="0"/>
              <a:t>є</a:t>
            </a:r>
            <a:r>
              <a:rPr lang="ru-RU" sz="3600" dirty="0" err="1" smtClean="0"/>
              <a:t>модія</a:t>
            </a:r>
            <a:r>
              <a:rPr lang="uk-UA" sz="3600" dirty="0"/>
              <a:t>.</a:t>
            </a:r>
            <a:endParaRPr lang="ru-RU" sz="3600" dirty="0"/>
          </a:p>
        </p:txBody>
      </p:sp>
      <p:sp>
        <p:nvSpPr>
          <p:cNvPr id="23554" name="AutoShape 2" descr="Картинки по запросу фізика в фармакології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6" name="Picture 4" descr="Картинки по запросу фізика в фармакології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8938" y="4686295"/>
            <a:ext cx="8527045" cy="568642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4"/>
            <a:ext cx="14401800" cy="6689525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dirty="0" err="1"/>
              <a:t>Центральне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в </a:t>
            </a:r>
            <a:r>
              <a:rPr lang="ru-RU" i="1" dirty="0" err="1"/>
              <a:t>QSAR-дослідженнях</a:t>
            </a:r>
            <a:r>
              <a:rPr lang="ru-RU" i="1" dirty="0"/>
              <a:t> </a:t>
            </a:r>
            <a:r>
              <a:rPr lang="ru-RU" i="1" dirty="0" err="1"/>
              <a:t>займає</a:t>
            </a:r>
            <a:r>
              <a:rPr lang="ru-RU" i="1" dirty="0"/>
              <a:t> </a:t>
            </a:r>
            <a:r>
              <a:rPr lang="ru-RU" i="1" dirty="0" err="1"/>
              <a:t>розрахунок</a:t>
            </a:r>
            <a:r>
              <a:rPr lang="ru-RU" i="1" dirty="0"/>
              <a:t> </a:t>
            </a:r>
            <a:r>
              <a:rPr lang="ru-RU" i="1" dirty="0" err="1"/>
              <a:t>молекулярних</a:t>
            </a:r>
            <a:r>
              <a:rPr lang="ru-RU" i="1" dirty="0"/>
              <a:t> </a:t>
            </a:r>
            <a:r>
              <a:rPr lang="ru-RU" i="1" dirty="0" err="1"/>
              <a:t>дескрипторів</a:t>
            </a:r>
            <a:endParaRPr lang="ru-RU" i="1" dirty="0"/>
          </a:p>
          <a:p>
            <a:r>
              <a:rPr lang="ru-RU" dirty="0"/>
              <a:t>молекул </a:t>
            </a:r>
            <a:r>
              <a:rPr lang="ru-RU" dirty="0" err="1"/>
              <a:t>досліджуваних</a:t>
            </a:r>
            <a:r>
              <a:rPr lang="ru-RU" dirty="0"/>
              <a:t> </a:t>
            </a:r>
            <a:r>
              <a:rPr lang="ru-RU" dirty="0" err="1" smtClean="0"/>
              <a:t>речовин</a:t>
            </a:r>
            <a:r>
              <a:rPr lang="ru-RU" dirty="0" smtClean="0"/>
              <a:t>. </a:t>
            </a:r>
            <a:r>
              <a:rPr lang="ru-RU" dirty="0" err="1"/>
              <a:t>Молекулярні</a:t>
            </a:r>
            <a:r>
              <a:rPr lang="ru-RU" dirty="0"/>
              <a:t> </a:t>
            </a:r>
            <a:r>
              <a:rPr lang="ru-RU" dirty="0" err="1"/>
              <a:t>дескриптори</a:t>
            </a:r>
            <a:r>
              <a:rPr lang="ru-RU" dirty="0"/>
              <a:t> </a:t>
            </a:r>
            <a:r>
              <a:rPr lang="ru-RU" b="1" dirty="0"/>
              <a:t>– </a:t>
            </a:r>
            <a:r>
              <a:rPr lang="ru-RU" b="1" dirty="0" err="1"/>
              <a:t>набір</a:t>
            </a:r>
            <a:r>
              <a:rPr lang="ru-RU" b="1" dirty="0"/>
              <a:t> </a:t>
            </a:r>
            <a:r>
              <a:rPr lang="ru-RU" b="1" dirty="0" err="1" smtClean="0"/>
              <a:t>незалеж</a:t>
            </a:r>
            <a:r>
              <a:rPr lang="ru-RU" dirty="0" err="1" smtClean="0"/>
              <a:t>них</a:t>
            </a:r>
            <a:r>
              <a:rPr lang="ru-RU" dirty="0" smtClean="0"/>
              <a:t> </a:t>
            </a:r>
            <a:r>
              <a:rPr lang="ru-RU" dirty="0" err="1"/>
              <a:t>параметрів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</a:t>
            </a:r>
            <a:r>
              <a:rPr lang="ru-RU" dirty="0" err="1"/>
              <a:t>електронні</a:t>
            </a:r>
            <a:r>
              <a:rPr lang="ru-RU" dirty="0"/>
              <a:t>, </a:t>
            </a:r>
            <a:r>
              <a:rPr lang="ru-RU" dirty="0" err="1"/>
              <a:t>структурні</a:t>
            </a:r>
            <a:r>
              <a:rPr lang="ru-RU" dirty="0"/>
              <a:t>, </a:t>
            </a:r>
            <a:r>
              <a:rPr lang="ru-RU" dirty="0" err="1"/>
              <a:t>геометричні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 smtClean="0"/>
              <a:t>особливості</a:t>
            </a:r>
            <a:r>
              <a:rPr lang="ru-RU" dirty="0" smtClean="0"/>
              <a:t> молекул </a:t>
            </a:r>
            <a:r>
              <a:rPr lang="ru-RU" dirty="0" err="1"/>
              <a:t>медикаментів</a:t>
            </a:r>
            <a:r>
              <a:rPr lang="ru-RU" dirty="0"/>
              <a:t>:</a:t>
            </a:r>
          </a:p>
          <a:p>
            <a:r>
              <a:rPr lang="ru-RU" dirty="0"/>
              <a:t>1. </a:t>
            </a:r>
            <a:r>
              <a:rPr lang="ru-RU" dirty="0" err="1"/>
              <a:t>Елементарні</a:t>
            </a:r>
            <a:r>
              <a:rPr lang="ru-RU" dirty="0"/>
              <a:t> </a:t>
            </a:r>
            <a:r>
              <a:rPr lang="ru-RU" dirty="0" err="1"/>
              <a:t>дескриптори</a:t>
            </a:r>
            <a:r>
              <a:rPr lang="ru-RU" dirty="0"/>
              <a:t> (брутто-формула </a:t>
            </a:r>
            <a:r>
              <a:rPr lang="ru-RU" dirty="0" err="1"/>
              <a:t>молекули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атомний</a:t>
            </a:r>
            <a:r>
              <a:rPr lang="ru-RU" dirty="0"/>
              <a:t> склад).</a:t>
            </a:r>
          </a:p>
          <a:p>
            <a:r>
              <a:rPr lang="ru-RU" dirty="0"/>
              <a:t>2. </a:t>
            </a:r>
            <a:r>
              <a:rPr lang="ru-RU" dirty="0" err="1"/>
              <a:t>Електронні</a:t>
            </a:r>
            <a:r>
              <a:rPr lang="ru-RU" dirty="0"/>
              <a:t> </a:t>
            </a:r>
            <a:r>
              <a:rPr lang="ru-RU" dirty="0" err="1"/>
              <a:t>дескриптори</a:t>
            </a:r>
            <a:r>
              <a:rPr lang="ru-RU" dirty="0"/>
              <a:t> –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індексів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</a:t>
            </a:r>
            <a:r>
              <a:rPr lang="ru-RU" dirty="0" err="1"/>
              <a:t>зарядовий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 мо-</a:t>
            </a:r>
          </a:p>
          <a:p>
            <a:r>
              <a:rPr lang="ru-RU" dirty="0" err="1"/>
              <a:t>лекули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енергію</a:t>
            </a:r>
            <a:r>
              <a:rPr lang="ru-RU" dirty="0"/>
              <a:t> (</a:t>
            </a:r>
            <a:r>
              <a:rPr lang="ru-RU" dirty="0" err="1"/>
              <a:t>розраховуються</a:t>
            </a:r>
            <a:r>
              <a:rPr lang="ru-RU" dirty="0"/>
              <a:t> </a:t>
            </a:r>
            <a:r>
              <a:rPr lang="ru-RU" dirty="0" err="1"/>
              <a:t>квантово-хімічними</a:t>
            </a:r>
            <a:r>
              <a:rPr lang="ru-RU" dirty="0"/>
              <a:t> методами): </a:t>
            </a:r>
            <a:r>
              <a:rPr lang="ru-RU" dirty="0" err="1"/>
              <a:t>електронна</a:t>
            </a:r>
            <a:r>
              <a:rPr lang="ru-RU" dirty="0"/>
              <a:t> </a:t>
            </a:r>
            <a:r>
              <a:rPr lang="ru-RU" dirty="0" err="1"/>
              <a:t>густина</a:t>
            </a:r>
            <a:r>
              <a:rPr lang="ru-RU" dirty="0"/>
              <a:t>,</a:t>
            </a:r>
          </a:p>
          <a:p>
            <a:r>
              <a:rPr lang="ru-RU" dirty="0"/>
              <a:t>порядок </a:t>
            </a:r>
            <a:r>
              <a:rPr lang="ru-RU" dirty="0" err="1"/>
              <a:t>зв’язку</a:t>
            </a:r>
            <a:r>
              <a:rPr lang="ru-RU" dirty="0"/>
              <a:t>,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вільної</a:t>
            </a:r>
            <a:r>
              <a:rPr lang="ru-RU" dirty="0"/>
              <a:t> </a:t>
            </a:r>
            <a:r>
              <a:rPr lang="ru-RU" dirty="0" err="1"/>
              <a:t>валентності</a:t>
            </a:r>
            <a:r>
              <a:rPr lang="ru-RU" dirty="0"/>
              <a:t>, </a:t>
            </a:r>
            <a:r>
              <a:rPr lang="ru-RU" dirty="0" err="1"/>
              <a:t>енергія</a:t>
            </a:r>
            <a:r>
              <a:rPr lang="ru-RU" dirty="0"/>
              <a:t> ВЗМО та НВМО, </a:t>
            </a:r>
            <a:r>
              <a:rPr lang="ru-RU" dirty="0" err="1"/>
              <a:t>жорсткість</a:t>
            </a:r>
            <a:r>
              <a:rPr lang="ru-RU" dirty="0"/>
              <a:t>, </a:t>
            </a:r>
            <a:r>
              <a:rPr lang="ru-RU" dirty="0" err="1"/>
              <a:t>електро</a:t>
            </a:r>
            <a:r>
              <a:rPr lang="ru-RU" dirty="0"/>
              <a:t>-</a:t>
            </a:r>
          </a:p>
          <a:p>
            <a:r>
              <a:rPr lang="ru-RU" dirty="0" err="1"/>
              <a:t>негативність</a:t>
            </a:r>
            <a:r>
              <a:rPr lang="ru-RU" dirty="0"/>
              <a:t>, </a:t>
            </a:r>
            <a:r>
              <a:rPr lang="ru-RU" dirty="0" err="1"/>
              <a:t>молекулярний</a:t>
            </a:r>
            <a:r>
              <a:rPr lang="ru-RU" dirty="0"/>
              <a:t> </a:t>
            </a:r>
            <a:r>
              <a:rPr lang="ru-RU" dirty="0" err="1"/>
              <a:t>дипольний</a:t>
            </a:r>
            <a:r>
              <a:rPr lang="ru-RU" dirty="0"/>
              <a:t> момент, </a:t>
            </a:r>
            <a:r>
              <a:rPr lang="ru-RU" dirty="0" err="1"/>
              <a:t>поляризовність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Геометричні</a:t>
            </a:r>
            <a:r>
              <a:rPr lang="ru-RU" dirty="0"/>
              <a:t> </a:t>
            </a:r>
            <a:r>
              <a:rPr lang="ru-RU" dirty="0" err="1"/>
              <a:t>дескриптори</a:t>
            </a:r>
            <a:r>
              <a:rPr lang="ru-RU" dirty="0"/>
              <a:t> – </a:t>
            </a:r>
            <a:r>
              <a:rPr lang="ru-RU" dirty="0" err="1"/>
              <a:t>параметри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форму молекул (</a:t>
            </a:r>
            <a:r>
              <a:rPr lang="ru-RU" dirty="0" err="1"/>
              <a:t>індекс</a:t>
            </a:r>
            <a:r>
              <a:rPr lang="ru-RU" dirty="0"/>
              <a:t> Ба-</a:t>
            </a:r>
          </a:p>
          <a:p>
            <a:r>
              <a:rPr lang="ru-RU" dirty="0" err="1"/>
              <a:t>лабана</a:t>
            </a:r>
            <a:r>
              <a:rPr lang="ru-RU" dirty="0"/>
              <a:t>, </a:t>
            </a:r>
            <a:r>
              <a:rPr lang="ru-RU" dirty="0" err="1"/>
              <a:t>площа</a:t>
            </a:r>
            <a:r>
              <a:rPr lang="ru-RU" dirty="0"/>
              <a:t> </a:t>
            </a:r>
            <a:r>
              <a:rPr lang="ru-RU" dirty="0" err="1"/>
              <a:t>молекулярної</a:t>
            </a:r>
            <a:r>
              <a:rPr lang="ru-RU" dirty="0"/>
              <a:t> </a:t>
            </a:r>
            <a:r>
              <a:rPr lang="ru-RU" dirty="0" err="1"/>
              <a:t>поверхні</a:t>
            </a:r>
            <a:r>
              <a:rPr lang="ru-RU" dirty="0"/>
              <a:t>, </a:t>
            </a:r>
            <a:r>
              <a:rPr lang="ru-RU" dirty="0" err="1"/>
              <a:t>об’єм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</a:t>
            </a:r>
          </a:p>
          <a:p>
            <a:r>
              <a:rPr lang="ru-RU" dirty="0"/>
              <a:t>4. </a:t>
            </a:r>
            <a:r>
              <a:rPr lang="ru-RU" dirty="0" err="1"/>
              <a:t>Фізико-хімічні</a:t>
            </a:r>
            <a:r>
              <a:rPr lang="ru-RU" dirty="0"/>
              <a:t> </a:t>
            </a:r>
            <a:r>
              <a:rPr lang="ru-RU" dirty="0" err="1"/>
              <a:t>дескриптори</a:t>
            </a:r>
            <a:r>
              <a:rPr lang="ru-RU" dirty="0"/>
              <a:t> </a:t>
            </a:r>
            <a:r>
              <a:rPr lang="ru-RU" dirty="0" err="1"/>
              <a:t>описують</a:t>
            </a:r>
            <a:r>
              <a:rPr lang="ru-RU" dirty="0"/>
              <a:t> </a:t>
            </a:r>
            <a:r>
              <a:rPr lang="ru-RU" dirty="0" err="1"/>
              <a:t>фізико-хімічні</a:t>
            </a:r>
            <a:r>
              <a:rPr lang="ru-RU" dirty="0"/>
              <a:t> </a:t>
            </a:r>
            <a:r>
              <a:rPr lang="ru-RU" dirty="0" err="1"/>
              <a:t>параметри</a:t>
            </a:r>
            <a:r>
              <a:rPr lang="ru-RU" dirty="0"/>
              <a:t> молекул (</a:t>
            </a:r>
            <a:r>
              <a:rPr lang="ru-RU" dirty="0" err="1"/>
              <a:t>показник</a:t>
            </a:r>
            <a:r>
              <a:rPr lang="ru-RU" dirty="0"/>
              <a:t> </a:t>
            </a:r>
            <a:r>
              <a:rPr lang="ru-RU" dirty="0" err="1"/>
              <a:t>лі</a:t>
            </a:r>
            <a:r>
              <a:rPr lang="ru-RU" dirty="0"/>
              <a:t>-</a:t>
            </a:r>
          </a:p>
          <a:p>
            <a:r>
              <a:rPr lang="ru-RU" dirty="0" err="1"/>
              <a:t>пофільності</a:t>
            </a:r>
            <a:r>
              <a:rPr lang="ru-RU" dirty="0"/>
              <a:t>, температура </a:t>
            </a:r>
            <a:r>
              <a:rPr lang="ru-RU" dirty="0" err="1"/>
              <a:t>кипіння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.).</a:t>
            </a:r>
          </a:p>
          <a:p>
            <a:r>
              <a:rPr lang="ru-RU" dirty="0"/>
              <a:t>5. </a:t>
            </a:r>
            <a:r>
              <a:rPr lang="ru-RU" dirty="0" err="1"/>
              <a:t>Топологічні</a:t>
            </a:r>
            <a:r>
              <a:rPr lang="ru-RU" dirty="0"/>
              <a:t> </a:t>
            </a:r>
            <a:r>
              <a:rPr lang="ru-RU" dirty="0" err="1"/>
              <a:t>дескриптори</a:t>
            </a:r>
            <a:r>
              <a:rPr lang="ru-RU" dirty="0"/>
              <a:t> </a:t>
            </a:r>
            <a:r>
              <a:rPr lang="ru-RU" dirty="0" err="1"/>
              <a:t>базуються</a:t>
            </a:r>
            <a:r>
              <a:rPr lang="ru-RU" dirty="0"/>
              <a:t> на </a:t>
            </a:r>
            <a:r>
              <a:rPr lang="ru-RU" dirty="0" err="1"/>
              <a:t>дослідженні</a:t>
            </a:r>
            <a:r>
              <a:rPr lang="ru-RU" dirty="0"/>
              <a:t> структурного графа молекул (</a:t>
            </a:r>
            <a:r>
              <a:rPr lang="ru-RU" dirty="0" err="1"/>
              <a:t>індекс</a:t>
            </a:r>
            <a:endParaRPr lang="ru-RU" dirty="0"/>
          </a:p>
          <a:p>
            <a:r>
              <a:rPr lang="ru-RU" dirty="0" err="1"/>
              <a:t>Вінера</a:t>
            </a:r>
            <a:r>
              <a:rPr lang="ru-RU" dirty="0"/>
              <a:t>, </a:t>
            </a:r>
            <a:r>
              <a:rPr lang="ru-RU" dirty="0" err="1"/>
              <a:t>топологічний</a:t>
            </a:r>
            <a:r>
              <a:rPr lang="ru-RU" dirty="0"/>
              <a:t> </a:t>
            </a:r>
            <a:r>
              <a:rPr lang="ru-RU" dirty="0" err="1"/>
              <a:t>діаметр</a:t>
            </a:r>
            <a:r>
              <a:rPr lang="ru-RU" dirty="0"/>
              <a:t>, </a:t>
            </a:r>
            <a:r>
              <a:rPr lang="ru-RU" dirty="0" err="1"/>
              <a:t>індекс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молекулярної</a:t>
            </a:r>
            <a:r>
              <a:rPr lang="ru-RU" dirty="0"/>
              <a:t> </a:t>
            </a:r>
            <a:r>
              <a:rPr lang="ru-RU" dirty="0" err="1"/>
              <a:t>зв’язності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.).</a:t>
            </a:r>
          </a:p>
        </p:txBody>
      </p:sp>
      <p:pic>
        <p:nvPicPr>
          <p:cNvPr id="2253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43446" y="6472245"/>
            <a:ext cx="6000792" cy="39997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4"/>
            <a:ext cx="14401800" cy="5562276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200" dirty="0" err="1"/>
              <a:t>Найсучаснішим</a:t>
            </a:r>
            <a:r>
              <a:rPr lang="ru-RU" sz="3200" dirty="0"/>
              <a:t> типом </a:t>
            </a:r>
            <a:r>
              <a:rPr lang="ru-RU" sz="3200" dirty="0" err="1"/>
              <a:t>молекулярних</a:t>
            </a:r>
            <a:r>
              <a:rPr lang="ru-RU" sz="3200" dirty="0"/>
              <a:t> </a:t>
            </a:r>
            <a:r>
              <a:rPr lang="ru-RU" sz="3200" dirty="0" err="1"/>
              <a:t>дескрипторів</a:t>
            </a:r>
            <a:r>
              <a:rPr lang="ru-RU" sz="3200" dirty="0"/>
              <a:t> </a:t>
            </a:r>
            <a:r>
              <a:rPr lang="ru-RU" sz="3200" dirty="0" err="1"/>
              <a:t>вважають</a:t>
            </a:r>
            <a:r>
              <a:rPr lang="ru-RU" sz="3200" dirty="0"/>
              <a:t> </a:t>
            </a:r>
            <a:r>
              <a:rPr lang="ru-RU" sz="3200" dirty="0" err="1"/>
              <a:t>тривимірні</a:t>
            </a:r>
            <a:r>
              <a:rPr lang="ru-RU" sz="3200" dirty="0"/>
              <a:t> </a:t>
            </a:r>
            <a:r>
              <a:rPr lang="ru-RU" sz="3200" dirty="0" err="1" smtClean="0"/>
              <a:t>дескриптори,які</a:t>
            </a:r>
            <a:r>
              <a:rPr lang="ru-RU" sz="3200" dirty="0" smtClean="0"/>
              <a:t> </a:t>
            </a:r>
            <a:r>
              <a:rPr lang="ru-RU" sz="3200" dirty="0" err="1"/>
              <a:t>розраховують</a:t>
            </a:r>
            <a:r>
              <a:rPr lang="ru-RU" sz="3200" dirty="0"/>
              <a:t> методом </a:t>
            </a:r>
            <a:r>
              <a:rPr lang="ru-RU" sz="3200" dirty="0" err="1"/>
              <a:t>порівняльного</a:t>
            </a:r>
            <a:r>
              <a:rPr lang="ru-RU" sz="3200" dirty="0"/>
              <a:t> </a:t>
            </a:r>
            <a:r>
              <a:rPr lang="ru-RU" sz="3200" dirty="0" err="1"/>
              <a:t>аналізу</a:t>
            </a:r>
            <a:r>
              <a:rPr lang="ru-RU" sz="3200" dirty="0"/>
              <a:t> </a:t>
            </a:r>
            <a:r>
              <a:rPr lang="ru-RU" sz="3200" dirty="0" err="1"/>
              <a:t>молекулярних</a:t>
            </a:r>
            <a:r>
              <a:rPr lang="ru-RU" sz="3200" dirty="0"/>
              <a:t> </a:t>
            </a:r>
            <a:r>
              <a:rPr lang="ru-RU" sz="3200" dirty="0" err="1"/>
              <a:t>силових</a:t>
            </a:r>
            <a:r>
              <a:rPr lang="ru-RU" sz="3200" dirty="0"/>
              <a:t> </a:t>
            </a:r>
            <a:r>
              <a:rPr lang="ru-RU" sz="3200" dirty="0" err="1"/>
              <a:t>полів</a:t>
            </a:r>
            <a:r>
              <a:rPr lang="ru-RU" sz="3200" dirty="0"/>
              <a:t> (</a:t>
            </a:r>
            <a:r>
              <a:rPr lang="ru-RU" sz="3200" i="1" dirty="0" err="1" smtClean="0"/>
              <a:t>Comparative</a:t>
            </a:r>
            <a:r>
              <a:rPr lang="ru-RU" sz="3200" i="1" dirty="0" smtClean="0"/>
              <a:t> </a:t>
            </a:r>
            <a:r>
              <a:rPr lang="en-US" sz="3200" i="1" dirty="0" smtClean="0"/>
              <a:t>Molecular </a:t>
            </a:r>
            <a:r>
              <a:rPr lang="en-US" sz="3200" i="1" dirty="0"/>
              <a:t>Field Analysis, </a:t>
            </a:r>
            <a:r>
              <a:rPr lang="en-US" sz="3200" i="1" dirty="0" err="1"/>
              <a:t>coMFA</a:t>
            </a:r>
            <a:r>
              <a:rPr lang="en-US" sz="3200" i="1" dirty="0" smtClean="0"/>
              <a:t>). </a:t>
            </a:r>
            <a:r>
              <a:rPr lang="ru-RU" sz="3200" i="1" dirty="0" err="1"/>
              <a:t>Даний</a:t>
            </a:r>
            <a:r>
              <a:rPr lang="ru-RU" sz="3200" i="1" dirty="0"/>
              <a:t> метод </a:t>
            </a:r>
            <a:r>
              <a:rPr lang="ru-RU" sz="3200" i="1" dirty="0" err="1"/>
              <a:t>базується</a:t>
            </a:r>
            <a:r>
              <a:rPr lang="ru-RU" sz="3200" i="1" dirty="0"/>
              <a:t> на тому, </a:t>
            </a:r>
            <a:r>
              <a:rPr lang="ru-RU" sz="3200" i="1" dirty="0" err="1"/>
              <a:t>що</a:t>
            </a:r>
            <a:r>
              <a:rPr lang="ru-RU" sz="3200" i="1" dirty="0"/>
              <a:t> </a:t>
            </a:r>
            <a:r>
              <a:rPr lang="ru-RU" sz="3200" i="1" dirty="0" err="1" smtClean="0"/>
              <a:t>взаємодія</a:t>
            </a:r>
            <a:r>
              <a:rPr lang="ru-RU" sz="3200" i="1" dirty="0" smtClean="0"/>
              <a:t> </a:t>
            </a:r>
            <a:r>
              <a:rPr lang="ru-RU" sz="3200" dirty="0" err="1" smtClean="0"/>
              <a:t>біологічно</a:t>
            </a:r>
            <a:r>
              <a:rPr lang="ru-RU" sz="3200" dirty="0" smtClean="0"/>
              <a:t> </a:t>
            </a:r>
            <a:r>
              <a:rPr lang="ru-RU" sz="3200" dirty="0" err="1"/>
              <a:t>активної</a:t>
            </a:r>
            <a:r>
              <a:rPr lang="ru-RU" sz="3200" dirty="0"/>
              <a:t> </a:t>
            </a:r>
            <a:r>
              <a:rPr lang="ru-RU" sz="3200" dirty="0" err="1"/>
              <a:t>речовини</a:t>
            </a:r>
            <a:r>
              <a:rPr lang="ru-RU" sz="3200" dirty="0"/>
              <a:t> </a:t>
            </a:r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err="1"/>
              <a:t>мішенню</a:t>
            </a:r>
            <a:r>
              <a:rPr lang="ru-RU" sz="3200" dirty="0"/>
              <a:t> </a:t>
            </a:r>
            <a:r>
              <a:rPr lang="ru-RU" sz="3200" dirty="0" err="1"/>
              <a:t>визначається</a:t>
            </a:r>
            <a:r>
              <a:rPr lang="ru-RU" sz="3200" dirty="0"/>
              <a:t>, в першу </a:t>
            </a:r>
            <a:r>
              <a:rPr lang="ru-RU" sz="3200" dirty="0" err="1"/>
              <a:t>чергу</a:t>
            </a:r>
            <a:r>
              <a:rPr lang="ru-RU" sz="3200" dirty="0"/>
              <a:t>, </a:t>
            </a:r>
            <a:r>
              <a:rPr lang="ru-RU" sz="3200" dirty="0" err="1"/>
              <a:t>нековалентними</a:t>
            </a:r>
            <a:r>
              <a:rPr lang="ru-RU" sz="3200" dirty="0"/>
              <a:t> </a:t>
            </a:r>
            <a:r>
              <a:rPr lang="ru-RU" sz="3200" dirty="0" err="1" smtClean="0"/>
              <a:t>міжмолекулярними</a:t>
            </a:r>
            <a:r>
              <a:rPr lang="ru-RU" sz="3200" dirty="0" smtClean="0"/>
              <a:t> </a:t>
            </a:r>
            <a:r>
              <a:rPr lang="ru-RU" sz="3200" dirty="0" err="1"/>
              <a:t>ефектами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</a:t>
            </a:r>
            <a:r>
              <a:rPr lang="ru-RU" sz="3200" dirty="0" err="1"/>
              <a:t>залежать</a:t>
            </a:r>
            <a:r>
              <a:rPr lang="ru-RU" sz="3200" dirty="0"/>
              <a:t> </a:t>
            </a:r>
            <a:r>
              <a:rPr lang="ru-RU" sz="3200" dirty="0" err="1"/>
              <a:t>від</a:t>
            </a:r>
            <a:r>
              <a:rPr lang="ru-RU" sz="3200" dirty="0"/>
              <a:t> </a:t>
            </a:r>
            <a:r>
              <a:rPr lang="ru-RU" sz="3200" dirty="0" err="1"/>
              <a:t>просторових</a:t>
            </a:r>
            <a:r>
              <a:rPr lang="ru-RU" sz="3200" dirty="0"/>
              <a:t> </a:t>
            </a:r>
            <a:r>
              <a:rPr lang="ru-RU" sz="3200" dirty="0" err="1"/>
              <a:t>особливостей</a:t>
            </a:r>
            <a:r>
              <a:rPr lang="ru-RU" sz="3200" dirty="0"/>
              <a:t> та </a:t>
            </a:r>
            <a:r>
              <a:rPr lang="ru-RU" sz="3200" dirty="0" err="1"/>
              <a:t>форми</a:t>
            </a:r>
            <a:r>
              <a:rPr lang="ru-RU" sz="3200" dirty="0"/>
              <a:t> молекул. </a:t>
            </a:r>
            <a:r>
              <a:rPr lang="ru-RU" sz="3200" dirty="0" smtClean="0"/>
              <a:t>Методом </a:t>
            </a:r>
            <a:r>
              <a:rPr lang="ru-RU" sz="3200" i="1" dirty="0" err="1"/>
              <a:t>coMFA</a:t>
            </a:r>
            <a:r>
              <a:rPr lang="ru-RU" sz="3200" i="1" dirty="0"/>
              <a:t> </a:t>
            </a:r>
            <a:r>
              <a:rPr lang="ru-RU" sz="3200" i="1" dirty="0" err="1"/>
              <a:t>можна</a:t>
            </a:r>
            <a:r>
              <a:rPr lang="ru-RU" sz="3200" i="1" dirty="0"/>
              <a:t> </a:t>
            </a:r>
            <a:r>
              <a:rPr lang="ru-RU" sz="3200" i="1" dirty="0" err="1"/>
              <a:t>встановити</a:t>
            </a:r>
            <a:r>
              <a:rPr lang="ru-RU" sz="3200" i="1" dirty="0"/>
              <a:t> </a:t>
            </a:r>
            <a:r>
              <a:rPr lang="ru-RU" sz="3200" i="1" dirty="0" err="1"/>
              <a:t>кореляції</a:t>
            </a:r>
            <a:r>
              <a:rPr lang="ru-RU" sz="3200" i="1" dirty="0"/>
              <a:t> </a:t>
            </a:r>
            <a:r>
              <a:rPr lang="ru-RU" sz="3200" i="1" dirty="0" err="1"/>
              <a:t>між</a:t>
            </a:r>
            <a:r>
              <a:rPr lang="ru-RU" sz="3200" i="1" dirty="0"/>
              <a:t> </a:t>
            </a:r>
            <a:r>
              <a:rPr lang="ru-RU" sz="3200" i="1" dirty="0" err="1"/>
              <a:t>тривимірними</a:t>
            </a:r>
            <a:r>
              <a:rPr lang="ru-RU" sz="3200" i="1" dirty="0"/>
              <a:t> характеристиками молекул та </a:t>
            </a:r>
            <a:r>
              <a:rPr lang="ru-RU" sz="3200" i="1" dirty="0" err="1" smtClean="0"/>
              <a:t>її</a:t>
            </a:r>
            <a:r>
              <a:rPr lang="ru-RU" sz="3200" i="1" dirty="0" smtClean="0"/>
              <a:t> </a:t>
            </a:r>
            <a:r>
              <a:rPr lang="ru-RU" sz="3200" dirty="0" err="1" smtClean="0"/>
              <a:t>біологічною</a:t>
            </a:r>
            <a:r>
              <a:rPr lang="ru-RU" sz="3200" dirty="0" smtClean="0"/>
              <a:t> </a:t>
            </a:r>
            <a:r>
              <a:rPr lang="ru-RU" sz="3200" dirty="0" err="1"/>
              <a:t>активністю</a:t>
            </a:r>
            <a:r>
              <a:rPr lang="ru-RU" sz="3200" dirty="0"/>
              <a:t>.</a:t>
            </a:r>
          </a:p>
          <a:p>
            <a:r>
              <a:rPr lang="ru-RU" sz="3200" dirty="0" smtClean="0"/>
              <a:t>Метод </a:t>
            </a:r>
            <a:r>
              <a:rPr lang="ru-RU" sz="3200" i="1" dirty="0" smtClean="0"/>
              <a:t>QSAR широко </a:t>
            </a:r>
            <a:r>
              <a:rPr lang="ru-RU" sz="3200" i="1" dirty="0" err="1"/>
              <a:t>використовують</a:t>
            </a:r>
            <a:r>
              <a:rPr lang="ru-RU" sz="3200" i="1" dirty="0"/>
              <a:t> </a:t>
            </a:r>
            <a:r>
              <a:rPr lang="ru-RU" sz="3200" i="1" dirty="0" err="1"/>
              <a:t>хіміки</a:t>
            </a:r>
            <a:r>
              <a:rPr lang="ru-RU" sz="3200" i="1" dirty="0"/>
              <a:t>, фармакологи, </a:t>
            </a:r>
            <a:r>
              <a:rPr lang="ru-RU" sz="3200" i="1" dirty="0" err="1"/>
              <a:t>провізори</a:t>
            </a:r>
            <a:r>
              <a:rPr lang="ru-RU" sz="3200" i="1" dirty="0"/>
              <a:t> у </a:t>
            </a:r>
            <a:r>
              <a:rPr lang="ru-RU" sz="3200" i="1" dirty="0" err="1"/>
              <a:t>всьому</a:t>
            </a:r>
            <a:r>
              <a:rPr lang="ru-RU" sz="3200" i="1" dirty="0"/>
              <a:t> </a:t>
            </a:r>
            <a:r>
              <a:rPr lang="ru-RU" sz="3200" i="1" dirty="0" err="1"/>
              <a:t>світі</a:t>
            </a:r>
            <a:r>
              <a:rPr lang="ru-RU" sz="3200" i="1" dirty="0"/>
              <a:t>. До-</a:t>
            </a:r>
          </a:p>
          <a:p>
            <a:r>
              <a:rPr lang="ru-RU" sz="3200" dirty="0" err="1"/>
              <a:t>цільно</a:t>
            </a:r>
            <a:r>
              <a:rPr lang="ru-RU" sz="3200" dirty="0"/>
              <a:t> навести </a:t>
            </a:r>
            <a:r>
              <a:rPr lang="ru-RU" sz="3200" dirty="0" err="1"/>
              <a:t>такий</a:t>
            </a:r>
            <a:r>
              <a:rPr lang="ru-RU" sz="3200" dirty="0"/>
              <a:t> приклад</a:t>
            </a:r>
            <a:r>
              <a:rPr lang="ru-RU" sz="3200" dirty="0" smtClean="0"/>
              <a:t>.</a:t>
            </a:r>
            <a:endParaRPr lang="ru-RU" sz="3200" i="1" dirty="0"/>
          </a:p>
        </p:txBody>
      </p:sp>
      <p:pic>
        <p:nvPicPr>
          <p:cNvPr id="21506" name="Picture 2" descr="Картинки по запросу Метод QS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42" y="5729252"/>
            <a:ext cx="13087227" cy="507209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4"/>
            <a:ext cx="14401800" cy="4577391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600" dirty="0"/>
              <a:t>3. Роль </a:t>
            </a:r>
            <a:r>
              <a:rPr lang="ru-RU" sz="3600" dirty="0" err="1"/>
              <a:t>розчинника</a:t>
            </a:r>
            <a:r>
              <a:rPr lang="ru-RU" sz="3600" dirty="0"/>
              <a:t> в </a:t>
            </a:r>
            <a:r>
              <a:rPr lang="ru-RU" sz="3600" dirty="0" err="1"/>
              <a:t>механізмі</a:t>
            </a:r>
            <a:r>
              <a:rPr lang="ru-RU" sz="3600" dirty="0"/>
              <a:t> </a:t>
            </a:r>
            <a:r>
              <a:rPr lang="ru-RU" sz="3600" dirty="0" err="1"/>
              <a:t>дії</a:t>
            </a:r>
            <a:r>
              <a:rPr lang="ru-RU" sz="3600" dirty="0"/>
              <a:t> </a:t>
            </a:r>
            <a:r>
              <a:rPr lang="ru-RU" sz="3600" dirty="0" err="1"/>
              <a:t>лікарських</a:t>
            </a:r>
            <a:r>
              <a:rPr lang="ru-RU" sz="3600" dirty="0"/>
              <a:t> </a:t>
            </a:r>
            <a:r>
              <a:rPr lang="ru-RU" sz="3600" dirty="0" err="1"/>
              <a:t>засобів</a:t>
            </a:r>
            <a:r>
              <a:rPr lang="ru-RU" sz="3600" dirty="0"/>
              <a:t>. </a:t>
            </a:r>
            <a:r>
              <a:rPr lang="ru-RU" sz="3600" dirty="0" err="1"/>
              <a:t>Відомо</a:t>
            </a:r>
            <a:r>
              <a:rPr lang="ru-RU" sz="3600" dirty="0"/>
              <a:t>, </a:t>
            </a:r>
            <a:r>
              <a:rPr lang="ru-RU" sz="3600" dirty="0" err="1"/>
              <a:t>що</a:t>
            </a:r>
            <a:r>
              <a:rPr lang="ru-RU" sz="3600" dirty="0"/>
              <a:t> в </a:t>
            </a:r>
            <a:r>
              <a:rPr lang="ru-RU" sz="3600" dirty="0" err="1"/>
              <a:t>організмі</a:t>
            </a:r>
            <a:r>
              <a:rPr lang="ru-RU" sz="3600" dirty="0"/>
              <a:t> </a:t>
            </a:r>
            <a:r>
              <a:rPr lang="ru-RU" sz="3600" dirty="0" err="1" smtClean="0"/>
              <a:t>лікарські</a:t>
            </a:r>
            <a:r>
              <a:rPr lang="ru-RU" sz="3600" dirty="0" smtClean="0"/>
              <a:t> </a:t>
            </a:r>
            <a:r>
              <a:rPr lang="ru-RU" sz="3600" dirty="0" err="1"/>
              <a:t>засоби</a:t>
            </a:r>
            <a:r>
              <a:rPr lang="ru-RU" sz="3600" dirty="0"/>
              <a:t> </a:t>
            </a:r>
            <a:r>
              <a:rPr lang="ru-RU" sz="3600" dirty="0" err="1"/>
              <a:t>розчиняються</a:t>
            </a:r>
            <a:r>
              <a:rPr lang="ru-RU" sz="3600" dirty="0"/>
              <a:t> у </a:t>
            </a:r>
            <a:r>
              <a:rPr lang="ru-RU" sz="3600" dirty="0" err="1"/>
              <a:t>воді</a:t>
            </a:r>
            <a:r>
              <a:rPr lang="ru-RU" sz="3600" dirty="0"/>
              <a:t> </a:t>
            </a:r>
            <a:r>
              <a:rPr lang="ru-RU" sz="3600" dirty="0" err="1"/>
              <a:t>або</a:t>
            </a:r>
            <a:r>
              <a:rPr lang="ru-RU" sz="3600" dirty="0"/>
              <a:t> жирах. Тому при </a:t>
            </a:r>
            <a:r>
              <a:rPr lang="ru-RU" sz="3600" dirty="0" err="1"/>
              <a:t>дослідженні</a:t>
            </a:r>
            <a:r>
              <a:rPr lang="ru-RU" sz="3600" dirty="0"/>
              <a:t> </a:t>
            </a:r>
            <a:r>
              <a:rPr lang="ru-RU" sz="3600" dirty="0" err="1" smtClean="0"/>
              <a:t>квантово-фармакологічних</a:t>
            </a:r>
            <a:r>
              <a:rPr lang="ru-RU" sz="3600" dirty="0" smtClean="0"/>
              <a:t> </a:t>
            </a:r>
            <a:r>
              <a:rPr lang="ru-RU" sz="3600" dirty="0" err="1" smtClean="0"/>
              <a:t>властивостей</a:t>
            </a:r>
            <a:r>
              <a:rPr lang="ru-RU" sz="3600" dirty="0" smtClean="0"/>
              <a:t> </a:t>
            </a:r>
            <a:r>
              <a:rPr lang="ru-RU" sz="3600" dirty="0" err="1"/>
              <a:t>враховується</a:t>
            </a:r>
            <a:r>
              <a:rPr lang="ru-RU" sz="3600" dirty="0"/>
              <a:t> </a:t>
            </a:r>
            <a:r>
              <a:rPr lang="ru-RU" sz="3600" dirty="0" err="1"/>
              <a:t>вплив</a:t>
            </a:r>
            <a:r>
              <a:rPr lang="ru-RU" sz="3600" dirty="0"/>
              <a:t> </a:t>
            </a:r>
            <a:r>
              <a:rPr lang="ru-RU" sz="3600" dirty="0" err="1"/>
              <a:t>розчинника</a:t>
            </a:r>
            <a:r>
              <a:rPr lang="ru-RU" sz="3600" dirty="0"/>
              <a:t>: вода, </a:t>
            </a:r>
            <a:r>
              <a:rPr lang="ru-RU" sz="3600" dirty="0" err="1"/>
              <a:t>ліпіди</a:t>
            </a:r>
            <a:r>
              <a:rPr lang="ru-RU" sz="3600" dirty="0"/>
              <a:t>, а </a:t>
            </a:r>
            <a:r>
              <a:rPr lang="ru-RU" sz="3600" dirty="0" err="1"/>
              <a:t>також</a:t>
            </a:r>
            <a:r>
              <a:rPr lang="ru-RU" sz="3600" dirty="0"/>
              <a:t> бензол, </a:t>
            </a:r>
            <a:r>
              <a:rPr lang="ru-RU" sz="3600" dirty="0" err="1"/>
              <a:t>ефір</a:t>
            </a:r>
            <a:r>
              <a:rPr lang="ru-RU" sz="3600" dirty="0"/>
              <a:t>, </a:t>
            </a:r>
            <a:r>
              <a:rPr lang="ru-RU" sz="3600" dirty="0" err="1" smtClean="0"/>
              <a:t>етиловий</a:t>
            </a:r>
            <a:r>
              <a:rPr lang="ru-RU" sz="3600" dirty="0" smtClean="0"/>
              <a:t> спирт </a:t>
            </a:r>
            <a:r>
              <a:rPr lang="ru-RU" sz="3600" dirty="0"/>
              <a:t>та </a:t>
            </a:r>
            <a:r>
              <a:rPr lang="ru-RU" sz="3600" dirty="0" err="1" smtClean="0"/>
              <a:t>ін</a:t>
            </a:r>
            <a:r>
              <a:rPr lang="ru-RU" sz="3600" dirty="0" smtClean="0"/>
              <a:t>. </a:t>
            </a:r>
            <a:r>
              <a:rPr lang="ru-RU" sz="3600" dirty="0" err="1"/>
              <a:t>Проведені</a:t>
            </a:r>
            <a:r>
              <a:rPr lang="ru-RU" sz="3600" dirty="0"/>
              <a:t> </a:t>
            </a:r>
            <a:r>
              <a:rPr lang="ru-RU" sz="3600" dirty="0" err="1"/>
              <a:t>дослідження</a:t>
            </a:r>
            <a:r>
              <a:rPr lang="ru-RU" sz="3600" dirty="0"/>
              <a:t> </a:t>
            </a:r>
            <a:r>
              <a:rPr lang="ru-RU" sz="3600" dirty="0" err="1"/>
              <a:t>з</a:t>
            </a:r>
            <a:r>
              <a:rPr lang="ru-RU" sz="3600" dirty="0"/>
              <a:t> </a:t>
            </a:r>
            <a:r>
              <a:rPr lang="ru-RU" sz="3600" dirty="0" err="1"/>
              <a:t>використанням</a:t>
            </a:r>
            <a:r>
              <a:rPr lang="ru-RU" sz="3600" dirty="0"/>
              <a:t> </a:t>
            </a:r>
            <a:r>
              <a:rPr lang="ru-RU" sz="3600" dirty="0" err="1"/>
              <a:t>сольватаційної</a:t>
            </a:r>
            <a:r>
              <a:rPr lang="ru-RU" sz="3600" dirty="0"/>
              <a:t> </a:t>
            </a:r>
            <a:r>
              <a:rPr lang="ru-RU" sz="3600" dirty="0" err="1"/>
              <a:t>моделі</a:t>
            </a:r>
            <a:r>
              <a:rPr lang="ru-RU" sz="3600" dirty="0"/>
              <a:t> </a:t>
            </a:r>
            <a:r>
              <a:rPr lang="ru-RU" sz="3600" dirty="0" smtClean="0"/>
              <a:t>для </a:t>
            </a:r>
            <a:r>
              <a:rPr lang="ru-RU" sz="3600" dirty="0" err="1" smtClean="0"/>
              <a:t>розрахунку</a:t>
            </a:r>
            <a:r>
              <a:rPr lang="ru-RU" sz="3600" dirty="0" smtClean="0"/>
              <a:t> </a:t>
            </a:r>
            <a:r>
              <a:rPr lang="ru-RU" sz="3600" dirty="0" err="1"/>
              <a:t>квантово-фармакологічних</a:t>
            </a:r>
            <a:r>
              <a:rPr lang="ru-RU" sz="3600" dirty="0"/>
              <a:t> </a:t>
            </a:r>
            <a:r>
              <a:rPr lang="ru-RU" sz="3600" dirty="0" err="1"/>
              <a:t>параметрів</a:t>
            </a:r>
            <a:r>
              <a:rPr lang="ru-RU" sz="3600" dirty="0"/>
              <a:t> </a:t>
            </a:r>
            <a:r>
              <a:rPr lang="ru-RU" sz="3600" dirty="0" err="1"/>
              <a:t>серцевого</a:t>
            </a:r>
            <a:r>
              <a:rPr lang="ru-RU" sz="3600" dirty="0"/>
              <a:t> </a:t>
            </a:r>
            <a:r>
              <a:rPr lang="ru-RU" sz="3600" dirty="0" err="1"/>
              <a:t>глікозиду</a:t>
            </a:r>
            <a:r>
              <a:rPr lang="ru-RU" sz="3600" dirty="0"/>
              <a:t> – </a:t>
            </a:r>
            <a:r>
              <a:rPr lang="ru-RU" sz="3600" dirty="0" err="1"/>
              <a:t>дигоксину</a:t>
            </a:r>
            <a:r>
              <a:rPr lang="ru-RU" sz="3600" dirty="0"/>
              <a:t>.</a:t>
            </a:r>
          </a:p>
          <a:p>
            <a:endParaRPr lang="ru-RU" sz="3600" b="1" dirty="0"/>
          </a:p>
        </p:txBody>
      </p:sp>
      <p:pic>
        <p:nvPicPr>
          <p:cNvPr id="20482" name="Picture 2" descr="Картинки по запросу ліки фото-асоціації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7232" y="4543419"/>
            <a:ext cx="11690583" cy="5429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0"/>
            <a:ext cx="14401800" cy="4454280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4000" dirty="0"/>
              <a:t>4. </a:t>
            </a:r>
            <a:r>
              <a:rPr lang="ru-RU" sz="4000" dirty="0" err="1"/>
              <a:t>Визначення</a:t>
            </a:r>
            <a:r>
              <a:rPr lang="ru-RU" sz="4000" dirty="0"/>
              <a:t> </a:t>
            </a:r>
            <a:r>
              <a:rPr lang="ru-RU" sz="4000" dirty="0" err="1"/>
              <a:t>фармакофорів</a:t>
            </a:r>
            <a:r>
              <a:rPr lang="ru-RU" sz="4000" dirty="0"/>
              <a:t> </a:t>
            </a:r>
            <a:r>
              <a:rPr lang="ru-RU" sz="4000" dirty="0" err="1"/>
              <a:t>лікарських</a:t>
            </a:r>
            <a:r>
              <a:rPr lang="ru-RU" sz="4000" dirty="0"/>
              <a:t> </a:t>
            </a:r>
            <a:r>
              <a:rPr lang="ru-RU" sz="4000" dirty="0" err="1"/>
              <a:t>засобів</a:t>
            </a:r>
            <a:r>
              <a:rPr lang="ru-RU" sz="4000" dirty="0"/>
              <a:t>. </a:t>
            </a:r>
            <a:r>
              <a:rPr lang="ru-RU" sz="4000" dirty="0" err="1"/>
              <a:t>Фармакофорним</a:t>
            </a:r>
            <a:r>
              <a:rPr lang="ru-RU" sz="4000" dirty="0"/>
              <a:t> </a:t>
            </a:r>
            <a:r>
              <a:rPr lang="ru-RU" sz="4000" dirty="0" err="1"/>
              <a:t>називають</a:t>
            </a:r>
            <a:r>
              <a:rPr lang="ru-RU" sz="4000" dirty="0"/>
              <a:t> </a:t>
            </a:r>
            <a:r>
              <a:rPr lang="ru-RU" sz="4000" dirty="0" err="1" smtClean="0"/>
              <a:t>такий</a:t>
            </a:r>
            <a:r>
              <a:rPr lang="ru-RU" sz="4000" dirty="0" smtClean="0"/>
              <a:t> </a:t>
            </a:r>
            <a:r>
              <a:rPr lang="ru-RU" sz="4000" dirty="0" err="1" smtClean="0"/>
              <a:t>структурний</a:t>
            </a:r>
            <a:r>
              <a:rPr lang="ru-RU" sz="4000" dirty="0" smtClean="0"/>
              <a:t> </a:t>
            </a:r>
            <a:r>
              <a:rPr lang="ru-RU" sz="4000" dirty="0" err="1"/>
              <a:t>елемент</a:t>
            </a:r>
            <a:r>
              <a:rPr lang="ru-RU" sz="4000" dirty="0"/>
              <a:t> </a:t>
            </a:r>
            <a:r>
              <a:rPr lang="ru-RU" sz="4000" dirty="0" err="1"/>
              <a:t>або</a:t>
            </a:r>
            <a:r>
              <a:rPr lang="ru-RU" sz="4000" dirty="0"/>
              <a:t> фрагмент </a:t>
            </a:r>
            <a:r>
              <a:rPr lang="ru-RU" sz="4000" dirty="0" err="1"/>
              <a:t>молекули</a:t>
            </a:r>
            <a:r>
              <a:rPr lang="ru-RU" sz="4000" dirty="0"/>
              <a:t> </a:t>
            </a:r>
            <a:r>
              <a:rPr lang="ru-RU" sz="4000" dirty="0" err="1"/>
              <a:t>речовини</a:t>
            </a:r>
            <a:r>
              <a:rPr lang="ru-RU" sz="4000" dirty="0"/>
              <a:t> </a:t>
            </a:r>
            <a:r>
              <a:rPr lang="ru-RU" sz="4000" dirty="0" err="1"/>
              <a:t>певного</a:t>
            </a:r>
            <a:r>
              <a:rPr lang="ru-RU" sz="4000" dirty="0"/>
              <a:t> </a:t>
            </a:r>
            <a:r>
              <a:rPr lang="ru-RU" sz="4000" dirty="0" err="1"/>
              <a:t>просторового</a:t>
            </a:r>
            <a:r>
              <a:rPr lang="ru-RU" sz="4000" dirty="0"/>
              <a:t> </a:t>
            </a:r>
            <a:r>
              <a:rPr lang="ru-RU" sz="4000" dirty="0" err="1" smtClean="0"/>
              <a:t>розташування</a:t>
            </a:r>
            <a:r>
              <a:rPr lang="ru-RU" sz="4000" dirty="0" smtClean="0"/>
              <a:t> </a:t>
            </a:r>
            <a:r>
              <a:rPr lang="ru-RU" sz="4000" dirty="0" err="1" smtClean="0"/>
              <a:t>фрагментів</a:t>
            </a:r>
            <a:r>
              <a:rPr lang="ru-RU" sz="4000" dirty="0"/>
              <a:t>, </a:t>
            </a:r>
            <a:r>
              <a:rPr lang="ru-RU" sz="4000" dirty="0" err="1"/>
              <a:t>що</a:t>
            </a:r>
            <a:r>
              <a:rPr lang="ru-RU" sz="4000" dirty="0"/>
              <a:t> </a:t>
            </a:r>
            <a:r>
              <a:rPr lang="ru-RU" sz="4000" dirty="0" err="1"/>
              <a:t>забезпечує</a:t>
            </a:r>
            <a:r>
              <a:rPr lang="ru-RU" sz="4000" dirty="0"/>
              <a:t> структуру, </a:t>
            </a:r>
            <a:r>
              <a:rPr lang="ru-RU" sz="4000" dirty="0" err="1"/>
              <a:t>фізико-хімічні</a:t>
            </a:r>
            <a:r>
              <a:rPr lang="ru-RU" sz="4000" dirty="0"/>
              <a:t> та </a:t>
            </a:r>
            <a:r>
              <a:rPr lang="ru-RU" sz="4000" dirty="0" err="1"/>
              <a:t>квантово-фармакологічні</a:t>
            </a:r>
            <a:r>
              <a:rPr lang="ru-RU" sz="4000" dirty="0"/>
              <a:t> </a:t>
            </a:r>
            <a:r>
              <a:rPr lang="ru-RU" sz="4000" dirty="0" err="1" smtClean="0"/>
              <a:t>властивості,які</a:t>
            </a:r>
            <a:r>
              <a:rPr lang="ru-RU" sz="4000" dirty="0" smtClean="0"/>
              <a:t> </a:t>
            </a:r>
            <a:r>
              <a:rPr lang="ru-RU" sz="4000" dirty="0"/>
              <a:t>в свою </a:t>
            </a:r>
            <a:r>
              <a:rPr lang="ru-RU" sz="4000" dirty="0" err="1"/>
              <a:t>чергу</a:t>
            </a:r>
            <a:r>
              <a:rPr lang="ru-RU" sz="4000" dirty="0"/>
              <a:t> </a:t>
            </a:r>
            <a:r>
              <a:rPr lang="ru-RU" sz="4000" dirty="0" err="1"/>
              <a:t>визначають</a:t>
            </a:r>
            <a:r>
              <a:rPr lang="ru-RU" sz="4000" dirty="0"/>
              <a:t> </a:t>
            </a:r>
            <a:r>
              <a:rPr lang="ru-RU" sz="4000" dirty="0" err="1"/>
              <a:t>фармакологічну</a:t>
            </a:r>
            <a:r>
              <a:rPr lang="ru-RU" sz="4000" dirty="0"/>
              <a:t> </a:t>
            </a:r>
            <a:r>
              <a:rPr lang="ru-RU" sz="4000" dirty="0" err="1"/>
              <a:t>активність</a:t>
            </a:r>
            <a:r>
              <a:rPr lang="ru-RU" sz="4000" dirty="0"/>
              <a:t> </a:t>
            </a:r>
            <a:r>
              <a:rPr lang="ru-RU" sz="4000" dirty="0" err="1"/>
              <a:t>речовини</a:t>
            </a:r>
            <a:r>
              <a:rPr lang="ru-RU" sz="4000" dirty="0"/>
              <a:t>, </a:t>
            </a:r>
            <a:r>
              <a:rPr lang="ru-RU" sz="4000" dirty="0" err="1"/>
              <a:t>особливості</a:t>
            </a:r>
            <a:r>
              <a:rPr lang="ru-RU" sz="4000" dirty="0"/>
              <a:t> </a:t>
            </a:r>
            <a:r>
              <a:rPr lang="ru-RU" sz="4000" dirty="0" err="1"/>
              <a:t>впливу</a:t>
            </a:r>
            <a:r>
              <a:rPr lang="ru-RU" sz="4000" dirty="0"/>
              <a:t> </a:t>
            </a:r>
            <a:r>
              <a:rPr lang="ru-RU" sz="4000" dirty="0" smtClean="0"/>
              <a:t>на </a:t>
            </a:r>
            <a:r>
              <a:rPr lang="ru-RU" sz="4000" dirty="0" err="1" smtClean="0"/>
              <a:t>органи</a:t>
            </a:r>
            <a:r>
              <a:rPr lang="ru-RU" sz="4000" dirty="0" smtClean="0"/>
              <a:t> </a:t>
            </a:r>
            <a:r>
              <a:rPr lang="ru-RU" sz="4000" dirty="0" err="1"/>
              <a:t>і</a:t>
            </a:r>
            <a:r>
              <a:rPr lang="ru-RU" sz="4000" dirty="0"/>
              <a:t> </a:t>
            </a:r>
            <a:r>
              <a:rPr lang="ru-RU" sz="4000" dirty="0" err="1"/>
              <a:t>системи</a:t>
            </a:r>
            <a:r>
              <a:rPr lang="ru-RU" sz="4000" dirty="0"/>
              <a:t> </a:t>
            </a:r>
            <a:r>
              <a:rPr lang="ru-RU" sz="4000" dirty="0" err="1"/>
              <a:t>організму</a:t>
            </a:r>
            <a:r>
              <a:rPr lang="ru-RU" sz="4000" dirty="0"/>
              <a:t>, </a:t>
            </a:r>
            <a:r>
              <a:rPr lang="ru-RU" sz="4000" dirty="0" err="1"/>
              <a:t>обмін</a:t>
            </a:r>
            <a:r>
              <a:rPr lang="ru-RU" sz="4000" dirty="0"/>
              <a:t> </a:t>
            </a:r>
            <a:r>
              <a:rPr lang="ru-RU" sz="4000" dirty="0" err="1"/>
              <a:t>речовин</a:t>
            </a:r>
            <a:r>
              <a:rPr lang="ru-RU" sz="4000" dirty="0"/>
              <a:t> </a:t>
            </a:r>
            <a:r>
              <a:rPr lang="ru-RU" sz="4000" dirty="0" err="1" smtClean="0"/>
              <a:t>тощо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pic>
        <p:nvPicPr>
          <p:cNvPr id="1945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1612" y="4829171"/>
            <a:ext cx="10015988" cy="56436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4401800" cy="5069833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200" dirty="0"/>
              <a:t>5. </a:t>
            </a:r>
            <a:r>
              <a:rPr lang="ru-RU" sz="3200" dirty="0" err="1"/>
              <a:t>Розробка</a:t>
            </a:r>
            <a:r>
              <a:rPr lang="ru-RU" sz="3200" dirty="0"/>
              <a:t> </a:t>
            </a:r>
            <a:r>
              <a:rPr lang="en-US" sz="3200" b="1" i="1" dirty="0"/>
              <a:t>de novo </a:t>
            </a:r>
            <a:r>
              <a:rPr lang="ru-RU" sz="3200" b="1" i="1" dirty="0"/>
              <a:t>дизайну </a:t>
            </a:r>
            <a:r>
              <a:rPr lang="ru-RU" sz="3200" b="1" i="1" dirty="0" err="1"/>
              <a:t>лікарських</a:t>
            </a:r>
            <a:r>
              <a:rPr lang="ru-RU" sz="3200" b="1" i="1" dirty="0"/>
              <a:t> </a:t>
            </a:r>
            <a:r>
              <a:rPr lang="ru-RU" sz="3200" b="1" i="1" dirty="0" err="1"/>
              <a:t>засобів</a:t>
            </a:r>
            <a:r>
              <a:rPr lang="ru-RU" sz="3200" b="1" i="1" dirty="0"/>
              <a:t> – </a:t>
            </a:r>
            <a:r>
              <a:rPr lang="ru-RU" sz="3200" b="1" i="1" dirty="0" err="1"/>
              <a:t>це</a:t>
            </a:r>
            <a:r>
              <a:rPr lang="ru-RU" sz="3200" b="1" i="1" dirty="0"/>
              <a:t> синтез </a:t>
            </a:r>
            <a:r>
              <a:rPr lang="ru-RU" sz="3200" b="1" i="1" dirty="0" err="1"/>
              <a:t>нових</a:t>
            </a:r>
            <a:r>
              <a:rPr lang="ru-RU" sz="3200" b="1" i="1" dirty="0"/>
              <a:t> </a:t>
            </a:r>
            <a:r>
              <a:rPr lang="ru-RU" sz="3200" b="1" i="1" dirty="0" err="1"/>
              <a:t>лікарських</a:t>
            </a:r>
            <a:r>
              <a:rPr lang="ru-RU" sz="3200" b="1" i="1" dirty="0"/>
              <a:t> </a:t>
            </a:r>
            <a:r>
              <a:rPr lang="ru-RU" sz="3200" b="1" i="1" dirty="0" err="1"/>
              <a:t>засобів</a:t>
            </a:r>
            <a:r>
              <a:rPr lang="ru-RU" sz="3200" b="1" i="1" dirty="0"/>
              <a:t>,</a:t>
            </a:r>
          </a:p>
          <a:p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спирається</a:t>
            </a:r>
            <a:r>
              <a:rPr lang="ru-RU" sz="3200" dirty="0"/>
              <a:t> на структуру </a:t>
            </a:r>
            <a:r>
              <a:rPr lang="ru-RU" sz="3200" dirty="0" err="1"/>
              <a:t>молекул-мішеней</a:t>
            </a:r>
            <a:r>
              <a:rPr lang="ru-RU" sz="3200" dirty="0"/>
              <a:t> до </a:t>
            </a:r>
            <a:r>
              <a:rPr lang="ru-RU" sz="3200" dirty="0" err="1"/>
              <a:t>цього</a:t>
            </a:r>
            <a:r>
              <a:rPr lang="ru-RU" sz="3200" dirty="0"/>
              <a:t> медикаменту в </a:t>
            </a:r>
            <a:r>
              <a:rPr lang="ru-RU" sz="3200" dirty="0" err="1"/>
              <a:t>організмі</a:t>
            </a:r>
            <a:r>
              <a:rPr lang="ru-RU" sz="3200" dirty="0"/>
              <a:t> </a:t>
            </a:r>
            <a:r>
              <a:rPr lang="ru-RU" sz="3200" dirty="0" err="1"/>
              <a:t>людини</a:t>
            </a:r>
            <a:r>
              <a:rPr lang="ru-RU" sz="3200" dirty="0"/>
              <a:t>.</a:t>
            </a:r>
          </a:p>
          <a:p>
            <a:r>
              <a:rPr lang="ru-RU" sz="3200" dirty="0"/>
              <a:t>Прикладом </a:t>
            </a:r>
            <a:r>
              <a:rPr lang="en-US" sz="3200" i="1" dirty="0"/>
              <a:t>de novo </a:t>
            </a:r>
            <a:r>
              <a:rPr lang="ru-RU" sz="3200" i="1" dirty="0"/>
              <a:t>дизайну </a:t>
            </a:r>
            <a:r>
              <a:rPr lang="ru-RU" sz="3200" i="1" dirty="0" err="1"/>
              <a:t>лікарських</a:t>
            </a:r>
            <a:r>
              <a:rPr lang="ru-RU" sz="3200" i="1" dirty="0"/>
              <a:t> </a:t>
            </a:r>
            <a:r>
              <a:rPr lang="ru-RU" sz="3200" i="1" dirty="0" err="1"/>
              <a:t>засобів</a:t>
            </a:r>
            <a:r>
              <a:rPr lang="ru-RU" sz="3200" i="1" dirty="0"/>
              <a:t> </a:t>
            </a:r>
            <a:r>
              <a:rPr lang="ru-RU" sz="3200" i="1" dirty="0" err="1"/>
              <a:t>є</a:t>
            </a:r>
            <a:r>
              <a:rPr lang="ru-RU" sz="3200" i="1" dirty="0"/>
              <a:t> </a:t>
            </a:r>
            <a:r>
              <a:rPr lang="ru-RU" sz="3200" i="1" dirty="0" err="1"/>
              <a:t>роботи</a:t>
            </a:r>
            <a:r>
              <a:rPr lang="ru-RU" sz="3200" i="1" dirty="0"/>
              <a:t> </a:t>
            </a:r>
            <a:r>
              <a:rPr lang="ru-RU" sz="3200" i="1" dirty="0" err="1"/>
              <a:t>зі</a:t>
            </a:r>
            <a:r>
              <a:rPr lang="ru-RU" sz="3200" i="1" dirty="0"/>
              <a:t> </a:t>
            </a:r>
            <a:r>
              <a:rPr lang="ru-RU" sz="3200" i="1" dirty="0" err="1"/>
              <a:t>створення</a:t>
            </a:r>
            <a:r>
              <a:rPr lang="ru-RU" sz="3200" i="1" dirty="0"/>
              <a:t> </a:t>
            </a:r>
            <a:r>
              <a:rPr lang="ru-RU" sz="3200" i="1" dirty="0" err="1"/>
              <a:t>катіонних</a:t>
            </a:r>
            <a:r>
              <a:rPr lang="ru-RU" sz="3200" i="1" dirty="0"/>
              <a:t> </a:t>
            </a:r>
            <a:r>
              <a:rPr lang="ru-RU" sz="3200" i="1" dirty="0" err="1" smtClean="0"/>
              <a:t>антимікроб</a:t>
            </a:r>
            <a:r>
              <a:rPr lang="ru-RU" sz="3200" dirty="0" err="1" smtClean="0"/>
              <a:t>них</a:t>
            </a:r>
            <a:r>
              <a:rPr lang="ru-RU" sz="3200" dirty="0" smtClean="0"/>
              <a:t> </a:t>
            </a:r>
            <a:r>
              <a:rPr lang="ru-RU" sz="3200" dirty="0" err="1"/>
              <a:t>пептидів</a:t>
            </a:r>
            <a:r>
              <a:rPr lang="ru-RU" sz="3200" dirty="0"/>
              <a:t>, </a:t>
            </a:r>
            <a:r>
              <a:rPr lang="ru-RU" sz="3200" dirty="0" err="1"/>
              <a:t>здатних</a:t>
            </a:r>
            <a:r>
              <a:rPr lang="ru-RU" sz="3200" dirty="0"/>
              <a:t> </a:t>
            </a:r>
            <a:r>
              <a:rPr lang="ru-RU" sz="3200" dirty="0" err="1"/>
              <a:t>зв’язуватися</a:t>
            </a:r>
            <a:r>
              <a:rPr lang="ru-RU" sz="3200" dirty="0"/>
              <a:t> та </a:t>
            </a:r>
            <a:r>
              <a:rPr lang="ru-RU" sz="3200" dirty="0" err="1"/>
              <a:t>знешкоджувати</a:t>
            </a:r>
            <a:r>
              <a:rPr lang="ru-RU" sz="3200" dirty="0"/>
              <a:t> </a:t>
            </a:r>
            <a:r>
              <a:rPr lang="ru-RU" sz="3200" dirty="0" err="1"/>
              <a:t>ліпополісахариди</a:t>
            </a:r>
            <a:r>
              <a:rPr lang="ru-RU" sz="3200" dirty="0"/>
              <a:t> </a:t>
            </a:r>
            <a:r>
              <a:rPr lang="ru-RU" sz="3200" dirty="0" err="1"/>
              <a:t>грам-негативних</a:t>
            </a:r>
            <a:r>
              <a:rPr lang="ru-RU" sz="3200" dirty="0"/>
              <a:t> </a:t>
            </a:r>
            <a:r>
              <a:rPr lang="ru-RU" sz="3200" dirty="0" err="1" smtClean="0"/>
              <a:t>бактерій</a:t>
            </a:r>
            <a:r>
              <a:rPr lang="ru-RU" sz="3200" dirty="0"/>
              <a:t>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спричинюють</a:t>
            </a:r>
            <a:r>
              <a:rPr lang="ru-RU" sz="3200" dirty="0"/>
              <a:t> синдром </a:t>
            </a:r>
            <a:r>
              <a:rPr lang="ru-RU" sz="3200" dirty="0" err="1"/>
              <a:t>ендогенного</a:t>
            </a:r>
            <a:r>
              <a:rPr lang="ru-RU" sz="3200" dirty="0"/>
              <a:t> токсичного шоку, а </a:t>
            </a:r>
            <a:r>
              <a:rPr lang="ru-RU" sz="3200" dirty="0" err="1"/>
              <a:t>також</a:t>
            </a:r>
            <a:r>
              <a:rPr lang="ru-RU" sz="3200" dirty="0"/>
              <a:t> </a:t>
            </a:r>
            <a:r>
              <a:rPr lang="ru-RU" sz="3200" dirty="0" err="1"/>
              <a:t>розробка</a:t>
            </a:r>
            <a:r>
              <a:rPr lang="ru-RU" sz="3200" dirty="0"/>
              <a:t> </a:t>
            </a:r>
            <a:r>
              <a:rPr lang="ru-RU" sz="3200" dirty="0" err="1" smtClean="0"/>
              <a:t>пептидних</a:t>
            </a:r>
            <a:r>
              <a:rPr lang="ru-RU" sz="3200" dirty="0" smtClean="0"/>
              <a:t> </a:t>
            </a:r>
            <a:r>
              <a:rPr lang="ru-RU" sz="3200" dirty="0" err="1" smtClean="0"/>
              <a:t>регуляторів</a:t>
            </a:r>
            <a:r>
              <a:rPr lang="ru-RU" sz="3200" dirty="0" smtClean="0"/>
              <a:t> </a:t>
            </a:r>
            <a:r>
              <a:rPr lang="ru-RU" sz="3200" dirty="0" err="1"/>
              <a:t>роботи</a:t>
            </a:r>
            <a:r>
              <a:rPr lang="ru-RU" sz="3200" dirty="0"/>
              <a:t> </a:t>
            </a:r>
            <a:r>
              <a:rPr lang="ru-RU" sz="3200" dirty="0" err="1"/>
              <a:t>системи</a:t>
            </a:r>
            <a:r>
              <a:rPr lang="ru-RU" sz="3200" dirty="0"/>
              <a:t> комплементу в </a:t>
            </a:r>
            <a:r>
              <a:rPr lang="ru-RU" sz="3200" dirty="0" err="1"/>
              <a:t>якості</a:t>
            </a:r>
            <a:r>
              <a:rPr lang="ru-RU" sz="3200" dirty="0"/>
              <a:t> </a:t>
            </a:r>
            <a:r>
              <a:rPr lang="ru-RU" sz="3200" dirty="0" err="1"/>
              <a:t>протизапальних</a:t>
            </a:r>
            <a:r>
              <a:rPr lang="ru-RU" sz="3200" dirty="0"/>
              <a:t> та </a:t>
            </a:r>
            <a:r>
              <a:rPr lang="ru-RU" sz="3200" dirty="0" err="1"/>
              <a:t>імуномоделюючих</a:t>
            </a:r>
            <a:r>
              <a:rPr lang="ru-RU" sz="3200" dirty="0"/>
              <a:t> </a:t>
            </a:r>
            <a:r>
              <a:rPr lang="ru-RU" sz="3200" dirty="0" err="1" smtClean="0"/>
              <a:t>лікарських</a:t>
            </a:r>
            <a:r>
              <a:rPr lang="ru-RU" sz="3200" dirty="0" smtClean="0"/>
              <a:t> </a:t>
            </a:r>
            <a:r>
              <a:rPr lang="ru-RU" sz="3200" dirty="0" err="1" smtClean="0"/>
              <a:t>засобів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18434" name="Picture 2" descr="Картинки по запросу ліки фото-асоціації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3116" y="4686295"/>
            <a:ext cx="9752778" cy="55007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0"/>
            <a:ext cx="14401800" cy="4084948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200" dirty="0"/>
              <a:t>6. </a:t>
            </a:r>
            <a:r>
              <a:rPr lang="ru-RU" sz="3200" dirty="0" err="1"/>
              <a:t>Прогнозування</a:t>
            </a:r>
            <a:r>
              <a:rPr lang="ru-RU" sz="3200" dirty="0"/>
              <a:t> </a:t>
            </a:r>
            <a:r>
              <a:rPr lang="ru-RU" sz="3200" dirty="0" err="1"/>
              <a:t>фармакологічної</a:t>
            </a:r>
            <a:r>
              <a:rPr lang="ru-RU" sz="3200" dirty="0"/>
              <a:t> </a:t>
            </a:r>
            <a:r>
              <a:rPr lang="ru-RU" sz="3200" dirty="0" err="1"/>
              <a:t>активності</a:t>
            </a:r>
            <a:r>
              <a:rPr lang="ru-RU" sz="3200" dirty="0"/>
              <a:t> </a:t>
            </a:r>
            <a:r>
              <a:rPr lang="ru-RU" sz="3200" dirty="0" err="1"/>
              <a:t>лікарських</a:t>
            </a:r>
            <a:r>
              <a:rPr lang="ru-RU" sz="3200" dirty="0"/>
              <a:t> </a:t>
            </a:r>
            <a:r>
              <a:rPr lang="ru-RU" sz="3200" dirty="0" err="1"/>
              <a:t>засобів</a:t>
            </a:r>
            <a:r>
              <a:rPr lang="ru-RU" sz="3200" dirty="0"/>
              <a:t>. У </a:t>
            </a:r>
            <a:r>
              <a:rPr lang="ru-RU" sz="3200" dirty="0" err="1"/>
              <a:t>дослідженнях</a:t>
            </a:r>
            <a:endParaRPr lang="ru-RU" sz="3200" dirty="0"/>
          </a:p>
          <a:p>
            <a:r>
              <a:rPr lang="ru-RU" sz="3200" dirty="0" err="1"/>
              <a:t>використовують</a:t>
            </a:r>
            <a:r>
              <a:rPr lang="ru-RU" sz="3200" dirty="0"/>
              <a:t> </a:t>
            </a:r>
            <a:r>
              <a:rPr lang="ru-RU" sz="3200" dirty="0" err="1"/>
              <a:t>комп’ютерну</a:t>
            </a:r>
            <a:r>
              <a:rPr lang="ru-RU" sz="3200" dirty="0"/>
              <a:t> </a:t>
            </a:r>
            <a:r>
              <a:rPr lang="ru-RU" sz="3200" dirty="0" err="1"/>
              <a:t>програму</a:t>
            </a:r>
            <a:r>
              <a:rPr lang="ru-RU" sz="3200" dirty="0"/>
              <a:t> </a:t>
            </a:r>
            <a:r>
              <a:rPr lang="en-US" sz="3200" i="1" dirty="0"/>
              <a:t>PASS </a:t>
            </a:r>
            <a:r>
              <a:rPr lang="en-US" sz="3200" i="1" dirty="0" err="1"/>
              <a:t>Inet</a:t>
            </a:r>
            <a:r>
              <a:rPr lang="en-US" sz="3200" i="1" dirty="0"/>
              <a:t> (Prediction of Activity Spectra for Substances</a:t>
            </a:r>
            <a:r>
              <a:rPr lang="en-US" sz="3200" i="1" dirty="0" smtClean="0"/>
              <a:t>),</a:t>
            </a:r>
            <a:r>
              <a:rPr lang="uk-UA" sz="3200" i="1" dirty="0" smtClean="0"/>
              <a:t> </a:t>
            </a:r>
            <a:r>
              <a:rPr lang="ru-RU" sz="3200" dirty="0" smtClean="0"/>
              <a:t>яка </a:t>
            </a:r>
            <a:r>
              <a:rPr lang="ru-RU" sz="3200" dirty="0" err="1"/>
              <a:t>прогнозує</a:t>
            </a:r>
            <a:r>
              <a:rPr lang="ru-RU" sz="3200" dirty="0"/>
              <a:t> 2468 </a:t>
            </a:r>
            <a:r>
              <a:rPr lang="ru-RU" sz="3200" dirty="0" err="1"/>
              <a:t>видів</a:t>
            </a:r>
            <a:r>
              <a:rPr lang="ru-RU" sz="3200" dirty="0"/>
              <a:t> </a:t>
            </a:r>
            <a:r>
              <a:rPr lang="ru-RU" sz="3200" dirty="0" err="1"/>
              <a:t>біологічної</a:t>
            </a:r>
            <a:r>
              <a:rPr lang="ru-RU" sz="3200" dirty="0"/>
              <a:t> </a:t>
            </a:r>
            <a:r>
              <a:rPr lang="ru-RU" sz="3200" dirty="0" err="1"/>
              <a:t>активності</a:t>
            </a:r>
            <a:r>
              <a:rPr lang="ru-RU" sz="3200" dirty="0"/>
              <a:t>, </a:t>
            </a:r>
            <a:r>
              <a:rPr lang="ru-RU" sz="3200" dirty="0" err="1"/>
              <a:t>включаючи</a:t>
            </a:r>
            <a:r>
              <a:rPr lang="ru-RU" sz="3200" dirty="0"/>
              <a:t> </a:t>
            </a:r>
            <a:r>
              <a:rPr lang="ru-RU" sz="3200" dirty="0" err="1"/>
              <a:t>фармакологічні</a:t>
            </a:r>
            <a:r>
              <a:rPr lang="ru-RU" sz="3200" dirty="0"/>
              <a:t> </a:t>
            </a:r>
            <a:r>
              <a:rPr lang="ru-RU" sz="3200" dirty="0" err="1"/>
              <a:t>ефекти</a:t>
            </a:r>
            <a:r>
              <a:rPr lang="ru-RU" sz="3200" dirty="0"/>
              <a:t>, </a:t>
            </a:r>
            <a:r>
              <a:rPr lang="ru-RU" sz="3200" dirty="0" err="1" smtClean="0"/>
              <a:t>мутагенність</a:t>
            </a:r>
            <a:r>
              <a:rPr lang="ru-RU" sz="3200" dirty="0"/>
              <a:t>, </a:t>
            </a:r>
            <a:r>
              <a:rPr lang="ru-RU" sz="3200" dirty="0" err="1"/>
              <a:t>канцерогенність</a:t>
            </a:r>
            <a:r>
              <a:rPr lang="ru-RU" sz="3200" dirty="0"/>
              <a:t>, </a:t>
            </a:r>
            <a:r>
              <a:rPr lang="ru-RU" sz="3200" dirty="0" err="1"/>
              <a:t>тератогенність</a:t>
            </a:r>
            <a:r>
              <a:rPr lang="ru-RU" sz="3200" dirty="0"/>
              <a:t> та </a:t>
            </a:r>
            <a:r>
              <a:rPr lang="ru-RU" sz="3200" dirty="0" err="1"/>
              <a:t>ембріотоксичність</a:t>
            </a:r>
            <a:r>
              <a:rPr lang="ru-RU" sz="3200" dirty="0"/>
              <a:t>. </a:t>
            </a:r>
            <a:r>
              <a:rPr lang="ru-RU" sz="3200" dirty="0" err="1"/>
              <a:t>Точність</a:t>
            </a:r>
            <a:r>
              <a:rPr lang="ru-RU" sz="3200" dirty="0"/>
              <a:t> прогнозу в 85% </a:t>
            </a:r>
            <a:r>
              <a:rPr lang="ru-RU" sz="3200" dirty="0" err="1" smtClean="0"/>
              <a:t>достатня</a:t>
            </a:r>
            <a:r>
              <a:rPr lang="ru-RU" sz="3200" dirty="0" smtClean="0"/>
              <a:t> </a:t>
            </a:r>
            <a:r>
              <a:rPr lang="ru-RU" sz="3200" dirty="0"/>
              <a:t>для практичного </a:t>
            </a:r>
            <a:r>
              <a:rPr lang="ru-RU" sz="3200" dirty="0" err="1"/>
              <a:t>використання</a:t>
            </a:r>
            <a:r>
              <a:rPr lang="ru-RU" sz="3200" dirty="0"/>
              <a:t> </a:t>
            </a:r>
            <a:r>
              <a:rPr lang="ru-RU" sz="3200" dirty="0" err="1"/>
              <a:t>системи</a:t>
            </a:r>
            <a:r>
              <a:rPr lang="ru-RU" sz="3200" dirty="0"/>
              <a:t> </a:t>
            </a:r>
            <a:r>
              <a:rPr lang="ru-RU" sz="3200" i="1" dirty="0"/>
              <a:t>PASS </a:t>
            </a:r>
            <a:r>
              <a:rPr lang="ru-RU" sz="3200" i="1" dirty="0" err="1"/>
              <a:t>з</a:t>
            </a:r>
            <a:r>
              <a:rPr lang="ru-RU" sz="3200" i="1" dirty="0"/>
              <a:t> метою прогнозу спектра </a:t>
            </a:r>
            <a:r>
              <a:rPr lang="ru-RU" sz="3200" i="1" dirty="0" err="1" smtClean="0"/>
              <a:t>біологічної</a:t>
            </a:r>
            <a:r>
              <a:rPr lang="ru-RU" sz="3200" i="1" dirty="0" smtClean="0"/>
              <a:t> </a:t>
            </a:r>
            <a:r>
              <a:rPr lang="ru-RU" sz="3200" dirty="0" err="1" smtClean="0"/>
              <a:t>активності</a:t>
            </a:r>
            <a:r>
              <a:rPr lang="ru-RU" sz="3200" dirty="0" smtClean="0"/>
              <a:t> </a:t>
            </a:r>
            <a:r>
              <a:rPr lang="ru-RU" sz="3200" dirty="0" err="1"/>
              <a:t>нових</a:t>
            </a:r>
            <a:r>
              <a:rPr lang="ru-RU" sz="3200" dirty="0"/>
              <a:t> </a:t>
            </a:r>
            <a:r>
              <a:rPr lang="ru-RU" sz="3200" dirty="0" err="1"/>
              <a:t>речовин</a:t>
            </a:r>
            <a:endParaRPr lang="ru-RU" sz="3200" dirty="0"/>
          </a:p>
        </p:txBody>
      </p:sp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4488" y="4186229"/>
            <a:ext cx="10715700" cy="59009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72446" y="4871996"/>
            <a:ext cx="5929354" cy="592935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" y="-1"/>
            <a:ext cx="9129725" cy="10486701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7. </a:t>
            </a:r>
            <a:r>
              <a:rPr lang="ru-RU" sz="3200" dirty="0" err="1">
                <a:solidFill>
                  <a:schemeClr val="bg1"/>
                </a:solidFill>
              </a:rPr>
              <a:t>Білок-лігандні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взаємодії</a:t>
            </a:r>
            <a:r>
              <a:rPr lang="ru-RU" sz="3200" dirty="0">
                <a:solidFill>
                  <a:schemeClr val="bg1"/>
                </a:solidFill>
              </a:rPr>
              <a:t> при </a:t>
            </a:r>
            <a:r>
              <a:rPr lang="ru-RU" sz="3200" dirty="0" err="1">
                <a:solidFill>
                  <a:schemeClr val="bg1"/>
                </a:solidFill>
              </a:rPr>
              <a:t>реакції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між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лікарськими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засобами</a:t>
            </a:r>
            <a:r>
              <a:rPr lang="ru-RU" sz="3200" dirty="0">
                <a:solidFill>
                  <a:schemeClr val="bg1"/>
                </a:solidFill>
              </a:rPr>
              <a:t> та </a:t>
            </a:r>
            <a:r>
              <a:rPr lang="ru-RU" sz="3200" dirty="0" err="1">
                <a:solidFill>
                  <a:schemeClr val="bg1"/>
                </a:solidFill>
              </a:rPr>
              <a:t>біомолекула</a:t>
            </a:r>
            <a:r>
              <a:rPr lang="ru-RU" sz="3200" dirty="0">
                <a:solidFill>
                  <a:schemeClr val="bg1"/>
                </a:solidFill>
              </a:rPr>
              <a:t>-</a:t>
            </a:r>
          </a:p>
          <a:p>
            <a:r>
              <a:rPr lang="ru-RU" sz="3200" dirty="0">
                <a:solidFill>
                  <a:schemeClr val="bg1"/>
                </a:solidFill>
              </a:rPr>
              <a:t>ми. </a:t>
            </a:r>
            <a:r>
              <a:rPr lang="ru-RU" sz="3200" dirty="0" err="1">
                <a:solidFill>
                  <a:schemeClr val="bg1"/>
                </a:solidFill>
              </a:rPr>
              <a:t>Найбільш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важливим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складним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підходом</a:t>
            </a:r>
            <a:r>
              <a:rPr lang="ru-RU" sz="3200" dirty="0">
                <a:solidFill>
                  <a:schemeClr val="bg1"/>
                </a:solidFill>
              </a:rPr>
              <a:t> до </a:t>
            </a:r>
            <a:r>
              <a:rPr lang="ru-RU" sz="3200" dirty="0" err="1">
                <a:solidFill>
                  <a:schemeClr val="bg1"/>
                </a:solidFill>
              </a:rPr>
              <a:t>вивчення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білок-лігандних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взаємодій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із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</a:rPr>
              <a:t>за</a:t>
            </a:r>
            <a:r>
              <a:rPr lang="ru-RU" sz="3200" dirty="0" err="1" smtClean="0">
                <a:solidFill>
                  <a:schemeClr val="bg1"/>
                </a:solidFill>
              </a:rPr>
              <a:t>стосуванням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комп’ютерного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моделювання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є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молекулярний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докінг</a:t>
            </a:r>
            <a:r>
              <a:rPr lang="ru-RU" sz="3200" dirty="0">
                <a:solidFill>
                  <a:schemeClr val="bg1"/>
                </a:solidFill>
              </a:rPr>
              <a:t> – </a:t>
            </a:r>
            <a:r>
              <a:rPr lang="ru-RU" sz="3200" dirty="0" err="1">
                <a:solidFill>
                  <a:schemeClr val="bg1"/>
                </a:solidFill>
              </a:rPr>
              <a:t>дослідження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структурної</a:t>
            </a:r>
            <a:r>
              <a:rPr lang="ru-RU" sz="3200" dirty="0" smtClean="0">
                <a:solidFill>
                  <a:schemeClr val="bg1"/>
                </a:solidFill>
              </a:rPr>
              <a:t> та </a:t>
            </a:r>
            <a:r>
              <a:rPr lang="ru-RU" sz="3200" dirty="0" err="1">
                <a:solidFill>
                  <a:schemeClr val="bg1"/>
                </a:solidFill>
              </a:rPr>
              <a:t>електронної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компліментарності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макромолекули-біомішені</a:t>
            </a:r>
            <a:r>
              <a:rPr lang="ru-RU" sz="3200" dirty="0">
                <a:solidFill>
                  <a:schemeClr val="bg1"/>
                </a:solidFill>
              </a:rPr>
              <a:t> (</a:t>
            </a:r>
            <a:r>
              <a:rPr lang="ru-RU" sz="3200" dirty="0" err="1">
                <a:solidFill>
                  <a:schemeClr val="bg1"/>
                </a:solidFill>
              </a:rPr>
              <a:t>наприклад</a:t>
            </a:r>
            <a:r>
              <a:rPr lang="ru-RU" sz="3200" dirty="0">
                <a:solidFill>
                  <a:schemeClr val="bg1"/>
                </a:solidFill>
              </a:rPr>
              <a:t>, ферменту </a:t>
            </a:r>
            <a:r>
              <a:rPr lang="ru-RU" sz="3200" dirty="0" err="1" smtClean="0">
                <a:solidFill>
                  <a:schemeClr val="bg1"/>
                </a:solidFill>
              </a:rPr>
              <a:t>білка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або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рецептора) </a:t>
            </a:r>
            <a:r>
              <a:rPr lang="ru-RU" sz="3200" dirty="0" err="1">
                <a:solidFill>
                  <a:schemeClr val="bg1"/>
                </a:solidFill>
              </a:rPr>
              <a:t>низькомолекулярного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ліганду</a:t>
            </a:r>
            <a:r>
              <a:rPr lang="ru-RU" sz="3200" dirty="0">
                <a:solidFill>
                  <a:schemeClr val="bg1"/>
                </a:solidFill>
              </a:rPr>
              <a:t> (</a:t>
            </a:r>
            <a:r>
              <a:rPr lang="ru-RU" sz="3200" dirty="0" err="1">
                <a:solidFill>
                  <a:schemeClr val="bg1"/>
                </a:solidFill>
              </a:rPr>
              <a:t>лікарського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засобу</a:t>
            </a:r>
            <a:r>
              <a:rPr lang="ru-RU" sz="3200" dirty="0">
                <a:solidFill>
                  <a:schemeClr val="bg1"/>
                </a:solidFill>
              </a:rPr>
              <a:t>) для </a:t>
            </a:r>
            <a:r>
              <a:rPr lang="ru-RU" sz="3200" dirty="0" err="1">
                <a:solidFill>
                  <a:schemeClr val="bg1"/>
                </a:solidFill>
              </a:rPr>
              <a:t>ідентифікації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зони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зв’язування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та </a:t>
            </a:r>
            <a:r>
              <a:rPr lang="ru-RU" sz="3200" dirty="0" err="1">
                <a:solidFill>
                  <a:schemeClr val="bg1"/>
                </a:solidFill>
              </a:rPr>
              <a:t>особливостей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розташування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й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орієнтації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ліганду</a:t>
            </a:r>
            <a:r>
              <a:rPr lang="ru-RU" sz="3200" dirty="0" smtClean="0">
                <a:solidFill>
                  <a:schemeClr val="bg1"/>
                </a:solidFill>
              </a:rPr>
              <a:t>.</a:t>
            </a:r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На </a:t>
            </a:r>
            <a:r>
              <a:rPr lang="ru-RU" sz="3200" dirty="0" err="1">
                <a:solidFill>
                  <a:schemeClr val="bg1"/>
                </a:solidFill>
              </a:rPr>
              <a:t>кафедрі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фармакології</a:t>
            </a:r>
            <a:r>
              <a:rPr lang="ru-RU" sz="3200" dirty="0">
                <a:solidFill>
                  <a:schemeClr val="bg1"/>
                </a:solidFill>
              </a:rPr>
              <a:t> та </a:t>
            </a:r>
            <a:r>
              <a:rPr lang="ru-RU" sz="3200" dirty="0" err="1">
                <a:solidFill>
                  <a:schemeClr val="bg1"/>
                </a:solidFill>
              </a:rPr>
              <a:t>клінічної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фармакології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Національного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медичного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університе</a:t>
            </a:r>
            <a:r>
              <a:rPr lang="ru-RU" sz="3200" dirty="0">
                <a:solidFill>
                  <a:schemeClr val="bg1"/>
                </a:solidFill>
              </a:rPr>
              <a:t>-</a:t>
            </a:r>
          </a:p>
          <a:p>
            <a:r>
              <a:rPr lang="ru-RU" sz="3200" dirty="0">
                <a:solidFill>
                  <a:schemeClr val="bg1"/>
                </a:solidFill>
              </a:rPr>
              <a:t>ту </a:t>
            </a:r>
            <a:r>
              <a:rPr lang="ru-RU" sz="3200" dirty="0" err="1">
                <a:solidFill>
                  <a:schemeClr val="bg1"/>
                </a:solidFill>
              </a:rPr>
              <a:t>ім</a:t>
            </a:r>
            <a:r>
              <a:rPr lang="ru-RU" sz="3200" dirty="0">
                <a:solidFill>
                  <a:schemeClr val="bg1"/>
                </a:solidFill>
              </a:rPr>
              <a:t>. О.О. </a:t>
            </a:r>
            <a:r>
              <a:rPr lang="ru-RU" sz="3200" dirty="0" err="1">
                <a:solidFill>
                  <a:schemeClr val="bg1"/>
                </a:solidFill>
              </a:rPr>
              <a:t>Богомольця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проведені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дослідження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з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вивчення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квантово-фармакологічних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властивостей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препаратів</a:t>
            </a:r>
            <a:r>
              <a:rPr lang="ru-RU" sz="3200" dirty="0">
                <a:solidFill>
                  <a:schemeClr val="bg1"/>
                </a:solidFill>
              </a:rPr>
              <a:t>: </a:t>
            </a:r>
            <a:r>
              <a:rPr lang="ru-RU" sz="3200" dirty="0" err="1">
                <a:solidFill>
                  <a:schemeClr val="bg1"/>
                </a:solidFill>
              </a:rPr>
              <a:t>адреноміметиків</a:t>
            </a:r>
            <a:r>
              <a:rPr lang="ru-RU" sz="3200" dirty="0">
                <a:solidFill>
                  <a:schemeClr val="bg1"/>
                </a:solidFill>
              </a:rPr>
              <a:t>, альфа- </a:t>
            </a:r>
            <a:r>
              <a:rPr lang="ru-RU" sz="3200" dirty="0" err="1">
                <a:solidFill>
                  <a:schemeClr val="bg1"/>
                </a:solidFill>
              </a:rPr>
              <a:t>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бета-адреноблокаторів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err="1">
                <a:solidFill>
                  <a:schemeClr val="bg1"/>
                </a:solidFill>
              </a:rPr>
              <a:t>ацетилхоліну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</a:rPr>
              <a:t>дигоксину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err="1">
                <a:solidFill>
                  <a:schemeClr val="bg1"/>
                </a:solidFill>
              </a:rPr>
              <a:t>інгібіторів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ангіотензинперетворювального</a:t>
            </a:r>
            <a:r>
              <a:rPr lang="ru-RU" sz="3200" dirty="0">
                <a:solidFill>
                  <a:schemeClr val="bg1"/>
                </a:solidFill>
              </a:rPr>
              <a:t> ферменту, </a:t>
            </a:r>
            <a:r>
              <a:rPr lang="ru-RU" sz="3200" dirty="0" err="1">
                <a:solidFill>
                  <a:schemeClr val="bg1"/>
                </a:solidFill>
              </a:rPr>
              <a:t>метаболітних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препаратів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</a:rPr>
              <a:t>похідних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ксантину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та </a:t>
            </a:r>
            <a:r>
              <a:rPr lang="ru-RU" sz="3200" dirty="0" err="1">
                <a:solidFill>
                  <a:schemeClr val="bg1"/>
                </a:solidFill>
              </a:rPr>
              <a:t>ін</a:t>
            </a:r>
            <a:r>
              <a:rPr lang="ru-RU" sz="3200" dirty="0" smtClean="0">
                <a:solidFill>
                  <a:schemeClr val="bg1"/>
                </a:solidFill>
              </a:rPr>
              <a:t>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91" y="432556"/>
            <a:ext cx="12624478" cy="4110863"/>
          </a:xfrm>
        </p:spPr>
        <p:txBody>
          <a:bodyPr anchor="t">
            <a:normAutofit/>
          </a:bodyPr>
          <a:lstStyle/>
          <a:p>
            <a:r>
              <a:rPr lang="uk-UA" sz="3600" dirty="0" smtClean="0">
                <a:latin typeface="+mn-lt"/>
              </a:rPr>
              <a:t>На мою думку, кращим прикладом фізики в фармакології буде квантова фармакологія</a:t>
            </a:r>
            <a:br>
              <a:rPr lang="uk-UA" sz="3600" dirty="0" smtClean="0">
                <a:latin typeface="+mn-lt"/>
              </a:rPr>
            </a:br>
            <a:r>
              <a:rPr lang="uk-UA" sz="3600" dirty="0">
                <a:latin typeface="+mn-lt"/>
              </a:rPr>
              <a:t/>
            </a:r>
            <a:br>
              <a:rPr lang="uk-UA" sz="3600" dirty="0">
                <a:latin typeface="+mn-lt"/>
              </a:rPr>
            </a:br>
            <a:r>
              <a:rPr lang="ru-RU" sz="3600" dirty="0">
                <a:solidFill>
                  <a:schemeClr val="tx1"/>
                </a:solidFill>
                <a:latin typeface="+mn-lt"/>
              </a:rPr>
              <a:t> КВАНТОВА ФАРМАКОЛОГІЯ: СТАН, ПЕРСПЕКТИВИ</a:t>
            </a:r>
            <a:br>
              <a:rPr lang="ru-RU" sz="3600" dirty="0">
                <a:solidFill>
                  <a:schemeClr val="tx1"/>
                </a:solidFill>
                <a:latin typeface="+mn-lt"/>
              </a:rPr>
            </a:br>
            <a:r>
              <a:rPr lang="ru-RU" sz="3600" dirty="0">
                <a:solidFill>
                  <a:schemeClr val="tx1"/>
                </a:solidFill>
                <a:latin typeface="+mn-lt"/>
              </a:rPr>
              <a:t>НАУКОВИХ ДОСЛІДЖЕНЬ, ВПРОВАДЖЕННЯ РЕЗУЛЬТАТІВ</a:t>
            </a:r>
            <a:br>
              <a:rPr lang="ru-RU" sz="3600" dirty="0">
                <a:solidFill>
                  <a:schemeClr val="tx1"/>
                </a:solidFill>
                <a:latin typeface="+mn-lt"/>
              </a:rPr>
            </a:br>
            <a:r>
              <a:rPr lang="ru-RU" sz="3600" dirty="0">
                <a:solidFill>
                  <a:schemeClr val="tx1"/>
                </a:solidFill>
                <a:latin typeface="+mn-lt"/>
              </a:rPr>
              <a:t>У ПРАКТИЧНУ ФАРМАЦІЮ</a:t>
            </a:r>
          </a:p>
        </p:txBody>
      </p:sp>
      <p:pic>
        <p:nvPicPr>
          <p:cNvPr id="33798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364" y="4686295"/>
            <a:ext cx="9715568" cy="547121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0"/>
            <a:ext cx="6557957" cy="10117369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600" dirty="0"/>
              <a:t>8. </a:t>
            </a:r>
            <a:r>
              <a:rPr lang="ru-RU" sz="3600" dirty="0" err="1"/>
              <a:t>Дослідження</a:t>
            </a:r>
            <a:r>
              <a:rPr lang="ru-RU" sz="3600" dirty="0"/>
              <a:t> </a:t>
            </a:r>
            <a:r>
              <a:rPr lang="ru-RU" sz="3600" dirty="0" err="1"/>
              <a:t>первинних</a:t>
            </a:r>
            <a:r>
              <a:rPr lang="ru-RU" sz="3600" dirty="0"/>
              <a:t> </a:t>
            </a:r>
            <a:r>
              <a:rPr lang="ru-RU" sz="3600" dirty="0" err="1"/>
              <a:t>механізмів</a:t>
            </a:r>
            <a:r>
              <a:rPr lang="ru-RU" sz="3600" dirty="0"/>
              <a:t> </a:t>
            </a:r>
            <a:r>
              <a:rPr lang="ru-RU" sz="3600" dirty="0" err="1"/>
              <a:t>дії</a:t>
            </a:r>
            <a:r>
              <a:rPr lang="ru-RU" sz="3600" dirty="0"/>
              <a:t> </a:t>
            </a:r>
            <a:r>
              <a:rPr lang="ru-RU" sz="3600" dirty="0" err="1"/>
              <a:t>лікарських</a:t>
            </a:r>
            <a:r>
              <a:rPr lang="ru-RU" sz="3600" dirty="0"/>
              <a:t> </a:t>
            </a:r>
            <a:r>
              <a:rPr lang="ru-RU" sz="3600" dirty="0" err="1"/>
              <a:t>засобів</a:t>
            </a:r>
            <a:r>
              <a:rPr lang="ru-RU" sz="3600" dirty="0"/>
              <a:t>: </a:t>
            </a:r>
            <a:r>
              <a:rPr lang="ru-RU" sz="3600" dirty="0" err="1" smtClean="0"/>
              <a:t>фармакодинамічний</a:t>
            </a:r>
            <a:r>
              <a:rPr lang="ru-RU" sz="3600" dirty="0" smtClean="0"/>
              <a:t> та </a:t>
            </a:r>
            <a:r>
              <a:rPr lang="ru-RU" sz="3600" dirty="0" err="1"/>
              <a:t>фармакокінетичний</a:t>
            </a:r>
            <a:r>
              <a:rPr lang="ru-RU" sz="3600" dirty="0"/>
              <a:t> </a:t>
            </a:r>
            <a:r>
              <a:rPr lang="ru-RU" sz="3600" dirty="0" err="1"/>
              <a:t>аспекти</a:t>
            </a:r>
            <a:r>
              <a:rPr lang="ru-RU" sz="3600" dirty="0"/>
              <a:t>. Не </a:t>
            </a:r>
            <a:r>
              <a:rPr lang="ru-RU" sz="3600" dirty="0" err="1"/>
              <a:t>менше</a:t>
            </a:r>
            <a:r>
              <a:rPr lang="ru-RU" sz="3600" dirty="0"/>
              <a:t> </a:t>
            </a:r>
            <a:r>
              <a:rPr lang="ru-RU" sz="3600" dirty="0" err="1"/>
              <a:t>значення</a:t>
            </a:r>
            <a:r>
              <a:rPr lang="ru-RU" sz="3600" dirty="0"/>
              <a:t> </a:t>
            </a:r>
            <a:r>
              <a:rPr lang="ru-RU" sz="3600" dirty="0" err="1"/>
              <a:t>має</a:t>
            </a:r>
            <a:r>
              <a:rPr lang="ru-RU" sz="3600" dirty="0"/>
              <a:t> </a:t>
            </a:r>
            <a:r>
              <a:rPr lang="ru-RU" sz="3600" dirty="0" err="1"/>
              <a:t>встановлення</a:t>
            </a:r>
            <a:r>
              <a:rPr lang="ru-RU" sz="3600" dirty="0"/>
              <a:t> </a:t>
            </a:r>
            <a:r>
              <a:rPr lang="ru-RU" sz="3600" dirty="0" err="1" smtClean="0"/>
              <a:t>фармакокінетичних</a:t>
            </a:r>
            <a:r>
              <a:rPr lang="ru-RU" sz="3600" dirty="0" smtClean="0"/>
              <a:t> </a:t>
            </a:r>
            <a:r>
              <a:rPr lang="ru-RU" sz="3600" dirty="0" err="1" smtClean="0"/>
              <a:t>параметрів</a:t>
            </a:r>
            <a:r>
              <a:rPr lang="ru-RU" sz="3600" dirty="0" smtClean="0"/>
              <a:t> </a:t>
            </a:r>
            <a:r>
              <a:rPr lang="ru-RU" sz="3600" dirty="0" err="1"/>
              <a:t>лікарських</a:t>
            </a:r>
            <a:r>
              <a:rPr lang="ru-RU" sz="3600" dirty="0"/>
              <a:t> </a:t>
            </a:r>
            <a:r>
              <a:rPr lang="ru-RU" sz="3600" dirty="0" err="1"/>
              <a:t>засобів</a:t>
            </a:r>
            <a:r>
              <a:rPr lang="ru-RU" sz="3600" dirty="0"/>
              <a:t>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сприятиме</a:t>
            </a:r>
            <a:r>
              <a:rPr lang="ru-RU" sz="3600" dirty="0"/>
              <a:t> як </a:t>
            </a:r>
            <a:r>
              <a:rPr lang="ru-RU" sz="3600" dirty="0" err="1"/>
              <a:t>розумінню</a:t>
            </a:r>
            <a:r>
              <a:rPr lang="ru-RU" sz="3600" dirty="0"/>
              <a:t> </a:t>
            </a:r>
            <a:r>
              <a:rPr lang="ru-RU" sz="3600" dirty="0" err="1"/>
              <a:t>ефективності</a:t>
            </a:r>
            <a:r>
              <a:rPr lang="ru-RU" sz="3600" dirty="0"/>
              <a:t> </a:t>
            </a:r>
            <a:r>
              <a:rPr lang="ru-RU" sz="3600" dirty="0" err="1"/>
              <a:t>лікарських</a:t>
            </a:r>
            <a:r>
              <a:rPr lang="ru-RU" sz="3600" dirty="0"/>
              <a:t> </a:t>
            </a:r>
            <a:r>
              <a:rPr lang="ru-RU" sz="3600" dirty="0" err="1" smtClean="0"/>
              <a:t>засобів</a:t>
            </a:r>
            <a:r>
              <a:rPr lang="ru-RU" sz="3600" dirty="0" smtClean="0"/>
              <a:t> </a:t>
            </a:r>
            <a:r>
              <a:rPr lang="ru-RU" sz="3600" dirty="0"/>
              <a:t>при </a:t>
            </a:r>
            <a:r>
              <a:rPr lang="ru-RU" sz="3600" dirty="0" err="1"/>
              <a:t>проведенні</a:t>
            </a:r>
            <a:r>
              <a:rPr lang="ru-RU" sz="3600" dirty="0"/>
              <a:t> </a:t>
            </a:r>
            <a:r>
              <a:rPr lang="ru-RU" sz="3600" dirty="0" err="1"/>
              <a:t>фармакотерапії</a:t>
            </a:r>
            <a:r>
              <a:rPr lang="ru-RU" sz="3600" dirty="0"/>
              <a:t> </a:t>
            </a:r>
            <a:r>
              <a:rPr lang="ru-RU" sz="3600" dirty="0" err="1"/>
              <a:t>різних</a:t>
            </a:r>
            <a:r>
              <a:rPr lang="ru-RU" sz="3600" dirty="0"/>
              <a:t> </a:t>
            </a:r>
            <a:r>
              <a:rPr lang="ru-RU" sz="3600" dirty="0" err="1"/>
              <a:t>захворювань</a:t>
            </a:r>
            <a:r>
              <a:rPr lang="ru-RU" sz="3600" dirty="0"/>
              <a:t>, так </a:t>
            </a:r>
            <a:r>
              <a:rPr lang="ru-RU" sz="3600" dirty="0" err="1"/>
              <a:t>і</a:t>
            </a:r>
            <a:r>
              <a:rPr lang="ru-RU" sz="3600" dirty="0"/>
              <a:t> </a:t>
            </a:r>
            <a:r>
              <a:rPr lang="ru-RU" sz="3600" dirty="0" err="1"/>
              <a:t>розробці</a:t>
            </a:r>
            <a:r>
              <a:rPr lang="ru-RU" sz="3600" dirty="0"/>
              <a:t> </a:t>
            </a:r>
            <a:r>
              <a:rPr lang="ru-RU" sz="3600" dirty="0" err="1"/>
              <a:t>раціональних</a:t>
            </a:r>
            <a:r>
              <a:rPr lang="ru-RU" sz="3600" dirty="0"/>
              <a:t> схем </a:t>
            </a:r>
            <a:r>
              <a:rPr lang="ru-RU" sz="3600" dirty="0" err="1" smtClean="0"/>
              <a:t>їх</a:t>
            </a:r>
            <a:r>
              <a:rPr lang="ru-RU" sz="3600" dirty="0" smtClean="0"/>
              <a:t> </a:t>
            </a:r>
            <a:r>
              <a:rPr lang="ru-RU" sz="3600" dirty="0" err="1" smtClean="0"/>
              <a:t>лікування</a:t>
            </a:r>
            <a:r>
              <a:rPr lang="ru-RU" sz="3600" dirty="0"/>
              <a:t>. </a:t>
            </a:r>
            <a:r>
              <a:rPr lang="ru-RU" sz="3600" dirty="0" err="1"/>
              <a:t>Квантово-фармакологічні</a:t>
            </a:r>
            <a:r>
              <a:rPr lang="ru-RU" sz="3600" dirty="0"/>
              <a:t> </a:t>
            </a:r>
            <a:r>
              <a:rPr lang="ru-RU" sz="3600" dirty="0" err="1"/>
              <a:t>дослідження</a:t>
            </a:r>
            <a:r>
              <a:rPr lang="ru-RU" sz="3600" dirty="0"/>
              <a:t> </a:t>
            </a:r>
            <a:r>
              <a:rPr lang="ru-RU" sz="3600" dirty="0" err="1"/>
              <a:t>також</a:t>
            </a:r>
            <a:r>
              <a:rPr lang="ru-RU" sz="3600" dirty="0"/>
              <a:t> </a:t>
            </a:r>
            <a:r>
              <a:rPr lang="ru-RU" sz="3600" dirty="0" err="1"/>
              <a:t>сприяють</a:t>
            </a:r>
            <a:r>
              <a:rPr lang="ru-RU" sz="3600" dirty="0"/>
              <a:t> </a:t>
            </a:r>
            <a:r>
              <a:rPr lang="ru-RU" sz="3600" dirty="0" err="1"/>
              <a:t>поглибленню</a:t>
            </a:r>
            <a:r>
              <a:rPr lang="ru-RU" sz="3600" dirty="0"/>
              <a:t> </a:t>
            </a:r>
            <a:r>
              <a:rPr lang="ru-RU" sz="3600" dirty="0" err="1"/>
              <a:t>знань</a:t>
            </a:r>
            <a:r>
              <a:rPr lang="ru-RU" sz="3600" dirty="0"/>
              <a:t> </a:t>
            </a:r>
            <a:r>
              <a:rPr lang="ru-RU" sz="3600" dirty="0" err="1"/>
              <a:t>з</a:t>
            </a:r>
            <a:r>
              <a:rPr lang="ru-RU" sz="3600" dirty="0"/>
              <a:t> </a:t>
            </a:r>
            <a:r>
              <a:rPr lang="ru-RU" sz="3600" dirty="0" err="1" smtClean="0"/>
              <a:t>фармакокінетики</a:t>
            </a:r>
            <a:r>
              <a:rPr lang="ru-RU" sz="3600" dirty="0" smtClean="0"/>
              <a:t> </a:t>
            </a:r>
            <a:r>
              <a:rPr lang="ru-RU" sz="3600" dirty="0" err="1"/>
              <a:t>препаратів</a:t>
            </a:r>
            <a:r>
              <a:rPr lang="ru-RU" sz="3600" dirty="0"/>
              <a:t>.</a:t>
            </a:r>
          </a:p>
        </p:txBody>
      </p:sp>
      <p:pic>
        <p:nvPicPr>
          <p:cNvPr id="1536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3710" y="2971783"/>
            <a:ext cx="7215238" cy="57725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4"/>
            <a:ext cx="14401800" cy="4146504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600" dirty="0" smtClean="0"/>
              <a:t>                                                </a:t>
            </a:r>
            <a:r>
              <a:rPr lang="ru-RU" sz="4400" dirty="0" err="1" smtClean="0"/>
              <a:t>Висновок</a:t>
            </a:r>
            <a:endParaRPr lang="ru-RU" sz="3600" dirty="0"/>
          </a:p>
          <a:p>
            <a:r>
              <a:rPr lang="ru-RU" sz="3600" dirty="0" err="1"/>
              <a:t>Квантова</a:t>
            </a:r>
            <a:r>
              <a:rPr lang="ru-RU" sz="3600" dirty="0"/>
              <a:t> </a:t>
            </a:r>
            <a:r>
              <a:rPr lang="ru-RU" sz="3600" dirty="0" err="1"/>
              <a:t>фармакологія</a:t>
            </a:r>
            <a:r>
              <a:rPr lang="ru-RU" sz="3600" dirty="0"/>
              <a:t> як нова наука за </a:t>
            </a:r>
            <a:r>
              <a:rPr lang="ru-RU" sz="3600" dirty="0" err="1"/>
              <a:t>більше</a:t>
            </a:r>
            <a:r>
              <a:rPr lang="ru-RU" sz="3600" dirty="0"/>
              <a:t> </a:t>
            </a:r>
            <a:r>
              <a:rPr lang="ru-RU" sz="3600" dirty="0" err="1"/>
              <a:t>ніж</a:t>
            </a:r>
            <a:r>
              <a:rPr lang="ru-RU" sz="3600" dirty="0"/>
              <a:t> 30-річний </a:t>
            </a:r>
            <a:r>
              <a:rPr lang="ru-RU" sz="3600" dirty="0" err="1"/>
              <a:t>період</a:t>
            </a:r>
            <a:r>
              <a:rPr lang="ru-RU" sz="3600" dirty="0"/>
              <a:t> </a:t>
            </a:r>
            <a:r>
              <a:rPr lang="ru-RU" sz="3600" dirty="0" err="1"/>
              <a:t>свого</a:t>
            </a:r>
            <a:r>
              <a:rPr lang="ru-RU" sz="3600" dirty="0"/>
              <a:t> </a:t>
            </a:r>
            <a:r>
              <a:rPr lang="ru-RU" sz="3600" dirty="0" err="1"/>
              <a:t>розвитку</a:t>
            </a:r>
            <a:r>
              <a:rPr lang="ru-RU" sz="3600" dirty="0"/>
              <a:t> </a:t>
            </a:r>
            <a:r>
              <a:rPr lang="ru-RU" sz="3600" dirty="0" err="1" smtClean="0"/>
              <a:t>має,без</a:t>
            </a:r>
            <a:r>
              <a:rPr lang="ru-RU" sz="3600" dirty="0" smtClean="0"/>
              <a:t> </a:t>
            </a:r>
            <a:r>
              <a:rPr lang="ru-RU" sz="3600" dirty="0" err="1"/>
              <a:t>сумніву</a:t>
            </a:r>
            <a:r>
              <a:rPr lang="ru-RU" sz="3600" dirty="0"/>
              <a:t>, </a:t>
            </a:r>
            <a:r>
              <a:rPr lang="ru-RU" sz="3600" dirty="0" err="1"/>
              <a:t>значні</a:t>
            </a:r>
            <a:r>
              <a:rPr lang="ru-RU" sz="3600" dirty="0"/>
              <a:t> </a:t>
            </a:r>
            <a:r>
              <a:rPr lang="ru-RU" sz="3600" dirty="0" err="1"/>
              <a:t>досягнення</a:t>
            </a:r>
            <a:r>
              <a:rPr lang="ru-RU" sz="3600" dirty="0"/>
              <a:t>. Як </a:t>
            </a:r>
            <a:r>
              <a:rPr lang="ru-RU" sz="3600" dirty="0" err="1"/>
              <a:t>кожна</a:t>
            </a:r>
            <a:r>
              <a:rPr lang="ru-RU" sz="3600" dirty="0"/>
              <a:t> молода наука, </a:t>
            </a:r>
            <a:r>
              <a:rPr lang="ru-RU" sz="3600" dirty="0" err="1"/>
              <a:t>квантова</a:t>
            </a:r>
            <a:r>
              <a:rPr lang="ru-RU" sz="3600" dirty="0"/>
              <a:t> </a:t>
            </a:r>
            <a:r>
              <a:rPr lang="ru-RU" sz="3600" dirty="0" err="1"/>
              <a:t>фармакологія</a:t>
            </a:r>
            <a:r>
              <a:rPr lang="ru-RU" sz="3600" dirty="0"/>
              <a:t> </a:t>
            </a:r>
            <a:r>
              <a:rPr lang="ru-RU" sz="3600" dirty="0" err="1"/>
              <a:t>має</a:t>
            </a:r>
            <a:r>
              <a:rPr lang="ru-RU" sz="3600" dirty="0"/>
              <a:t> </a:t>
            </a:r>
            <a:r>
              <a:rPr lang="ru-RU" sz="3600" dirty="0" err="1" smtClean="0"/>
              <a:t>перспективи</a:t>
            </a:r>
            <a:r>
              <a:rPr lang="ru-RU" sz="3600" dirty="0" smtClean="0"/>
              <a:t> </a:t>
            </a:r>
            <a:r>
              <a:rPr lang="ru-RU" sz="3600" dirty="0" err="1"/>
              <a:t>подальшого</a:t>
            </a:r>
            <a:r>
              <a:rPr lang="ru-RU" sz="3600" dirty="0"/>
              <a:t> </a:t>
            </a:r>
            <a:r>
              <a:rPr lang="ru-RU" sz="3600" dirty="0" err="1"/>
              <a:t>розвитку</a:t>
            </a:r>
            <a:r>
              <a:rPr lang="ru-RU" sz="3600" dirty="0"/>
              <a:t> в </a:t>
            </a:r>
            <a:r>
              <a:rPr lang="ru-RU" sz="3600" dirty="0" err="1"/>
              <a:t>плані</a:t>
            </a:r>
            <a:r>
              <a:rPr lang="ru-RU" sz="3600" dirty="0"/>
              <a:t> </a:t>
            </a:r>
            <a:r>
              <a:rPr lang="ru-RU" sz="3600" dirty="0" err="1"/>
              <a:t>прискореного</a:t>
            </a:r>
            <a:r>
              <a:rPr lang="ru-RU" sz="3600" dirty="0"/>
              <a:t> синтезу </a:t>
            </a:r>
            <a:r>
              <a:rPr lang="ru-RU" sz="3600" dirty="0" err="1"/>
              <a:t>нових</a:t>
            </a:r>
            <a:r>
              <a:rPr lang="ru-RU" sz="3600" dirty="0"/>
              <a:t> </a:t>
            </a:r>
            <a:r>
              <a:rPr lang="ru-RU" sz="3600" dirty="0" err="1"/>
              <a:t>ефективних</a:t>
            </a:r>
            <a:r>
              <a:rPr lang="ru-RU" sz="3600" dirty="0"/>
              <a:t> </a:t>
            </a:r>
            <a:r>
              <a:rPr lang="ru-RU" sz="3600" dirty="0" err="1"/>
              <a:t>лікарських</a:t>
            </a:r>
            <a:r>
              <a:rPr lang="ru-RU" sz="3600" dirty="0"/>
              <a:t> </a:t>
            </a:r>
            <a:r>
              <a:rPr lang="ru-RU" sz="3600" dirty="0" err="1" smtClean="0"/>
              <a:t>засобів</a:t>
            </a:r>
            <a:r>
              <a:rPr lang="ru-RU" sz="3600" dirty="0"/>
              <a:t>, а </a:t>
            </a:r>
            <a:r>
              <a:rPr lang="ru-RU" sz="3600" dirty="0" err="1"/>
              <a:t>також</a:t>
            </a:r>
            <a:r>
              <a:rPr lang="ru-RU" sz="3600" dirty="0"/>
              <a:t> </a:t>
            </a:r>
            <a:r>
              <a:rPr lang="ru-RU" sz="3600" dirty="0" err="1"/>
              <a:t>встановлення</a:t>
            </a:r>
            <a:r>
              <a:rPr lang="ru-RU" sz="3600" dirty="0"/>
              <a:t> </a:t>
            </a:r>
            <a:r>
              <a:rPr lang="ru-RU" sz="3600" dirty="0" err="1"/>
              <a:t>фармакокінетичних</a:t>
            </a:r>
            <a:r>
              <a:rPr lang="ru-RU" sz="3600" dirty="0"/>
              <a:t> </a:t>
            </a:r>
            <a:r>
              <a:rPr lang="ru-RU" sz="3600" dirty="0" err="1"/>
              <a:t>і</a:t>
            </a:r>
            <a:r>
              <a:rPr lang="ru-RU" sz="3600" dirty="0"/>
              <a:t> </a:t>
            </a:r>
            <a:r>
              <a:rPr lang="ru-RU" sz="3600" dirty="0" err="1"/>
              <a:t>фармакодинамічних</a:t>
            </a:r>
            <a:r>
              <a:rPr lang="ru-RU" sz="3600" dirty="0"/>
              <a:t> </a:t>
            </a:r>
            <a:r>
              <a:rPr lang="ru-RU" sz="3600" dirty="0" err="1"/>
              <a:t>властивостей</a:t>
            </a:r>
            <a:r>
              <a:rPr lang="ru-RU" sz="3600" dirty="0"/>
              <a:t> </a:t>
            </a:r>
            <a:r>
              <a:rPr lang="ru-RU" sz="3600" dirty="0" err="1" smtClean="0"/>
              <a:t>лікарських</a:t>
            </a:r>
            <a:r>
              <a:rPr lang="ru-RU" sz="3600" dirty="0" smtClean="0"/>
              <a:t> </a:t>
            </a:r>
            <a:r>
              <a:rPr lang="ru-RU" sz="3600" dirty="0" err="1" smtClean="0"/>
              <a:t>засобів</a:t>
            </a:r>
            <a:r>
              <a:rPr lang="ru-RU" sz="3600" dirty="0"/>
              <a:t>.</a:t>
            </a:r>
          </a:p>
        </p:txBody>
      </p:sp>
      <p:pic>
        <p:nvPicPr>
          <p:cNvPr id="1433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8868" y="4543419"/>
            <a:ext cx="10344172" cy="57542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57271"/>
            <a:ext cx="8539923" cy="532923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" y="0"/>
            <a:ext cx="14401800" cy="976405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uk-UA" sz="5400" dirty="0" smtClean="0"/>
              <a:t>Дякую за увагу!</a:t>
            </a:r>
            <a:endParaRPr lang="ru-RU" sz="5400" dirty="0"/>
          </a:p>
        </p:txBody>
      </p:sp>
      <p:pic>
        <p:nvPicPr>
          <p:cNvPr id="13316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6901" y="5372062"/>
            <a:ext cx="8824899" cy="5429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4401800" cy="4454280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pPr algn="r"/>
            <a:r>
              <a:rPr lang="ru-RU" sz="3600" dirty="0" err="1"/>
              <a:t>Впровадження</a:t>
            </a:r>
            <a:r>
              <a:rPr lang="ru-RU" sz="3600" dirty="0"/>
              <a:t> в </a:t>
            </a:r>
            <a:r>
              <a:rPr lang="ru-RU" sz="3600" dirty="0" err="1"/>
              <a:t>медичну</a:t>
            </a:r>
            <a:r>
              <a:rPr lang="ru-RU" sz="3600" dirty="0"/>
              <a:t> практику </a:t>
            </a:r>
            <a:r>
              <a:rPr lang="ru-RU" sz="3600" dirty="0" err="1"/>
              <a:t>нових</a:t>
            </a:r>
            <a:r>
              <a:rPr lang="ru-RU" sz="3600" dirty="0"/>
              <a:t> </a:t>
            </a:r>
            <a:r>
              <a:rPr lang="ru-RU" sz="3600" dirty="0" err="1"/>
              <a:t>лікарських</a:t>
            </a:r>
            <a:r>
              <a:rPr lang="ru-RU" sz="3600" dirty="0"/>
              <a:t> </a:t>
            </a:r>
            <a:r>
              <a:rPr lang="ru-RU" sz="3600" dirty="0" err="1"/>
              <a:t>засобів</a:t>
            </a:r>
            <a:r>
              <a:rPr lang="ru-RU" sz="3600" dirty="0"/>
              <a:t>, </a:t>
            </a:r>
            <a:r>
              <a:rPr lang="ru-RU" sz="3600" dirty="0" err="1"/>
              <a:t>вивчення</a:t>
            </a:r>
            <a:r>
              <a:rPr lang="ru-RU" sz="3600" dirty="0"/>
              <a:t> </a:t>
            </a:r>
            <a:r>
              <a:rPr lang="ru-RU" sz="3600" dirty="0" err="1"/>
              <a:t>механізму</a:t>
            </a:r>
            <a:r>
              <a:rPr lang="ru-RU" sz="3600" dirty="0"/>
              <a:t> </a:t>
            </a:r>
            <a:r>
              <a:rPr lang="ru-RU" sz="3600" dirty="0" err="1"/>
              <a:t>їх</a:t>
            </a:r>
            <a:r>
              <a:rPr lang="ru-RU" sz="3600" dirty="0"/>
              <a:t> </a:t>
            </a:r>
            <a:r>
              <a:rPr lang="ru-RU" sz="3600" dirty="0" err="1" smtClean="0"/>
              <a:t>дії</a:t>
            </a:r>
            <a:r>
              <a:rPr lang="ru-RU" sz="3600" dirty="0" smtClean="0"/>
              <a:t> та </a:t>
            </a:r>
            <a:r>
              <a:rPr lang="ru-RU" sz="3600" dirty="0" err="1"/>
              <a:t>застосування</a:t>
            </a:r>
            <a:r>
              <a:rPr lang="ru-RU" sz="3600" dirty="0"/>
              <a:t> для </a:t>
            </a:r>
            <a:r>
              <a:rPr lang="ru-RU" sz="3600" dirty="0" err="1"/>
              <a:t>лікування</a:t>
            </a:r>
            <a:r>
              <a:rPr lang="ru-RU" sz="3600" dirty="0"/>
              <a:t> </a:t>
            </a:r>
            <a:r>
              <a:rPr lang="ru-RU" sz="3600" dirty="0" err="1"/>
              <a:t>різних</a:t>
            </a:r>
            <a:r>
              <a:rPr lang="ru-RU" sz="3600" dirty="0"/>
              <a:t> </a:t>
            </a:r>
            <a:r>
              <a:rPr lang="ru-RU" sz="3600" dirty="0" err="1"/>
              <a:t>захворювань</a:t>
            </a:r>
            <a:r>
              <a:rPr lang="ru-RU" sz="3600" dirty="0"/>
              <a:t> </a:t>
            </a:r>
            <a:r>
              <a:rPr lang="ru-RU" sz="3600" dirty="0" err="1"/>
              <a:t>є</a:t>
            </a:r>
            <a:r>
              <a:rPr lang="ru-RU" sz="3600" dirty="0"/>
              <a:t> основною метою </a:t>
            </a:r>
            <a:r>
              <a:rPr lang="ru-RU" sz="3600" dirty="0" err="1"/>
              <a:t>спеціалістів</a:t>
            </a:r>
            <a:r>
              <a:rPr lang="ru-RU" sz="3600" dirty="0"/>
              <a:t> </a:t>
            </a:r>
            <a:r>
              <a:rPr lang="ru-RU" sz="3600" dirty="0" err="1" smtClean="0"/>
              <a:t>різного</a:t>
            </a:r>
            <a:r>
              <a:rPr lang="ru-RU" sz="3600" dirty="0" smtClean="0"/>
              <a:t> </a:t>
            </a:r>
            <a:r>
              <a:rPr lang="ru-RU" sz="3600" dirty="0" err="1" smtClean="0"/>
              <a:t>профілю</a:t>
            </a:r>
            <a:r>
              <a:rPr lang="ru-RU" sz="3600" dirty="0" smtClean="0"/>
              <a:t> </a:t>
            </a:r>
            <a:r>
              <a:rPr lang="ru-RU" sz="3600" dirty="0"/>
              <a:t>– </a:t>
            </a:r>
            <a:r>
              <a:rPr lang="ru-RU" sz="3600" dirty="0" err="1"/>
              <a:t>хіміків</a:t>
            </a:r>
            <a:r>
              <a:rPr lang="ru-RU" sz="3600" dirty="0"/>
              <a:t>, </a:t>
            </a:r>
            <a:r>
              <a:rPr lang="ru-RU" sz="3600" dirty="0" err="1"/>
              <a:t>фізико-хіміків</a:t>
            </a:r>
            <a:r>
              <a:rPr lang="ru-RU" sz="3600" dirty="0"/>
              <a:t>, </a:t>
            </a:r>
            <a:r>
              <a:rPr lang="ru-RU" sz="3600" dirty="0" err="1"/>
              <a:t>фармакологів</a:t>
            </a:r>
            <a:r>
              <a:rPr lang="ru-RU" sz="3600" dirty="0"/>
              <a:t>, </a:t>
            </a:r>
            <a:r>
              <a:rPr lang="ru-RU" sz="3600" dirty="0" err="1"/>
              <a:t>провізорів</a:t>
            </a:r>
            <a:r>
              <a:rPr lang="ru-RU" sz="3600" dirty="0"/>
              <a:t>, </a:t>
            </a:r>
            <a:r>
              <a:rPr lang="ru-RU" sz="3600" dirty="0" err="1"/>
              <a:t>технологів</a:t>
            </a:r>
            <a:r>
              <a:rPr lang="ru-RU" sz="3600" dirty="0"/>
              <a:t>, </a:t>
            </a:r>
            <a:r>
              <a:rPr lang="ru-RU" sz="3600" dirty="0" err="1"/>
              <a:t>клініцистів</a:t>
            </a:r>
            <a:r>
              <a:rPr lang="ru-RU" sz="3600" dirty="0"/>
              <a:t>. </a:t>
            </a:r>
            <a:r>
              <a:rPr lang="ru-RU" sz="3600" dirty="0" err="1" smtClean="0"/>
              <a:t>Молекулярні</a:t>
            </a:r>
            <a:r>
              <a:rPr lang="ru-RU" sz="3600" dirty="0" smtClean="0"/>
              <a:t> </a:t>
            </a:r>
            <a:r>
              <a:rPr lang="ru-RU" sz="3600" dirty="0" err="1"/>
              <a:t>механізми</a:t>
            </a:r>
            <a:r>
              <a:rPr lang="ru-RU" sz="3600" dirty="0"/>
              <a:t> </a:t>
            </a:r>
            <a:r>
              <a:rPr lang="ru-RU" sz="3600" dirty="0" err="1"/>
              <a:t>первинної</a:t>
            </a:r>
            <a:r>
              <a:rPr lang="ru-RU" sz="3600" dirty="0"/>
              <a:t> </a:t>
            </a:r>
            <a:r>
              <a:rPr lang="ru-RU" sz="3600" dirty="0" err="1"/>
              <a:t>фармакологічної</a:t>
            </a:r>
            <a:r>
              <a:rPr lang="ru-RU" sz="3600" dirty="0"/>
              <a:t> </a:t>
            </a:r>
            <a:r>
              <a:rPr lang="ru-RU" sz="3600" dirty="0" err="1"/>
              <a:t>реакції</a:t>
            </a:r>
            <a:r>
              <a:rPr lang="ru-RU" sz="3600" dirty="0"/>
              <a:t> </a:t>
            </a:r>
            <a:r>
              <a:rPr lang="ru-RU" sz="3600" dirty="0" err="1"/>
              <a:t>взаємодії</a:t>
            </a:r>
            <a:r>
              <a:rPr lang="ru-RU" sz="3600" dirty="0"/>
              <a:t> </a:t>
            </a:r>
            <a:r>
              <a:rPr lang="ru-RU" sz="3600" dirty="0" err="1"/>
              <a:t>лікарських</a:t>
            </a:r>
            <a:r>
              <a:rPr lang="ru-RU" sz="3600" dirty="0"/>
              <a:t> </a:t>
            </a:r>
            <a:r>
              <a:rPr lang="ru-RU" sz="3600" dirty="0" err="1"/>
              <a:t>засобів</a:t>
            </a:r>
            <a:r>
              <a:rPr lang="ru-RU" sz="3600" dirty="0"/>
              <a:t> </a:t>
            </a:r>
            <a:r>
              <a:rPr lang="ru-RU" sz="3600" dirty="0" smtClean="0"/>
              <a:t>остаточно не </a:t>
            </a:r>
            <a:r>
              <a:rPr lang="ru-RU" sz="3600" dirty="0" err="1"/>
              <a:t>встановлені</a:t>
            </a:r>
            <a:r>
              <a:rPr lang="ru-RU" sz="3600" dirty="0"/>
              <a:t>. </a:t>
            </a:r>
            <a:r>
              <a:rPr lang="ru-RU" sz="3600" dirty="0" err="1"/>
              <a:t>Це</a:t>
            </a:r>
            <a:r>
              <a:rPr lang="ru-RU" sz="3600" dirty="0"/>
              <a:t> предмет </a:t>
            </a:r>
            <a:r>
              <a:rPr lang="ru-RU" sz="3600" dirty="0" err="1"/>
              <a:t>інтенсивних</a:t>
            </a:r>
            <a:r>
              <a:rPr lang="ru-RU" sz="3600" dirty="0"/>
              <a:t> </a:t>
            </a:r>
            <a:r>
              <a:rPr lang="ru-RU" sz="3600" dirty="0" err="1"/>
              <a:t>досліджень</a:t>
            </a:r>
            <a:r>
              <a:rPr lang="ru-RU" sz="3600" dirty="0"/>
              <a:t> </a:t>
            </a:r>
            <a:r>
              <a:rPr lang="ru-RU" sz="3600" dirty="0" err="1"/>
              <a:t>науковців</a:t>
            </a:r>
            <a:r>
              <a:rPr lang="ru-RU" sz="3600" dirty="0"/>
              <a:t> </a:t>
            </a:r>
            <a:r>
              <a:rPr lang="ru-RU" sz="3600" dirty="0" err="1"/>
              <a:t>різних</a:t>
            </a:r>
            <a:r>
              <a:rPr lang="ru-RU" sz="3600" dirty="0"/>
              <a:t> </a:t>
            </a:r>
            <a:r>
              <a:rPr lang="ru-RU" sz="3600" dirty="0" err="1"/>
              <a:t>спеціальностей</a:t>
            </a:r>
            <a:r>
              <a:rPr lang="ru-RU" sz="3600" dirty="0"/>
              <a:t>.</a:t>
            </a:r>
          </a:p>
          <a:p>
            <a:pPr algn="just"/>
            <a:endParaRPr lang="ru-RU" dirty="0"/>
          </a:p>
        </p:txBody>
      </p:sp>
      <p:pic>
        <p:nvPicPr>
          <p:cNvPr id="32770" name="Picture 2" descr="Картинки по запросу фізика в фармакології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28" y="4400543"/>
            <a:ext cx="8848979" cy="59293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00015"/>
            <a:ext cx="7343775" cy="9994258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pPr algn="just"/>
            <a:r>
              <a:rPr lang="ru-RU" sz="3200" dirty="0" err="1"/>
              <a:t>Досліджуючи</a:t>
            </a:r>
            <a:r>
              <a:rPr lang="ru-RU" sz="3200" dirty="0"/>
              <a:t> </a:t>
            </a:r>
            <a:r>
              <a:rPr lang="ru-RU" sz="3200" dirty="0" err="1"/>
              <a:t>механізми</a:t>
            </a:r>
            <a:r>
              <a:rPr lang="ru-RU" sz="3200" dirty="0"/>
              <a:t> </a:t>
            </a:r>
            <a:r>
              <a:rPr lang="ru-RU" sz="3200" dirty="0" err="1"/>
              <a:t>фармакологічної</a:t>
            </a:r>
            <a:r>
              <a:rPr lang="ru-RU" sz="3200" dirty="0"/>
              <a:t> </a:t>
            </a:r>
            <a:r>
              <a:rPr lang="ru-RU" sz="3200" dirty="0" err="1"/>
              <a:t>реакції</a:t>
            </a:r>
            <a:r>
              <a:rPr lang="ru-RU" sz="3200" dirty="0"/>
              <a:t> </a:t>
            </a:r>
            <a:r>
              <a:rPr lang="ru-RU" sz="3200" dirty="0" err="1"/>
              <a:t>лікарських</a:t>
            </a:r>
            <a:r>
              <a:rPr lang="ru-RU" sz="3200" dirty="0"/>
              <a:t> </a:t>
            </a:r>
            <a:r>
              <a:rPr lang="ru-RU" sz="3200" dirty="0" err="1"/>
              <a:t>засобів</a:t>
            </a:r>
            <a:r>
              <a:rPr lang="ru-RU" sz="3200" dirty="0"/>
              <a:t>, </a:t>
            </a:r>
            <a:r>
              <a:rPr lang="ru-RU" sz="3200" dirty="0" err="1"/>
              <a:t>вчені</a:t>
            </a:r>
            <a:r>
              <a:rPr lang="ru-RU" sz="3200" dirty="0"/>
              <a:t> </a:t>
            </a:r>
            <a:r>
              <a:rPr lang="ru-RU" sz="3200" err="1"/>
              <a:t>пройшли</a:t>
            </a:r>
            <a:r>
              <a:rPr lang="ru-RU" sz="3200"/>
              <a:t> </a:t>
            </a:r>
            <a:r>
              <a:rPr lang="ru-RU" sz="3200" smtClean="0"/>
              <a:t>кілька етапів. Умовно в історії розвитку експериментальної фармакології доцільно виділити такі</a:t>
            </a:r>
          </a:p>
          <a:p>
            <a:pPr algn="just"/>
            <a:r>
              <a:rPr lang="ru-RU" sz="3200" smtClean="0"/>
              <a:t>етапи</a:t>
            </a:r>
            <a:r>
              <a:rPr lang="ru-RU" sz="3200" dirty="0"/>
              <a:t>: </a:t>
            </a:r>
            <a:endParaRPr lang="ru-RU" sz="3200" dirty="0" smtClean="0"/>
          </a:p>
          <a:p>
            <a:pPr marL="540006" indent="-540006" algn="just">
              <a:buAutoNum type="arabicPeriod"/>
            </a:pPr>
            <a:r>
              <a:rPr lang="ru-RU" sz="3200" smtClean="0"/>
              <a:t>Феноменологічна</a:t>
            </a:r>
            <a:r>
              <a:rPr lang="ru-RU" sz="3200" dirty="0"/>
              <a:t> </a:t>
            </a:r>
            <a:r>
              <a:rPr lang="ru-RU" sz="3200" smtClean="0"/>
              <a:t>(фізіологічна) фармакологія</a:t>
            </a:r>
            <a:r>
              <a:rPr lang="ru-RU" sz="3200" dirty="0" smtClean="0"/>
              <a:t>.</a:t>
            </a:r>
            <a:endParaRPr lang="ru-RU" sz="3200" smtClean="0"/>
          </a:p>
          <a:p>
            <a:pPr marL="540006" indent="-540006" algn="just"/>
            <a:r>
              <a:rPr lang="ru-RU" sz="3200" smtClean="0"/>
              <a:t> </a:t>
            </a:r>
            <a:r>
              <a:rPr lang="ru-RU" sz="3200" dirty="0"/>
              <a:t>2. </a:t>
            </a:r>
            <a:r>
              <a:rPr lang="ru-RU" sz="3200" dirty="0" err="1"/>
              <a:t>Біохімічна</a:t>
            </a:r>
            <a:r>
              <a:rPr lang="ru-RU" sz="3200" dirty="0"/>
              <a:t> </a:t>
            </a:r>
            <a:r>
              <a:rPr lang="ru-RU" sz="3200" err="1"/>
              <a:t>фармакологія</a:t>
            </a:r>
            <a:r>
              <a:rPr lang="ru-RU" sz="3200" smtClean="0"/>
              <a:t>.</a:t>
            </a:r>
          </a:p>
          <a:p>
            <a:pPr marL="540006" indent="-540006" algn="just"/>
            <a:r>
              <a:rPr lang="ru-RU" sz="3200" smtClean="0"/>
              <a:t> </a:t>
            </a:r>
            <a:r>
              <a:rPr lang="ru-RU" sz="3200" dirty="0"/>
              <a:t>3</a:t>
            </a:r>
            <a:r>
              <a:rPr lang="ru-RU" sz="3200"/>
              <a:t>. </a:t>
            </a:r>
            <a:r>
              <a:rPr lang="ru-RU" sz="3200" smtClean="0"/>
              <a:t>Молекулярна </a:t>
            </a:r>
            <a:r>
              <a:rPr lang="ru-RU" sz="3200" dirty="0" err="1"/>
              <a:t>фармакологія</a:t>
            </a:r>
            <a:r>
              <a:rPr lang="ru-RU" sz="3200"/>
              <a:t>. </a:t>
            </a:r>
            <a:endParaRPr lang="ru-RU" sz="3200" smtClean="0"/>
          </a:p>
          <a:p>
            <a:pPr algn="just"/>
            <a:r>
              <a:rPr lang="ru-RU" sz="3200" smtClean="0"/>
              <a:t>4</a:t>
            </a:r>
            <a:r>
              <a:rPr lang="ru-RU" sz="3200" dirty="0"/>
              <a:t>. </a:t>
            </a:r>
            <a:r>
              <a:rPr lang="ru-RU" sz="3200" dirty="0" err="1"/>
              <a:t>Фізико-хімічна</a:t>
            </a:r>
            <a:r>
              <a:rPr lang="ru-RU" sz="3200" dirty="0"/>
              <a:t> </a:t>
            </a:r>
            <a:r>
              <a:rPr lang="ru-RU" sz="3200" dirty="0" err="1"/>
              <a:t>фармакологія</a:t>
            </a:r>
            <a:r>
              <a:rPr lang="ru-RU" sz="3200"/>
              <a:t>. </a:t>
            </a:r>
            <a:endParaRPr lang="ru-RU" sz="3200" smtClean="0"/>
          </a:p>
          <a:p>
            <a:pPr algn="just"/>
            <a:r>
              <a:rPr lang="ru-RU" sz="3200" smtClean="0"/>
              <a:t>5. </a:t>
            </a:r>
            <a:r>
              <a:rPr lang="ru-RU" sz="3200" dirty="0" err="1"/>
              <a:t>Квантова</a:t>
            </a:r>
            <a:r>
              <a:rPr lang="ru-RU" sz="3200" dirty="0"/>
              <a:t> </a:t>
            </a:r>
            <a:r>
              <a:rPr lang="ru-RU" sz="3200" dirty="0" err="1"/>
              <a:t>фармакологія</a:t>
            </a:r>
            <a:r>
              <a:rPr lang="ru-RU" sz="3200" dirty="0"/>
              <a:t>.</a:t>
            </a:r>
          </a:p>
          <a:p>
            <a:pPr algn="just"/>
            <a:r>
              <a:rPr lang="ru-RU" sz="3200" dirty="0" err="1"/>
              <a:t>Прогрес</a:t>
            </a:r>
            <a:r>
              <a:rPr lang="ru-RU" sz="3200" dirty="0"/>
              <a:t> у </a:t>
            </a:r>
            <a:r>
              <a:rPr lang="ru-RU" sz="3200" dirty="0" err="1"/>
              <a:t>розвитку</a:t>
            </a:r>
            <a:r>
              <a:rPr lang="ru-RU" sz="3200" dirty="0"/>
              <a:t> </a:t>
            </a:r>
            <a:r>
              <a:rPr lang="ru-RU" sz="3200" dirty="0" err="1"/>
              <a:t>квантової</a:t>
            </a:r>
            <a:r>
              <a:rPr lang="ru-RU" sz="3200" dirty="0"/>
              <a:t> </a:t>
            </a:r>
            <a:r>
              <a:rPr lang="ru-RU" sz="3200" dirty="0" err="1"/>
              <a:t>хімії</a:t>
            </a:r>
            <a:r>
              <a:rPr lang="ru-RU" sz="3200" dirty="0"/>
              <a:t>, </a:t>
            </a:r>
            <a:r>
              <a:rPr lang="ru-RU" sz="3200" dirty="0" err="1"/>
              <a:t>фізики</a:t>
            </a:r>
            <a:r>
              <a:rPr lang="ru-RU" sz="3200" dirty="0"/>
              <a:t> </a:t>
            </a:r>
            <a:r>
              <a:rPr lang="ru-RU" sz="3200" dirty="0" err="1"/>
              <a:t>і</a:t>
            </a:r>
            <a:r>
              <a:rPr lang="ru-RU" sz="3200" dirty="0"/>
              <a:t> </a:t>
            </a:r>
            <a:r>
              <a:rPr lang="ru-RU" sz="3200" dirty="0" err="1"/>
              <a:t>механіки</a:t>
            </a:r>
            <a:r>
              <a:rPr lang="ru-RU" sz="3200" dirty="0"/>
              <a:t>, </a:t>
            </a:r>
            <a:r>
              <a:rPr lang="ru-RU" sz="3200" dirty="0" err="1"/>
              <a:t>молекулярної</a:t>
            </a:r>
            <a:r>
              <a:rPr lang="ru-RU" sz="3200" dirty="0"/>
              <a:t> </a:t>
            </a:r>
            <a:r>
              <a:rPr lang="ru-RU" sz="3200" dirty="0" err="1"/>
              <a:t>біології</a:t>
            </a:r>
            <a:r>
              <a:rPr lang="ru-RU" sz="3200" dirty="0"/>
              <a:t>, </a:t>
            </a:r>
            <a:r>
              <a:rPr lang="ru-RU" sz="3200" dirty="0" err="1"/>
              <a:t>комп’ютерних</a:t>
            </a:r>
            <a:endParaRPr lang="ru-RU" sz="3200" dirty="0"/>
          </a:p>
          <a:p>
            <a:pPr algn="just"/>
            <a:r>
              <a:rPr lang="ru-RU" sz="3200" dirty="0" err="1"/>
              <a:t>технологій</a:t>
            </a:r>
            <a:r>
              <a:rPr lang="ru-RU" sz="3200" dirty="0"/>
              <a:t> заклав </a:t>
            </a:r>
            <a:r>
              <a:rPr lang="ru-RU" sz="3200" dirty="0" err="1"/>
              <a:t>теоретично-методичні</a:t>
            </a:r>
            <a:r>
              <a:rPr lang="ru-RU" sz="3200" dirty="0"/>
              <a:t> засади та </a:t>
            </a:r>
            <a:r>
              <a:rPr lang="ru-RU" sz="3200" dirty="0" err="1"/>
              <a:t>сприяв</a:t>
            </a:r>
            <a:r>
              <a:rPr lang="ru-RU" sz="3200" dirty="0"/>
              <a:t> </a:t>
            </a:r>
            <a:r>
              <a:rPr lang="ru-RU" sz="3200" dirty="0" err="1"/>
              <a:t>розвитку</a:t>
            </a:r>
            <a:r>
              <a:rPr lang="ru-RU" sz="3200" dirty="0"/>
              <a:t> </a:t>
            </a:r>
            <a:r>
              <a:rPr lang="ru-RU" sz="3200" dirty="0" err="1"/>
              <a:t>досліджень</a:t>
            </a:r>
            <a:r>
              <a:rPr lang="ru-RU" sz="3200" dirty="0"/>
              <a:t> </a:t>
            </a:r>
            <a:r>
              <a:rPr lang="ru-RU" sz="3200" err="1"/>
              <a:t>нової</a:t>
            </a:r>
            <a:r>
              <a:rPr lang="ru-RU" sz="3200"/>
              <a:t> </a:t>
            </a:r>
            <a:r>
              <a:rPr lang="ru-RU" sz="3200" smtClean="0"/>
              <a:t>науки– квантової фармакології.</a:t>
            </a:r>
            <a:endParaRPr lang="ru-RU" sz="3200" dirty="0"/>
          </a:p>
        </p:txBody>
      </p:sp>
      <p:pic>
        <p:nvPicPr>
          <p:cNvPr id="31746" name="Picture 2" descr="Картинки по запросу фізика в фармакології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5214" y="2686031"/>
            <a:ext cx="6643733" cy="66437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1"/>
            <a:ext cx="14401800" cy="7532046"/>
          </a:xfrm>
          <a:prstGeom prst="rect">
            <a:avLst/>
          </a:prstGeom>
          <a:noFill/>
        </p:spPr>
        <p:txBody>
          <a:bodyPr wrap="square" lIns="144001" tIns="72001" rIns="144001" bIns="72001" rtlCol="0" anchor="ctr">
            <a:spAutoFit/>
          </a:bodyPr>
          <a:lstStyle/>
          <a:p>
            <a:pPr algn="just"/>
            <a:r>
              <a:rPr lang="ru-RU" sz="3200" dirty="0" err="1"/>
              <a:t>Термін</a:t>
            </a:r>
            <a:r>
              <a:rPr lang="ru-RU" sz="3200" dirty="0"/>
              <a:t> „</a:t>
            </a:r>
            <a:r>
              <a:rPr lang="ru-RU" sz="3200" dirty="0" err="1"/>
              <a:t>квантова</a:t>
            </a:r>
            <a:r>
              <a:rPr lang="ru-RU" sz="3200" dirty="0"/>
              <a:t> </a:t>
            </a:r>
            <a:r>
              <a:rPr lang="ru-RU" sz="3200" dirty="0" err="1"/>
              <a:t>фармакологія</a:t>
            </a:r>
            <a:r>
              <a:rPr lang="ru-RU" sz="3200" dirty="0"/>
              <a:t>” </a:t>
            </a:r>
            <a:r>
              <a:rPr lang="ru-RU" sz="3200" dirty="0" err="1"/>
              <a:t>з’явився</a:t>
            </a:r>
            <a:r>
              <a:rPr lang="ru-RU" sz="3200" dirty="0"/>
              <a:t> в </a:t>
            </a:r>
            <a:r>
              <a:rPr lang="ru-RU" sz="3200" dirty="0" err="1"/>
              <a:t>науковій</a:t>
            </a:r>
            <a:r>
              <a:rPr lang="ru-RU" sz="3200" dirty="0"/>
              <a:t> </a:t>
            </a:r>
            <a:r>
              <a:rPr lang="ru-RU" sz="3200" dirty="0" err="1"/>
              <a:t>літературі</a:t>
            </a:r>
            <a:r>
              <a:rPr lang="ru-RU" sz="3200" dirty="0"/>
              <a:t> у 1977 р. </a:t>
            </a:r>
            <a:r>
              <a:rPr lang="ru-RU" sz="3200" dirty="0" err="1"/>
              <a:t>Англійський</a:t>
            </a:r>
            <a:r>
              <a:rPr lang="ru-RU" sz="3200" dirty="0"/>
              <a:t> </a:t>
            </a:r>
            <a:r>
              <a:rPr lang="ru-RU" sz="3200" dirty="0" err="1" smtClean="0"/>
              <a:t>хімік</a:t>
            </a:r>
            <a:r>
              <a:rPr lang="ru-RU" sz="3200" dirty="0" smtClean="0"/>
              <a:t> </a:t>
            </a:r>
            <a:r>
              <a:rPr lang="en-US" sz="3200" dirty="0"/>
              <a:t>W.G. Richards,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очолював</a:t>
            </a:r>
            <a:r>
              <a:rPr lang="ru-RU" sz="3200" dirty="0"/>
              <a:t> кафедру </a:t>
            </a:r>
            <a:r>
              <a:rPr lang="ru-RU" sz="3200" dirty="0" err="1"/>
              <a:t>хімії</a:t>
            </a:r>
            <a:r>
              <a:rPr lang="ru-RU" sz="3200" dirty="0"/>
              <a:t> в </a:t>
            </a:r>
            <a:r>
              <a:rPr lang="ru-RU" sz="3200" dirty="0" err="1"/>
              <a:t>Оксфордському</a:t>
            </a:r>
            <a:r>
              <a:rPr lang="ru-RU" sz="3200" dirty="0"/>
              <a:t> </a:t>
            </a:r>
            <a:r>
              <a:rPr lang="ru-RU" sz="3200" dirty="0" err="1"/>
              <a:t>університеті</a:t>
            </a:r>
            <a:r>
              <a:rPr lang="ru-RU" sz="3200" dirty="0"/>
              <a:t>, дав </a:t>
            </a:r>
            <a:r>
              <a:rPr lang="ru-RU" sz="3200" dirty="0" err="1" smtClean="0"/>
              <a:t>визначення</a:t>
            </a:r>
            <a:r>
              <a:rPr lang="ru-RU" sz="3200" dirty="0" smtClean="0"/>
              <a:t> </a:t>
            </a:r>
            <a:r>
              <a:rPr lang="ru-RU" sz="3200" dirty="0" err="1" smtClean="0"/>
              <a:t>квантової</a:t>
            </a:r>
            <a:r>
              <a:rPr lang="ru-RU" sz="3200" dirty="0" smtClean="0"/>
              <a:t> </a:t>
            </a:r>
            <a:r>
              <a:rPr lang="ru-RU" sz="3200" dirty="0" err="1"/>
              <a:t>фармакології</a:t>
            </a:r>
            <a:r>
              <a:rPr lang="ru-RU" sz="3200" dirty="0"/>
              <a:t> як науки, в </a:t>
            </a:r>
            <a:r>
              <a:rPr lang="ru-RU" sz="3200" dirty="0" err="1"/>
              <a:t>якій</a:t>
            </a:r>
            <a:r>
              <a:rPr lang="ru-RU" sz="3200" dirty="0"/>
              <a:t> </a:t>
            </a:r>
            <a:r>
              <a:rPr lang="ru-RU" sz="3200" dirty="0" err="1"/>
              <a:t>знання</a:t>
            </a:r>
            <a:r>
              <a:rPr lang="ru-RU" sz="3200" dirty="0"/>
              <a:t> </a:t>
            </a:r>
            <a:r>
              <a:rPr lang="ru-RU" sz="3200" dirty="0" err="1"/>
              <a:t>електронної</a:t>
            </a:r>
            <a:r>
              <a:rPr lang="ru-RU" sz="3200" dirty="0"/>
              <a:t> </a:t>
            </a:r>
            <a:r>
              <a:rPr lang="ru-RU" sz="3200" dirty="0" err="1"/>
              <a:t>структури</a:t>
            </a:r>
            <a:r>
              <a:rPr lang="ru-RU" sz="3200" dirty="0"/>
              <a:t> </a:t>
            </a:r>
            <a:r>
              <a:rPr lang="ru-RU" sz="3200" dirty="0" err="1"/>
              <a:t>препаратів</a:t>
            </a:r>
            <a:r>
              <a:rPr lang="ru-RU" sz="3200" dirty="0"/>
              <a:t> </a:t>
            </a:r>
            <a:r>
              <a:rPr lang="ru-RU" sz="3200" dirty="0" err="1" smtClean="0"/>
              <a:t>використовують</a:t>
            </a:r>
            <a:r>
              <a:rPr lang="ru-RU" sz="3200" dirty="0" smtClean="0"/>
              <a:t> </a:t>
            </a:r>
            <a:r>
              <a:rPr lang="ru-RU" sz="3200" dirty="0"/>
              <a:t>для </a:t>
            </a:r>
            <a:r>
              <a:rPr lang="en-US" sz="3200" i="1" dirty="0"/>
              <a:t>de novo </a:t>
            </a:r>
            <a:r>
              <a:rPr lang="ru-RU" sz="3200" i="1" dirty="0"/>
              <a:t>дизайну </a:t>
            </a:r>
            <a:r>
              <a:rPr lang="ru-RU" sz="3200" i="1" dirty="0" err="1"/>
              <a:t>лікарських</a:t>
            </a:r>
            <a:r>
              <a:rPr lang="ru-RU" sz="3200" i="1" dirty="0"/>
              <a:t> </a:t>
            </a:r>
            <a:r>
              <a:rPr lang="ru-RU" sz="3200" i="1" dirty="0" err="1"/>
              <a:t>засобів</a:t>
            </a:r>
            <a:r>
              <a:rPr lang="ru-RU" sz="3200" i="1" dirty="0"/>
              <a:t>, </a:t>
            </a:r>
            <a:r>
              <a:rPr lang="ru-RU" sz="3200" i="1" dirty="0" err="1"/>
              <a:t>вивчення</a:t>
            </a:r>
            <a:r>
              <a:rPr lang="ru-RU" sz="3200" i="1" dirty="0"/>
              <a:t> </a:t>
            </a:r>
            <a:r>
              <a:rPr lang="ru-RU" sz="3200" i="1" dirty="0" err="1"/>
              <a:t>зв’язку</a:t>
            </a:r>
            <a:r>
              <a:rPr lang="ru-RU" sz="3200" i="1" dirty="0"/>
              <a:t> </a:t>
            </a:r>
            <a:r>
              <a:rPr lang="ru-RU" sz="3200" i="1" dirty="0" err="1"/>
              <a:t>між</a:t>
            </a:r>
            <a:r>
              <a:rPr lang="ru-RU" sz="3200" i="1" dirty="0"/>
              <a:t> структурою та </a:t>
            </a:r>
            <a:r>
              <a:rPr lang="ru-RU" sz="3200" i="1" dirty="0" err="1" smtClean="0"/>
              <a:t>біологіч</a:t>
            </a:r>
            <a:r>
              <a:rPr lang="ru-RU" sz="3200" dirty="0" err="1" smtClean="0"/>
              <a:t>ною</a:t>
            </a:r>
            <a:r>
              <a:rPr lang="ru-RU" sz="3200" dirty="0" smtClean="0"/>
              <a:t> </a:t>
            </a:r>
            <a:r>
              <a:rPr lang="ru-RU" sz="3200" dirty="0" err="1"/>
              <a:t>активністю</a:t>
            </a:r>
            <a:r>
              <a:rPr lang="ru-RU" sz="3200" dirty="0"/>
              <a:t> </a:t>
            </a:r>
            <a:r>
              <a:rPr lang="ru-RU" sz="3200" dirty="0" err="1"/>
              <a:t>речовин</a:t>
            </a:r>
            <a:r>
              <a:rPr lang="ru-RU" sz="3200" dirty="0"/>
              <a:t>, а </a:t>
            </a:r>
            <a:r>
              <a:rPr lang="ru-RU" sz="3200" dirty="0" err="1"/>
              <a:t>також</a:t>
            </a:r>
            <a:r>
              <a:rPr lang="ru-RU" sz="3200" dirty="0"/>
              <a:t> </a:t>
            </a:r>
            <a:r>
              <a:rPr lang="ru-RU" sz="3200" dirty="0" err="1"/>
              <a:t>встановлення</a:t>
            </a:r>
            <a:r>
              <a:rPr lang="ru-RU" sz="3200" dirty="0"/>
              <a:t> </a:t>
            </a:r>
            <a:r>
              <a:rPr lang="ru-RU" sz="3200" dirty="0" err="1"/>
              <a:t>фармакофорів</a:t>
            </a:r>
            <a:r>
              <a:rPr lang="ru-RU" sz="3200" dirty="0"/>
              <a:t>, </a:t>
            </a:r>
            <a:r>
              <a:rPr lang="ru-RU" sz="3200" dirty="0" err="1"/>
              <a:t>визначення</a:t>
            </a:r>
            <a:r>
              <a:rPr lang="ru-RU" sz="3200" dirty="0"/>
              <a:t> </a:t>
            </a:r>
            <a:r>
              <a:rPr lang="ru-RU" sz="3200" dirty="0" err="1"/>
              <a:t>нових</a:t>
            </a:r>
            <a:r>
              <a:rPr lang="ru-RU" sz="3200" dirty="0"/>
              <a:t> </a:t>
            </a:r>
            <a:r>
              <a:rPr lang="ru-RU" sz="3200" dirty="0" err="1" smtClean="0"/>
              <a:t>параметрів</a:t>
            </a:r>
            <a:r>
              <a:rPr lang="ru-RU" sz="3200" dirty="0" smtClean="0"/>
              <a:t> </a:t>
            </a:r>
            <a:r>
              <a:rPr lang="ru-RU" sz="3200" dirty="0" err="1" smtClean="0"/>
              <a:t>фармакокінетики</a:t>
            </a:r>
            <a:r>
              <a:rPr lang="ru-RU" sz="3200" dirty="0" smtClean="0"/>
              <a:t> </a:t>
            </a:r>
            <a:r>
              <a:rPr lang="ru-RU" sz="3200" dirty="0" err="1"/>
              <a:t>і</a:t>
            </a:r>
            <a:r>
              <a:rPr lang="ru-RU" sz="3200" dirty="0"/>
              <a:t> </a:t>
            </a:r>
            <a:r>
              <a:rPr lang="ru-RU" sz="3200" dirty="0" err="1"/>
              <a:t>пояснення</a:t>
            </a:r>
            <a:r>
              <a:rPr lang="ru-RU" sz="3200" dirty="0"/>
              <a:t> </a:t>
            </a:r>
            <a:r>
              <a:rPr lang="ru-RU" sz="3200" dirty="0" err="1"/>
              <a:t>механізму</a:t>
            </a:r>
            <a:r>
              <a:rPr lang="ru-RU" sz="3200" dirty="0"/>
              <a:t> </a:t>
            </a:r>
            <a:r>
              <a:rPr lang="ru-RU" sz="3200" dirty="0" err="1"/>
              <a:t>дії</a:t>
            </a:r>
            <a:r>
              <a:rPr lang="ru-RU" sz="3200" dirty="0"/>
              <a:t> </a:t>
            </a:r>
            <a:r>
              <a:rPr lang="ru-RU" sz="3200" dirty="0" err="1"/>
              <a:t>медикаментів</a:t>
            </a:r>
            <a:r>
              <a:rPr lang="ru-RU" sz="3200" dirty="0"/>
              <a:t> </a:t>
            </a:r>
            <a:r>
              <a:rPr lang="ru-RU" sz="3200" dirty="0" smtClean="0"/>
              <a:t>.</a:t>
            </a:r>
            <a:endParaRPr lang="ru-RU" sz="3200" dirty="0"/>
          </a:p>
          <a:p>
            <a:pPr algn="just"/>
            <a:r>
              <a:rPr lang="ru-RU" sz="3200" dirty="0"/>
              <a:t>На </a:t>
            </a:r>
            <a:r>
              <a:rPr lang="ru-RU" sz="3200" dirty="0" err="1"/>
              <a:t>основі</a:t>
            </a:r>
            <a:r>
              <a:rPr lang="ru-RU" sz="3200" dirty="0"/>
              <a:t> </a:t>
            </a:r>
            <a:r>
              <a:rPr lang="ru-RU" sz="3200" dirty="0" err="1"/>
              <a:t>аналізу</a:t>
            </a:r>
            <a:r>
              <a:rPr lang="ru-RU" sz="3200" dirty="0"/>
              <a:t> </a:t>
            </a:r>
            <a:r>
              <a:rPr lang="ru-RU" sz="3200" dirty="0" err="1"/>
              <a:t>даних</a:t>
            </a:r>
            <a:r>
              <a:rPr lang="ru-RU" sz="3200" dirty="0"/>
              <a:t> </a:t>
            </a:r>
            <a:r>
              <a:rPr lang="ru-RU" sz="3200" dirty="0" err="1"/>
              <a:t>літератури</a:t>
            </a:r>
            <a:r>
              <a:rPr lang="ru-RU" sz="3200" dirty="0"/>
              <a:t> та </a:t>
            </a:r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err="1"/>
              <a:t>урахуванням</a:t>
            </a:r>
            <a:r>
              <a:rPr lang="ru-RU" sz="3200" dirty="0"/>
              <a:t> </a:t>
            </a:r>
            <a:r>
              <a:rPr lang="ru-RU" sz="3200" dirty="0" err="1"/>
              <a:t>власних</a:t>
            </a:r>
            <a:r>
              <a:rPr lang="ru-RU" sz="3200" dirty="0"/>
              <a:t> </a:t>
            </a:r>
            <a:r>
              <a:rPr lang="ru-RU" sz="3200" dirty="0" err="1"/>
              <a:t>досліджень</a:t>
            </a:r>
            <a:r>
              <a:rPr lang="ru-RU" sz="3200" dirty="0"/>
              <a:t> </a:t>
            </a:r>
            <a:r>
              <a:rPr lang="ru-RU" sz="3200" dirty="0" err="1"/>
              <a:t>можна</a:t>
            </a:r>
            <a:r>
              <a:rPr lang="ru-RU" sz="3200" dirty="0"/>
              <a:t> </a:t>
            </a:r>
            <a:r>
              <a:rPr lang="ru-RU" sz="3200" dirty="0" err="1"/>
              <a:t>дати</a:t>
            </a:r>
            <a:r>
              <a:rPr lang="ru-RU" sz="3200" dirty="0"/>
              <a:t> </a:t>
            </a:r>
            <a:r>
              <a:rPr lang="ru-RU" sz="3200" dirty="0" err="1" smtClean="0"/>
              <a:t>таке</a:t>
            </a:r>
            <a:r>
              <a:rPr lang="ru-RU" sz="3200" dirty="0" smtClean="0"/>
              <a:t> </a:t>
            </a:r>
            <a:r>
              <a:rPr lang="ru-RU" sz="3200" dirty="0" err="1" smtClean="0"/>
              <a:t>визначення</a:t>
            </a:r>
            <a:r>
              <a:rPr lang="ru-RU" sz="3200" dirty="0" smtClean="0"/>
              <a:t> </a:t>
            </a:r>
            <a:r>
              <a:rPr lang="ru-RU" sz="3200" dirty="0" err="1"/>
              <a:t>квантової</a:t>
            </a:r>
            <a:r>
              <a:rPr lang="ru-RU" sz="3200" dirty="0"/>
              <a:t> </a:t>
            </a:r>
            <a:r>
              <a:rPr lang="ru-RU" sz="3200" dirty="0" err="1"/>
              <a:t>фармакології</a:t>
            </a:r>
            <a:r>
              <a:rPr lang="ru-RU" sz="3200" dirty="0"/>
              <a:t>: </a:t>
            </a:r>
            <a:r>
              <a:rPr lang="ru-RU" sz="3200" dirty="0" err="1"/>
              <a:t>це</a:t>
            </a:r>
            <a:r>
              <a:rPr lang="ru-RU" sz="3200" dirty="0"/>
              <a:t> наука, яка </a:t>
            </a:r>
            <a:r>
              <a:rPr lang="ru-RU" sz="3200" dirty="0" err="1"/>
              <a:t>застосовує</a:t>
            </a:r>
            <a:r>
              <a:rPr lang="ru-RU" sz="3200" dirty="0"/>
              <a:t> </a:t>
            </a:r>
            <a:r>
              <a:rPr lang="ru-RU" sz="3200" dirty="0" err="1"/>
              <a:t>принципи</a:t>
            </a:r>
            <a:r>
              <a:rPr lang="ru-RU" sz="3200" dirty="0"/>
              <a:t> </a:t>
            </a:r>
            <a:r>
              <a:rPr lang="ru-RU" sz="3200" dirty="0" err="1"/>
              <a:t>теоретичної</a:t>
            </a:r>
            <a:r>
              <a:rPr lang="ru-RU" sz="3200" dirty="0"/>
              <a:t> </a:t>
            </a:r>
            <a:r>
              <a:rPr lang="ru-RU" sz="3200" dirty="0" err="1" smtClean="0"/>
              <a:t>хімії,квантової</a:t>
            </a:r>
            <a:r>
              <a:rPr lang="ru-RU" sz="3200" dirty="0" smtClean="0"/>
              <a:t> </a:t>
            </a:r>
            <a:r>
              <a:rPr lang="ru-RU" sz="3200" dirty="0" err="1"/>
              <a:t>фізики</a:t>
            </a:r>
            <a:r>
              <a:rPr lang="ru-RU" sz="3200" dirty="0"/>
              <a:t> </a:t>
            </a:r>
            <a:r>
              <a:rPr lang="ru-RU" sz="3200" dirty="0" err="1"/>
              <a:t>і</a:t>
            </a:r>
            <a:r>
              <a:rPr lang="ru-RU" sz="3200" dirty="0"/>
              <a:t> </a:t>
            </a:r>
            <a:r>
              <a:rPr lang="ru-RU" sz="3200" dirty="0" err="1"/>
              <a:t>квантової</a:t>
            </a:r>
            <a:r>
              <a:rPr lang="ru-RU" sz="3200" dirty="0"/>
              <a:t> </a:t>
            </a:r>
            <a:r>
              <a:rPr lang="ru-RU" sz="3200" dirty="0" err="1"/>
              <a:t>механіки</a:t>
            </a:r>
            <a:r>
              <a:rPr lang="ru-RU" sz="3200" dirty="0"/>
              <a:t> та </a:t>
            </a:r>
            <a:r>
              <a:rPr lang="ru-RU" sz="3200" dirty="0" err="1"/>
              <a:t>методи</a:t>
            </a:r>
            <a:r>
              <a:rPr lang="ru-RU" sz="3200" dirty="0"/>
              <a:t> </a:t>
            </a:r>
            <a:r>
              <a:rPr lang="ru-RU" sz="3200" dirty="0" err="1"/>
              <a:t>комп’ютерного</a:t>
            </a:r>
            <a:r>
              <a:rPr lang="ru-RU" sz="3200" dirty="0"/>
              <a:t> </a:t>
            </a:r>
            <a:r>
              <a:rPr lang="ru-RU" sz="3200" dirty="0" err="1"/>
              <a:t>моделювання</a:t>
            </a:r>
            <a:r>
              <a:rPr lang="ru-RU" sz="3200" dirty="0"/>
              <a:t> для </a:t>
            </a:r>
            <a:r>
              <a:rPr lang="ru-RU" sz="3200" dirty="0" err="1" smtClean="0"/>
              <a:t>дослідження</a:t>
            </a:r>
            <a:r>
              <a:rPr lang="ru-RU" sz="3200" dirty="0" smtClean="0"/>
              <a:t> </a:t>
            </a:r>
            <a:r>
              <a:rPr lang="ru-RU" sz="3200" dirty="0" err="1"/>
              <a:t>молекулярної</a:t>
            </a:r>
            <a:r>
              <a:rPr lang="ru-RU" sz="3200" dirty="0"/>
              <a:t> </a:t>
            </a:r>
            <a:r>
              <a:rPr lang="ru-RU" sz="3200" dirty="0" err="1"/>
              <a:t>структури</a:t>
            </a:r>
            <a:r>
              <a:rPr lang="ru-RU" sz="3200" dirty="0"/>
              <a:t> </a:t>
            </a:r>
            <a:r>
              <a:rPr lang="ru-RU" sz="3200" dirty="0" err="1"/>
              <a:t>лікарських</a:t>
            </a:r>
            <a:r>
              <a:rPr lang="ru-RU" sz="3200" dirty="0"/>
              <a:t> </a:t>
            </a:r>
            <a:r>
              <a:rPr lang="ru-RU" sz="3200" dirty="0" err="1"/>
              <a:t>засобів</a:t>
            </a:r>
            <a:r>
              <a:rPr lang="ru-RU" sz="3200" dirty="0"/>
              <a:t>, </a:t>
            </a:r>
            <a:r>
              <a:rPr lang="ru-RU" sz="3200" dirty="0" err="1"/>
              <a:t>механізмів</a:t>
            </a:r>
            <a:r>
              <a:rPr lang="ru-RU" sz="3200" dirty="0"/>
              <a:t> </a:t>
            </a:r>
            <a:r>
              <a:rPr lang="ru-RU" sz="3200" dirty="0" err="1"/>
              <a:t>їх</a:t>
            </a:r>
            <a:r>
              <a:rPr lang="ru-RU" sz="3200" dirty="0"/>
              <a:t> </a:t>
            </a:r>
            <a:r>
              <a:rPr lang="ru-RU" sz="3200" dirty="0" err="1"/>
              <a:t>взаємодії</a:t>
            </a:r>
            <a:r>
              <a:rPr lang="ru-RU" sz="3200" dirty="0"/>
              <a:t> </a:t>
            </a:r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smtClean="0"/>
              <a:t>рецепторами</a:t>
            </a:r>
            <a:r>
              <a:rPr lang="ru-RU" sz="3200" dirty="0"/>
              <a:t>, </a:t>
            </a:r>
            <a:r>
              <a:rPr lang="ru-RU" sz="3200" dirty="0" err="1"/>
              <a:t>біомолекулами</a:t>
            </a:r>
            <a:r>
              <a:rPr lang="ru-RU" sz="3200" dirty="0"/>
              <a:t> </a:t>
            </a:r>
            <a:r>
              <a:rPr lang="ru-RU" sz="3200" dirty="0" err="1"/>
              <a:t>організму</a:t>
            </a:r>
            <a:r>
              <a:rPr lang="ru-RU" sz="3200" dirty="0"/>
              <a:t> для </a:t>
            </a:r>
            <a:r>
              <a:rPr lang="ru-RU" sz="3200" dirty="0" err="1"/>
              <a:t>встановлення</a:t>
            </a:r>
            <a:r>
              <a:rPr lang="ru-RU" sz="3200" dirty="0"/>
              <a:t> </a:t>
            </a:r>
            <a:r>
              <a:rPr lang="ru-RU" sz="3200" dirty="0" err="1"/>
              <a:t>первинної</a:t>
            </a:r>
            <a:r>
              <a:rPr lang="ru-RU" sz="3200" dirty="0"/>
              <a:t> </a:t>
            </a:r>
            <a:r>
              <a:rPr lang="ru-RU" sz="3200" dirty="0" err="1"/>
              <a:t>фармакологічної</a:t>
            </a:r>
            <a:r>
              <a:rPr lang="ru-RU" sz="3200" dirty="0"/>
              <a:t> </a:t>
            </a:r>
            <a:r>
              <a:rPr lang="ru-RU" sz="3200" dirty="0" err="1" smtClean="0"/>
              <a:t>реакції</a:t>
            </a:r>
            <a:r>
              <a:rPr lang="ru-RU" sz="3200" dirty="0" smtClean="0"/>
              <a:t> </a:t>
            </a:r>
            <a:r>
              <a:rPr lang="ru-RU" sz="3200" dirty="0" err="1"/>
              <a:t>медикаментів</a:t>
            </a:r>
            <a:r>
              <a:rPr lang="ru-RU" sz="3200" dirty="0"/>
              <a:t>, а </a:t>
            </a:r>
            <a:r>
              <a:rPr lang="ru-RU" sz="3200" dirty="0" err="1"/>
              <a:t>також</a:t>
            </a:r>
            <a:r>
              <a:rPr lang="ru-RU" sz="3200" dirty="0"/>
              <a:t> </a:t>
            </a:r>
            <a:r>
              <a:rPr lang="ru-RU" sz="3200" dirty="0" err="1"/>
              <a:t>цілеспрямованого</a:t>
            </a:r>
            <a:r>
              <a:rPr lang="ru-RU" sz="3200" dirty="0"/>
              <a:t> синтезу </a:t>
            </a:r>
            <a:r>
              <a:rPr lang="ru-RU" sz="3200" dirty="0" err="1"/>
              <a:t>оригінальних</a:t>
            </a:r>
            <a:r>
              <a:rPr lang="ru-RU" sz="3200" dirty="0"/>
              <a:t> </a:t>
            </a:r>
            <a:r>
              <a:rPr lang="ru-RU" sz="3200" dirty="0" err="1"/>
              <a:t>препаратів</a:t>
            </a:r>
            <a:r>
              <a:rPr lang="ru-RU" sz="3200" dirty="0"/>
              <a:t> </a:t>
            </a:r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smtClean="0"/>
              <a:t>метою </a:t>
            </a:r>
            <a:r>
              <a:rPr lang="ru-RU" sz="3200" dirty="0" err="1" smtClean="0"/>
              <a:t>раціональнішого</a:t>
            </a:r>
            <a:r>
              <a:rPr lang="ru-RU" sz="3200" dirty="0" smtClean="0"/>
              <a:t> </a:t>
            </a:r>
            <a:r>
              <a:rPr lang="ru-RU" sz="3200" dirty="0" err="1"/>
              <a:t>застосування</a:t>
            </a:r>
            <a:r>
              <a:rPr lang="ru-RU" sz="3200" dirty="0"/>
              <a:t> </a:t>
            </a:r>
            <a:r>
              <a:rPr lang="ru-RU" sz="3200" dirty="0" err="1"/>
              <a:t>їх</a:t>
            </a:r>
            <a:r>
              <a:rPr lang="ru-RU" sz="3200" dirty="0"/>
              <a:t> у </a:t>
            </a:r>
            <a:r>
              <a:rPr lang="ru-RU" sz="3200" dirty="0" err="1"/>
              <a:t>клінічній</a:t>
            </a:r>
            <a:r>
              <a:rPr lang="ru-RU" sz="3200" dirty="0"/>
              <a:t> </a:t>
            </a:r>
            <a:r>
              <a:rPr lang="ru-RU" sz="3200" dirty="0" err="1"/>
              <a:t>практиці</a:t>
            </a:r>
            <a:r>
              <a:rPr lang="ru-RU" sz="3200" dirty="0"/>
              <a:t>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" y="2"/>
            <a:ext cx="14176820" cy="5746942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dirty="0" err="1"/>
              <a:t>Зважаючи</a:t>
            </a:r>
            <a:r>
              <a:rPr lang="ru-RU" dirty="0"/>
              <a:t> на 30-річний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квантової</a:t>
            </a:r>
            <a:r>
              <a:rPr lang="ru-RU" dirty="0"/>
              <a:t> </a:t>
            </a:r>
            <a:r>
              <a:rPr lang="ru-RU" dirty="0" err="1"/>
              <a:t>фармакології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endParaRPr lang="ru-RU" dirty="0"/>
          </a:p>
          <a:p>
            <a:r>
              <a:rPr lang="ru-RU" dirty="0" err="1"/>
              <a:t>напряму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в таких аспектах: </a:t>
            </a:r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просторової</a:t>
            </a:r>
            <a:r>
              <a:rPr lang="ru-RU" dirty="0"/>
              <a:t> </a:t>
            </a:r>
            <a:r>
              <a:rPr lang="ru-RU" dirty="0" err="1"/>
              <a:t>будови</a:t>
            </a:r>
            <a:r>
              <a:rPr lang="ru-RU" dirty="0"/>
              <a:t> та </a:t>
            </a:r>
            <a:r>
              <a:rPr lang="ru-RU" dirty="0" err="1" smtClean="0"/>
              <a:t>електронної</a:t>
            </a:r>
            <a:r>
              <a:rPr lang="ru-RU" dirty="0" smtClean="0"/>
              <a:t> </a:t>
            </a:r>
            <a:r>
              <a:rPr lang="ru-RU" dirty="0" err="1" smtClean="0"/>
              <a:t>структури</a:t>
            </a:r>
            <a:r>
              <a:rPr lang="ru-RU" dirty="0" smtClean="0"/>
              <a:t> </a:t>
            </a:r>
            <a:r>
              <a:rPr lang="ru-RU" dirty="0" err="1"/>
              <a:t>молекули</a:t>
            </a:r>
            <a:r>
              <a:rPr lang="ru-RU" dirty="0"/>
              <a:t> </a:t>
            </a:r>
            <a:r>
              <a:rPr lang="ru-RU" dirty="0" err="1" smtClean="0"/>
              <a:t>лікарських</a:t>
            </a:r>
            <a:r>
              <a:rPr lang="ru-RU" dirty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хімічною</a:t>
            </a:r>
            <a:r>
              <a:rPr lang="ru-RU" dirty="0"/>
              <a:t> </a:t>
            </a:r>
            <a:r>
              <a:rPr lang="ru-RU" dirty="0" smtClean="0"/>
              <a:t>структурою </a:t>
            </a:r>
            <a:r>
              <a:rPr lang="ru-RU" dirty="0"/>
              <a:t>та </a:t>
            </a:r>
            <a:r>
              <a:rPr lang="ru-RU" dirty="0" err="1"/>
              <a:t>фармакологічною</a:t>
            </a:r>
            <a:r>
              <a:rPr lang="ru-RU" dirty="0"/>
              <a:t> </a:t>
            </a:r>
            <a:r>
              <a:rPr lang="ru-RU" dirty="0" err="1"/>
              <a:t>активністю</a:t>
            </a:r>
            <a:r>
              <a:rPr lang="ru-RU" dirty="0"/>
              <a:t> </a:t>
            </a:r>
            <a:r>
              <a:rPr lang="ru-RU" dirty="0" err="1"/>
              <a:t>медикаментів</a:t>
            </a:r>
            <a:r>
              <a:rPr lang="ru-RU" dirty="0"/>
              <a:t> (</a:t>
            </a:r>
            <a:r>
              <a:rPr lang="en-US" i="1" dirty="0"/>
              <a:t>QSAR). </a:t>
            </a:r>
            <a:endParaRPr lang="uk-UA" i="1" dirty="0" smtClean="0"/>
          </a:p>
          <a:p>
            <a:r>
              <a:rPr lang="en-US" i="1" dirty="0" smtClean="0"/>
              <a:t>3</a:t>
            </a:r>
            <a:r>
              <a:rPr lang="en-US" i="1" dirty="0"/>
              <a:t>. </a:t>
            </a:r>
            <a:r>
              <a:rPr lang="ru-RU" i="1" dirty="0"/>
              <a:t>Роль </a:t>
            </a:r>
            <a:r>
              <a:rPr lang="ru-RU" i="1" dirty="0" err="1"/>
              <a:t>розчинника</a:t>
            </a:r>
            <a:r>
              <a:rPr lang="ru-RU" i="1" dirty="0"/>
              <a:t> в </a:t>
            </a:r>
            <a:r>
              <a:rPr lang="ru-RU" i="1" dirty="0" err="1"/>
              <a:t>механізмі</a:t>
            </a:r>
            <a:r>
              <a:rPr lang="ru-RU" i="1" dirty="0"/>
              <a:t> </a:t>
            </a:r>
            <a:r>
              <a:rPr lang="ru-RU" i="1" dirty="0" err="1" smtClean="0"/>
              <a:t>дії</a:t>
            </a:r>
            <a:r>
              <a:rPr lang="ru-RU" i="1" dirty="0" smtClean="0"/>
              <a:t> </a:t>
            </a:r>
            <a:r>
              <a:rPr lang="ru-RU" dirty="0" err="1" smtClean="0"/>
              <a:t>препаратів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фармакофорів</a:t>
            </a:r>
            <a:r>
              <a:rPr lang="ru-RU" dirty="0"/>
              <a:t> </a:t>
            </a:r>
            <a:r>
              <a:rPr lang="ru-RU" dirty="0" err="1"/>
              <a:t>лікарських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dirty="0" err="1"/>
              <a:t>Розробка</a:t>
            </a:r>
            <a:r>
              <a:rPr lang="ru-RU" dirty="0"/>
              <a:t> </a:t>
            </a:r>
            <a:r>
              <a:rPr lang="ru-RU" i="1" dirty="0" err="1"/>
              <a:t>de</a:t>
            </a:r>
            <a:r>
              <a:rPr lang="ru-RU" i="1" dirty="0"/>
              <a:t> </a:t>
            </a:r>
            <a:r>
              <a:rPr lang="ru-RU" i="1" dirty="0" err="1"/>
              <a:t>novo</a:t>
            </a:r>
            <a:r>
              <a:rPr lang="ru-RU" i="1" dirty="0"/>
              <a:t> дизайну </a:t>
            </a:r>
            <a:r>
              <a:rPr lang="ru-RU" i="1" dirty="0" err="1" smtClean="0"/>
              <a:t>зас</a:t>
            </a:r>
            <a:r>
              <a:rPr lang="ru-RU" dirty="0" err="1" smtClean="0"/>
              <a:t>обів</a:t>
            </a:r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6</a:t>
            </a:r>
            <a:r>
              <a:rPr lang="ru-RU" dirty="0"/>
              <a:t>. </a:t>
            </a:r>
            <a:r>
              <a:rPr lang="ru-RU" dirty="0" err="1"/>
              <a:t>Прогнозування</a:t>
            </a:r>
            <a:r>
              <a:rPr lang="ru-RU" dirty="0"/>
              <a:t> </a:t>
            </a:r>
            <a:r>
              <a:rPr lang="ru-RU" dirty="0" err="1"/>
              <a:t>фармакологічної</a:t>
            </a:r>
            <a:r>
              <a:rPr lang="ru-RU" dirty="0"/>
              <a:t> </a:t>
            </a:r>
            <a:r>
              <a:rPr lang="ru-RU" dirty="0" err="1"/>
              <a:t>активності</a:t>
            </a:r>
            <a:r>
              <a:rPr lang="ru-RU" dirty="0"/>
              <a:t> </a:t>
            </a:r>
            <a:r>
              <a:rPr lang="ru-RU" dirty="0" err="1" smtClean="0"/>
              <a:t>лікарських</a:t>
            </a:r>
            <a:r>
              <a:rPr lang="ru-RU" dirty="0" smtClean="0"/>
              <a:t> </a:t>
            </a:r>
            <a:r>
              <a:rPr lang="ru-RU" dirty="0" err="1"/>
              <a:t>засобів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7</a:t>
            </a:r>
            <a:r>
              <a:rPr lang="ru-RU" dirty="0"/>
              <a:t>. </a:t>
            </a:r>
            <a:r>
              <a:rPr lang="ru-RU" dirty="0" err="1"/>
              <a:t>Білок-лігандні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при </a:t>
            </a:r>
            <a:r>
              <a:rPr lang="ru-RU" dirty="0" err="1"/>
              <a:t>реакції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фізіологічно</a:t>
            </a:r>
            <a:r>
              <a:rPr lang="ru-RU" dirty="0"/>
              <a:t> </a:t>
            </a:r>
            <a:r>
              <a:rPr lang="ru-RU" dirty="0" err="1"/>
              <a:t>активними</a:t>
            </a:r>
            <a:r>
              <a:rPr lang="ru-RU" dirty="0"/>
              <a:t> </a:t>
            </a:r>
            <a:r>
              <a:rPr lang="ru-RU" dirty="0" err="1" smtClean="0"/>
              <a:t>речовинами</a:t>
            </a:r>
            <a:r>
              <a:rPr lang="ru-RU" dirty="0"/>
              <a:t> </a:t>
            </a:r>
            <a:r>
              <a:rPr lang="ru-RU" dirty="0" err="1" smtClean="0"/>
              <a:t>препаратів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біомолекулами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8</a:t>
            </a:r>
            <a:r>
              <a:rPr lang="ru-RU" dirty="0"/>
              <a:t>.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первинних</a:t>
            </a:r>
            <a:r>
              <a:rPr lang="ru-RU" dirty="0"/>
              <a:t> </a:t>
            </a:r>
            <a:r>
              <a:rPr lang="ru-RU" dirty="0" err="1"/>
              <a:t>механізмів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лікарських</a:t>
            </a:r>
            <a:r>
              <a:rPr lang="ru-RU" dirty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: </a:t>
            </a:r>
            <a:r>
              <a:rPr lang="ru-RU" dirty="0" err="1" smtClean="0"/>
              <a:t>фармакодинамічний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фармакокінетичний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.</a:t>
            </a:r>
          </a:p>
        </p:txBody>
      </p:sp>
      <p:pic>
        <p:nvPicPr>
          <p:cNvPr id="29698" name="Picture 2" descr="Картинки по запросу ліки фото-асоціації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72008" y="5686427"/>
            <a:ext cx="9072626" cy="47724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" y="1"/>
            <a:ext cx="14064307" cy="6608716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b="1" dirty="0"/>
              <a:t>1. </a:t>
            </a:r>
            <a:r>
              <a:rPr lang="ru-RU" b="1" dirty="0" err="1"/>
              <a:t>Дослідження</a:t>
            </a:r>
            <a:r>
              <a:rPr lang="ru-RU" b="1" dirty="0"/>
              <a:t> </a:t>
            </a:r>
            <a:r>
              <a:rPr lang="ru-RU" b="1" dirty="0" err="1"/>
              <a:t>просторової</a:t>
            </a:r>
            <a:r>
              <a:rPr lang="ru-RU" b="1" dirty="0"/>
              <a:t> </a:t>
            </a:r>
            <a:r>
              <a:rPr lang="ru-RU" b="1" dirty="0" err="1"/>
              <a:t>будови</a:t>
            </a:r>
            <a:r>
              <a:rPr lang="ru-RU" b="1" dirty="0"/>
              <a:t> та </a:t>
            </a:r>
            <a:r>
              <a:rPr lang="ru-RU" b="1" dirty="0" err="1"/>
              <a:t>електронної</a:t>
            </a:r>
            <a:r>
              <a:rPr lang="ru-RU" b="1" dirty="0"/>
              <a:t> </a:t>
            </a:r>
            <a:r>
              <a:rPr lang="ru-RU" b="1" dirty="0" err="1"/>
              <a:t>структури</a:t>
            </a:r>
            <a:r>
              <a:rPr lang="ru-RU" b="1" dirty="0"/>
              <a:t> </a:t>
            </a:r>
            <a:r>
              <a:rPr lang="ru-RU" b="1" dirty="0" err="1"/>
              <a:t>молекули</a:t>
            </a:r>
            <a:r>
              <a:rPr lang="ru-RU" b="1" dirty="0"/>
              <a:t> </a:t>
            </a:r>
            <a:r>
              <a:rPr lang="ru-RU" b="1" dirty="0" err="1"/>
              <a:t>лікарських</a:t>
            </a:r>
            <a:endParaRPr lang="ru-RU" b="1" dirty="0"/>
          </a:p>
          <a:p>
            <a:r>
              <a:rPr lang="ru-RU" b="1" dirty="0" err="1"/>
              <a:t>засобів</a:t>
            </a:r>
            <a:r>
              <a:rPr lang="ru-RU" b="1" dirty="0"/>
              <a:t>. Для </a:t>
            </a:r>
            <a:r>
              <a:rPr lang="ru-RU" b="1" dirty="0" err="1"/>
              <a:t>встановлення</a:t>
            </a:r>
            <a:r>
              <a:rPr lang="ru-RU" b="1" dirty="0"/>
              <a:t> </a:t>
            </a:r>
            <a:r>
              <a:rPr lang="ru-RU" b="1" dirty="0" err="1"/>
              <a:t>структури</a:t>
            </a:r>
            <a:r>
              <a:rPr lang="ru-RU" b="1" dirty="0"/>
              <a:t> </a:t>
            </a:r>
            <a:r>
              <a:rPr lang="ru-RU" b="1" dirty="0" err="1"/>
              <a:t>молекули</a:t>
            </a:r>
            <a:r>
              <a:rPr lang="ru-RU" b="1" dirty="0"/>
              <a:t> </a:t>
            </a:r>
            <a:r>
              <a:rPr lang="ru-RU" b="1" dirty="0" err="1"/>
              <a:t>лікарських</a:t>
            </a:r>
            <a:r>
              <a:rPr lang="ru-RU" b="1" dirty="0"/>
              <a:t> </a:t>
            </a:r>
            <a:r>
              <a:rPr lang="ru-RU" b="1" dirty="0" err="1"/>
              <a:t>засобів</a:t>
            </a:r>
            <a:r>
              <a:rPr lang="ru-RU" b="1" dirty="0"/>
              <a:t> </a:t>
            </a:r>
            <a:r>
              <a:rPr lang="ru-RU" b="1" dirty="0" err="1"/>
              <a:t>використовують</a:t>
            </a:r>
            <a:r>
              <a:rPr lang="ru-RU" b="1" dirty="0"/>
              <a:t> </a:t>
            </a:r>
            <a:r>
              <a:rPr lang="ru-RU" b="1" dirty="0" err="1" smtClean="0"/>
              <a:t>сучасні</a:t>
            </a:r>
            <a:r>
              <a:rPr lang="ru-RU" b="1" dirty="0" smtClean="0"/>
              <a:t> </a:t>
            </a:r>
            <a:r>
              <a:rPr lang="ru-RU" b="1" dirty="0" err="1" smtClean="0"/>
              <a:t>к</a:t>
            </a:r>
            <a:r>
              <a:rPr lang="ru-RU" dirty="0" err="1" smtClean="0"/>
              <a:t>омп’ютерні</a:t>
            </a:r>
            <a:r>
              <a:rPr lang="ru-RU" dirty="0" smtClean="0"/>
              <a:t> </a:t>
            </a:r>
            <a:r>
              <a:rPr lang="ru-RU" dirty="0" err="1"/>
              <a:t>програми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реалізують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напівемпіричних</a:t>
            </a:r>
            <a:r>
              <a:rPr lang="ru-RU" dirty="0"/>
              <a:t> та </a:t>
            </a:r>
            <a:r>
              <a:rPr lang="ru-RU" dirty="0" err="1"/>
              <a:t>неемпіричних</a:t>
            </a:r>
            <a:r>
              <a:rPr lang="ru-RU" dirty="0"/>
              <a:t> </a:t>
            </a:r>
            <a:r>
              <a:rPr lang="ru-RU" dirty="0" err="1" smtClean="0"/>
              <a:t>розрахунків</a:t>
            </a:r>
            <a:r>
              <a:rPr lang="ru-RU" dirty="0"/>
              <a:t>.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напівемпіричних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</a:t>
            </a:r>
            <a:r>
              <a:rPr lang="ru-RU" dirty="0" err="1"/>
              <a:t>найбільшого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smtClean="0"/>
              <a:t>АМ1,РМ3</a:t>
            </a:r>
            <a:r>
              <a:rPr lang="ru-RU" dirty="0"/>
              <a:t>, </a:t>
            </a:r>
            <a:r>
              <a:rPr lang="en-US" dirty="0"/>
              <a:t>ZINDO (</a:t>
            </a:r>
            <a:r>
              <a:rPr lang="ru-RU" dirty="0" err="1"/>
              <a:t>програмні</a:t>
            </a:r>
            <a:r>
              <a:rPr lang="ru-RU" dirty="0"/>
              <a:t> </a:t>
            </a:r>
            <a:r>
              <a:rPr lang="ru-RU" dirty="0" err="1"/>
              <a:t>комплекси</a:t>
            </a:r>
            <a:r>
              <a:rPr lang="ru-RU" dirty="0"/>
              <a:t> «</a:t>
            </a:r>
            <a:r>
              <a:rPr lang="en-US" dirty="0"/>
              <a:t>MOPAC», «</a:t>
            </a:r>
            <a:r>
              <a:rPr lang="en-US" dirty="0" err="1"/>
              <a:t>HyperChem</a:t>
            </a:r>
            <a:r>
              <a:rPr lang="en-US" dirty="0"/>
              <a:t>»). </a:t>
            </a:r>
            <a:r>
              <a:rPr lang="ru-RU" dirty="0"/>
              <a:t>Для </a:t>
            </a:r>
            <a:r>
              <a:rPr lang="ru-RU" dirty="0" err="1"/>
              <a:t>неемпіричних</a:t>
            </a:r>
            <a:r>
              <a:rPr lang="ru-RU" dirty="0"/>
              <a:t> (</a:t>
            </a:r>
            <a:r>
              <a:rPr lang="en-US" i="1" dirty="0" err="1"/>
              <a:t>ab</a:t>
            </a:r>
            <a:r>
              <a:rPr lang="en-US" i="1" dirty="0"/>
              <a:t> </a:t>
            </a:r>
            <a:r>
              <a:rPr lang="en-US" i="1" dirty="0" smtClean="0"/>
              <a:t>initio)</a:t>
            </a:r>
            <a:r>
              <a:rPr lang="ru-RU" dirty="0" err="1" smtClean="0"/>
              <a:t>розрахунків</a:t>
            </a:r>
            <a:r>
              <a:rPr lang="ru-RU" dirty="0" smtClean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придатними</a:t>
            </a:r>
            <a:r>
              <a:rPr lang="ru-RU" dirty="0"/>
              <a:t> </a:t>
            </a:r>
            <a:r>
              <a:rPr lang="ru-RU" dirty="0" err="1"/>
              <a:t>виявилися</a:t>
            </a:r>
            <a:r>
              <a:rPr lang="ru-RU" dirty="0"/>
              <a:t> </a:t>
            </a:r>
            <a:r>
              <a:rPr lang="ru-RU" dirty="0" err="1"/>
              <a:t>програмні</a:t>
            </a:r>
            <a:r>
              <a:rPr lang="ru-RU" dirty="0"/>
              <a:t> </a:t>
            </a:r>
            <a:r>
              <a:rPr lang="ru-RU" dirty="0" err="1"/>
              <a:t>комплекси</a:t>
            </a:r>
            <a:r>
              <a:rPr lang="ru-RU" dirty="0"/>
              <a:t> «</a:t>
            </a:r>
            <a:r>
              <a:rPr lang="en-US" dirty="0"/>
              <a:t>Gaussian», «GAMESS</a:t>
            </a:r>
            <a:r>
              <a:rPr lang="en-US" dirty="0" smtClean="0"/>
              <a:t>»,«</a:t>
            </a:r>
            <a:r>
              <a:rPr lang="en-US" dirty="0"/>
              <a:t>WOLDRAW», «GAMESOL», «Jaguar</a:t>
            </a:r>
            <a:r>
              <a:rPr lang="en-US" dirty="0" smtClean="0"/>
              <a:t>» </a:t>
            </a:r>
            <a:r>
              <a:rPr lang="ru-RU" dirty="0"/>
              <a:t>Для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просторо</a:t>
            </a:r>
            <a:r>
              <a:rPr lang="ru-RU" dirty="0"/>
              <a:t>-</a:t>
            </a:r>
          </a:p>
          <a:p>
            <a:r>
              <a:rPr lang="ru-RU" dirty="0" err="1"/>
              <a:t>вої</a:t>
            </a:r>
            <a:r>
              <a:rPr lang="ru-RU" dirty="0"/>
              <a:t> </a:t>
            </a:r>
            <a:r>
              <a:rPr lang="ru-RU" dirty="0" err="1"/>
              <a:t>будови</a:t>
            </a:r>
            <a:r>
              <a:rPr lang="ru-RU" dirty="0"/>
              <a:t> молекул </a:t>
            </a:r>
            <a:r>
              <a:rPr lang="ru-RU" dirty="0" err="1"/>
              <a:t>застосовують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молекулярної</a:t>
            </a:r>
            <a:r>
              <a:rPr lang="ru-RU" dirty="0"/>
              <a:t> </a:t>
            </a:r>
            <a:r>
              <a:rPr lang="ru-RU" dirty="0" err="1"/>
              <a:t>механіки</a:t>
            </a:r>
            <a:r>
              <a:rPr lang="ru-RU" dirty="0"/>
              <a:t> (</a:t>
            </a:r>
            <a:r>
              <a:rPr lang="en-US" i="1" dirty="0"/>
              <a:t>molecular mechanics), </a:t>
            </a:r>
            <a:r>
              <a:rPr lang="ru-RU" i="1" dirty="0" err="1" smtClean="0"/>
              <a:t>не</a:t>
            </a:r>
            <a:r>
              <a:rPr lang="ru-RU" dirty="0" err="1" smtClean="0"/>
              <a:t>емпіричні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en-US" i="1" dirty="0" err="1"/>
              <a:t>ab</a:t>
            </a:r>
            <a:r>
              <a:rPr lang="en-US" i="1" dirty="0"/>
              <a:t> initio), </a:t>
            </a:r>
            <a:r>
              <a:rPr lang="ru-RU" i="1" dirty="0" err="1"/>
              <a:t>напівемпіричні</a:t>
            </a:r>
            <a:r>
              <a:rPr lang="ru-RU" i="1" dirty="0"/>
              <a:t> (</a:t>
            </a:r>
            <a:r>
              <a:rPr lang="en-US" i="1" dirty="0"/>
              <a:t>semi-empirical) </a:t>
            </a:r>
            <a:r>
              <a:rPr lang="ru-RU" i="1" dirty="0"/>
              <a:t>та </a:t>
            </a:r>
            <a:r>
              <a:rPr lang="ru-RU" i="1" dirty="0" err="1"/>
              <a:t>методи</a:t>
            </a:r>
            <a:r>
              <a:rPr lang="ru-RU" i="1" dirty="0"/>
              <a:t> </a:t>
            </a:r>
            <a:r>
              <a:rPr lang="ru-RU" i="1" dirty="0" err="1"/>
              <a:t>теорії</a:t>
            </a:r>
            <a:r>
              <a:rPr lang="ru-RU" i="1" dirty="0"/>
              <a:t> </a:t>
            </a:r>
            <a:r>
              <a:rPr lang="ru-RU" i="1" dirty="0" err="1"/>
              <a:t>функціоналу</a:t>
            </a:r>
            <a:r>
              <a:rPr lang="ru-RU" i="1" dirty="0"/>
              <a:t> </a:t>
            </a:r>
            <a:r>
              <a:rPr lang="ru-RU" i="1" dirty="0" err="1" smtClean="0"/>
              <a:t>густини</a:t>
            </a:r>
            <a:r>
              <a:rPr lang="en-US" dirty="0" smtClean="0"/>
              <a:t>(</a:t>
            </a:r>
            <a:r>
              <a:rPr lang="en-US" i="1" dirty="0" smtClean="0"/>
              <a:t>density </a:t>
            </a:r>
            <a:r>
              <a:rPr lang="en-US" i="1" dirty="0"/>
              <a:t>functional theory</a:t>
            </a:r>
            <a:r>
              <a:rPr lang="en-US" i="1" dirty="0" smtClean="0"/>
              <a:t>)</a:t>
            </a:r>
            <a:r>
              <a:rPr lang="uk-UA" i="1" dirty="0" smtClean="0"/>
              <a:t>.</a:t>
            </a:r>
            <a:endParaRPr lang="en-US" i="1" dirty="0"/>
          </a:p>
          <a:p>
            <a:r>
              <a:rPr lang="ru-RU" dirty="0"/>
              <a:t>Систему </a:t>
            </a:r>
            <a:r>
              <a:rPr lang="ru-RU" dirty="0" err="1"/>
              <a:t>параметрів</a:t>
            </a:r>
            <a:r>
              <a:rPr lang="ru-RU" dirty="0"/>
              <a:t> «AMBER» в </a:t>
            </a:r>
            <a:r>
              <a:rPr lang="ru-RU" dirty="0" err="1"/>
              <a:t>сучасній</a:t>
            </a:r>
            <a:r>
              <a:rPr lang="ru-RU" dirty="0"/>
              <a:t> </a:t>
            </a:r>
            <a:r>
              <a:rPr lang="ru-RU" dirty="0" err="1"/>
              <a:t>квантовій</a:t>
            </a:r>
            <a:r>
              <a:rPr lang="ru-RU" dirty="0"/>
              <a:t> </a:t>
            </a:r>
            <a:r>
              <a:rPr lang="ru-RU" dirty="0" err="1"/>
              <a:t>фармакології</a:t>
            </a:r>
            <a:r>
              <a:rPr lang="ru-RU" dirty="0"/>
              <a:t> </a:t>
            </a:r>
            <a:r>
              <a:rPr lang="ru-RU" dirty="0" err="1"/>
              <a:t>здебільшого</a:t>
            </a:r>
            <a:r>
              <a:rPr lang="ru-RU" dirty="0"/>
              <a:t> </a:t>
            </a:r>
            <a:r>
              <a:rPr lang="ru-RU" dirty="0" err="1"/>
              <a:t>застосо</a:t>
            </a:r>
            <a:r>
              <a:rPr lang="ru-RU" dirty="0"/>
              <a:t>-</a:t>
            </a:r>
          </a:p>
          <a:p>
            <a:r>
              <a:rPr lang="ru-RU" dirty="0" err="1"/>
              <a:t>вують</a:t>
            </a:r>
            <a:r>
              <a:rPr lang="ru-RU" dirty="0"/>
              <a:t> для </a:t>
            </a:r>
            <a:r>
              <a:rPr lang="ru-RU" dirty="0" err="1"/>
              <a:t>конформаційних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 </a:t>
            </a:r>
            <a:r>
              <a:rPr lang="ru-RU" dirty="0" err="1"/>
              <a:t>білків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нуклеїнових</a:t>
            </a:r>
            <a:r>
              <a:rPr lang="ru-RU" dirty="0"/>
              <a:t> кислот. За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проведено </a:t>
            </a:r>
            <a:r>
              <a:rPr lang="ru-RU" dirty="0" err="1"/>
              <a:t>моделювання</a:t>
            </a:r>
            <a:r>
              <a:rPr lang="ru-RU" dirty="0"/>
              <a:t> </a:t>
            </a:r>
            <a:r>
              <a:rPr lang="ru-RU" dirty="0" err="1"/>
              <a:t>серотонінового</a:t>
            </a:r>
            <a:r>
              <a:rPr lang="ru-RU" dirty="0"/>
              <a:t> </a:t>
            </a:r>
            <a:r>
              <a:rPr lang="ru-RU" dirty="0" smtClean="0"/>
              <a:t>, </a:t>
            </a:r>
            <a:r>
              <a:rPr lang="ru-RU" dirty="0" err="1"/>
              <a:t>опіатного</a:t>
            </a:r>
            <a:r>
              <a:rPr lang="ru-RU" dirty="0"/>
              <a:t> </a:t>
            </a:r>
            <a:r>
              <a:rPr lang="ru-RU" dirty="0" smtClean="0"/>
              <a:t>, </a:t>
            </a:r>
            <a:r>
              <a:rPr lang="ru-RU" dirty="0"/>
              <a:t>пуринового </a:t>
            </a:r>
            <a:r>
              <a:rPr lang="ru-RU" dirty="0" err="1" smtClean="0"/>
              <a:t>рецепторів</a:t>
            </a:r>
            <a:r>
              <a:rPr lang="ru-RU" dirty="0"/>
              <a:t>,</a:t>
            </a:r>
          </a:p>
          <a:p>
            <a:r>
              <a:rPr lang="ru-RU" dirty="0" err="1"/>
              <a:t>протеази</a:t>
            </a:r>
            <a:r>
              <a:rPr lang="ru-RU" dirty="0"/>
              <a:t> </a:t>
            </a:r>
            <a:r>
              <a:rPr lang="ru-RU" dirty="0" smtClean="0"/>
              <a:t>ВІЛ </a:t>
            </a:r>
            <a:r>
              <a:rPr lang="ru-RU" dirty="0"/>
              <a:t>та </a:t>
            </a:r>
            <a:r>
              <a:rPr lang="ru-RU" dirty="0" err="1" smtClean="0"/>
              <a:t>цитохрому</a:t>
            </a:r>
            <a:endParaRPr lang="ru-RU" dirty="0"/>
          </a:p>
        </p:txBody>
      </p:sp>
      <p:pic>
        <p:nvPicPr>
          <p:cNvPr id="28676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2140" y="6115055"/>
            <a:ext cx="7772404" cy="465574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72008" y="6115055"/>
            <a:ext cx="5357850" cy="424947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" y="3"/>
            <a:ext cx="14701889" cy="6547161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200" dirty="0" err="1"/>
              <a:t>Цікавим</a:t>
            </a:r>
            <a:r>
              <a:rPr lang="ru-RU" sz="3200" dirty="0"/>
              <a:t> </a:t>
            </a:r>
            <a:r>
              <a:rPr lang="ru-RU" sz="3200" dirty="0" err="1"/>
              <a:t>напрямом</a:t>
            </a:r>
            <a:r>
              <a:rPr lang="ru-RU" sz="3200" dirty="0"/>
              <a:t> </a:t>
            </a:r>
            <a:r>
              <a:rPr lang="ru-RU" sz="3200" dirty="0" err="1"/>
              <a:t>квантової</a:t>
            </a:r>
            <a:r>
              <a:rPr lang="ru-RU" sz="3200" dirty="0"/>
              <a:t> </a:t>
            </a:r>
            <a:r>
              <a:rPr lang="ru-RU" sz="3200" dirty="0" err="1"/>
              <a:t>фармакології</a:t>
            </a:r>
            <a:r>
              <a:rPr lang="ru-RU" sz="3200" dirty="0"/>
              <a:t> </a:t>
            </a:r>
            <a:r>
              <a:rPr lang="ru-RU" sz="3200" dirty="0" err="1"/>
              <a:t>є</a:t>
            </a:r>
            <a:r>
              <a:rPr lang="ru-RU" sz="3200" dirty="0"/>
              <a:t> </a:t>
            </a:r>
            <a:r>
              <a:rPr lang="ru-RU" sz="3200" dirty="0" err="1"/>
              <a:t>вивчення</a:t>
            </a:r>
            <a:r>
              <a:rPr lang="ru-RU" sz="3200" dirty="0"/>
              <a:t> </a:t>
            </a:r>
            <a:r>
              <a:rPr lang="ru-RU" sz="3200" dirty="0" err="1"/>
              <a:t>взаємодії</a:t>
            </a:r>
            <a:r>
              <a:rPr lang="ru-RU" sz="3200" dirty="0"/>
              <a:t> молекул </a:t>
            </a:r>
            <a:r>
              <a:rPr lang="ru-RU" sz="3200" dirty="0" err="1"/>
              <a:t>лікарського</a:t>
            </a:r>
            <a:r>
              <a:rPr lang="ru-RU" sz="3200" dirty="0"/>
              <a:t> </a:t>
            </a:r>
            <a:r>
              <a:rPr lang="ru-RU" sz="3200" dirty="0" err="1" smtClean="0"/>
              <a:t>засобу</a:t>
            </a:r>
            <a:r>
              <a:rPr lang="ru-RU" sz="3200" dirty="0" smtClean="0"/>
              <a:t> </a:t>
            </a:r>
            <a:r>
              <a:rPr lang="ru-RU" sz="3200" dirty="0"/>
              <a:t>в </a:t>
            </a:r>
            <a:r>
              <a:rPr lang="ru-RU" sz="3200" dirty="0" err="1"/>
              <a:t>різних</a:t>
            </a:r>
            <a:r>
              <a:rPr lang="ru-RU" sz="3200" dirty="0"/>
              <a:t> </a:t>
            </a:r>
            <a:r>
              <a:rPr lang="ru-RU" sz="3200" dirty="0" err="1"/>
              <a:t>розчинниках</a:t>
            </a:r>
            <a:r>
              <a:rPr lang="ru-RU" sz="3200" dirty="0"/>
              <a:t>. </a:t>
            </a:r>
            <a:r>
              <a:rPr lang="ru-RU" sz="3200" dirty="0" err="1"/>
              <a:t>Наприклад</a:t>
            </a:r>
            <a:r>
              <a:rPr lang="ru-RU" sz="3200" dirty="0"/>
              <a:t>, </a:t>
            </a:r>
            <a:r>
              <a:rPr lang="ru-RU" sz="3200" dirty="0" smtClean="0"/>
              <a:t>у одному </a:t>
            </a:r>
            <a:r>
              <a:rPr lang="ru-RU" sz="3200" dirty="0" err="1" smtClean="0"/>
              <a:t>з</a:t>
            </a:r>
            <a:r>
              <a:rPr lang="ru-RU" sz="3200" dirty="0" smtClean="0"/>
              <a:t> </a:t>
            </a:r>
            <a:r>
              <a:rPr lang="ru-RU" sz="3200" dirty="0" err="1" smtClean="0"/>
              <a:t>досліджень</a:t>
            </a:r>
            <a:r>
              <a:rPr lang="ru-RU" sz="3200" dirty="0" smtClean="0"/>
              <a:t> </a:t>
            </a:r>
            <a:r>
              <a:rPr lang="ru-RU" sz="3200" dirty="0" err="1" smtClean="0"/>
              <a:t>було</a:t>
            </a:r>
            <a:r>
              <a:rPr lang="ru-RU" sz="3200" dirty="0" smtClean="0"/>
              <a:t> </a:t>
            </a:r>
            <a:r>
              <a:rPr lang="ru-RU" sz="3200" dirty="0" err="1" smtClean="0"/>
              <a:t>встановлено</a:t>
            </a:r>
            <a:r>
              <a:rPr lang="ru-RU" sz="3200" dirty="0"/>
              <a:t>, </a:t>
            </a:r>
            <a:r>
              <a:rPr lang="ru-RU" sz="3200" dirty="0" err="1"/>
              <a:t>що</a:t>
            </a:r>
            <a:r>
              <a:rPr lang="ru-RU" sz="3200" dirty="0"/>
              <a:t> </a:t>
            </a:r>
            <a:r>
              <a:rPr lang="ru-RU" sz="3200" dirty="0" err="1"/>
              <a:t>нековалентні</a:t>
            </a:r>
            <a:endParaRPr lang="ru-RU" sz="3200" dirty="0"/>
          </a:p>
          <a:p>
            <a:r>
              <a:rPr lang="ru-RU" sz="3200" dirty="0" err="1"/>
              <a:t>зв’язки</a:t>
            </a:r>
            <a:r>
              <a:rPr lang="ru-RU" sz="3200" dirty="0"/>
              <a:t> </a:t>
            </a:r>
            <a:r>
              <a:rPr lang="ru-RU" sz="3200" dirty="0" err="1"/>
              <a:t>між</a:t>
            </a:r>
            <a:r>
              <a:rPr lang="ru-RU" sz="3200" dirty="0"/>
              <a:t> молекулами </a:t>
            </a:r>
            <a:r>
              <a:rPr lang="ru-RU" sz="3200" dirty="0" err="1"/>
              <a:t>фторурацилу</a:t>
            </a:r>
            <a:r>
              <a:rPr lang="ru-RU" sz="3200" dirty="0"/>
              <a:t> </a:t>
            </a:r>
            <a:r>
              <a:rPr lang="ru-RU" sz="3200" dirty="0" err="1"/>
              <a:t>можуть</a:t>
            </a:r>
            <a:r>
              <a:rPr lang="ru-RU" sz="3200" dirty="0"/>
              <a:t> бути </a:t>
            </a:r>
            <a:r>
              <a:rPr lang="ru-RU" sz="3200" dirty="0" err="1"/>
              <a:t>міцнішими</a:t>
            </a:r>
            <a:r>
              <a:rPr lang="ru-RU" sz="3200" dirty="0"/>
              <a:t>, </a:t>
            </a:r>
            <a:r>
              <a:rPr lang="ru-RU" sz="3200" dirty="0" err="1"/>
              <a:t>ніж</a:t>
            </a:r>
            <a:r>
              <a:rPr lang="ru-RU" sz="3200" dirty="0"/>
              <a:t> </a:t>
            </a:r>
            <a:r>
              <a:rPr lang="ru-RU" sz="3200" dirty="0" err="1"/>
              <a:t>зв’язки</a:t>
            </a:r>
            <a:r>
              <a:rPr lang="ru-RU" sz="3200" dirty="0"/>
              <a:t> молекул </a:t>
            </a:r>
            <a:r>
              <a:rPr lang="ru-RU" sz="3200" dirty="0" err="1" smtClean="0"/>
              <a:t>фторурацилу</a:t>
            </a:r>
            <a:r>
              <a:rPr lang="ru-RU" sz="3200" dirty="0" smtClean="0"/>
              <a:t> </a:t>
            </a:r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err="1"/>
              <a:t>полімером</a:t>
            </a:r>
            <a:r>
              <a:rPr lang="ru-RU" sz="3200" dirty="0"/>
              <a:t>, </a:t>
            </a:r>
            <a:r>
              <a:rPr lang="ru-RU" sz="3200" dirty="0" err="1"/>
              <a:t>який</a:t>
            </a:r>
            <a:r>
              <a:rPr lang="ru-RU" sz="3200" dirty="0"/>
              <a:t> входить до складу </a:t>
            </a:r>
            <a:r>
              <a:rPr lang="ru-RU" sz="3200" dirty="0" err="1"/>
              <a:t>лікарської</a:t>
            </a:r>
            <a:r>
              <a:rPr lang="ru-RU" sz="3200" dirty="0"/>
              <a:t> </a:t>
            </a:r>
            <a:r>
              <a:rPr lang="ru-RU" sz="3200" dirty="0" err="1"/>
              <a:t>форми</a:t>
            </a:r>
            <a:r>
              <a:rPr lang="ru-RU" sz="3200" dirty="0"/>
              <a:t>, а </a:t>
            </a:r>
            <a:r>
              <a:rPr lang="ru-RU" sz="3200" dirty="0" err="1"/>
              <a:t>це</a:t>
            </a:r>
            <a:r>
              <a:rPr lang="ru-RU" sz="3200" dirty="0"/>
              <a:t> </a:t>
            </a:r>
            <a:r>
              <a:rPr lang="ru-RU" sz="3200" dirty="0" err="1"/>
              <a:t>істотно</a:t>
            </a:r>
            <a:r>
              <a:rPr lang="ru-RU" sz="3200" dirty="0"/>
              <a:t> </a:t>
            </a:r>
            <a:r>
              <a:rPr lang="ru-RU" sz="3200" dirty="0" err="1"/>
              <a:t>впливає</a:t>
            </a:r>
            <a:r>
              <a:rPr lang="ru-RU" sz="3200" dirty="0"/>
              <a:t> </a:t>
            </a:r>
            <a:r>
              <a:rPr lang="ru-RU" sz="3200" dirty="0" smtClean="0"/>
              <a:t>на </a:t>
            </a:r>
            <a:r>
              <a:rPr lang="ru-RU" sz="3200" dirty="0" err="1" smtClean="0"/>
              <a:t>фармакокінетику</a:t>
            </a:r>
            <a:r>
              <a:rPr lang="ru-RU" sz="3200" dirty="0" smtClean="0"/>
              <a:t> </a:t>
            </a:r>
            <a:r>
              <a:rPr lang="ru-RU" sz="3200" dirty="0"/>
              <a:t>препарату</a:t>
            </a:r>
            <a:r>
              <a:rPr lang="ru-RU" sz="3200" dirty="0" smtClean="0"/>
              <a:t>.</a:t>
            </a:r>
            <a:endParaRPr lang="ru-RU" sz="3200" dirty="0"/>
          </a:p>
          <a:p>
            <a:r>
              <a:rPr lang="ru-RU" sz="3200" dirty="0" err="1"/>
              <a:t>Напівемпіричні</a:t>
            </a:r>
            <a:r>
              <a:rPr lang="ru-RU" sz="3200" dirty="0"/>
              <a:t> </a:t>
            </a:r>
            <a:r>
              <a:rPr lang="ru-RU" sz="3200" dirty="0" err="1"/>
              <a:t>методи</a:t>
            </a:r>
            <a:r>
              <a:rPr lang="ru-RU" sz="3200" dirty="0"/>
              <a:t>, </a:t>
            </a:r>
            <a:r>
              <a:rPr lang="ru-RU" sz="3200" dirty="0" err="1"/>
              <a:t>поряд</a:t>
            </a:r>
            <a:r>
              <a:rPr lang="ru-RU" sz="3200" dirty="0"/>
              <a:t> </a:t>
            </a:r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err="1"/>
              <a:t>неемпіричними</a:t>
            </a:r>
            <a:r>
              <a:rPr lang="ru-RU" sz="3200" dirty="0"/>
              <a:t>, </a:t>
            </a:r>
            <a:r>
              <a:rPr lang="ru-RU" sz="3200" dirty="0" err="1"/>
              <a:t>застосовують</a:t>
            </a:r>
            <a:r>
              <a:rPr lang="ru-RU" sz="3200" dirty="0"/>
              <a:t> в </a:t>
            </a:r>
            <a:r>
              <a:rPr lang="ru-RU" sz="3200" dirty="0" err="1"/>
              <a:t>усіх</a:t>
            </a:r>
            <a:r>
              <a:rPr lang="ru-RU" sz="3200" dirty="0"/>
              <a:t> видах </a:t>
            </a:r>
            <a:r>
              <a:rPr lang="ru-RU" sz="3200" dirty="0" err="1"/>
              <a:t>досліджень</a:t>
            </a:r>
            <a:endParaRPr lang="ru-RU" sz="3200" dirty="0"/>
          </a:p>
          <a:p>
            <a:r>
              <a:rPr lang="ru-RU" sz="3200" dirty="0" err="1"/>
              <a:t>з</a:t>
            </a:r>
            <a:r>
              <a:rPr lang="ru-RU" sz="3200" dirty="0"/>
              <a:t> </a:t>
            </a:r>
            <a:r>
              <a:rPr lang="ru-RU" sz="3200" dirty="0" err="1"/>
              <a:t>квантової</a:t>
            </a:r>
            <a:r>
              <a:rPr lang="ru-RU" sz="3200" dirty="0"/>
              <a:t> </a:t>
            </a:r>
            <a:r>
              <a:rPr lang="ru-RU" sz="3200" dirty="0" err="1"/>
              <a:t>фармакології</a:t>
            </a:r>
            <a:r>
              <a:rPr lang="ru-RU" sz="3200" dirty="0"/>
              <a:t>. </a:t>
            </a:r>
            <a:r>
              <a:rPr lang="ru-RU" sz="3200" dirty="0" err="1"/>
              <a:t>Наприклад</a:t>
            </a:r>
            <a:r>
              <a:rPr lang="ru-RU" sz="3200" dirty="0"/>
              <a:t>, для </a:t>
            </a:r>
            <a:r>
              <a:rPr lang="ru-RU" sz="3200" dirty="0" err="1"/>
              <a:t>конструювання</a:t>
            </a:r>
            <a:r>
              <a:rPr lang="ru-RU" sz="3200" dirty="0"/>
              <a:t> </a:t>
            </a:r>
            <a:r>
              <a:rPr lang="en-US" sz="3200" i="1" dirty="0"/>
              <a:t>de novo </a:t>
            </a:r>
            <a:r>
              <a:rPr lang="ru-RU" sz="3200" i="1" dirty="0"/>
              <a:t>дизайну </a:t>
            </a:r>
            <a:r>
              <a:rPr lang="ru-RU" sz="3200" i="1" dirty="0" err="1"/>
              <a:t>агоністів</a:t>
            </a:r>
            <a:r>
              <a:rPr lang="ru-RU" sz="3200" i="1" dirty="0"/>
              <a:t> </a:t>
            </a:r>
            <a:r>
              <a:rPr lang="ru-RU" sz="3200" i="1" dirty="0" err="1" smtClean="0"/>
              <a:t>дофамі</a:t>
            </a:r>
            <a:r>
              <a:rPr lang="ru-RU" sz="3200" dirty="0" err="1" smtClean="0"/>
              <a:t>нових</a:t>
            </a:r>
            <a:r>
              <a:rPr lang="ru-RU" sz="3200" dirty="0" smtClean="0"/>
              <a:t> </a:t>
            </a:r>
            <a:r>
              <a:rPr lang="ru-RU" sz="3200" dirty="0" err="1"/>
              <a:t>рецепторів</a:t>
            </a:r>
            <a:r>
              <a:rPr lang="ru-RU" sz="3200" dirty="0"/>
              <a:t> </a:t>
            </a:r>
            <a:r>
              <a:rPr lang="ru-RU" sz="3200" dirty="0" smtClean="0"/>
              <a:t>, </a:t>
            </a:r>
            <a:r>
              <a:rPr lang="ru-RU" sz="3200" dirty="0" err="1"/>
              <a:t>дослідження</a:t>
            </a:r>
            <a:r>
              <a:rPr lang="ru-RU" sz="3200" dirty="0"/>
              <a:t> </a:t>
            </a:r>
            <a:r>
              <a:rPr lang="ru-RU" sz="3200" dirty="0" err="1"/>
              <a:t>опіатних</a:t>
            </a:r>
            <a:r>
              <a:rPr lang="ru-RU" sz="3200" dirty="0"/>
              <a:t> </a:t>
            </a:r>
            <a:r>
              <a:rPr lang="ru-RU" sz="3200" dirty="0" err="1"/>
              <a:t>рецепторів</a:t>
            </a:r>
            <a:r>
              <a:rPr lang="ru-RU" sz="3200" dirty="0"/>
              <a:t> </a:t>
            </a:r>
            <a:r>
              <a:rPr lang="ru-RU" sz="3200" dirty="0" smtClean="0"/>
              <a:t>, </a:t>
            </a:r>
            <a:r>
              <a:rPr lang="ru-RU" sz="3200" i="1" dirty="0" err="1"/>
              <a:t>QSAR-моделювання</a:t>
            </a:r>
            <a:r>
              <a:rPr lang="ru-RU" sz="3200" i="1" dirty="0"/>
              <a:t>, а </a:t>
            </a:r>
            <a:r>
              <a:rPr lang="ru-RU" sz="3200" i="1" dirty="0" err="1" smtClean="0"/>
              <a:t>також</a:t>
            </a:r>
            <a:r>
              <a:rPr lang="ru-RU" sz="3200" i="1" dirty="0" smtClean="0"/>
              <a:t> </a:t>
            </a:r>
            <a:r>
              <a:rPr lang="ru-RU" sz="3200" dirty="0" err="1" smtClean="0"/>
              <a:t>вивчення</a:t>
            </a:r>
            <a:r>
              <a:rPr lang="ru-RU" sz="3200" dirty="0" smtClean="0"/>
              <a:t> </a:t>
            </a:r>
            <a:r>
              <a:rPr lang="ru-RU" sz="3200" dirty="0" err="1"/>
              <a:t>електронної</a:t>
            </a:r>
            <a:r>
              <a:rPr lang="ru-RU" sz="3200" dirty="0"/>
              <a:t> </a:t>
            </a:r>
            <a:r>
              <a:rPr lang="ru-RU" sz="3200" dirty="0" err="1"/>
              <a:t>структури</a:t>
            </a:r>
            <a:r>
              <a:rPr lang="ru-RU" sz="3200" dirty="0"/>
              <a:t> </a:t>
            </a:r>
            <a:r>
              <a:rPr lang="ru-RU" sz="3200" dirty="0" err="1"/>
              <a:t>різноманітних</a:t>
            </a:r>
            <a:r>
              <a:rPr lang="ru-RU" sz="3200" dirty="0"/>
              <a:t> </a:t>
            </a:r>
            <a:r>
              <a:rPr lang="ru-RU" sz="3200" dirty="0" err="1"/>
              <a:t>лікарських</a:t>
            </a:r>
            <a:r>
              <a:rPr lang="ru-RU" sz="3200" dirty="0"/>
              <a:t> </a:t>
            </a:r>
            <a:r>
              <a:rPr lang="ru-RU" sz="3200" dirty="0" err="1"/>
              <a:t>засобів</a:t>
            </a:r>
            <a:r>
              <a:rPr lang="ru-RU" sz="3200" dirty="0"/>
              <a:t> та </a:t>
            </a:r>
            <a:r>
              <a:rPr lang="ru-RU" sz="3200" dirty="0" err="1"/>
              <a:t>інших</a:t>
            </a:r>
            <a:r>
              <a:rPr lang="ru-RU" sz="3200" dirty="0"/>
              <a:t> </a:t>
            </a:r>
            <a:r>
              <a:rPr lang="ru-RU" sz="3200" dirty="0" err="1"/>
              <a:t>хімічних</a:t>
            </a:r>
            <a:r>
              <a:rPr lang="ru-RU" sz="3200" dirty="0"/>
              <a:t> </a:t>
            </a:r>
            <a:r>
              <a:rPr lang="ru-RU" sz="3200" dirty="0" err="1" smtClean="0"/>
              <a:t>сполук</a:t>
            </a:r>
            <a:r>
              <a:rPr lang="ru-RU" sz="3200" dirty="0" smtClean="0"/>
              <a:t>. </a:t>
            </a:r>
            <a:r>
              <a:rPr lang="ru-RU" sz="3200" i="1" dirty="0" err="1" smtClean="0"/>
              <a:t>Напів</a:t>
            </a:r>
            <a:r>
              <a:rPr lang="ru-RU" sz="3200" dirty="0" err="1" smtClean="0"/>
              <a:t>емпіричні</a:t>
            </a:r>
            <a:r>
              <a:rPr lang="ru-RU" sz="3200" dirty="0" smtClean="0"/>
              <a:t> </a:t>
            </a:r>
            <a:r>
              <a:rPr lang="ru-RU" sz="3200" dirty="0" err="1"/>
              <a:t>методи</a:t>
            </a:r>
            <a:r>
              <a:rPr lang="ru-RU" sz="3200" dirty="0"/>
              <a:t> </a:t>
            </a:r>
            <a:r>
              <a:rPr lang="ru-RU" sz="3200" dirty="0" err="1"/>
              <a:t>застосовують</a:t>
            </a:r>
            <a:r>
              <a:rPr lang="ru-RU" sz="3200" dirty="0"/>
              <a:t> в </a:t>
            </a:r>
            <a:r>
              <a:rPr lang="ru-RU" sz="3200" i="1" dirty="0"/>
              <a:t>QSAR-моделях </a:t>
            </a:r>
            <a:r>
              <a:rPr lang="ru-RU" sz="3200" i="1" dirty="0" err="1"/>
              <a:t>і</a:t>
            </a:r>
            <a:r>
              <a:rPr lang="ru-RU" sz="3200" i="1" dirty="0"/>
              <a:t> у </a:t>
            </a:r>
            <a:r>
              <a:rPr lang="ru-RU" sz="3200" i="1" dirty="0" err="1" smtClean="0"/>
              <a:t>токсикології</a:t>
            </a:r>
            <a:r>
              <a:rPr lang="ru-RU" sz="3200" i="1" dirty="0" smtClean="0"/>
              <a:t>.</a:t>
            </a:r>
            <a:endParaRPr lang="ru-RU" sz="3200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4401800" cy="7039603"/>
          </a:xfrm>
          <a:prstGeom prst="rect">
            <a:avLst/>
          </a:prstGeom>
          <a:noFill/>
        </p:spPr>
        <p:txBody>
          <a:bodyPr wrap="square" lIns="144001" tIns="72001" rIns="144001" bIns="72001" rtlCol="0">
            <a:spAutoFit/>
          </a:bodyPr>
          <a:lstStyle/>
          <a:p>
            <a:r>
              <a:rPr lang="ru-RU" sz="3200" dirty="0"/>
              <a:t>2. </a:t>
            </a:r>
            <a:r>
              <a:rPr lang="ru-RU" sz="3200" dirty="0" err="1"/>
              <a:t>Вивчення</a:t>
            </a:r>
            <a:r>
              <a:rPr lang="ru-RU" sz="3200" dirty="0"/>
              <a:t> </a:t>
            </a:r>
            <a:r>
              <a:rPr lang="ru-RU" sz="3200" dirty="0" err="1"/>
              <a:t>кількісної</a:t>
            </a:r>
            <a:r>
              <a:rPr lang="ru-RU" sz="3200" dirty="0"/>
              <a:t> </a:t>
            </a:r>
            <a:r>
              <a:rPr lang="ru-RU" sz="3200" dirty="0" err="1"/>
              <a:t>залежності</a:t>
            </a:r>
            <a:r>
              <a:rPr lang="ru-RU" sz="3200" dirty="0"/>
              <a:t> </a:t>
            </a:r>
            <a:r>
              <a:rPr lang="ru-RU" sz="3200" dirty="0" err="1"/>
              <a:t>структури</a:t>
            </a:r>
            <a:r>
              <a:rPr lang="ru-RU" sz="3200" dirty="0"/>
              <a:t> </a:t>
            </a:r>
            <a:r>
              <a:rPr lang="ru-RU" sz="3200" dirty="0" err="1"/>
              <a:t>молекули</a:t>
            </a:r>
            <a:r>
              <a:rPr lang="ru-RU" sz="3200" dirty="0"/>
              <a:t> </a:t>
            </a:r>
            <a:r>
              <a:rPr lang="ru-RU" sz="3200" dirty="0" err="1"/>
              <a:t>лікарського</a:t>
            </a:r>
            <a:r>
              <a:rPr lang="ru-RU" sz="3200" dirty="0"/>
              <a:t> </a:t>
            </a:r>
            <a:r>
              <a:rPr lang="ru-RU" sz="3200" dirty="0" err="1"/>
              <a:t>засобу</a:t>
            </a:r>
            <a:r>
              <a:rPr lang="ru-RU" sz="3200" dirty="0"/>
              <a:t> </a:t>
            </a:r>
            <a:r>
              <a:rPr lang="ru-RU" sz="3200" dirty="0" err="1"/>
              <a:t>від</a:t>
            </a:r>
            <a:r>
              <a:rPr lang="ru-RU" sz="3200" dirty="0"/>
              <a:t> </a:t>
            </a:r>
            <a:r>
              <a:rPr lang="ru-RU" sz="3200" dirty="0" err="1" smtClean="0"/>
              <a:t>фармакологічної</a:t>
            </a:r>
            <a:r>
              <a:rPr lang="ru-RU" sz="3200" dirty="0" smtClean="0"/>
              <a:t> </a:t>
            </a:r>
            <a:r>
              <a:rPr lang="ru-RU" sz="3200" dirty="0" err="1"/>
              <a:t>активності</a:t>
            </a:r>
            <a:r>
              <a:rPr lang="ru-RU" sz="3200" dirty="0"/>
              <a:t> (“структура – </a:t>
            </a:r>
            <a:r>
              <a:rPr lang="ru-RU" sz="3200" dirty="0" err="1"/>
              <a:t>активність</a:t>
            </a:r>
            <a:r>
              <a:rPr lang="ru-RU" sz="3200" dirty="0"/>
              <a:t>” – </a:t>
            </a:r>
            <a:r>
              <a:rPr lang="en-US" sz="3200" i="1" dirty="0"/>
              <a:t>Quantitative </a:t>
            </a:r>
            <a:r>
              <a:rPr lang="en-US" sz="3200" i="1" dirty="0" smtClean="0"/>
              <a:t>Structure-Activity</a:t>
            </a:r>
            <a:r>
              <a:rPr lang="uk-UA" sz="3200" i="1" dirty="0" smtClean="0"/>
              <a:t> </a:t>
            </a:r>
            <a:r>
              <a:rPr lang="en-US" sz="3200" i="1" dirty="0" smtClean="0"/>
              <a:t>Relationship</a:t>
            </a:r>
            <a:r>
              <a:rPr lang="en-US" sz="3200" i="1" dirty="0"/>
              <a:t>, QSAR).</a:t>
            </a:r>
          </a:p>
          <a:p>
            <a:r>
              <a:rPr lang="ru-RU" sz="3200" dirty="0" err="1"/>
              <a:t>Вчені</a:t>
            </a:r>
            <a:r>
              <a:rPr lang="ru-RU" sz="3200" dirty="0"/>
              <a:t> </a:t>
            </a:r>
            <a:r>
              <a:rPr lang="ru-RU" sz="3200" dirty="0" err="1"/>
              <a:t>світу</a:t>
            </a:r>
            <a:r>
              <a:rPr lang="ru-RU" sz="3200" dirty="0"/>
              <a:t> </a:t>
            </a:r>
            <a:r>
              <a:rPr lang="ru-RU" sz="3200" dirty="0" err="1"/>
              <a:t>різних</a:t>
            </a:r>
            <a:r>
              <a:rPr lang="ru-RU" sz="3200" dirty="0"/>
              <a:t> </a:t>
            </a:r>
            <a:r>
              <a:rPr lang="ru-RU" sz="3200" dirty="0" err="1"/>
              <a:t>спеціальностей</a:t>
            </a:r>
            <a:r>
              <a:rPr lang="ru-RU" sz="3200" dirty="0"/>
              <a:t>: </a:t>
            </a:r>
            <a:r>
              <a:rPr lang="ru-RU" sz="3200" dirty="0" err="1"/>
              <a:t>хіміки</a:t>
            </a:r>
            <a:r>
              <a:rPr lang="ru-RU" sz="3200" dirty="0"/>
              <a:t>, </a:t>
            </a:r>
            <a:r>
              <a:rPr lang="ru-RU" sz="3200" dirty="0" err="1"/>
              <a:t>фізико-хіміки</a:t>
            </a:r>
            <a:r>
              <a:rPr lang="ru-RU" sz="3200" dirty="0"/>
              <a:t>, фармакологи, </a:t>
            </a:r>
            <a:r>
              <a:rPr lang="ru-RU" sz="3200" dirty="0" err="1"/>
              <a:t>провізори</a:t>
            </a:r>
            <a:r>
              <a:rPr lang="ru-RU" sz="3200" dirty="0"/>
              <a:t>, </a:t>
            </a:r>
            <a:r>
              <a:rPr lang="ru-RU" sz="3200" dirty="0" smtClean="0"/>
              <a:t>математики</a:t>
            </a:r>
            <a:r>
              <a:rPr lang="ru-RU" sz="3200" dirty="0"/>
              <a:t>, </a:t>
            </a:r>
            <a:r>
              <a:rPr lang="ru-RU" sz="3200" dirty="0" err="1"/>
              <a:t>фізики</a:t>
            </a:r>
            <a:r>
              <a:rPr lang="ru-RU" sz="3200" dirty="0"/>
              <a:t>, </a:t>
            </a:r>
            <a:r>
              <a:rPr lang="ru-RU" sz="3200" dirty="0" err="1"/>
              <a:t>біофізики</a:t>
            </a:r>
            <a:r>
              <a:rPr lang="ru-RU" sz="3200" dirty="0"/>
              <a:t>, технологи та </a:t>
            </a:r>
            <a:r>
              <a:rPr lang="ru-RU" sz="3200" dirty="0" err="1"/>
              <a:t>ін</a:t>
            </a:r>
            <a:r>
              <a:rPr lang="ru-RU" sz="3200" dirty="0"/>
              <a:t>. </a:t>
            </a:r>
            <a:r>
              <a:rPr lang="ru-RU" sz="3200" dirty="0" err="1"/>
              <a:t>проводять</a:t>
            </a:r>
            <a:r>
              <a:rPr lang="ru-RU" sz="3200" dirty="0"/>
              <a:t> </a:t>
            </a:r>
            <a:r>
              <a:rPr lang="ru-RU" sz="3200" dirty="0" err="1"/>
              <a:t>дослідження</a:t>
            </a:r>
            <a:r>
              <a:rPr lang="ru-RU" sz="3200" dirty="0"/>
              <a:t> </a:t>
            </a:r>
            <a:r>
              <a:rPr lang="ru-RU" sz="3200" dirty="0" err="1"/>
              <a:t>зі</a:t>
            </a:r>
            <a:r>
              <a:rPr lang="ru-RU" sz="3200" dirty="0"/>
              <a:t> </a:t>
            </a:r>
            <a:r>
              <a:rPr lang="ru-RU" sz="3200" dirty="0" err="1"/>
              <a:t>встановлення</a:t>
            </a:r>
            <a:r>
              <a:rPr lang="ru-RU" sz="3200" dirty="0"/>
              <a:t> </a:t>
            </a:r>
            <a:r>
              <a:rPr lang="ru-RU" sz="3200" dirty="0" err="1" smtClean="0"/>
              <a:t>кількісного</a:t>
            </a:r>
            <a:r>
              <a:rPr lang="ru-RU" sz="3200" dirty="0" smtClean="0"/>
              <a:t> </a:t>
            </a:r>
            <a:r>
              <a:rPr lang="ru-RU" sz="3200" dirty="0" err="1"/>
              <a:t>зв’язку</a:t>
            </a:r>
            <a:r>
              <a:rPr lang="ru-RU" sz="3200" dirty="0"/>
              <a:t> </a:t>
            </a:r>
            <a:r>
              <a:rPr lang="ru-RU" sz="3200" dirty="0" err="1"/>
              <a:t>між</a:t>
            </a:r>
            <a:r>
              <a:rPr lang="ru-RU" sz="3200" dirty="0"/>
              <a:t> структурою </a:t>
            </a:r>
            <a:r>
              <a:rPr lang="ru-RU" sz="3200" dirty="0" err="1"/>
              <a:t>молекули</a:t>
            </a:r>
            <a:r>
              <a:rPr lang="ru-RU" sz="3200" dirty="0"/>
              <a:t> </a:t>
            </a:r>
            <a:r>
              <a:rPr lang="ru-RU" sz="3200" dirty="0" err="1"/>
              <a:t>лікарського</a:t>
            </a:r>
            <a:r>
              <a:rPr lang="ru-RU" sz="3200" dirty="0"/>
              <a:t> </a:t>
            </a:r>
            <a:r>
              <a:rPr lang="ru-RU" sz="3200" dirty="0" err="1"/>
              <a:t>засобу</a:t>
            </a:r>
            <a:r>
              <a:rPr lang="ru-RU" sz="3200" dirty="0"/>
              <a:t> </a:t>
            </a:r>
            <a:r>
              <a:rPr lang="ru-RU" sz="3200" dirty="0" err="1"/>
              <a:t>і</a:t>
            </a:r>
            <a:r>
              <a:rPr lang="ru-RU" sz="3200" dirty="0"/>
              <a:t> </a:t>
            </a:r>
            <a:r>
              <a:rPr lang="ru-RU" sz="3200" dirty="0" err="1"/>
              <a:t>його</a:t>
            </a:r>
            <a:r>
              <a:rPr lang="ru-RU" sz="3200" dirty="0"/>
              <a:t> </a:t>
            </a:r>
            <a:r>
              <a:rPr lang="ru-RU" sz="3200" dirty="0" err="1" smtClean="0"/>
              <a:t>фізико-хімічними,фармацевтичними,фармакологічними</a:t>
            </a:r>
            <a:r>
              <a:rPr lang="ru-RU" sz="3200" dirty="0" smtClean="0"/>
              <a:t> </a:t>
            </a:r>
            <a:r>
              <a:rPr lang="ru-RU" sz="3200" dirty="0"/>
              <a:t>та </a:t>
            </a:r>
            <a:r>
              <a:rPr lang="ru-RU" sz="3200" dirty="0" err="1"/>
              <a:t>токсикологічними</a:t>
            </a:r>
            <a:r>
              <a:rPr lang="ru-RU" sz="3200" dirty="0"/>
              <a:t> </a:t>
            </a:r>
            <a:r>
              <a:rPr lang="ru-RU" sz="3200" dirty="0" err="1"/>
              <a:t>властивостями</a:t>
            </a:r>
            <a:r>
              <a:rPr lang="ru-RU" sz="3200" dirty="0"/>
              <a:t>. При </a:t>
            </a:r>
            <a:r>
              <a:rPr lang="ru-RU" sz="3200" dirty="0" err="1"/>
              <a:t>практичній</a:t>
            </a:r>
            <a:r>
              <a:rPr lang="ru-RU" sz="3200" dirty="0"/>
              <a:t> </a:t>
            </a:r>
            <a:r>
              <a:rPr lang="ru-RU" sz="3200" dirty="0" err="1" smtClean="0"/>
              <a:t>реалізації</a:t>
            </a:r>
            <a:r>
              <a:rPr lang="ru-RU" sz="3200" dirty="0" smtClean="0"/>
              <a:t> </a:t>
            </a:r>
            <a:r>
              <a:rPr lang="ru-RU" sz="3200" dirty="0" err="1"/>
              <a:t>встановлення</a:t>
            </a:r>
            <a:r>
              <a:rPr lang="ru-RU" sz="3200" dirty="0"/>
              <a:t> такого роду </a:t>
            </a:r>
            <a:r>
              <a:rPr lang="ru-RU" sz="3200" dirty="0" err="1"/>
              <a:t>взаємозв’язку</a:t>
            </a:r>
            <a:r>
              <a:rPr lang="ru-RU" sz="3200" dirty="0"/>
              <a:t> </a:t>
            </a:r>
            <a:r>
              <a:rPr lang="ru-RU" sz="3200" dirty="0" err="1"/>
              <a:t>виникають</a:t>
            </a:r>
            <a:r>
              <a:rPr lang="ru-RU" sz="3200" dirty="0"/>
              <a:t> </a:t>
            </a:r>
            <a:r>
              <a:rPr lang="ru-RU" sz="3200" dirty="0" err="1"/>
              <a:t>певні</a:t>
            </a:r>
            <a:r>
              <a:rPr lang="ru-RU" sz="3200" dirty="0"/>
              <a:t> </a:t>
            </a:r>
            <a:r>
              <a:rPr lang="ru-RU" sz="3200" dirty="0" err="1"/>
              <a:t>труднощі</a:t>
            </a:r>
            <a:r>
              <a:rPr lang="ru-RU" sz="3200" dirty="0"/>
              <a:t>. </a:t>
            </a:r>
            <a:r>
              <a:rPr lang="ru-RU" sz="3200" dirty="0" err="1"/>
              <a:t>Виразити</a:t>
            </a:r>
            <a:r>
              <a:rPr lang="ru-RU" sz="3200" dirty="0"/>
              <a:t> </a:t>
            </a:r>
            <a:r>
              <a:rPr lang="ru-RU" sz="3200" dirty="0" err="1" smtClean="0"/>
              <a:t>кількісно</a:t>
            </a:r>
            <a:r>
              <a:rPr lang="ru-RU" sz="3200" dirty="0" smtClean="0"/>
              <a:t> (конкретною </a:t>
            </a:r>
            <a:r>
              <a:rPr lang="ru-RU" sz="3200" dirty="0"/>
              <a:t>цифрою) </a:t>
            </a:r>
            <a:r>
              <a:rPr lang="ru-RU" sz="3200" dirty="0" err="1"/>
              <a:t>фармакологічну</a:t>
            </a:r>
            <a:r>
              <a:rPr lang="ru-RU" sz="3200" dirty="0"/>
              <a:t> </a:t>
            </a:r>
            <a:r>
              <a:rPr lang="ru-RU" sz="3200" dirty="0" err="1"/>
              <a:t>активність</a:t>
            </a:r>
            <a:r>
              <a:rPr lang="ru-RU" sz="3200" dirty="0"/>
              <a:t> </a:t>
            </a:r>
            <a:r>
              <a:rPr lang="ru-RU" sz="3200" dirty="0" err="1"/>
              <a:t>хімічної</a:t>
            </a:r>
            <a:r>
              <a:rPr lang="ru-RU" sz="3200" dirty="0"/>
              <a:t> </a:t>
            </a:r>
            <a:r>
              <a:rPr lang="ru-RU" sz="3200" dirty="0" err="1"/>
              <a:t>сполуки</a:t>
            </a:r>
            <a:r>
              <a:rPr lang="ru-RU" sz="3200" dirty="0"/>
              <a:t> (як </a:t>
            </a:r>
            <a:r>
              <a:rPr lang="ru-RU" sz="3200" dirty="0" err="1"/>
              <a:t>лікарського</a:t>
            </a:r>
            <a:r>
              <a:rPr lang="ru-RU" sz="3200" dirty="0"/>
              <a:t> </a:t>
            </a:r>
            <a:r>
              <a:rPr lang="ru-RU" sz="3200" dirty="0" err="1" smtClean="0"/>
              <a:t>засобу</a:t>
            </a:r>
            <a:r>
              <a:rPr lang="ru-RU" sz="3200" dirty="0" smtClean="0"/>
              <a:t>) </a:t>
            </a:r>
            <a:r>
              <a:rPr lang="ru-RU" sz="3200" dirty="0" err="1" smtClean="0"/>
              <a:t>можна</a:t>
            </a:r>
            <a:r>
              <a:rPr lang="ru-RU" sz="3200" dirty="0"/>
              <a:t>, </a:t>
            </a:r>
            <a:r>
              <a:rPr lang="ru-RU" sz="3200" dirty="0" err="1"/>
              <a:t>визначаючи</a:t>
            </a:r>
            <a:r>
              <a:rPr lang="ru-RU" sz="3200" dirty="0"/>
              <a:t> </a:t>
            </a:r>
            <a:r>
              <a:rPr lang="ru-RU" sz="3200" dirty="0" err="1"/>
              <a:t>об’єктивні</a:t>
            </a:r>
            <a:r>
              <a:rPr lang="ru-RU" sz="3200" dirty="0"/>
              <a:t> </a:t>
            </a:r>
            <a:r>
              <a:rPr lang="ru-RU" sz="3200" dirty="0" err="1"/>
              <a:t>показники</a:t>
            </a:r>
            <a:r>
              <a:rPr lang="ru-RU" sz="3200" dirty="0"/>
              <a:t>: </a:t>
            </a:r>
            <a:r>
              <a:rPr lang="ru-RU" sz="3200" dirty="0" err="1"/>
              <a:t>підвищення</a:t>
            </a:r>
            <a:r>
              <a:rPr lang="ru-RU" sz="3200" dirty="0"/>
              <a:t> </a:t>
            </a:r>
            <a:r>
              <a:rPr lang="ru-RU" sz="3200" dirty="0" err="1"/>
              <a:t>артеріального</a:t>
            </a:r>
            <a:r>
              <a:rPr lang="ru-RU" sz="3200" dirty="0"/>
              <a:t> </a:t>
            </a:r>
            <a:r>
              <a:rPr lang="ru-RU" sz="3200" dirty="0" err="1"/>
              <a:t>тиску</a:t>
            </a:r>
            <a:r>
              <a:rPr lang="ru-RU" sz="3200" dirty="0"/>
              <a:t>, частоту </a:t>
            </a:r>
            <a:r>
              <a:rPr lang="ru-RU" sz="3200" dirty="0" err="1" smtClean="0"/>
              <a:t>серцевих</a:t>
            </a:r>
            <a:r>
              <a:rPr lang="ru-RU" sz="3200" dirty="0" smtClean="0"/>
              <a:t> </a:t>
            </a:r>
            <a:r>
              <a:rPr lang="ru-RU" sz="3200" dirty="0" err="1" smtClean="0"/>
              <a:t>скорочень</a:t>
            </a:r>
            <a:r>
              <a:rPr lang="ru-RU" sz="3200" dirty="0"/>
              <a:t>, </a:t>
            </a:r>
            <a:r>
              <a:rPr lang="ru-RU" sz="3200" dirty="0" err="1"/>
              <a:t>пригнічення</a:t>
            </a:r>
            <a:r>
              <a:rPr lang="ru-RU" sz="3200" dirty="0"/>
              <a:t> </a:t>
            </a:r>
            <a:r>
              <a:rPr lang="ru-RU" sz="3200" dirty="0" err="1"/>
              <a:t>активності</a:t>
            </a:r>
            <a:r>
              <a:rPr lang="ru-RU" sz="3200" dirty="0"/>
              <a:t> ферменту </a:t>
            </a:r>
            <a:r>
              <a:rPr lang="ru-RU" sz="3200" dirty="0" err="1"/>
              <a:t>тощо</a:t>
            </a:r>
            <a:r>
              <a:rPr lang="ru-RU" sz="3200" dirty="0"/>
              <a:t>. У </a:t>
            </a:r>
            <a:r>
              <a:rPr lang="ru-RU" sz="3200" dirty="0" err="1"/>
              <a:t>цьому</a:t>
            </a:r>
            <a:r>
              <a:rPr lang="ru-RU" sz="3200" dirty="0"/>
              <a:t> </a:t>
            </a:r>
            <a:r>
              <a:rPr lang="ru-RU" sz="3200" dirty="0" err="1"/>
              <a:t>аспекті</a:t>
            </a:r>
            <a:r>
              <a:rPr lang="ru-RU" sz="3200" dirty="0"/>
              <a:t> </a:t>
            </a:r>
            <a:r>
              <a:rPr lang="ru-RU" sz="3200" dirty="0" err="1"/>
              <a:t>фізіологічна</a:t>
            </a:r>
            <a:r>
              <a:rPr lang="ru-RU" sz="3200" dirty="0"/>
              <a:t> </a:t>
            </a:r>
            <a:r>
              <a:rPr lang="ru-RU" sz="3200" dirty="0" err="1"/>
              <a:t>і</a:t>
            </a:r>
            <a:r>
              <a:rPr lang="ru-RU" sz="3200" dirty="0"/>
              <a:t> </a:t>
            </a:r>
            <a:r>
              <a:rPr lang="ru-RU" sz="3200" dirty="0" err="1" smtClean="0"/>
              <a:t>біохімічна</a:t>
            </a:r>
            <a:r>
              <a:rPr lang="ru-RU" sz="3200" dirty="0" smtClean="0"/>
              <a:t> </a:t>
            </a:r>
            <a:r>
              <a:rPr lang="ru-RU" sz="3200" dirty="0" err="1" smtClean="0"/>
              <a:t>фармакологія</a:t>
            </a:r>
            <a:r>
              <a:rPr lang="ru-RU" sz="3200" dirty="0" smtClean="0"/>
              <a:t> </a:t>
            </a:r>
            <a:r>
              <a:rPr lang="ru-RU" sz="3200" dirty="0" err="1"/>
              <a:t>досягли</a:t>
            </a:r>
            <a:r>
              <a:rPr lang="ru-RU" sz="3200" dirty="0"/>
              <a:t> </a:t>
            </a:r>
            <a:r>
              <a:rPr lang="ru-RU" sz="3200" dirty="0" err="1"/>
              <a:t>певних</a:t>
            </a:r>
            <a:r>
              <a:rPr lang="ru-RU" sz="3200" dirty="0"/>
              <a:t> </a:t>
            </a:r>
            <a:r>
              <a:rPr lang="ru-RU" sz="3200" dirty="0" err="1"/>
              <a:t>успіхів</a:t>
            </a:r>
            <a:r>
              <a:rPr lang="ru-RU" sz="3200" dirty="0"/>
              <a:t>.</a:t>
            </a:r>
          </a:p>
        </p:txBody>
      </p:sp>
      <p:pic>
        <p:nvPicPr>
          <p:cNvPr id="26626" name="Picture 2" descr="Картинки по запросу квантова фармакологія зображен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57760" y="6472245"/>
            <a:ext cx="5519743" cy="39926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163</TotalTime>
  <Words>1692</Words>
  <Application>Microsoft Office PowerPoint</Application>
  <PresentationFormat>Произвольный</PresentationFormat>
  <Paragraphs>72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Фізика в фармакології</vt:lpstr>
      <vt:lpstr>На мою думку, кращим прикладом фізики в фармакології буде квантова фармакологія   КВАНТОВА ФАРМАКОЛОГІЯ: СТАН, ПЕРСПЕКТИВИ НАУКОВИХ ДОСЛІДЖЕНЬ, ВПРОВАДЖЕННЯ РЕЗУЛЬТАТІВ У ПРАКТИЧНУ ФАРМАЦІЮ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Фізика в фармакології</dc:title>
  <dc:creator>KVShop</dc:creator>
  <cp:lastModifiedBy>KVShop</cp:lastModifiedBy>
  <cp:revision>18</cp:revision>
  <dcterms:created xsi:type="dcterms:W3CDTF">2019-12-19T18:52:58Z</dcterms:created>
  <dcterms:modified xsi:type="dcterms:W3CDTF">2021-01-16T14:27:14Z</dcterms:modified>
</cp:coreProperties>
</file>