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6" r:id="rId9"/>
    <p:sldId id="268" r:id="rId10"/>
    <p:sldId id="270" r:id="rId11"/>
    <p:sldId id="269" r:id="rId12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79FF"/>
    <a:srgbClr val="BB5200"/>
    <a:srgbClr val="009BFF"/>
    <a:srgbClr val="005B2F"/>
    <a:srgbClr val="CA89FE"/>
    <a:srgbClr val="AF5CFF"/>
    <a:srgbClr val="FF6EFF"/>
    <a:srgbClr val="410067"/>
    <a:srgbClr val="FF86FC"/>
    <a:srgbClr val="F55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70"/>
    <p:restoredTop sz="94650"/>
  </p:normalViewPr>
  <p:slideViewPr>
    <p:cSldViewPr snapToGrid="0" snapToObjects="1">
      <p:cViewPr>
        <p:scale>
          <a:sx n="102" d="100"/>
          <a:sy n="102" d="100"/>
        </p:scale>
        <p:origin x="8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A00305-E74B-4B20-B4EE-B71D369CF7AE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51C8FB1F-7D82-43C4-8E5C-535D267C4671}">
      <dgm:prSet/>
      <dgm:spPr>
        <a:solidFill>
          <a:srgbClr val="8479FF">
            <a:alpha val="50839"/>
          </a:srgbClr>
        </a:solidFill>
      </dgm:spPr>
      <dgm:t>
        <a:bodyPr/>
        <a:lstStyle/>
        <a:p>
          <a:r>
            <a:rPr lang="uk-UA" i="1" dirty="0"/>
            <a:t>Виділяють п'ять основних типів астми:</a:t>
          </a:r>
          <a:endParaRPr lang="en-US" dirty="0"/>
        </a:p>
      </dgm:t>
    </dgm:pt>
    <dgm:pt modelId="{369A9ED9-1951-4F05-8F5C-31AAE8CE6883}" type="parTrans" cxnId="{7E6A44A1-D44A-4599-ABFB-193C0E503660}">
      <dgm:prSet/>
      <dgm:spPr/>
      <dgm:t>
        <a:bodyPr/>
        <a:lstStyle/>
        <a:p>
          <a:endParaRPr lang="en-US"/>
        </a:p>
      </dgm:t>
    </dgm:pt>
    <dgm:pt modelId="{8DC41610-2BEB-47C5-8168-CF13B37ABCBD}" type="sibTrans" cxnId="{7E6A44A1-D44A-4599-ABFB-193C0E503660}">
      <dgm:prSet/>
      <dgm:spPr/>
      <dgm:t>
        <a:bodyPr/>
        <a:lstStyle/>
        <a:p>
          <a:endParaRPr lang="en-US"/>
        </a:p>
      </dgm:t>
    </dgm:pt>
    <dgm:pt modelId="{5D8CDE5E-F4AF-489C-8F2D-FF3911B90C1A}">
      <dgm:prSet/>
      <dgm:spPr/>
      <dgm:t>
        <a:bodyPr/>
        <a:lstStyle/>
        <a:p>
          <a:r>
            <a:rPr lang="uk-UA" i="1"/>
            <a:t>Атопічна</a:t>
          </a:r>
          <a:endParaRPr lang="en-US"/>
        </a:p>
      </dgm:t>
    </dgm:pt>
    <dgm:pt modelId="{299AEA8A-57EE-4C6F-BADD-25DF390AFEE9}" type="parTrans" cxnId="{305B4C61-6897-415C-9E1E-C2116CE9E465}">
      <dgm:prSet/>
      <dgm:spPr/>
      <dgm:t>
        <a:bodyPr/>
        <a:lstStyle/>
        <a:p>
          <a:endParaRPr lang="en-US"/>
        </a:p>
      </dgm:t>
    </dgm:pt>
    <dgm:pt modelId="{F5C827BD-7E8D-4021-81F1-9E8955AAC4D9}" type="sibTrans" cxnId="{305B4C61-6897-415C-9E1E-C2116CE9E465}">
      <dgm:prSet/>
      <dgm:spPr/>
      <dgm:t>
        <a:bodyPr/>
        <a:lstStyle/>
        <a:p>
          <a:endParaRPr lang="en-US"/>
        </a:p>
      </dgm:t>
    </dgm:pt>
    <dgm:pt modelId="{AB2D4CFC-820A-4C26-91DB-EF6CCA0B8629}">
      <dgm:prSet/>
      <dgm:spPr/>
      <dgm:t>
        <a:bodyPr/>
        <a:lstStyle/>
        <a:p>
          <a:r>
            <a:rPr lang="uk-UA" i="1" dirty="0"/>
            <a:t>Неатопічна</a:t>
          </a:r>
          <a:endParaRPr lang="en-US" dirty="0"/>
        </a:p>
      </dgm:t>
    </dgm:pt>
    <dgm:pt modelId="{B4F652CC-1D7F-4A43-A117-05E4414CFFF5}" type="parTrans" cxnId="{7934F035-ED41-476B-9640-37D82F7F1600}">
      <dgm:prSet/>
      <dgm:spPr/>
      <dgm:t>
        <a:bodyPr/>
        <a:lstStyle/>
        <a:p>
          <a:endParaRPr lang="en-US"/>
        </a:p>
      </dgm:t>
    </dgm:pt>
    <dgm:pt modelId="{29110537-2351-498B-B846-9E52DE328664}" type="sibTrans" cxnId="{7934F035-ED41-476B-9640-37D82F7F1600}">
      <dgm:prSet/>
      <dgm:spPr/>
      <dgm:t>
        <a:bodyPr/>
        <a:lstStyle/>
        <a:p>
          <a:endParaRPr lang="en-US"/>
        </a:p>
      </dgm:t>
    </dgm:pt>
    <dgm:pt modelId="{ACCFE933-5A06-4B2E-B6E3-3DA51C4DF6F3}">
      <dgm:prSet/>
      <dgm:spPr/>
      <dgm:t>
        <a:bodyPr/>
        <a:lstStyle/>
        <a:p>
          <a:r>
            <a:rPr lang="uk-UA" i="1" dirty="0"/>
            <a:t>Індукована аспірином</a:t>
          </a:r>
          <a:endParaRPr lang="en-US" dirty="0"/>
        </a:p>
      </dgm:t>
    </dgm:pt>
    <dgm:pt modelId="{992E4B41-AE02-4A4A-94F6-F0A1076668BA}" type="parTrans" cxnId="{76812B47-BCA6-4459-91A0-D3D168EE955E}">
      <dgm:prSet/>
      <dgm:spPr/>
      <dgm:t>
        <a:bodyPr/>
        <a:lstStyle/>
        <a:p>
          <a:endParaRPr lang="en-US"/>
        </a:p>
      </dgm:t>
    </dgm:pt>
    <dgm:pt modelId="{DFE7D4DC-065D-49D3-9DDE-6AEA519A66CE}" type="sibTrans" cxnId="{76812B47-BCA6-4459-91A0-D3D168EE955E}">
      <dgm:prSet/>
      <dgm:spPr/>
      <dgm:t>
        <a:bodyPr/>
        <a:lstStyle/>
        <a:p>
          <a:endParaRPr lang="en-US"/>
        </a:p>
      </dgm:t>
    </dgm:pt>
    <dgm:pt modelId="{49A7E955-61E4-4E0E-BD03-9BB6EFB75758}">
      <dgm:prSet/>
      <dgm:spPr/>
      <dgm:t>
        <a:bodyPr/>
        <a:lstStyle/>
        <a:p>
          <a:r>
            <a:rPr lang="uk-UA" i="1" dirty="0"/>
            <a:t>Професійна</a:t>
          </a:r>
          <a:endParaRPr lang="en-US" dirty="0"/>
        </a:p>
      </dgm:t>
    </dgm:pt>
    <dgm:pt modelId="{3EF296DC-CC37-484C-86C6-70444F3D713C}" type="parTrans" cxnId="{53A2F4F6-7761-446E-9451-92F1A46397A7}">
      <dgm:prSet/>
      <dgm:spPr/>
      <dgm:t>
        <a:bodyPr/>
        <a:lstStyle/>
        <a:p>
          <a:endParaRPr lang="en-US"/>
        </a:p>
      </dgm:t>
    </dgm:pt>
    <dgm:pt modelId="{B987FC7C-E716-41AE-B540-3704FFD38D2B}" type="sibTrans" cxnId="{53A2F4F6-7761-446E-9451-92F1A46397A7}">
      <dgm:prSet/>
      <dgm:spPr/>
      <dgm:t>
        <a:bodyPr/>
        <a:lstStyle/>
        <a:p>
          <a:endParaRPr lang="en-US"/>
        </a:p>
      </dgm:t>
    </dgm:pt>
    <dgm:pt modelId="{8C6B8DD1-BB29-4619-AB23-2CDB4164023F}">
      <dgm:prSet/>
      <dgm:spPr/>
      <dgm:t>
        <a:bodyPr/>
        <a:lstStyle/>
        <a:p>
          <a:r>
            <a:rPr lang="uk-UA" i="1"/>
            <a:t>Алергічний бронхолегеневий аспергільоз</a:t>
          </a:r>
          <a:endParaRPr lang="en-US"/>
        </a:p>
      </dgm:t>
    </dgm:pt>
    <dgm:pt modelId="{138E9DA5-0210-459B-A90E-0A143B7AF101}" type="parTrans" cxnId="{10DC1B6F-0721-4E57-8BD9-60B2FB18EEE7}">
      <dgm:prSet/>
      <dgm:spPr/>
      <dgm:t>
        <a:bodyPr/>
        <a:lstStyle/>
        <a:p>
          <a:endParaRPr lang="en-US"/>
        </a:p>
      </dgm:t>
    </dgm:pt>
    <dgm:pt modelId="{064710AD-09D6-403F-9A3B-77D0528A0A37}" type="sibTrans" cxnId="{10DC1B6F-0721-4E57-8BD9-60B2FB18EEE7}">
      <dgm:prSet/>
      <dgm:spPr/>
      <dgm:t>
        <a:bodyPr/>
        <a:lstStyle/>
        <a:p>
          <a:endParaRPr lang="en-US"/>
        </a:p>
      </dgm:t>
    </dgm:pt>
    <dgm:pt modelId="{3F21D919-F998-794B-B6C0-C8EA560B881D}" type="pres">
      <dgm:prSet presAssocID="{A4A00305-E74B-4B20-B4EE-B71D369CF7AE}" presName="linear" presStyleCnt="0">
        <dgm:presLayoutVars>
          <dgm:animLvl val="lvl"/>
          <dgm:resizeHandles val="exact"/>
        </dgm:presLayoutVars>
      </dgm:prSet>
      <dgm:spPr/>
    </dgm:pt>
    <dgm:pt modelId="{37F64FF3-3CC9-6443-B86D-1B831438E76E}" type="pres">
      <dgm:prSet presAssocID="{51C8FB1F-7D82-43C4-8E5C-535D267C4671}" presName="parentText" presStyleLbl="node1" presStyleIdx="0" presStyleCnt="1" custLinFactNeighborX="-14" custLinFactNeighborY="-76409">
        <dgm:presLayoutVars>
          <dgm:chMax val="0"/>
          <dgm:bulletEnabled val="1"/>
        </dgm:presLayoutVars>
      </dgm:prSet>
      <dgm:spPr/>
    </dgm:pt>
    <dgm:pt modelId="{D7DA419D-1AB9-B943-B505-A5B7DB767CB5}" type="pres">
      <dgm:prSet presAssocID="{51C8FB1F-7D82-43C4-8E5C-535D267C4671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3A20234-44B8-2E4B-A465-E8DF304A0EAD}" type="presOf" srcId="{ACCFE933-5A06-4B2E-B6E3-3DA51C4DF6F3}" destId="{D7DA419D-1AB9-B943-B505-A5B7DB767CB5}" srcOrd="0" destOrd="2" presId="urn:microsoft.com/office/officeart/2005/8/layout/vList2"/>
    <dgm:cxn modelId="{7934F035-ED41-476B-9640-37D82F7F1600}" srcId="{51C8FB1F-7D82-43C4-8E5C-535D267C4671}" destId="{AB2D4CFC-820A-4C26-91DB-EF6CCA0B8629}" srcOrd="1" destOrd="0" parTransId="{B4F652CC-1D7F-4A43-A117-05E4414CFFF5}" sibTransId="{29110537-2351-498B-B846-9E52DE328664}"/>
    <dgm:cxn modelId="{76812B47-BCA6-4459-91A0-D3D168EE955E}" srcId="{51C8FB1F-7D82-43C4-8E5C-535D267C4671}" destId="{ACCFE933-5A06-4B2E-B6E3-3DA51C4DF6F3}" srcOrd="2" destOrd="0" parTransId="{992E4B41-AE02-4A4A-94F6-F0A1076668BA}" sibTransId="{DFE7D4DC-065D-49D3-9DDE-6AEA519A66CE}"/>
    <dgm:cxn modelId="{36FC975C-CC25-514E-A50A-A6867E3B0DF5}" type="presOf" srcId="{51C8FB1F-7D82-43C4-8E5C-535D267C4671}" destId="{37F64FF3-3CC9-6443-B86D-1B831438E76E}" srcOrd="0" destOrd="0" presId="urn:microsoft.com/office/officeart/2005/8/layout/vList2"/>
    <dgm:cxn modelId="{305B4C61-6897-415C-9E1E-C2116CE9E465}" srcId="{51C8FB1F-7D82-43C4-8E5C-535D267C4671}" destId="{5D8CDE5E-F4AF-489C-8F2D-FF3911B90C1A}" srcOrd="0" destOrd="0" parTransId="{299AEA8A-57EE-4C6F-BADD-25DF390AFEE9}" sibTransId="{F5C827BD-7E8D-4021-81F1-9E8955AAC4D9}"/>
    <dgm:cxn modelId="{10DC1B6F-0721-4E57-8BD9-60B2FB18EEE7}" srcId="{51C8FB1F-7D82-43C4-8E5C-535D267C4671}" destId="{8C6B8DD1-BB29-4619-AB23-2CDB4164023F}" srcOrd="4" destOrd="0" parTransId="{138E9DA5-0210-459B-A90E-0A143B7AF101}" sibTransId="{064710AD-09D6-403F-9A3B-77D0528A0A37}"/>
    <dgm:cxn modelId="{EA963F82-911C-9A47-8B85-F3B6621CEBE5}" type="presOf" srcId="{AB2D4CFC-820A-4C26-91DB-EF6CCA0B8629}" destId="{D7DA419D-1AB9-B943-B505-A5B7DB767CB5}" srcOrd="0" destOrd="1" presId="urn:microsoft.com/office/officeart/2005/8/layout/vList2"/>
    <dgm:cxn modelId="{5BC57B91-53DC-2144-8A00-ED8033511CCE}" type="presOf" srcId="{5D8CDE5E-F4AF-489C-8F2D-FF3911B90C1A}" destId="{D7DA419D-1AB9-B943-B505-A5B7DB767CB5}" srcOrd="0" destOrd="0" presId="urn:microsoft.com/office/officeart/2005/8/layout/vList2"/>
    <dgm:cxn modelId="{240B6F95-0714-5C4B-9A3B-5A18BA4D806E}" type="presOf" srcId="{49A7E955-61E4-4E0E-BD03-9BB6EFB75758}" destId="{D7DA419D-1AB9-B943-B505-A5B7DB767CB5}" srcOrd="0" destOrd="3" presId="urn:microsoft.com/office/officeart/2005/8/layout/vList2"/>
    <dgm:cxn modelId="{2959C09C-B9E3-CD48-9C61-309587632759}" type="presOf" srcId="{8C6B8DD1-BB29-4619-AB23-2CDB4164023F}" destId="{D7DA419D-1AB9-B943-B505-A5B7DB767CB5}" srcOrd="0" destOrd="4" presId="urn:microsoft.com/office/officeart/2005/8/layout/vList2"/>
    <dgm:cxn modelId="{7E6A44A1-D44A-4599-ABFB-193C0E503660}" srcId="{A4A00305-E74B-4B20-B4EE-B71D369CF7AE}" destId="{51C8FB1F-7D82-43C4-8E5C-535D267C4671}" srcOrd="0" destOrd="0" parTransId="{369A9ED9-1951-4F05-8F5C-31AAE8CE6883}" sibTransId="{8DC41610-2BEB-47C5-8168-CF13B37ABCBD}"/>
    <dgm:cxn modelId="{368A12E8-4968-2F47-AC19-AB55F228CC62}" type="presOf" srcId="{A4A00305-E74B-4B20-B4EE-B71D369CF7AE}" destId="{3F21D919-F998-794B-B6C0-C8EA560B881D}" srcOrd="0" destOrd="0" presId="urn:microsoft.com/office/officeart/2005/8/layout/vList2"/>
    <dgm:cxn modelId="{53A2F4F6-7761-446E-9451-92F1A46397A7}" srcId="{51C8FB1F-7D82-43C4-8E5C-535D267C4671}" destId="{49A7E955-61E4-4E0E-BD03-9BB6EFB75758}" srcOrd="3" destOrd="0" parTransId="{3EF296DC-CC37-484C-86C6-70444F3D713C}" sibTransId="{B987FC7C-E716-41AE-B540-3704FFD38D2B}"/>
    <dgm:cxn modelId="{622667CD-C717-AB4E-9E24-C635CD5FC32B}" type="presParOf" srcId="{3F21D919-F998-794B-B6C0-C8EA560B881D}" destId="{37F64FF3-3CC9-6443-B86D-1B831438E76E}" srcOrd="0" destOrd="0" presId="urn:microsoft.com/office/officeart/2005/8/layout/vList2"/>
    <dgm:cxn modelId="{DFFBBFBF-9C53-C04F-823B-9EBAB1AA29CF}" type="presParOf" srcId="{3F21D919-F998-794B-B6C0-C8EA560B881D}" destId="{D7DA419D-1AB9-B943-B505-A5B7DB767CB5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64FF3-3CC9-6443-B86D-1B831438E76E}">
      <dsp:nvSpPr>
        <dsp:cNvPr id="0" name=""/>
        <dsp:cNvSpPr/>
      </dsp:nvSpPr>
      <dsp:spPr>
        <a:xfrm>
          <a:off x="0" y="0"/>
          <a:ext cx="10515600" cy="1055340"/>
        </a:xfrm>
        <a:prstGeom prst="roundRect">
          <a:avLst/>
        </a:prstGeom>
        <a:solidFill>
          <a:srgbClr val="8479FF">
            <a:alpha val="50839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400" i="1" kern="1200" dirty="0"/>
            <a:t>Виділяють п'ять основних типів астми:</a:t>
          </a:r>
          <a:endParaRPr lang="en-US" sz="4400" kern="1200" dirty="0"/>
        </a:p>
      </dsp:txBody>
      <dsp:txXfrm>
        <a:off x="51517" y="51517"/>
        <a:ext cx="10412566" cy="952306"/>
      </dsp:txXfrm>
    </dsp:sp>
    <dsp:sp modelId="{D7DA419D-1AB9-B943-B505-A5B7DB767CB5}">
      <dsp:nvSpPr>
        <dsp:cNvPr id="0" name=""/>
        <dsp:cNvSpPr/>
      </dsp:nvSpPr>
      <dsp:spPr>
        <a:xfrm>
          <a:off x="0" y="1158838"/>
          <a:ext cx="10515600" cy="291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55880" rIns="312928" bIns="5588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3400" i="1" kern="1200"/>
            <a:t>Атопічна</a:t>
          </a:r>
          <a:endParaRPr lang="en-US" sz="3400" kern="120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3400" i="1" kern="1200" dirty="0"/>
            <a:t>Неатопічна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3400" i="1" kern="1200" dirty="0"/>
            <a:t>Індукована аспірином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3400" i="1" kern="1200" dirty="0"/>
            <a:t>Професійна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uk-UA" sz="3400" i="1" kern="1200"/>
            <a:t>Алергічний бронхолегеневий аспергільоз</a:t>
          </a:r>
          <a:endParaRPr lang="en-US" sz="3400" kern="1200"/>
        </a:p>
      </dsp:txBody>
      <dsp:txXfrm>
        <a:off x="0" y="1158838"/>
        <a:ext cx="10515600" cy="2914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ECB0B-72CA-1947-B42B-0D98CAE6A2C0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76EAD-6321-CD4A-8C99-737AD81E9BAA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40075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6A9362-3EE8-B53D-AEA3-BD020186D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35BF538-6689-4258-C82E-3F1FF04383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54487-A81B-66E5-50A1-DFB100A82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799DC3-64DA-C212-3B35-90DF7E443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CA438F-9B54-A98F-EEC6-8D5AFF344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45690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65FB65-9140-FB96-CFB9-F526AB85B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89FE8A-75F3-9ACF-45C5-C08CE1D67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6FDCE1-39AB-2CCE-73A8-B4D0F4435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79EEEA-DFC7-A499-1E42-08C7753E3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1BE33B-397F-5C74-A5F6-54B0BC4C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2844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4B087FA-0F39-8EE2-4D1C-B26A4E3814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0C7889-957C-D77E-679E-31E1E9D58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162F48-F5B2-FB12-D151-5588F39E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51BB5E-55A1-3EDC-2B39-9FA05C451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28F038-C791-2079-9046-6A467ACEB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4519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F9AD6C-93D6-2394-8971-1DCB80C8D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88161-5881-AA06-1304-086DE0C6F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869671-236F-4954-B942-0306066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C0DC81-1EF4-15EC-3485-BB6D723FB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3B572F-583F-1060-A3F0-B609BA346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4304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629B7B-25D4-9136-7A55-FC7283DCE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5182B4-8043-B2D4-04F6-92C3FFE1E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4787D5-0E94-495C-8080-BAA5A492B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0FF05A-4530-0119-EE61-E6B53DC95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A5D460-3211-2A73-8EB5-EBBD49D26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7521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961CC-CAEE-0195-D15C-FABDC3B00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A88A66-547D-9B0B-01BF-3F8885F2E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EEE066-C3FF-F6E0-0E7E-EE9A1D149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02929B-E904-C307-4EC0-C3E574190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BF43A7-4D79-8321-5F3F-B6638C14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4691C2-007D-A7E1-2DD7-C39B324E0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8854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117A79-FDD0-7592-EC57-ABD1299C0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D4F1A6-C507-80DD-F6EE-C4BA2854F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DB3E92A-92BC-EF4B-486F-665ADEA73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D68931-CB8C-8778-EBD5-DFEF873ED1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0506B13-E1E7-6EDD-8AE1-6A22646F3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ADC637-EA02-EFE7-3563-9284549DE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E02CC06-5B91-E694-8CD3-88A56C96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23498DF-B13D-CD2D-AE08-A0139497E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21630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D55B9E-77B7-1606-F88F-B3B6DC9EE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A1B2FBD-F5ED-7B74-CC17-4E727136D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29EAC8-DFB7-628A-CDCA-2D11948A1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B86B96D-79E3-1E48-2E66-CC29A50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0146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55B34FD-9DF1-5822-72E9-797B82654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F546B03-373A-EA0F-3E7D-A2CB6E39B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0E1D81F-6B9D-ED14-E74C-9319CD035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1615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D215CA-1F79-5F00-C953-A2315DB5D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119CC1-02DB-C5CB-008F-E46ACEEC3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AE0026-662C-9A59-E699-B22B6CF97A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AEB050-ED8A-B047-DC25-D513CF1E4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B74486-49F9-AD83-9B3D-EB12CA666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F53F35-91F1-E223-DEB8-E3B4B0EE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32829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C96D71-2683-B654-CF1B-8554197A5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5351F2D-F0D0-99DB-9D31-2E168A58BA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22B0D0-7253-0221-A22D-DFA1976A3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50C2A9-A9A8-2ED1-1D52-FA78B1B5B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305073-6E83-8C60-CBAF-E84EBFF3D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E0748A-E386-9DAF-FFD7-0B06D9170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82364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000">
              <a:srgbClr val="002060"/>
            </a:gs>
            <a:gs pos="100000">
              <a:srgbClr val="7030A0"/>
            </a:gs>
            <a:gs pos="100000">
              <a:schemeClr val="tx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7976F5-84C4-191D-2AE5-505543006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352773-8962-39E8-D0CF-3D4A18DB9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60D0BF-C715-3B81-B825-3CFCDDD83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EA56B-B220-974C-A302-B134CA4A3AB1}" type="datetimeFigureOut">
              <a:rPr lang="ru-UA" smtClean="0"/>
              <a:t>03.06.2022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BA0B1F-3CDE-EFE1-C82C-F75CE27FDE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DB680B-A2BD-A41A-39A9-2F1CF1D95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DE695-F9A5-8040-98CB-344A0A038F5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00049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dmanuals.com/ru/&#1087;&#1088;&#1086;&#1092;&#1077;&#1089;&#1089;&#1080;&#1086;&#1085;&#1072;&#1083;&#1100;&#1085;&#1099;&#1081;/&#1083;&#1077;&#1075;&#1086;&#1095;&#1085;&#1099;&#1077;-&#1085;&#1072;&#1088;&#1091;&#1096;&#1077;&#1085;&#1080;&#1103;/&#1073;&#1088;&#1086;&#1085;&#1093;&#1080;&#1072;&#1083;&#1100;&#1085;&#1072;&#1103;-&#1072;&#1089;&#1090;&#1084;&#1072;-&#1080;-&#1089;&#1084;&#1077;&#1078;&#1085;&#1099;&#1077;-&#1087;&#1072;&#1090;&#1086;&#1083;&#1086;&#1075;&#1080;&#1080;/&#1072;&#1089;&#1090;&#1084;&#1072;" TargetMode="External"/><Relationship Id="rId2" Type="http://schemas.openxmlformats.org/officeDocument/2006/relationships/hyperlink" Target="http://www.mif-ua.com/archive/article/3842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lideplayer.com/slide/6644366/" TargetMode="External"/><Relationship Id="rId5" Type="http://schemas.openxmlformats.org/officeDocument/2006/relationships/hyperlink" Target="https://www.omron-healthcare.com/eu/health-and-lifestyle/respiratory-health/respiratory-conditions/bronchial-asthma-and-asthma-attack-what-you-need-to-know.html" TargetMode="External"/><Relationship Id="rId4" Type="http://schemas.openxmlformats.org/officeDocument/2006/relationships/hyperlink" Target="https://my.clevelandclinic.org/health/diseases/6424-asthm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8FC4C-D335-F045-720A-3F62CE6873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86216"/>
            <a:ext cx="10512552" cy="4267214"/>
          </a:xfrm>
        </p:spPr>
        <p:txBody>
          <a:bodyPr anchor="b">
            <a:normAutofit/>
          </a:bodyPr>
          <a:lstStyle/>
          <a:p>
            <a:pPr algn="l"/>
            <a:r>
              <a:rPr lang="uk-UA" sz="6600" b="1" i="1" dirty="0">
                <a:solidFill>
                  <a:schemeClr val="bg2"/>
                </a:solidFill>
              </a:rPr>
              <a:t>Молекулярні механізми розвитку бронхіальної астми.</a:t>
            </a:r>
            <a:br>
              <a:rPr lang="ru-UA" sz="6600" dirty="0"/>
            </a:br>
            <a:endParaRPr lang="ru-UA" sz="66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3A643B-603E-CD64-4C0F-E343AE8926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69976"/>
            <a:ext cx="10512552" cy="1126680"/>
          </a:xfrm>
        </p:spPr>
        <p:txBody>
          <a:bodyPr>
            <a:normAutofit/>
          </a:bodyPr>
          <a:lstStyle/>
          <a:p>
            <a:pPr algn="l"/>
            <a:r>
              <a:rPr lang="ru-UA" i="1" dirty="0">
                <a:solidFill>
                  <a:schemeClr val="bg2"/>
                </a:solidFill>
              </a:rPr>
              <a:t>Підготував: студент 2 курсу, 2 медичного факультету, 11 групи Забровський Іван Павлович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072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EFAA90-C8CF-87FA-54D3-18FD5AAA80CC}"/>
              </a:ext>
            </a:extLst>
          </p:cNvPr>
          <p:cNvSpPr txBox="1"/>
          <p:nvPr/>
        </p:nvSpPr>
        <p:spPr>
          <a:xfrm>
            <a:off x="2807677" y="2617094"/>
            <a:ext cx="65766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7200" b="1" i="1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Дякую за увагу!</a:t>
            </a:r>
            <a:endParaRPr lang="ru-UA" sz="7200" b="1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6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4" name="Rectangle 136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225" name="Group 138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518649"/>
            <a:ext cx="1128382" cy="847206"/>
            <a:chOff x="8183879" y="1000124"/>
            <a:chExt cx="1562267" cy="1172973"/>
          </a:xfrm>
        </p:grpSpPr>
        <p:sp>
          <p:nvSpPr>
            <p:cNvPr id="140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C17C8E3-108B-5869-1F06-46EAF9C962A0}"/>
              </a:ext>
            </a:extLst>
          </p:cNvPr>
          <p:cNvSpPr txBox="1"/>
          <p:nvPr/>
        </p:nvSpPr>
        <p:spPr>
          <a:xfrm>
            <a:off x="203186" y="2096613"/>
            <a:ext cx="4433777" cy="40327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i="1" u="sng" noProof="1">
                <a:solidFill>
                  <a:schemeClr val="bg2"/>
                </a:solidFill>
                <a:effectLst/>
              </a:rPr>
              <a:t>Бронхіальна астма </a:t>
            </a:r>
            <a:r>
              <a:rPr lang="en-US" sz="2000" i="1" noProof="1">
                <a:solidFill>
                  <a:schemeClr val="bg2"/>
                </a:solidFill>
                <a:effectLst/>
              </a:rPr>
              <a:t>- це захворювання легенів, яке характеризується підвищеною збудливістю усього бронхіального дерева, воно проявляється пароксизмальним звуженням просвіту повітроносних шляхів спонтанно або під впливом лікарських речовин. </a:t>
            </a:r>
            <a:endParaRPr lang="en-US" sz="2000" i="1" noProof="1">
              <a:solidFill>
                <a:schemeClr val="bg2"/>
              </a:solidFill>
            </a:endParaRPr>
          </a:p>
        </p:txBody>
      </p:sp>
      <p:pic>
        <p:nvPicPr>
          <p:cNvPr id="9220" name="Picture 4" descr="A scoping review of mHealth monitoring of pediatric bronchial asthma before  and during the COVID-19 pandemic · mTelehealth">
            <a:extLst>
              <a:ext uri="{FF2B5EF4-FFF2-40B4-BE49-F238E27FC236}">
                <a16:creationId xmlns:a16="http://schemas.microsoft.com/office/drawing/2014/main" id="{C065A705-B7B1-FCEA-F706-2857AF87C8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5" r="1" b="1"/>
          <a:stretch/>
        </p:blipFill>
        <p:spPr bwMode="auto">
          <a:xfrm>
            <a:off x="4636963" y="10"/>
            <a:ext cx="7555037" cy="338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FADIC Calender">
            <a:extLst>
              <a:ext uri="{FF2B5EF4-FFF2-40B4-BE49-F238E27FC236}">
                <a16:creationId xmlns:a16="http://schemas.microsoft.com/office/drawing/2014/main" id="{2442E832-0922-3D40-6C86-E29F6F9DD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3729"/>
          <a:stretch/>
        </p:blipFill>
        <p:spPr bwMode="auto">
          <a:xfrm>
            <a:off x="4639056" y="3474720"/>
            <a:ext cx="7552944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38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3CB14E2A-3916-2328-C318-D9DFE7345E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0681204"/>
              </p:ext>
            </p:extLst>
          </p:nvPr>
        </p:nvGraphicFramePr>
        <p:xfrm>
          <a:off x="838200" y="2004446"/>
          <a:ext cx="10515600" cy="4176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40683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0" name="Picture 6" descr="Що таке екзема шкіри у дорослих та дітей: види, симптоми, причини,  лікування лікарськими препаратами, мазями, кремами, народними засобами,  гомеопатією. Заразна, виліковна екзема чи ні? Як вилікувати екзему на руках  назавжди: поради, лікування,">
            <a:extLst>
              <a:ext uri="{FF2B5EF4-FFF2-40B4-BE49-F238E27FC236}">
                <a16:creationId xmlns:a16="http://schemas.microsoft.com/office/drawing/2014/main" id="{8424821C-5539-6F8F-B8D4-C160ACADE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7" r="5030" b="1"/>
          <a:stretch/>
        </p:blipFill>
        <p:spPr bwMode="auto"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Сенная лихорадка симптомы и профилактика- Coolaser Clinic">
            <a:extLst>
              <a:ext uri="{FF2B5EF4-FFF2-40B4-BE49-F238E27FC236}">
                <a16:creationId xmlns:a16="http://schemas.microsoft.com/office/drawing/2014/main" id="{0A3185F9-1774-7514-042D-F51AACF75B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9" r="14380" b="-2"/>
          <a:stretch/>
        </p:blipFill>
        <p:spPr bwMode="auto"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Презентация на тему: &quot;Бронхолитики В.В.Архипов Кафедра клинической  фармакологии ММА им. И.М.Сеченова.&quot;. Скачать бесплатно и без регистрации.">
            <a:extLst>
              <a:ext uri="{FF2B5EF4-FFF2-40B4-BE49-F238E27FC236}">
                <a16:creationId xmlns:a16="http://schemas.microsoft.com/office/drawing/2014/main" id="{ECFD7813-BA6D-DFA7-D957-B357E8E063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" r="10103" b="3"/>
          <a:stretch/>
        </p:blipFill>
        <p:spPr bwMode="auto"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B4CD2E9-E499-FFDF-5A7D-E6E366166340}"/>
              </a:ext>
            </a:extLst>
          </p:cNvPr>
          <p:cNvSpPr txBox="1"/>
          <p:nvPr/>
        </p:nvSpPr>
        <p:spPr>
          <a:xfrm>
            <a:off x="6582207" y="362488"/>
            <a:ext cx="5609793" cy="63720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uk-UA" sz="2400" b="1" i="1" noProof="1">
                <a:effectLst/>
              </a:rPr>
              <a:t>        </a:t>
            </a:r>
            <a:r>
              <a:rPr lang="en-US" sz="2400" b="1" i="1" u="sng" noProof="1">
                <a:effectLst/>
              </a:rPr>
              <a:t>Атопічна астма</a:t>
            </a:r>
            <a:r>
              <a:rPr lang="en-US" sz="2400" b="1" i="1" noProof="1">
                <a:effectLst/>
              </a:rPr>
              <a:t>.</a:t>
            </a:r>
            <a:r>
              <a:rPr lang="en-US" sz="2400" i="1" noProof="1">
                <a:effectLst/>
              </a:rPr>
              <a:t> Атопічна астма характеризується виникненням нападів при вдиханні різних речовин.</a:t>
            </a:r>
            <a:endParaRPr lang="uk-UA" sz="2400" i="1" noProof="1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i="1" noProof="1">
              <a:effectLst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uk-UA" sz="2400" i="1" noProof="1"/>
              <a:t>       </a:t>
            </a:r>
            <a:r>
              <a:rPr lang="en-US" sz="2400" i="1" noProof="1"/>
              <a:t>Бронхоспазм виникає внаслідок реакцій гіперчутливості І типу. </a:t>
            </a:r>
            <a:r>
              <a:rPr lang="en-US" sz="2400" b="1" i="1" u="sng" noProof="1"/>
              <a:t>Медіаторами</a:t>
            </a:r>
            <a:r>
              <a:rPr lang="en-US" sz="2400" i="1" noProof="1"/>
              <a:t> бронхоспазму, підвищеної судинної проникності та гіперсекреції слизу є </a:t>
            </a:r>
            <a:r>
              <a:rPr lang="en-US" sz="2400" b="1" i="1" u="sng" noProof="1"/>
              <a:t>гістамін</a:t>
            </a:r>
            <a:r>
              <a:rPr lang="en-US" sz="2400" i="1" u="sng" noProof="1"/>
              <a:t> </a:t>
            </a:r>
            <a:r>
              <a:rPr lang="en-US" sz="2400" i="1" noProof="1"/>
              <a:t>та </a:t>
            </a:r>
            <a:r>
              <a:rPr lang="en-US" sz="2400" b="1" i="1" u="sng" noProof="1"/>
              <a:t>повільно реагуюча субстанція анафілаксії </a:t>
            </a:r>
            <a:r>
              <a:rPr lang="en-US" sz="2400" i="1" noProof="1"/>
              <a:t>(МРС-А). </a:t>
            </a:r>
            <a:endParaRPr lang="uk-UA" sz="2400" i="1" noProof="1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uk-UA" sz="2400" i="1" noProof="1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uk-UA" sz="2400" i="1" noProof="1"/>
              <a:t>      </a:t>
            </a:r>
            <a:r>
              <a:rPr lang="en-US" sz="2400" i="1" noProof="1"/>
              <a:t>Внаслідок звільнення </a:t>
            </a:r>
            <a:r>
              <a:rPr lang="en-US" sz="2400" b="1" i="1" u="sng" noProof="1"/>
              <a:t>анафілактичного фактора хемотаксису еозинофілів </a:t>
            </a:r>
            <a:r>
              <a:rPr lang="en-US" sz="2400" i="1" noProof="1"/>
              <a:t>(ECF-A) у бронхіальній стінці накопичується велика кількість еозинофілів. </a:t>
            </a:r>
          </a:p>
        </p:txBody>
      </p:sp>
    </p:spTree>
    <p:extLst>
      <p:ext uri="{BB962C8B-B14F-4D97-AF65-F5344CB8AC3E}">
        <p14:creationId xmlns:p14="http://schemas.microsoft.com/office/powerpoint/2010/main" val="2426248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3" name="Rectangle 137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B9D8E6-3607-FAA8-AA02-C3FD7C909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047" y="1364732"/>
            <a:ext cx="5092194" cy="43513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Autofit/>
          </a:bodyPr>
          <a:lstStyle/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ru-UA" sz="2000" b="0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Внаслідок складного механізму реакцій відбуваються такі </a:t>
            </a:r>
            <a:r>
              <a:rPr kumimoji="0" lang="en-US" altLang="ru-UA" sz="2000" b="1" i="1" u="sng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патоморфологічні зміни</a:t>
            </a:r>
            <a:r>
              <a:rPr kumimoji="0" lang="en-US" altLang="ru-UA" sz="2000" b="0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: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ru-UA" sz="2000" b="0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-звуження бронхів, що призводить до ателектазу або, навпаки, переповнення альвеол повітрям;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ru-UA" sz="2000" b="0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-закупорка бронхів в'язким мокротинням;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ru-UA" sz="2000" b="0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-запалення бронхів;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ru-UA" sz="2000" b="0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-поява спіралей Куршмана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ru-UA" sz="2000" b="0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-поява кристалів Шарко-Лейдена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ru-UA" sz="2000" b="0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-гіпертрофія слизових залоз;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ru-UA" sz="2000" b="0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-гіпертрофія гладкої м'язової тканини бронхів;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ru-UA" sz="2000" b="0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-потовщення базальної мембрани. </a:t>
            </a: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7" name="Picture 5" descr="Ателектаз - что это такое, симптомы и диагностика, профилактика и лечение -  Интернет-журнал «PRO Здоровье» 🏥">
            <a:extLst>
              <a:ext uri="{FF2B5EF4-FFF2-40B4-BE49-F238E27FC236}">
                <a16:creationId xmlns:a16="http://schemas.microsoft.com/office/drawing/2014/main" id="{46FE981B-3580-26BF-9F88-226E43EC6F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2" r="9695" b="1"/>
          <a:stretch/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" name="Arc 141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5" name="Picture 3" descr="Спирали Куршмана в мокроте. Что это такое, обнаруживают, выявляются при  каком заболевании. Фото">
            <a:extLst>
              <a:ext uri="{FF2B5EF4-FFF2-40B4-BE49-F238E27FC236}">
                <a16:creationId xmlns:a16="http://schemas.microsoft.com/office/drawing/2014/main" id="{9FE25AF9-50A4-F5A0-A68E-2F3FC701D6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2" r="-5" b="13600"/>
          <a:stretch/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26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1885C6-FAF6-E7C9-58FC-9278C5CAB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957" y="956787"/>
            <a:ext cx="4745464" cy="54751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uk-UA" altLang="ru-UA" sz="2000" b="1" i="1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         </a:t>
            </a:r>
            <a:r>
              <a:rPr kumimoji="0" lang="en-US" altLang="ru-UA" sz="2000" b="1" i="1" u="sng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Індукована аспірином астма</a:t>
            </a:r>
            <a:r>
              <a:rPr kumimoji="0" lang="en-US" altLang="ru-UA" sz="2000" b="1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.</a:t>
            </a:r>
            <a:endParaRPr kumimoji="0" lang="uk-UA" altLang="ru-UA" sz="2000" b="1" i="1" u="none" strike="noStrike" cap="none" normalizeH="0" baseline="0" noProof="1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uk-UA" sz="2000" b="1" i="1" noProof="1">
                <a:solidFill>
                  <a:schemeClr val="bg1"/>
                </a:solidFill>
              </a:rPr>
              <a:t>   </a:t>
            </a:r>
            <a:r>
              <a:rPr lang="en-US" sz="2000" b="1" i="1" noProof="1">
                <a:solidFill>
                  <a:schemeClr val="bg1"/>
                </a:solidFill>
              </a:rPr>
              <a:t> </a:t>
            </a:r>
            <a:r>
              <a:rPr lang="en-US" sz="2000" i="1" noProof="1">
                <a:solidFill>
                  <a:schemeClr val="bg1"/>
                </a:solidFill>
              </a:rPr>
              <a:t>Механізм розвитку бронхоспазму та пов'язаних з ним нападів ядухи при аспіриновій астмі обумовлений не класичною алергією, а </a:t>
            </a:r>
            <a:r>
              <a:rPr lang="en-US" sz="2000" b="1" i="1" u="sng" noProof="1">
                <a:solidFill>
                  <a:schemeClr val="bg1"/>
                </a:solidFill>
              </a:rPr>
              <a:t>порушенням метаболізму арахідонової кислоти </a:t>
            </a:r>
            <a:r>
              <a:rPr lang="en-US" sz="2000" i="1" noProof="1">
                <a:solidFill>
                  <a:schemeClr val="bg1"/>
                </a:solidFill>
              </a:rPr>
              <a:t>під дією </a:t>
            </a:r>
            <a:r>
              <a:rPr lang="en-US" sz="2000" i="1" noProof="1">
                <a:solidFill>
                  <a:srgbClr val="00B050"/>
                </a:solidFill>
              </a:rPr>
              <a:t>нестероїдних протизапальних препаратів.</a:t>
            </a:r>
            <a:r>
              <a:rPr kumimoji="0" lang="en-US" altLang="ru-UA" sz="2000" i="1" u="none" strike="noStrike" cap="none" normalizeH="0" baseline="0" noProof="1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lang="en-US" sz="2000" i="1" noProof="1">
                <a:solidFill>
                  <a:schemeClr val="bg1"/>
                </a:solidFill>
              </a:rPr>
              <a:t>При цьому у надлишку утворюються медіатори запалення – </a:t>
            </a:r>
            <a:r>
              <a:rPr lang="en-US" sz="2000" b="1" i="1" u="sng" noProof="1">
                <a:solidFill>
                  <a:schemeClr val="bg1"/>
                </a:solidFill>
              </a:rPr>
              <a:t>цистеїн</a:t>
            </a:r>
            <a:r>
              <a:rPr lang="ru-RU" sz="2000" b="1" i="1" u="sng" noProof="1">
                <a:solidFill>
                  <a:schemeClr val="bg1"/>
                </a:solidFill>
              </a:rPr>
              <a:t>-</a:t>
            </a:r>
            <a:r>
              <a:rPr lang="en-US" sz="2000" b="1" i="1" u="sng" noProof="1">
                <a:solidFill>
                  <a:schemeClr val="bg1"/>
                </a:solidFill>
              </a:rPr>
              <a:t>лейкотрієни</a:t>
            </a:r>
            <a:r>
              <a:rPr lang="en-US" sz="2000" i="1" noProof="1">
                <a:solidFill>
                  <a:schemeClr val="bg1"/>
                </a:solidFill>
              </a:rPr>
              <a:t>, які посилюють запальний процес у дихальних шляхах та призводять до розвитку бронхоспазму, провокують надмірну секрецію бронхіального слизу, підвищують судинну проникність.</a:t>
            </a:r>
            <a:r>
              <a:rPr lang="en-US" sz="2000" i="1" noProof="1">
                <a:solidFill>
                  <a:schemeClr val="bg1"/>
                </a:solidFill>
                <a:effectLst/>
              </a:rPr>
              <a:t> </a:t>
            </a:r>
            <a:endParaRPr kumimoji="0" lang="en-US" altLang="ru-UA" sz="2000" i="1" u="none" strike="noStrike" cap="none" normalizeH="0" baseline="0" noProof="1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4099" name="Picture 3" descr="Бронхіальна астма у літніх людей: опис патології і правила лікування хвороби">
            <a:extLst>
              <a:ext uri="{FF2B5EF4-FFF2-40B4-BE49-F238E27FC236}">
                <a16:creationId xmlns:a16="http://schemas.microsoft.com/office/drawing/2014/main" id="{22710CC1-EE97-DDAA-660B-B3A501EE1B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7" t="32631" b="23392"/>
          <a:stretch/>
        </p:blipFill>
        <p:spPr bwMode="auto">
          <a:xfrm>
            <a:off x="5445378" y="-4"/>
            <a:ext cx="6746622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Aspirin je česta, ali snažna medicina">
            <a:extLst>
              <a:ext uri="{FF2B5EF4-FFF2-40B4-BE49-F238E27FC236}">
                <a16:creationId xmlns:a16="http://schemas.microsoft.com/office/drawing/2014/main" id="{5DF9CEEC-D6DC-20FD-0157-84709DB7FB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59" b="10491"/>
          <a:stretch/>
        </p:blipFill>
        <p:spPr bwMode="auto">
          <a:xfrm>
            <a:off x="4901268" y="3802961"/>
            <a:ext cx="729784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58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BD536-970E-FD2D-C22F-D2AFDD564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2309" y="4396789"/>
            <a:ext cx="10923638" cy="13176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ru-UA" sz="6600" b="1" i="1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Патоморфологія</a:t>
            </a:r>
          </a:p>
        </p:txBody>
      </p:sp>
      <p:pic>
        <p:nvPicPr>
          <p:cNvPr id="7175" name="Picture 7" descr="Хронічний бронхіт">
            <a:extLst>
              <a:ext uri="{FF2B5EF4-FFF2-40B4-BE49-F238E27FC236}">
                <a16:creationId xmlns:a16="http://schemas.microsoft.com/office/drawing/2014/main" id="{4CC229CC-D9DD-B52E-872B-9EF0F892FA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7" r="13241" b="-1"/>
          <a:stretch/>
        </p:blipFill>
        <p:spPr bwMode="auto">
          <a:xfrm>
            <a:off x="20" y="10"/>
            <a:ext cx="4059916" cy="424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Хронічний бронхіт">
            <a:extLst>
              <a:ext uri="{FF2B5EF4-FFF2-40B4-BE49-F238E27FC236}">
                <a16:creationId xmlns:a16="http://schemas.microsoft.com/office/drawing/2014/main" id="{DE7551A6-CA32-4FCE-1611-6DCCE8B435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0" r="17801" b="-1"/>
          <a:stretch/>
        </p:blipFill>
        <p:spPr bwMode="auto">
          <a:xfrm>
            <a:off x="4090482" y="-1"/>
            <a:ext cx="4062918" cy="424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Хронічний бронхіт">
            <a:extLst>
              <a:ext uri="{FF2B5EF4-FFF2-40B4-BE49-F238E27FC236}">
                <a16:creationId xmlns:a16="http://schemas.microsoft.com/office/drawing/2014/main" id="{51E24766-74CB-CD07-E83A-612F751964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2" r="21296" b="-1"/>
          <a:stretch/>
        </p:blipFill>
        <p:spPr bwMode="auto">
          <a:xfrm>
            <a:off x="8132064" y="10"/>
            <a:ext cx="4059936" cy="424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0627B73E-D784-4780-AA33-DCDFE7DA1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919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5838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350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B96FC576-AE30-4C09-A12C-0582F2A6A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200" name="Picture 8" descr="Емфізема легень — Вікіпедія">
            <a:extLst>
              <a:ext uri="{FF2B5EF4-FFF2-40B4-BE49-F238E27FC236}">
                <a16:creationId xmlns:a16="http://schemas.microsoft.com/office/drawing/2014/main" id="{77B3C646-6CCC-4A4A-E1C4-866CEB3E59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9" b="3311"/>
          <a:stretch/>
        </p:blipFill>
        <p:spPr bwMode="auto">
          <a:xfrm>
            <a:off x="1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Оптимізація диференціальної діагностики та лікування дітей із синдромом бронхіальної  обструкції">
            <a:extLst>
              <a:ext uri="{FF2B5EF4-FFF2-40B4-BE49-F238E27FC236}">
                <a16:creationId xmlns:a16="http://schemas.microsoft.com/office/drawing/2014/main" id="{32C3715A-7853-0C39-79FD-7375F7A72B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" r="-2" b="-2"/>
          <a:stretch/>
        </p:blipFill>
        <p:spPr bwMode="auto">
          <a:xfrm>
            <a:off x="6092952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Лечение ателектаза легкого - Медицинский портал EUROLAB">
            <a:extLst>
              <a:ext uri="{FF2B5EF4-FFF2-40B4-BE49-F238E27FC236}">
                <a16:creationId xmlns:a16="http://schemas.microsoft.com/office/drawing/2014/main" id="{EF5F6578-E1E3-82B2-0181-3D30E9A6F8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6" r="-2" b="7912"/>
          <a:stretch/>
        </p:blipFill>
        <p:spPr bwMode="auto">
          <a:xfrm>
            <a:off x="1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Хроническая обструктивная эмфизема лёгких">
            <a:extLst>
              <a:ext uri="{FF2B5EF4-FFF2-40B4-BE49-F238E27FC236}">
                <a16:creationId xmlns:a16="http://schemas.microsoft.com/office/drawing/2014/main" id="{1DC6AAC3-14F4-49A7-55FC-37C1C07EC2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5" r="-2" b="19510"/>
          <a:stretch/>
        </p:blipFill>
        <p:spPr bwMode="auto">
          <a:xfrm>
            <a:off x="6092952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Емфізема легень — Вікіпедія">
            <a:extLst>
              <a:ext uri="{FF2B5EF4-FFF2-40B4-BE49-F238E27FC236}">
                <a16:creationId xmlns:a16="http://schemas.microsoft.com/office/drawing/2014/main" id="{99CB3A26-7089-5F75-4C2A-DE44B2910A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9" b="3311"/>
          <a:stretch/>
        </p:blipFill>
        <p:spPr bwMode="auto">
          <a:xfrm>
            <a:off x="0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58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CF8E6C-D1D2-1B92-62C1-9FBEAEE90957}"/>
              </a:ext>
            </a:extLst>
          </p:cNvPr>
          <p:cNvSpPr txBox="1"/>
          <p:nvPr/>
        </p:nvSpPr>
        <p:spPr>
          <a:xfrm>
            <a:off x="1007364" y="1665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Список</a:t>
            </a:r>
            <a:r>
              <a:rPr lang="en-US" sz="5400" b="1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b="1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використаних</a:t>
            </a:r>
            <a:r>
              <a:rPr lang="en-US" sz="5400" b="1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b="1" i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джерел</a:t>
            </a:r>
            <a:r>
              <a:rPr lang="en-US" sz="5400" b="1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</a:t>
            </a:r>
          </a:p>
        </p:txBody>
      </p:sp>
      <p:sp>
        <p:nvSpPr>
          <p:cNvPr id="4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390DA7-5D30-5408-0115-99ABB7C2FC28}"/>
              </a:ext>
            </a:extLst>
          </p:cNvPr>
          <p:cNvSpPr txBox="1"/>
          <p:nvPr/>
        </p:nvSpPr>
        <p:spPr>
          <a:xfrm>
            <a:off x="704945" y="2614051"/>
            <a:ext cx="11120438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uk-UA" sz="2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1) </a:t>
            </a:r>
            <a:r>
              <a:rPr lang="en-US" sz="2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http://www.mif-ua.com/archive/article/38422</a:t>
            </a:r>
            <a:endParaRPr lang="en-US" sz="2200" dirty="0">
              <a:solidFill>
                <a:schemeClr val="bg1"/>
              </a:solidFill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uk-UA" sz="22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2) </a:t>
            </a:r>
            <a:r>
              <a:rPr lang="en-US" sz="22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https://www.msdmanuals.com/ru/профессиональный/легочные-нарушения/бронхиальная-астма-и-смежные-патологии/астма</a:t>
            </a:r>
            <a:endParaRPr lang="en-US" sz="2200" dirty="0">
              <a:solidFill>
                <a:schemeClr val="bg1"/>
              </a:solidFill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uk-UA" sz="22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3) </a:t>
            </a:r>
            <a:r>
              <a:rPr lang="en-US" sz="22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https://my.clevelandclinic.org/health/diseases/6424-asthma</a:t>
            </a:r>
            <a:endParaRPr lang="en-US" sz="2200" dirty="0">
              <a:solidFill>
                <a:schemeClr val="bg1"/>
              </a:solidFill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uk-UA" sz="22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4) </a:t>
            </a:r>
            <a:r>
              <a:rPr lang="en-US" sz="22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https://www.omron-healthcare.com/eu/health-and-lifestyle/respiratory-health/respiratory-conditions/bronchial-asthma-and-asthma-attack-what-you-need-to-know.html</a:t>
            </a:r>
            <a:endParaRPr lang="en-US" sz="2200" dirty="0">
              <a:solidFill>
                <a:schemeClr val="bg1"/>
              </a:solidFill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uk-UA" sz="22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5) </a:t>
            </a:r>
            <a:r>
              <a:rPr lang="en-US" sz="22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https://slideplayer.com/slide/6644366/</a:t>
            </a:r>
            <a:endParaRPr lang="en-US" sz="2200" dirty="0">
              <a:solidFill>
                <a:schemeClr val="bg1"/>
              </a:solidFill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4948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345</Words>
  <Application>Microsoft Macintosh PowerPoint</Application>
  <PresentationFormat>Широкоэкранный</PresentationFormat>
  <Paragraphs>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Молекулярні механізми розвитку бронхіальної астми.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Патологічні зміни при бронхіальній астмі. </dc:title>
  <dc:creator>Office</dc:creator>
  <cp:lastModifiedBy>Office</cp:lastModifiedBy>
  <cp:revision>4</cp:revision>
  <dcterms:created xsi:type="dcterms:W3CDTF">2022-06-01T19:15:38Z</dcterms:created>
  <dcterms:modified xsi:type="dcterms:W3CDTF">2022-06-03T23:27:07Z</dcterms:modified>
</cp:coreProperties>
</file>