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2" d="100"/>
          <a:sy n="62" d="100"/>
        </p:scale>
        <p:origin x="56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4874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7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33199" y="834985"/>
            <a:ext cx="7477601" cy="416599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6561"/>
              </a:lnSpc>
              <a:buNone/>
            </a:pPr>
            <a:r>
              <a:rPr lang="en-US" sz="5249" b="1" dirty="0">
                <a:solidFill>
                  <a:srgbClr val="10101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Защита преддипломной практики для учителя английского языка начальных классов</a:t>
            </a:r>
            <a:endParaRPr lang="en-US" sz="5249" dirty="0"/>
          </a:p>
        </p:txBody>
      </p:sp>
      <p:sp>
        <p:nvSpPr>
          <p:cNvPr id="6" name="Text 3"/>
          <p:cNvSpPr/>
          <p:nvPr/>
        </p:nvSpPr>
        <p:spPr>
          <a:xfrm>
            <a:off x="833199" y="5334238"/>
            <a:ext cx="7477601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Преддипломная практика - это важный этап в подготовке будущих учителей английского языка начальных классов. Она позволяет применить теоретические знания на практике и приобрести ценный опыт работы с детьми.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833199" y="7022425"/>
            <a:ext cx="355402" cy="355402"/>
          </a:xfrm>
          <a:prstGeom prst="roundRect">
            <a:avLst>
              <a:gd name="adj" fmla="val 25726039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819" y="7030045"/>
            <a:ext cx="340162" cy="34016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299686" y="7005757"/>
            <a:ext cx="3297912" cy="38885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3062"/>
              </a:lnSpc>
              <a:buNone/>
            </a:pPr>
            <a:r>
              <a:rPr lang="en-US" sz="2187" b="1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by Станислав Рыбалко</a:t>
            </a:r>
            <a:endParaRPr lang="en-US" sz="2187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7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33199" y="990719"/>
            <a:ext cx="9306401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101014"/>
                </a:solidFill>
                <a:latin typeface="Narkisim" panose="020E0502050101010101" pitchFamily="34" charset="-79"/>
                <a:ea typeface="Playfair Display" pitchFamily="34" charset="-122"/>
                <a:cs typeface="Narkisim" panose="020E0502050101010101" pitchFamily="34" charset="-79"/>
              </a:rPr>
              <a:t>Цели и задачи преддипломной практики</a:t>
            </a:r>
            <a:endParaRPr lang="en-US" sz="4374" dirty="0">
              <a:latin typeface="Narkisim" panose="020E0502050101010101" pitchFamily="34" charset="-79"/>
              <a:cs typeface="Narkisim" panose="020E0502050101010101" pitchFamily="34" charset="-79"/>
            </a:endParaRPr>
          </a:p>
        </p:txBody>
      </p:sp>
      <p:sp>
        <p:nvSpPr>
          <p:cNvPr id="6" name="Shape 3"/>
          <p:cNvSpPr/>
          <p:nvPr/>
        </p:nvSpPr>
        <p:spPr>
          <a:xfrm>
            <a:off x="833199" y="2886313"/>
            <a:ext cx="499943" cy="499943"/>
          </a:xfrm>
          <a:prstGeom prst="roundRect">
            <a:avLst>
              <a:gd name="adj" fmla="val 26667"/>
            </a:avLst>
          </a:prstGeom>
          <a:solidFill>
            <a:srgbClr val="DEDEE9"/>
          </a:solidFill>
          <a:ln/>
        </p:spPr>
      </p:sp>
      <p:sp>
        <p:nvSpPr>
          <p:cNvPr id="7" name="Text 4"/>
          <p:cNvSpPr/>
          <p:nvPr/>
        </p:nvSpPr>
        <p:spPr>
          <a:xfrm>
            <a:off x="1019294" y="2927985"/>
            <a:ext cx="127754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10101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1</a:t>
            </a:r>
            <a:endParaRPr lang="en-US" sz="2624" dirty="0"/>
          </a:p>
        </p:txBody>
      </p:sp>
      <p:sp>
        <p:nvSpPr>
          <p:cNvPr id="8" name="Text 5"/>
          <p:cNvSpPr/>
          <p:nvPr/>
        </p:nvSpPr>
        <p:spPr>
          <a:xfrm>
            <a:off x="1555313" y="2962632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101014"/>
                </a:solidFill>
                <a:latin typeface="Narkisim" panose="020E0502050101010101" pitchFamily="34" charset="-79"/>
                <a:ea typeface="Playfair Display" pitchFamily="34" charset="-122"/>
                <a:cs typeface="Narkisim" panose="020E0502050101010101" pitchFamily="34" charset="-79"/>
              </a:rPr>
              <a:t>Цели</a:t>
            </a:r>
            <a:endParaRPr lang="en-US" sz="2187" dirty="0">
              <a:latin typeface="Narkisim" panose="020E0502050101010101" pitchFamily="34" charset="-79"/>
              <a:cs typeface="Narkisim" panose="020E0502050101010101" pitchFamily="34" charset="-79"/>
            </a:endParaRPr>
          </a:p>
        </p:txBody>
      </p:sp>
      <p:sp>
        <p:nvSpPr>
          <p:cNvPr id="9" name="Text 6"/>
          <p:cNvSpPr/>
          <p:nvPr/>
        </p:nvSpPr>
        <p:spPr>
          <a:xfrm>
            <a:off x="1555313" y="3443049"/>
            <a:ext cx="3820001" cy="21324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Закрепить и углубить теоретические знания, а также сформировать практические навыки ведения учебно-воспитательного процесса в начальной школе.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5597485" y="2886313"/>
            <a:ext cx="499943" cy="499943"/>
          </a:xfrm>
          <a:prstGeom prst="roundRect">
            <a:avLst>
              <a:gd name="adj" fmla="val 26667"/>
            </a:avLst>
          </a:prstGeom>
          <a:solidFill>
            <a:srgbClr val="DEDEE9"/>
          </a:solidFill>
          <a:ln/>
        </p:spPr>
      </p:sp>
      <p:sp>
        <p:nvSpPr>
          <p:cNvPr id="11" name="Text 8"/>
          <p:cNvSpPr/>
          <p:nvPr/>
        </p:nvSpPr>
        <p:spPr>
          <a:xfrm>
            <a:off x="5760244" y="2927985"/>
            <a:ext cx="174308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10101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2</a:t>
            </a:r>
            <a:endParaRPr lang="en-US" sz="2624" dirty="0"/>
          </a:p>
        </p:txBody>
      </p:sp>
      <p:sp>
        <p:nvSpPr>
          <p:cNvPr id="12" name="Text 9"/>
          <p:cNvSpPr/>
          <p:nvPr/>
        </p:nvSpPr>
        <p:spPr>
          <a:xfrm>
            <a:off x="6319599" y="2962632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101014"/>
                </a:solidFill>
                <a:latin typeface="Narkisim" panose="020E0502050101010101" pitchFamily="34" charset="-79"/>
                <a:ea typeface="Playfair Display" pitchFamily="34" charset="-122"/>
                <a:cs typeface="Narkisim" panose="020E0502050101010101" pitchFamily="34" charset="-79"/>
              </a:rPr>
              <a:t>Задачи</a:t>
            </a:r>
            <a:endParaRPr lang="en-US" sz="2187" dirty="0">
              <a:latin typeface="Narkisim" panose="020E0502050101010101" pitchFamily="34" charset="-79"/>
              <a:cs typeface="Narkisim" panose="020E0502050101010101" pitchFamily="34" charset="-79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6319599" y="3443049"/>
            <a:ext cx="3820001" cy="21324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Изучить особенности обучения английскому языку младших школьников, разработать и провести уроки, а также внеклассные мероприятия на английском.</a:t>
            </a:r>
            <a:endParaRPr lang="en-US" sz="1750" dirty="0"/>
          </a:p>
        </p:txBody>
      </p:sp>
      <p:sp>
        <p:nvSpPr>
          <p:cNvPr id="14" name="Shape 11"/>
          <p:cNvSpPr/>
          <p:nvPr/>
        </p:nvSpPr>
        <p:spPr>
          <a:xfrm>
            <a:off x="833199" y="5971223"/>
            <a:ext cx="499943" cy="499943"/>
          </a:xfrm>
          <a:prstGeom prst="roundRect">
            <a:avLst>
              <a:gd name="adj" fmla="val 26667"/>
            </a:avLst>
          </a:prstGeom>
          <a:solidFill>
            <a:srgbClr val="DEDEE9"/>
          </a:solidFill>
          <a:ln/>
        </p:spPr>
      </p:sp>
      <p:sp>
        <p:nvSpPr>
          <p:cNvPr id="15" name="Text 12"/>
          <p:cNvSpPr/>
          <p:nvPr/>
        </p:nvSpPr>
        <p:spPr>
          <a:xfrm>
            <a:off x="1001792" y="6012894"/>
            <a:ext cx="162639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10101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3</a:t>
            </a:r>
            <a:endParaRPr lang="en-US" sz="2624" dirty="0"/>
          </a:p>
        </p:txBody>
      </p:sp>
      <p:sp>
        <p:nvSpPr>
          <p:cNvPr id="16" name="Text 13"/>
          <p:cNvSpPr/>
          <p:nvPr/>
        </p:nvSpPr>
        <p:spPr>
          <a:xfrm>
            <a:off x="1555313" y="6047542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101014"/>
                </a:solidFill>
                <a:latin typeface="Narkisim" panose="020E0502050101010101" pitchFamily="34" charset="-79"/>
                <a:ea typeface="Playfair Display" pitchFamily="34" charset="-122"/>
                <a:cs typeface="Narkisim" panose="020E0502050101010101" pitchFamily="34" charset="-79"/>
              </a:rPr>
              <a:t>Результаты</a:t>
            </a:r>
            <a:endParaRPr lang="en-US" sz="2187" dirty="0">
              <a:latin typeface="Narkisim" panose="020E0502050101010101" pitchFamily="34" charset="-79"/>
              <a:cs typeface="Narkisim" panose="020E0502050101010101" pitchFamily="34" charset="-79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1555313" y="6527959"/>
            <a:ext cx="8584287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Приобретение опыта самостоятельной педагогической деятельности и подготовка к дальнейшей профессиональной работе.</a:t>
            </a:r>
            <a:endParaRPr lang="en-US" sz="1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7"/>
          </a:solidFill>
          <a:ln/>
        </p:spPr>
      </p:sp>
      <p:sp>
        <p:nvSpPr>
          <p:cNvPr id="4" name="Text 2"/>
          <p:cNvSpPr/>
          <p:nvPr/>
        </p:nvSpPr>
        <p:spPr>
          <a:xfrm>
            <a:off x="2037993" y="1683663"/>
            <a:ext cx="7027902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101014"/>
                </a:solidFill>
                <a:latin typeface="Narkisim" panose="020E0502050101010101" pitchFamily="34" charset="-79"/>
                <a:ea typeface="Playfair Display" pitchFamily="34" charset="-122"/>
                <a:cs typeface="Narkisim" panose="020E0502050101010101" pitchFamily="34" charset="-79"/>
              </a:rPr>
              <a:t>Описание базы практики</a:t>
            </a:r>
            <a:endParaRPr lang="en-US" sz="4374" dirty="0">
              <a:latin typeface="Narkisim" panose="020E0502050101010101" pitchFamily="34" charset="-79"/>
              <a:cs typeface="Narkisim" panose="020E0502050101010101" pitchFamily="34" charset="-79"/>
            </a:endParaRPr>
          </a:p>
        </p:txBody>
      </p:sp>
      <p:sp>
        <p:nvSpPr>
          <p:cNvPr id="5" name="Text 3"/>
          <p:cNvSpPr/>
          <p:nvPr/>
        </p:nvSpPr>
        <p:spPr>
          <a:xfrm>
            <a:off x="2037993" y="2933462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101014"/>
                </a:solidFill>
                <a:latin typeface="Narkisim" panose="020E0502050101010101" pitchFamily="34" charset="-79"/>
                <a:ea typeface="Playfair Display" pitchFamily="34" charset="-122"/>
                <a:cs typeface="Narkisim" panose="020E0502050101010101" pitchFamily="34" charset="-79"/>
              </a:rPr>
              <a:t>Школа</a:t>
            </a:r>
            <a:endParaRPr lang="en-US" sz="2187" dirty="0">
              <a:latin typeface="Narkisim" panose="020E0502050101010101" pitchFamily="34" charset="-79"/>
              <a:cs typeface="Narkisim" panose="020E0502050101010101" pitchFamily="34" charset="-79"/>
            </a:endParaRPr>
          </a:p>
        </p:txBody>
      </p:sp>
      <p:sp>
        <p:nvSpPr>
          <p:cNvPr id="6" name="Text 4"/>
          <p:cNvSpPr/>
          <p:nvPr/>
        </p:nvSpPr>
        <p:spPr>
          <a:xfrm>
            <a:off x="2037993" y="3502819"/>
            <a:ext cx="3156347" cy="28432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Практика проходила в муниципальной общеобразовательной школе №25 г. Москвы, которая имеет богатую историю и высокие образовательные стандарты.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5743932" y="2933462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101014"/>
                </a:solidFill>
                <a:latin typeface="Narkisim" panose="020E0502050101010101" pitchFamily="34" charset="-79"/>
                <a:ea typeface="Playfair Display" pitchFamily="34" charset="-122"/>
                <a:cs typeface="Narkisim" panose="020E0502050101010101" pitchFamily="34" charset="-79"/>
              </a:rPr>
              <a:t>Классы</a:t>
            </a:r>
            <a:endParaRPr lang="en-US" sz="2187" dirty="0">
              <a:latin typeface="Narkisim" panose="020E0502050101010101" pitchFamily="34" charset="-79"/>
              <a:cs typeface="Narkisim" panose="020E0502050101010101" pitchFamily="34" charset="-79"/>
            </a:endParaRPr>
          </a:p>
        </p:txBody>
      </p:sp>
      <p:sp>
        <p:nvSpPr>
          <p:cNvPr id="8" name="Text 6"/>
          <p:cNvSpPr/>
          <p:nvPr/>
        </p:nvSpPr>
        <p:spPr>
          <a:xfrm>
            <a:off x="5743932" y="3502819"/>
            <a:ext cx="3156347" cy="21324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Я работала с учениками 2-х и 3-х классов, наблюдала за их поведением, успеваемостью и вовлеченностью в учебный процесс.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9449872" y="2933462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 err="1" smtClean="0">
                <a:solidFill>
                  <a:srgbClr val="101014"/>
                </a:solidFill>
                <a:latin typeface="Narkisim" panose="020E0502050101010101" pitchFamily="34" charset="-79"/>
                <a:ea typeface="Playfair Display" pitchFamily="34" charset="-122"/>
                <a:cs typeface="Narkisim" panose="020E0502050101010101" pitchFamily="34" charset="-79"/>
              </a:rPr>
              <a:t>Учител</a:t>
            </a:r>
            <a:r>
              <a:rPr lang="ru-RU" sz="2187" b="1" dirty="0">
                <a:solidFill>
                  <a:srgbClr val="101014"/>
                </a:solidFill>
                <a:latin typeface="Narkisim" panose="020E0502050101010101" pitchFamily="34" charset="-79"/>
                <a:ea typeface="Playfair Display" pitchFamily="34" charset="-122"/>
                <a:cs typeface="Narkisim" panose="020E0502050101010101" pitchFamily="34" charset="-79"/>
              </a:rPr>
              <a:t>я</a:t>
            </a:r>
            <a:endParaRPr lang="en-US" sz="2187" dirty="0"/>
          </a:p>
        </p:txBody>
      </p:sp>
      <p:sp>
        <p:nvSpPr>
          <p:cNvPr id="10" name="Text 8"/>
          <p:cNvSpPr/>
          <p:nvPr/>
        </p:nvSpPr>
        <p:spPr>
          <a:xfrm>
            <a:off x="9449872" y="3502819"/>
            <a:ext cx="3156347" cy="24878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Опытные и квалифицированные педагоги помогали мне освоить методики преподавания и разработать эффективные уроки.</a:t>
            </a:r>
            <a:endParaRPr lang="en-US" sz="1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7"/>
          </a:solidFill>
          <a:ln/>
        </p:spPr>
      </p:sp>
      <p:sp>
        <p:nvSpPr>
          <p:cNvPr id="4" name="Text 2"/>
          <p:cNvSpPr/>
          <p:nvPr/>
        </p:nvSpPr>
        <p:spPr>
          <a:xfrm>
            <a:off x="2037993" y="740688"/>
            <a:ext cx="10554414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101014"/>
                </a:solidFill>
                <a:latin typeface="Narkisim" panose="020E0502050101010101" pitchFamily="34" charset="-79"/>
                <a:ea typeface="Playfair Display" pitchFamily="34" charset="-122"/>
                <a:cs typeface="Narkisim" panose="020E0502050101010101" pitchFamily="34" charset="-79"/>
              </a:rPr>
              <a:t>Профессиональная деятельность в ходе практики</a:t>
            </a:r>
            <a:endParaRPr lang="en-US" sz="4374" dirty="0">
              <a:latin typeface="Narkisim" panose="020E0502050101010101" pitchFamily="34" charset="-79"/>
              <a:cs typeface="Narkisim" panose="020E0502050101010101" pitchFamily="34" charset="-79"/>
            </a:endParaRPr>
          </a:p>
        </p:txBody>
      </p:sp>
      <p:sp>
        <p:nvSpPr>
          <p:cNvPr id="5" name="Shape 3"/>
          <p:cNvSpPr/>
          <p:nvPr/>
        </p:nvSpPr>
        <p:spPr>
          <a:xfrm>
            <a:off x="7293054" y="2573774"/>
            <a:ext cx="44410" cy="4915019"/>
          </a:xfrm>
          <a:prstGeom prst="rect">
            <a:avLst/>
          </a:prstGeom>
          <a:solidFill>
            <a:srgbClr val="C9C9CE"/>
          </a:solidFill>
          <a:ln/>
        </p:spPr>
      </p:sp>
      <p:sp>
        <p:nvSpPr>
          <p:cNvPr id="6" name="Shape 4"/>
          <p:cNvSpPr/>
          <p:nvPr/>
        </p:nvSpPr>
        <p:spPr>
          <a:xfrm>
            <a:off x="6287631" y="2975074"/>
            <a:ext cx="777597" cy="44410"/>
          </a:xfrm>
          <a:prstGeom prst="rect">
            <a:avLst/>
          </a:prstGeom>
          <a:solidFill>
            <a:srgbClr val="C9C9CE"/>
          </a:solidFill>
          <a:ln/>
        </p:spPr>
      </p:sp>
      <p:sp>
        <p:nvSpPr>
          <p:cNvPr id="7" name="Shape 5"/>
          <p:cNvSpPr/>
          <p:nvPr/>
        </p:nvSpPr>
        <p:spPr>
          <a:xfrm>
            <a:off x="7065228" y="2747367"/>
            <a:ext cx="499943" cy="499943"/>
          </a:xfrm>
          <a:prstGeom prst="roundRect">
            <a:avLst>
              <a:gd name="adj" fmla="val 26667"/>
            </a:avLst>
          </a:prstGeom>
          <a:solidFill>
            <a:srgbClr val="DEDEE9"/>
          </a:solidFill>
          <a:ln/>
        </p:spPr>
      </p:sp>
      <p:sp>
        <p:nvSpPr>
          <p:cNvPr id="8" name="Text 6"/>
          <p:cNvSpPr/>
          <p:nvPr/>
        </p:nvSpPr>
        <p:spPr>
          <a:xfrm>
            <a:off x="7251323" y="2789039"/>
            <a:ext cx="127754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10101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1</a:t>
            </a:r>
            <a:endParaRPr lang="en-US" sz="2624" dirty="0"/>
          </a:p>
        </p:txBody>
      </p:sp>
      <p:sp>
        <p:nvSpPr>
          <p:cNvPr id="9" name="Text 7"/>
          <p:cNvSpPr/>
          <p:nvPr/>
        </p:nvSpPr>
        <p:spPr>
          <a:xfrm>
            <a:off x="3315653" y="2795945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r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101014"/>
                </a:solidFill>
                <a:latin typeface="Narkisim" panose="020E0502050101010101" pitchFamily="34" charset="-79"/>
                <a:ea typeface="Playfair Display" pitchFamily="34" charset="-122"/>
                <a:cs typeface="Narkisim" panose="020E0502050101010101" pitchFamily="34" charset="-79"/>
              </a:rPr>
              <a:t>Наблюдение</a:t>
            </a:r>
            <a:endParaRPr lang="en-US" sz="2187" dirty="0">
              <a:latin typeface="Narkisim" panose="020E0502050101010101" pitchFamily="34" charset="-79"/>
              <a:cs typeface="Narkisim" panose="020E0502050101010101" pitchFamily="34" charset="-79"/>
            </a:endParaRPr>
          </a:p>
        </p:txBody>
      </p:sp>
      <p:sp>
        <p:nvSpPr>
          <p:cNvPr id="10" name="Text 8"/>
          <p:cNvSpPr/>
          <p:nvPr/>
        </p:nvSpPr>
        <p:spPr>
          <a:xfrm>
            <a:off x="2037993" y="3276362"/>
            <a:ext cx="4055150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2799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Я наблюдала за уроками опытных учителей, изучала их методы и подходы к обучению младших школьников.</a:t>
            </a:r>
            <a:endParaRPr lang="en-US" sz="1750" dirty="0"/>
          </a:p>
        </p:txBody>
      </p:sp>
      <p:sp>
        <p:nvSpPr>
          <p:cNvPr id="11" name="Shape 9"/>
          <p:cNvSpPr/>
          <p:nvPr/>
        </p:nvSpPr>
        <p:spPr>
          <a:xfrm>
            <a:off x="7565172" y="4085927"/>
            <a:ext cx="777597" cy="44410"/>
          </a:xfrm>
          <a:prstGeom prst="rect">
            <a:avLst/>
          </a:prstGeom>
          <a:solidFill>
            <a:srgbClr val="C9C9CE"/>
          </a:solidFill>
          <a:ln/>
        </p:spPr>
      </p:sp>
      <p:sp>
        <p:nvSpPr>
          <p:cNvPr id="12" name="Shape 10"/>
          <p:cNvSpPr/>
          <p:nvPr/>
        </p:nvSpPr>
        <p:spPr>
          <a:xfrm>
            <a:off x="7065228" y="3858220"/>
            <a:ext cx="499943" cy="499943"/>
          </a:xfrm>
          <a:prstGeom prst="roundRect">
            <a:avLst>
              <a:gd name="adj" fmla="val 26667"/>
            </a:avLst>
          </a:prstGeom>
          <a:solidFill>
            <a:srgbClr val="DEDEE9"/>
          </a:solidFill>
          <a:ln/>
        </p:spPr>
      </p:sp>
      <p:sp>
        <p:nvSpPr>
          <p:cNvPr id="13" name="Text 11"/>
          <p:cNvSpPr/>
          <p:nvPr/>
        </p:nvSpPr>
        <p:spPr>
          <a:xfrm>
            <a:off x="7227987" y="3899892"/>
            <a:ext cx="174308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10101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2</a:t>
            </a:r>
            <a:endParaRPr lang="en-US" sz="2624" dirty="0"/>
          </a:p>
        </p:txBody>
      </p:sp>
      <p:sp>
        <p:nvSpPr>
          <p:cNvPr id="14" name="Text 12"/>
          <p:cNvSpPr/>
          <p:nvPr/>
        </p:nvSpPr>
        <p:spPr>
          <a:xfrm>
            <a:off x="8537258" y="3906798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101014"/>
                </a:solidFill>
                <a:latin typeface="Narkisim" panose="020E0502050101010101" pitchFamily="34" charset="-79"/>
                <a:ea typeface="Playfair Display" pitchFamily="34" charset="-122"/>
                <a:cs typeface="Narkisim" panose="020E0502050101010101" pitchFamily="34" charset="-79"/>
              </a:rPr>
              <a:t>Планирование</a:t>
            </a:r>
            <a:endParaRPr lang="en-US" sz="2187" dirty="0">
              <a:latin typeface="Narkisim" panose="020E0502050101010101" pitchFamily="34" charset="-79"/>
              <a:cs typeface="Narkisim" panose="020E0502050101010101" pitchFamily="34" charset="-79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8537258" y="4387215"/>
            <a:ext cx="4055150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Совместно с учителями-наставниками я разработала подробные планы-конспекты уроков и внеклассных мероприятий.</a:t>
            </a:r>
            <a:endParaRPr lang="en-US" sz="1750" dirty="0"/>
          </a:p>
        </p:txBody>
      </p:sp>
      <p:sp>
        <p:nvSpPr>
          <p:cNvPr id="16" name="Shape 14"/>
          <p:cNvSpPr/>
          <p:nvPr/>
        </p:nvSpPr>
        <p:spPr>
          <a:xfrm>
            <a:off x="6287631" y="5543610"/>
            <a:ext cx="777597" cy="44410"/>
          </a:xfrm>
          <a:prstGeom prst="rect">
            <a:avLst/>
          </a:prstGeom>
          <a:solidFill>
            <a:srgbClr val="C9C9CE"/>
          </a:solidFill>
          <a:ln/>
        </p:spPr>
      </p:sp>
      <p:sp>
        <p:nvSpPr>
          <p:cNvPr id="17" name="Shape 15"/>
          <p:cNvSpPr/>
          <p:nvPr/>
        </p:nvSpPr>
        <p:spPr>
          <a:xfrm>
            <a:off x="7065228" y="5315903"/>
            <a:ext cx="499943" cy="499943"/>
          </a:xfrm>
          <a:prstGeom prst="roundRect">
            <a:avLst>
              <a:gd name="adj" fmla="val 26667"/>
            </a:avLst>
          </a:prstGeom>
          <a:solidFill>
            <a:srgbClr val="DEDEE9"/>
          </a:solidFill>
          <a:ln/>
        </p:spPr>
      </p:sp>
      <p:sp>
        <p:nvSpPr>
          <p:cNvPr id="18" name="Text 16"/>
          <p:cNvSpPr/>
          <p:nvPr/>
        </p:nvSpPr>
        <p:spPr>
          <a:xfrm>
            <a:off x="7233821" y="5357574"/>
            <a:ext cx="162639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10101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3</a:t>
            </a:r>
            <a:endParaRPr lang="en-US" sz="2624" dirty="0"/>
          </a:p>
        </p:txBody>
      </p:sp>
      <p:sp>
        <p:nvSpPr>
          <p:cNvPr id="19" name="Text 17"/>
          <p:cNvSpPr/>
          <p:nvPr/>
        </p:nvSpPr>
        <p:spPr>
          <a:xfrm>
            <a:off x="3315653" y="5364480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r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101014"/>
                </a:solidFill>
                <a:latin typeface="Narkisim" panose="020E0502050101010101" pitchFamily="34" charset="-79"/>
                <a:ea typeface="Playfair Display" pitchFamily="34" charset="-122"/>
                <a:cs typeface="Narkisim" panose="020E0502050101010101" pitchFamily="34" charset="-79"/>
              </a:rPr>
              <a:t>Преподавание</a:t>
            </a:r>
            <a:endParaRPr lang="en-US" sz="2187" dirty="0">
              <a:latin typeface="Narkisim" panose="020E0502050101010101" pitchFamily="34" charset="-79"/>
              <a:cs typeface="Narkisim" panose="020E0502050101010101" pitchFamily="34" charset="-79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2037993" y="5844897"/>
            <a:ext cx="4055150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2799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Я самостоятельно провела несколько уроков английского языка, применяя различные техники и приемы.</a:t>
            </a:r>
            <a:endParaRPr lang="en-US" sz="1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7"/>
          </a:solidFill>
          <a:ln/>
        </p:spPr>
      </p:sp>
      <p:sp>
        <p:nvSpPr>
          <p:cNvPr id="4" name="Text 2"/>
          <p:cNvSpPr/>
          <p:nvPr/>
        </p:nvSpPr>
        <p:spPr>
          <a:xfrm>
            <a:off x="2037993" y="918448"/>
            <a:ext cx="10554414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10101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Применение теоретических знаний на практике</a:t>
            </a:r>
            <a:endParaRPr lang="en-US" sz="4374" dirty="0"/>
          </a:p>
        </p:txBody>
      </p:sp>
      <p:sp>
        <p:nvSpPr>
          <p:cNvPr id="5" name="Shape 3"/>
          <p:cNvSpPr/>
          <p:nvPr/>
        </p:nvSpPr>
        <p:spPr>
          <a:xfrm>
            <a:off x="2037993" y="2751534"/>
            <a:ext cx="5166122" cy="2346365"/>
          </a:xfrm>
          <a:prstGeom prst="roundRect">
            <a:avLst>
              <a:gd name="adj" fmla="val 5682"/>
            </a:avLst>
          </a:prstGeom>
          <a:solidFill>
            <a:srgbClr val="DEDEE9"/>
          </a:solidFill>
          <a:ln/>
        </p:spPr>
      </p:sp>
      <p:sp>
        <p:nvSpPr>
          <p:cNvPr id="6" name="Text 4"/>
          <p:cNvSpPr/>
          <p:nvPr/>
        </p:nvSpPr>
        <p:spPr>
          <a:xfrm>
            <a:off x="2260163" y="2973705"/>
            <a:ext cx="3323273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10101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Методика преподавания</a:t>
            </a:r>
            <a:endParaRPr lang="en-US" sz="2187" dirty="0"/>
          </a:p>
        </p:txBody>
      </p:sp>
      <p:sp>
        <p:nvSpPr>
          <p:cNvPr id="7" name="Text 5"/>
          <p:cNvSpPr/>
          <p:nvPr/>
        </p:nvSpPr>
        <p:spPr>
          <a:xfrm>
            <a:off x="2260163" y="3454122"/>
            <a:ext cx="4721781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Я использовала коммуникативный подход, игровые методы и наглядные пособия, чтобы сделать уроки увлекательными и эффективными.</a:t>
            </a:r>
            <a:endParaRPr lang="en-US" sz="1750" dirty="0"/>
          </a:p>
        </p:txBody>
      </p:sp>
      <p:sp>
        <p:nvSpPr>
          <p:cNvPr id="8" name="Shape 6"/>
          <p:cNvSpPr/>
          <p:nvPr/>
        </p:nvSpPr>
        <p:spPr>
          <a:xfrm>
            <a:off x="7426285" y="2751534"/>
            <a:ext cx="5166122" cy="2346365"/>
          </a:xfrm>
          <a:prstGeom prst="roundRect">
            <a:avLst>
              <a:gd name="adj" fmla="val 5682"/>
            </a:avLst>
          </a:prstGeom>
          <a:solidFill>
            <a:srgbClr val="DEDEE9"/>
          </a:solidFill>
          <a:ln/>
        </p:spPr>
      </p:sp>
      <p:sp>
        <p:nvSpPr>
          <p:cNvPr id="9" name="Text 7"/>
          <p:cNvSpPr/>
          <p:nvPr/>
        </p:nvSpPr>
        <p:spPr>
          <a:xfrm>
            <a:off x="7648456" y="2973705"/>
            <a:ext cx="297180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10101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Психология обучения</a:t>
            </a:r>
            <a:endParaRPr lang="en-US" sz="2187" dirty="0"/>
          </a:p>
        </p:txBody>
      </p:sp>
      <p:sp>
        <p:nvSpPr>
          <p:cNvPr id="10" name="Text 8"/>
          <p:cNvSpPr/>
          <p:nvPr/>
        </p:nvSpPr>
        <p:spPr>
          <a:xfrm>
            <a:off x="7648456" y="3454122"/>
            <a:ext cx="4721781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Я учитывала возрастные особенности и интересы младших школьников, поддерживала их мотивацию и создавала благоприятную атмосферу.</a:t>
            </a:r>
            <a:endParaRPr lang="en-US" sz="1750" dirty="0"/>
          </a:p>
        </p:txBody>
      </p:sp>
      <p:sp>
        <p:nvSpPr>
          <p:cNvPr id="11" name="Shape 9"/>
          <p:cNvSpPr/>
          <p:nvPr/>
        </p:nvSpPr>
        <p:spPr>
          <a:xfrm>
            <a:off x="2037993" y="5320070"/>
            <a:ext cx="5166122" cy="1990963"/>
          </a:xfrm>
          <a:prstGeom prst="roundRect">
            <a:avLst>
              <a:gd name="adj" fmla="val 6696"/>
            </a:avLst>
          </a:prstGeom>
          <a:solidFill>
            <a:srgbClr val="DEDEE9"/>
          </a:solidFill>
          <a:ln/>
        </p:spPr>
      </p:sp>
      <p:sp>
        <p:nvSpPr>
          <p:cNvPr id="12" name="Text 10"/>
          <p:cNvSpPr/>
          <p:nvPr/>
        </p:nvSpPr>
        <p:spPr>
          <a:xfrm>
            <a:off x="2260163" y="5542240"/>
            <a:ext cx="3123367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10101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Организация процесса</a:t>
            </a:r>
            <a:endParaRPr lang="en-US" sz="2187" dirty="0"/>
          </a:p>
        </p:txBody>
      </p:sp>
      <p:sp>
        <p:nvSpPr>
          <p:cNvPr id="13" name="Text 11"/>
          <p:cNvSpPr/>
          <p:nvPr/>
        </p:nvSpPr>
        <p:spPr>
          <a:xfrm>
            <a:off x="2260163" y="6022658"/>
            <a:ext cx="4721781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Я планировала структуру уроков, применяла разнообразные формы работы и следила за дисциплиной учащихся.</a:t>
            </a:r>
            <a:endParaRPr lang="en-US" sz="1750" dirty="0"/>
          </a:p>
        </p:txBody>
      </p:sp>
      <p:sp>
        <p:nvSpPr>
          <p:cNvPr id="14" name="Shape 12"/>
          <p:cNvSpPr/>
          <p:nvPr/>
        </p:nvSpPr>
        <p:spPr>
          <a:xfrm>
            <a:off x="7426285" y="5320070"/>
            <a:ext cx="5166122" cy="1990963"/>
          </a:xfrm>
          <a:prstGeom prst="roundRect">
            <a:avLst>
              <a:gd name="adj" fmla="val 6696"/>
            </a:avLst>
          </a:prstGeom>
          <a:solidFill>
            <a:srgbClr val="DEDEE9"/>
          </a:solidFill>
          <a:ln/>
        </p:spPr>
      </p:sp>
      <p:sp>
        <p:nvSpPr>
          <p:cNvPr id="15" name="Text 13"/>
          <p:cNvSpPr/>
          <p:nvPr/>
        </p:nvSpPr>
        <p:spPr>
          <a:xfrm>
            <a:off x="7648456" y="5542240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10101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Оценка и контроль</a:t>
            </a:r>
            <a:endParaRPr lang="en-US" sz="2187" dirty="0"/>
          </a:p>
        </p:txBody>
      </p:sp>
      <p:sp>
        <p:nvSpPr>
          <p:cNvPr id="16" name="Text 14"/>
          <p:cNvSpPr/>
          <p:nvPr/>
        </p:nvSpPr>
        <p:spPr>
          <a:xfrm>
            <a:off x="7648456" y="6022658"/>
            <a:ext cx="4721781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Я использовала различные способы оценки знаний учащихся и своевременно корректировала свою работу.</a:t>
            </a:r>
            <a:endParaRPr lang="en-US" sz="1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7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7">
              <a:alpha val="8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2037993" y="1403033"/>
            <a:ext cx="10554414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101014"/>
                </a:solidFill>
                <a:latin typeface="Narkisim" panose="020E0502050101010101" pitchFamily="34" charset="-79"/>
                <a:ea typeface="Playfair Display" pitchFamily="34" charset="-122"/>
                <a:cs typeface="Narkisim" panose="020E0502050101010101" pitchFamily="34" charset="-79"/>
              </a:rPr>
              <a:t>Трудности, возникшие в ходе практики, и способы их решения</a:t>
            </a:r>
            <a:endParaRPr lang="en-US" sz="4374" dirty="0">
              <a:latin typeface="Narkisim" panose="020E0502050101010101" pitchFamily="34" charset="-79"/>
              <a:cs typeface="Narkisim" panose="020E0502050101010101" pitchFamily="34" charset="-79"/>
            </a:endParaRPr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7993" y="3125033"/>
            <a:ext cx="3518059" cy="88868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260163" y="4346972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101014"/>
                </a:solidFill>
                <a:latin typeface="Narkisim" panose="020E0502050101010101" pitchFamily="34" charset="-79"/>
                <a:ea typeface="Playfair Display" pitchFamily="34" charset="-122"/>
                <a:cs typeface="Narkisim" panose="020E0502050101010101" pitchFamily="34" charset="-79"/>
              </a:rPr>
              <a:t>Адаптация</a:t>
            </a:r>
            <a:endParaRPr lang="en-US" sz="2187" dirty="0">
              <a:latin typeface="Narkisim" panose="020E0502050101010101" pitchFamily="34" charset="-79"/>
              <a:cs typeface="Narkisim" panose="020E0502050101010101" pitchFamily="34" charset="-79"/>
            </a:endParaRPr>
          </a:p>
        </p:txBody>
      </p:sp>
      <p:sp>
        <p:nvSpPr>
          <p:cNvPr id="9" name="Text 5"/>
          <p:cNvSpPr/>
          <p:nvPr/>
        </p:nvSpPr>
        <p:spPr>
          <a:xfrm>
            <a:off x="2260163" y="4827389"/>
            <a:ext cx="3073718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Поначалу было трудно привыкнуть к школьному расписанию и ритму работы, но со временем я влилась в коллектив.</a:t>
            </a:r>
            <a:endParaRPr lang="en-US" sz="17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6052" y="3125033"/>
            <a:ext cx="3518178" cy="88868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778222" y="4346972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101014"/>
                </a:solidFill>
                <a:latin typeface="Narkisim" panose="020E0502050101010101" pitchFamily="34" charset="-79"/>
                <a:ea typeface="Playfair Display" pitchFamily="34" charset="-122"/>
                <a:cs typeface="Narkisim" panose="020E0502050101010101" pitchFamily="34" charset="-79"/>
              </a:rPr>
              <a:t>Дисциплина</a:t>
            </a:r>
            <a:endParaRPr lang="en-US" sz="2187" dirty="0">
              <a:latin typeface="Narkisim" panose="020E0502050101010101" pitchFamily="34" charset="-79"/>
              <a:cs typeface="Narkisim" panose="020E0502050101010101" pitchFamily="34" charset="-79"/>
            </a:endParaRPr>
          </a:p>
        </p:txBody>
      </p:sp>
      <p:sp>
        <p:nvSpPr>
          <p:cNvPr id="12" name="Text 7"/>
          <p:cNvSpPr/>
          <p:nvPr/>
        </p:nvSpPr>
        <p:spPr>
          <a:xfrm>
            <a:off x="5778222" y="4827389"/>
            <a:ext cx="3073837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Временами было сложно удерживать внимание учеников, но я применяла интерактивные методы и поощряла активность.</a:t>
            </a:r>
            <a:endParaRPr lang="en-US" sz="17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74229" y="3125033"/>
            <a:ext cx="3518178" cy="888682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9296400" y="4346972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101014"/>
                </a:solidFill>
                <a:latin typeface="Narkisim" panose="020E0502050101010101" pitchFamily="34" charset="-79"/>
                <a:ea typeface="Playfair Display" pitchFamily="34" charset="-122"/>
                <a:cs typeface="Narkisim" panose="020E0502050101010101" pitchFamily="34" charset="-79"/>
              </a:rPr>
              <a:t>Планирование</a:t>
            </a:r>
            <a:endParaRPr lang="en-US" sz="2187" dirty="0">
              <a:latin typeface="Narkisim" panose="020E0502050101010101" pitchFamily="34" charset="-79"/>
              <a:cs typeface="Narkisim" panose="020E0502050101010101" pitchFamily="34" charset="-79"/>
            </a:endParaRPr>
          </a:p>
        </p:txBody>
      </p:sp>
      <p:sp>
        <p:nvSpPr>
          <p:cNvPr id="15" name="Text 9"/>
          <p:cNvSpPr/>
          <p:nvPr/>
        </p:nvSpPr>
        <p:spPr>
          <a:xfrm>
            <a:off x="9296400" y="4827389"/>
            <a:ext cx="3073837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Разработка подробных планов-конспектов требовала много времени, но это помогало мне четко структурировать уроки.</a:t>
            </a:r>
            <a:endParaRPr lang="en-US" sz="1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7"/>
          </a:solidFill>
          <a:ln/>
        </p:spPr>
      </p:sp>
      <p:sp>
        <p:nvSpPr>
          <p:cNvPr id="4" name="Text 2"/>
          <p:cNvSpPr/>
          <p:nvPr/>
        </p:nvSpPr>
        <p:spPr>
          <a:xfrm>
            <a:off x="2037993" y="1376720"/>
            <a:ext cx="6805732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101014"/>
                </a:solidFill>
                <a:latin typeface="Narkisim" panose="020E0502050101010101" pitchFamily="34" charset="-79"/>
                <a:ea typeface="Playfair Display" pitchFamily="34" charset="-122"/>
                <a:cs typeface="Narkisim" panose="020E0502050101010101" pitchFamily="34" charset="-79"/>
              </a:rPr>
              <a:t>Выводы и рекомендации</a:t>
            </a:r>
            <a:endParaRPr lang="en-US" sz="4374" dirty="0">
              <a:latin typeface="Narkisim" panose="020E0502050101010101" pitchFamily="34" charset="-79"/>
              <a:cs typeface="Narkisim" panose="020E0502050101010101" pitchFamily="34" charset="-79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7993" y="2515433"/>
            <a:ext cx="444341" cy="44434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037993" y="3181945"/>
            <a:ext cx="2388632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101014"/>
                </a:solidFill>
                <a:latin typeface="Narkisim" panose="020E0502050101010101" pitchFamily="34" charset="-79"/>
                <a:ea typeface="Playfair Display" pitchFamily="34" charset="-122"/>
                <a:cs typeface="Narkisim" panose="020E0502050101010101" pitchFamily="34" charset="-79"/>
              </a:rPr>
              <a:t>Профессиональный рост</a:t>
            </a:r>
            <a:endParaRPr lang="en-US" sz="2187" dirty="0">
              <a:latin typeface="Narkisim" panose="020E0502050101010101" pitchFamily="34" charset="-79"/>
              <a:cs typeface="Narkisim" panose="020E0502050101010101" pitchFamily="34" charset="-79"/>
            </a:endParaRPr>
          </a:p>
        </p:txBody>
      </p:sp>
      <p:sp>
        <p:nvSpPr>
          <p:cNvPr id="7" name="Text 4"/>
          <p:cNvSpPr/>
          <p:nvPr/>
        </p:nvSpPr>
        <p:spPr>
          <a:xfrm>
            <a:off x="2037993" y="4009549"/>
            <a:ext cx="2388632" cy="28432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Преддипломная практика стала важным этапом профессионального становления, позволив мне применить теорию на практике.</a:t>
            </a:r>
            <a:endParaRPr lang="en-US" sz="175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9881" y="2515433"/>
            <a:ext cx="444341" cy="444341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759881" y="3181945"/>
            <a:ext cx="2388632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101014"/>
                </a:solidFill>
                <a:latin typeface="Narkisim" panose="020E0502050101010101" pitchFamily="34" charset="-79"/>
                <a:ea typeface="Playfair Display" pitchFamily="34" charset="-122"/>
                <a:cs typeface="Narkisim" panose="020E0502050101010101" pitchFamily="34" charset="-79"/>
              </a:rPr>
              <a:t>Сотрудничест</a:t>
            </a:r>
            <a:r>
              <a:rPr lang="en-US" sz="2187" b="1" dirty="0">
                <a:solidFill>
                  <a:srgbClr val="10101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во</a:t>
            </a:r>
            <a:endParaRPr lang="en-US" sz="2187" dirty="0"/>
          </a:p>
        </p:txBody>
      </p:sp>
      <p:sp>
        <p:nvSpPr>
          <p:cNvPr id="10" name="Text 6"/>
          <p:cNvSpPr/>
          <p:nvPr/>
        </p:nvSpPr>
        <p:spPr>
          <a:xfrm>
            <a:off x="4759881" y="3662363"/>
            <a:ext cx="2388632" cy="28432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Работа с опытными учителями-наставниками обогатила мой педагогический опыт и расширила методический арсенал.</a:t>
            </a:r>
            <a:endParaRPr lang="en-US" sz="175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1768" y="2515433"/>
            <a:ext cx="444341" cy="444341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7481768" y="3181945"/>
            <a:ext cx="2388632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101014"/>
                </a:solidFill>
                <a:latin typeface="Narkisim" panose="020E0502050101010101" pitchFamily="34" charset="-79"/>
                <a:ea typeface="Playfair Display" pitchFamily="34" charset="-122"/>
                <a:cs typeface="Narkisim" panose="020E0502050101010101" pitchFamily="34" charset="-79"/>
              </a:rPr>
              <a:t>Творческий подход</a:t>
            </a:r>
            <a:endParaRPr lang="en-US" sz="2187" dirty="0">
              <a:latin typeface="Narkisim" panose="020E0502050101010101" pitchFamily="34" charset="-79"/>
              <a:cs typeface="Narkisim" panose="020E0502050101010101" pitchFamily="34" charset="-79"/>
            </a:endParaRPr>
          </a:p>
        </p:txBody>
      </p:sp>
      <p:sp>
        <p:nvSpPr>
          <p:cNvPr id="13" name="Text 8"/>
          <p:cNvSpPr/>
          <p:nvPr/>
        </p:nvSpPr>
        <p:spPr>
          <a:xfrm>
            <a:off x="7481768" y="4009549"/>
            <a:ext cx="2388632" cy="24878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Создание интересных уроков и внеклассных мероприятий развило мои творческие способности.</a:t>
            </a:r>
            <a:endParaRPr lang="en-US" sz="1750" dirty="0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03656" y="2515433"/>
            <a:ext cx="444341" cy="444341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0203656" y="3181945"/>
            <a:ext cx="2388751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101014"/>
                </a:solidFill>
                <a:latin typeface="Narkisim" panose="020E0502050101010101" pitchFamily="34" charset="-79"/>
                <a:ea typeface="Playfair Display" pitchFamily="34" charset="-122"/>
                <a:cs typeface="Narkisim" panose="020E0502050101010101" pitchFamily="34" charset="-79"/>
              </a:rPr>
              <a:t>Увереннос</a:t>
            </a:r>
            <a:r>
              <a:rPr lang="en-US" sz="2187" b="1" dirty="0">
                <a:solidFill>
                  <a:srgbClr val="101014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ть</a:t>
            </a:r>
            <a:endParaRPr lang="en-US" sz="2187" dirty="0"/>
          </a:p>
        </p:txBody>
      </p:sp>
      <p:sp>
        <p:nvSpPr>
          <p:cNvPr id="16" name="Text 10"/>
          <p:cNvSpPr/>
          <p:nvPr/>
        </p:nvSpPr>
        <p:spPr>
          <a:xfrm>
            <a:off x="10203656" y="3662363"/>
            <a:ext cx="2388751" cy="28432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Успешное прохождение практики повысило мою уверенность в себе и готовность к будущей профессиональной деятельности.</a:t>
            </a:r>
            <a:endParaRPr lang="en-US" sz="1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E"/>
          </a:solidFill>
          <a:ln/>
        </p:spPr>
      </p:sp>
      <p:sp>
        <p:nvSpPr>
          <p:cNvPr id="3" name="Shape 1"/>
          <p:cNvSpPr/>
          <p:nvPr/>
        </p:nvSpPr>
        <p:spPr>
          <a:xfrm>
            <a:off x="-536" y="0"/>
            <a:ext cx="14630400" cy="8229600"/>
          </a:xfrm>
          <a:prstGeom prst="rect">
            <a:avLst/>
          </a:prstGeom>
          <a:solidFill>
            <a:srgbClr val="F3F3F7"/>
          </a:solidFill>
          <a:ln/>
        </p:spPr>
      </p:sp>
      <p:sp>
        <p:nvSpPr>
          <p:cNvPr id="4" name="Text 2"/>
          <p:cNvSpPr/>
          <p:nvPr/>
        </p:nvSpPr>
        <p:spPr>
          <a:xfrm>
            <a:off x="2037993" y="1982986"/>
            <a:ext cx="5554980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101014"/>
                </a:solidFill>
                <a:latin typeface="Narkisim" panose="020E0502050101010101" pitchFamily="34" charset="-79"/>
                <a:ea typeface="Playfair Display" pitchFamily="34" charset="-122"/>
                <a:cs typeface="Narkisim" panose="020E0502050101010101" pitchFamily="34" charset="-79"/>
              </a:rPr>
              <a:t>Заключение</a:t>
            </a:r>
            <a:endParaRPr lang="en-US" sz="4374" dirty="0">
              <a:latin typeface="Narkisim" panose="020E0502050101010101" pitchFamily="34" charset="-79"/>
              <a:cs typeface="Narkisim" panose="020E0502050101010101" pitchFamily="34" charset="-79"/>
            </a:endParaRPr>
          </a:p>
        </p:txBody>
      </p:sp>
      <p:sp>
        <p:nvSpPr>
          <p:cNvPr id="5" name="Shape 3"/>
          <p:cNvSpPr/>
          <p:nvPr/>
        </p:nvSpPr>
        <p:spPr>
          <a:xfrm>
            <a:off x="2037993" y="3121700"/>
            <a:ext cx="10553343" cy="3124914"/>
          </a:xfrm>
          <a:prstGeom prst="rect">
            <a:avLst/>
          </a:prstGeom>
          <a:solidFill>
            <a:srgbClr val="DEDEE9"/>
          </a:solidFill>
          <a:ln/>
        </p:spPr>
      </p:sp>
      <p:sp>
        <p:nvSpPr>
          <p:cNvPr id="6" name="Text 4"/>
          <p:cNvSpPr/>
          <p:nvPr/>
        </p:nvSpPr>
        <p:spPr>
          <a:xfrm>
            <a:off x="2261473" y="3262551"/>
            <a:ext cx="3069193" cy="21324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Практика стала важным шагом в моем профессиональном становлении как учителя английского языка начальных классов.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5782628" y="3262551"/>
            <a:ext cx="3065383" cy="24878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Она позволила мне применить теоретические знания на практике, приобрести бесценный опыт и сформировать необходимые компетенции.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9299972" y="3262551"/>
            <a:ext cx="3069193" cy="28432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3939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Я благодарна школе, учителям-наставникам и ученикам за возможность пройти эту практику и убеждена, что она станет прочной основой для моей будущей педагогической деятельности.</a:t>
            </a:r>
            <a:endParaRPr lang="en-US" sz="1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492</Words>
  <Application>Microsoft Office PowerPoint</Application>
  <PresentationFormat>Произвольный</PresentationFormat>
  <Paragraphs>67</Paragraphs>
  <Slides>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Narkisim</vt:lpstr>
      <vt:lpstr>Open Sans</vt:lpstr>
      <vt:lpstr>Playfair Display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RS</cp:lastModifiedBy>
  <cp:revision>3</cp:revision>
  <dcterms:created xsi:type="dcterms:W3CDTF">2024-03-28T16:32:01Z</dcterms:created>
  <dcterms:modified xsi:type="dcterms:W3CDTF">2024-03-30T11:05:39Z</dcterms:modified>
</cp:coreProperties>
</file>