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9" r:id="rId4"/>
    <p:sldId id="282" r:id="rId5"/>
    <p:sldId id="280" r:id="rId6"/>
    <p:sldId id="284" r:id="rId7"/>
    <p:sldId id="283" r:id="rId8"/>
    <p:sldId id="285" r:id="rId9"/>
    <p:sldId id="281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D3EA"/>
    <a:srgbClr val="66FF99"/>
    <a:srgbClr val="367DB1"/>
    <a:srgbClr val="000000"/>
    <a:srgbClr val="FFFF00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87" autoAdjust="0"/>
    <p:restoredTop sz="95596" autoAdjust="0"/>
  </p:normalViewPr>
  <p:slideViewPr>
    <p:cSldViewPr>
      <p:cViewPr>
        <p:scale>
          <a:sx n="50" d="100"/>
          <a:sy n="50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CB3DDE4-8362-4682-8B7B-AC973D6421C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113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E41109-D9F6-4F94-A341-4296C9F03CDF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5D23BE-9725-45E0-B280-99F6A1433B4B}" type="slidenum">
              <a:rPr lang="en-US"/>
              <a:pPr/>
              <a:t>2</a:t>
            </a:fld>
            <a:endParaRPr lang="en-US"/>
          </a:p>
        </p:txBody>
      </p:sp>
      <p:sp>
        <p:nvSpPr>
          <p:cNvPr id="112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EBD743-1B56-47A3-A64A-3A85C687FAEB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28398" dir="1593903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990600"/>
            <a:ext cx="7772400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28398" dir="1593903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4977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1676400"/>
            <a:ext cx="1828800" cy="5029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28700" y="1676400"/>
            <a:ext cx="5334000" cy="5029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68925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7618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3888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287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62500" y="2438400"/>
            <a:ext cx="3581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3745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41663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677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68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78795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8476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28700" y="1676400"/>
            <a:ext cx="7315200" cy="71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28700" y="2438400"/>
            <a:ext cx="73152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rgbClr val="367DB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367DB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367DB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367DB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367DB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67DB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67DB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67DB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67DB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367DB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836712"/>
            <a:ext cx="8162106" cy="1463824"/>
          </a:xfrm>
        </p:spPr>
        <p:txBody>
          <a:bodyPr/>
          <a:lstStyle/>
          <a:p>
            <a:pPr algn="ctr"/>
            <a:r>
              <a:rPr lang="ru-RU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</a:rPr>
              <a:t>Окклюзия центральной артерии сетчатки</a:t>
            </a:r>
            <a:endParaRPr lang="en-US" dirty="0">
              <a:ln>
                <a:solidFill>
                  <a:schemeClr val="accent1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82" y="0"/>
            <a:ext cx="9174882" cy="6858000"/>
          </a:xfrm>
          <a:prstGeom prst="rect">
            <a:avLst/>
          </a:prstGeom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263752" y="692696"/>
            <a:ext cx="4906516" cy="5976664"/>
          </a:xfrm>
          <a:noFill/>
          <a:ln>
            <a:noFill/>
          </a:ln>
          <a:effectLst>
            <a:outerShdw algn="ctr" rotWithShape="0">
              <a:schemeClr val="hlink"/>
            </a:outerShdw>
          </a:effectLst>
        </p:spPr>
        <p:txBody>
          <a:bodyPr/>
          <a:lstStyle/>
          <a:p>
            <a:r>
              <a:rPr lang="ru-RU" sz="3200" dirty="0" smtClean="0">
                <a:solidFill>
                  <a:srgbClr val="66FF99"/>
                </a:solidFill>
              </a:rPr>
              <a:t>Окклюзия центральной артерии сетчатки– </a:t>
            </a:r>
            <a:r>
              <a:rPr lang="ru-RU" sz="3200" dirty="0" smtClean="0">
                <a:solidFill>
                  <a:schemeClr val="bg1"/>
                </a:solidFill>
              </a:rPr>
              <a:t>острая блокада центральной </a:t>
            </a:r>
            <a:r>
              <a:rPr lang="ru-RU" sz="3200" dirty="0" err="1" smtClean="0">
                <a:solidFill>
                  <a:schemeClr val="bg1"/>
                </a:solidFill>
              </a:rPr>
              <a:t>ретинальной</a:t>
            </a:r>
            <a:r>
              <a:rPr lang="ru-RU" sz="3200" dirty="0" smtClean="0">
                <a:solidFill>
                  <a:schemeClr val="bg1"/>
                </a:solidFill>
              </a:rPr>
              <a:t> артерии или ее ветвей, приводящая к расстройству кровообращения и ишемии сетчатки.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688" y="0"/>
            <a:ext cx="7380312" cy="68580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lnSpc>
                <a:spcPct val="80000"/>
              </a:lnSpc>
              <a:buNone/>
            </a:pPr>
            <a:endParaRPr lang="ru-RU" dirty="0" smtClean="0"/>
          </a:p>
          <a:p>
            <a:pPr marL="0" indent="0" algn="ctr">
              <a:lnSpc>
                <a:spcPct val="80000"/>
              </a:lnSpc>
              <a:buNone/>
            </a:pPr>
            <a:r>
              <a:rPr lang="ru-RU" sz="5400" dirty="0" smtClean="0">
                <a:latin typeface="Monotype Corsiva" pitchFamily="66" charset="0"/>
              </a:rPr>
              <a:t>Причины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>
                <a:solidFill>
                  <a:srgbClr val="FF0000"/>
                </a:solidFill>
              </a:rPr>
              <a:t>1)Спазм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>
                <a:solidFill>
                  <a:srgbClr val="FF0000"/>
                </a:solidFill>
              </a:rPr>
              <a:t>2)Тромбоз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>
                <a:solidFill>
                  <a:srgbClr val="FF0000"/>
                </a:solidFill>
              </a:rPr>
              <a:t>3)Эмболия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dirty="0" smtClean="0">
                <a:solidFill>
                  <a:srgbClr val="FF0000"/>
                </a:solidFill>
              </a:rPr>
              <a:t>4)Коллапс артериол сетчатки</a:t>
            </a:r>
          </a:p>
          <a:p>
            <a:pPr marL="0" indent="0">
              <a:lnSpc>
                <a:spcPct val="80000"/>
              </a:lnSpc>
              <a:buNone/>
            </a:pPr>
            <a:endParaRPr lang="ru-RU" sz="2000" dirty="0"/>
          </a:p>
          <a:p>
            <a:pPr marL="0" indent="0">
              <a:lnSpc>
                <a:spcPct val="80000"/>
              </a:lnSpc>
              <a:buNone/>
            </a:pPr>
            <a:endParaRPr lang="ru-RU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Факторы риска: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Пожилой возраст(артериальная гипертензия, атеросклероз, гигантоклеточный артериит (болезнь </a:t>
            </a:r>
            <a:r>
              <a:rPr lang="ru-RU" sz="2000" dirty="0" err="1" smtClean="0">
                <a:solidFill>
                  <a:schemeClr val="tx1"/>
                </a:solidFill>
              </a:rPr>
              <a:t>Хортона</a:t>
            </a:r>
            <a:r>
              <a:rPr lang="ru-RU" sz="2000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Молодой возраст(инфекционный эндокардит, пролапс митрального клапана, поражение клапанного аппарата сердца при ревматизме, нарушением сердечного ритма (аритмией), нейроциркуляторная дистония, сахарный диабет, антифосфолипидный синдром.</a:t>
            </a:r>
          </a:p>
          <a:p>
            <a:pPr marL="0" indent="0">
              <a:lnSpc>
                <a:spcPct val="80000"/>
              </a:lnSpc>
              <a:buNone/>
            </a:pP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5301208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5400" dirty="0" smtClean="0">
                <a:latin typeface="Monotype Corsiva" pitchFamily="66" charset="0"/>
              </a:rPr>
              <a:t>Симптомы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Общие симптомы: </a:t>
            </a:r>
            <a:r>
              <a:rPr lang="ru-RU" dirty="0" smtClean="0">
                <a:solidFill>
                  <a:schemeClr val="tx1"/>
                </a:solidFill>
              </a:rPr>
              <a:t>безболезненность, неожиданная потеря зрения на один глаз в течении нескольких секунд, </a:t>
            </a:r>
            <a:r>
              <a:rPr lang="ru-RU" dirty="0" err="1" smtClean="0">
                <a:solidFill>
                  <a:schemeClr val="tx1"/>
                </a:solidFill>
              </a:rPr>
              <a:t>фотопсии</a:t>
            </a:r>
            <a:r>
              <a:rPr lang="ru-RU" dirty="0" smtClean="0">
                <a:solidFill>
                  <a:schemeClr val="tx1"/>
                </a:solidFill>
              </a:rPr>
              <a:t>(тромбоз ЦАС), секторальные выпадения полей зрения.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Изменение зрачка: </a:t>
            </a:r>
            <a:r>
              <a:rPr lang="ru-RU" dirty="0" smtClean="0">
                <a:solidFill>
                  <a:schemeClr val="tx1"/>
                </a:solidFill>
              </a:rPr>
              <a:t>медленно появляется афферентный рачковый дефект. </a:t>
            </a:r>
          </a:p>
          <a:p>
            <a:pPr marL="0" indent="0">
              <a:buNone/>
            </a:pPr>
            <a:endParaRPr lang="ru-RU" sz="1400" dirty="0" smtClean="0"/>
          </a:p>
        </p:txBody>
      </p:sp>
    </p:spTree>
    <p:extLst>
      <p:ext uri="{BB962C8B-B14F-4D97-AF65-F5344CB8AC3E}">
        <p14:creationId xmlns:p14="http://schemas.microsoft.com/office/powerpoint/2010/main" val="414513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6152" y="1700808"/>
            <a:ext cx="9144000" cy="5157192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Развитие поверхностного </a:t>
            </a:r>
            <a:r>
              <a:rPr lang="ru-RU" sz="1800" dirty="0" err="1" smtClean="0">
                <a:solidFill>
                  <a:schemeClr val="tx1"/>
                </a:solidFill>
              </a:rPr>
              <a:t>побеления</a:t>
            </a:r>
            <a:r>
              <a:rPr lang="ru-RU" sz="1800" dirty="0" smtClean="0">
                <a:solidFill>
                  <a:schemeClr val="tx1"/>
                </a:solidFill>
              </a:rPr>
              <a:t> сетчатки может занять несколько часов.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Признак «вишнёвой косточки» в центральной ямке (рис. 1). 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Сохранение кровоснабжения центральной ямки замечет </a:t>
            </a:r>
            <a:r>
              <a:rPr lang="ru-RU" sz="1800" dirty="0" err="1" smtClean="0">
                <a:solidFill>
                  <a:schemeClr val="tx1"/>
                </a:solidFill>
              </a:rPr>
              <a:t>цилиоретинальной</a:t>
            </a:r>
            <a:r>
              <a:rPr lang="ru-RU" sz="1800" dirty="0" smtClean="0">
                <a:solidFill>
                  <a:schemeClr val="tx1"/>
                </a:solidFill>
              </a:rPr>
              <a:t> артерии отмечается в 10% случаев. 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• </a:t>
            </a:r>
            <a:r>
              <a:rPr lang="ru-RU" sz="1800" dirty="0" err="1" smtClean="0">
                <a:solidFill>
                  <a:schemeClr val="tx1"/>
                </a:solidFill>
              </a:rPr>
              <a:t>Ретинальные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интраартериальные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эмоболы</a:t>
            </a:r>
            <a:r>
              <a:rPr lang="ru-RU" sz="1800" dirty="0" smtClean="0">
                <a:solidFill>
                  <a:schemeClr val="tx1"/>
                </a:solidFill>
              </a:rPr>
              <a:t> обнаруживаются в 20% случаев. </a:t>
            </a:r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040" y="2492896"/>
            <a:ext cx="5538192" cy="3225924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 bwMode="auto">
          <a:xfrm>
            <a:off x="4087738" y="656234"/>
            <a:ext cx="4320480" cy="6480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367DB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367DB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367DB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367DB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67DB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67DB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67DB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67DB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367DB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Изменение на глазном дне</a:t>
            </a:r>
            <a:endParaRPr lang="ru-RU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 bwMode="auto">
          <a:xfrm>
            <a:off x="3203848" y="3356992"/>
            <a:ext cx="576064" cy="748866"/>
          </a:xfrm>
          <a:prstGeom prst="straightConnector1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Стрелка вправо 7"/>
          <p:cNvSpPr/>
          <p:nvPr/>
        </p:nvSpPr>
        <p:spPr bwMode="auto">
          <a:xfrm rot="1804593">
            <a:off x="2777194" y="3606764"/>
            <a:ext cx="1008112" cy="249321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• Холестериновые </a:t>
            </a:r>
            <a:r>
              <a:rPr lang="ru-RU" sz="2000" dirty="0" err="1" smtClean="0">
                <a:solidFill>
                  <a:schemeClr val="tx1"/>
                </a:solidFill>
              </a:rPr>
              <a:t>эмболы</a:t>
            </a:r>
            <a:r>
              <a:rPr lang="ru-RU" sz="2000" dirty="0" smtClean="0">
                <a:solidFill>
                  <a:schemeClr val="tx1"/>
                </a:solidFill>
              </a:rPr>
              <a:t> (бляшки </a:t>
            </a:r>
            <a:r>
              <a:rPr lang="ru-RU" sz="2000" dirty="0" err="1" smtClean="0">
                <a:solidFill>
                  <a:schemeClr val="tx1"/>
                </a:solidFill>
              </a:rPr>
              <a:t>Холленхорста</a:t>
            </a:r>
            <a:r>
              <a:rPr lang="ru-RU" sz="2000" dirty="0" smtClean="0">
                <a:solidFill>
                  <a:schemeClr val="tx1"/>
                </a:solidFill>
              </a:rPr>
              <a:t>) - блестящие, жёлтые (рис. 2), попадающие обычно из сонных артерий. 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1200" dirty="0" smtClean="0"/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• </a:t>
            </a:r>
            <a:r>
              <a:rPr lang="ru-RU" sz="1600" dirty="0" err="1" smtClean="0">
                <a:solidFill>
                  <a:schemeClr val="tx1"/>
                </a:solidFill>
              </a:rPr>
              <a:t>Кальцифицированные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эмболы</a:t>
            </a:r>
            <a:r>
              <a:rPr lang="ru-RU" sz="1600" dirty="0" smtClean="0">
                <a:solidFill>
                  <a:schemeClr val="tx1"/>
                </a:solidFill>
              </a:rPr>
              <a:t> - крупные, белые, обычно возникающие на сердечных клапанах. 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chemeClr val="tx1"/>
                </a:solidFill>
              </a:rPr>
              <a:t>• Фибриново-</a:t>
            </a:r>
            <a:r>
              <a:rPr lang="ru-RU" sz="1600" dirty="0" err="1" smtClean="0">
                <a:solidFill>
                  <a:schemeClr val="tx1"/>
                </a:solidFill>
              </a:rPr>
              <a:t>тромбоцитарные</a:t>
            </a:r>
            <a:r>
              <a:rPr lang="ru-RU" sz="1600" dirty="0" smtClean="0">
                <a:solidFill>
                  <a:schemeClr val="tx1"/>
                </a:solidFill>
              </a:rPr>
              <a:t> -удлинённые, матово-белые, попадающие из сонных артерий или с сердечных клапанов. </a:t>
            </a:r>
          </a:p>
          <a:p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314" y="2564904"/>
            <a:ext cx="5256584" cy="2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9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548680"/>
            <a:ext cx="2016224" cy="71596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Monotype Corsiva" pitchFamily="66" charset="0"/>
              </a:rPr>
              <a:t>Лечение</a:t>
            </a:r>
            <a:endParaRPr lang="uk-UA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/>
          <a:lstStyle/>
          <a:p>
            <a:pPr marL="0" indent="0">
              <a:buNone/>
            </a:pPr>
            <a:endParaRPr lang="ru-RU" sz="2000" dirty="0" smtClean="0"/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  <a:latin typeface="Monotype Corsiva" pitchFamily="66" charset="0"/>
              </a:rPr>
              <a:t>Л</a:t>
            </a:r>
            <a:r>
              <a:rPr lang="ru-RU" sz="2000" dirty="0" smtClean="0">
                <a:solidFill>
                  <a:schemeClr val="tx1"/>
                </a:solidFill>
              </a:rPr>
              <a:t>ечение окклюзии центральной артерии сетчатки должно быть начато в первые часы от момента предъявления жалоб на снижение зрения; в противном случае восстановить зрение будет невозможно. </a:t>
            </a:r>
          </a:p>
          <a:p>
            <a:pPr marL="0" indent="0" algn="just">
              <a:buNone/>
            </a:pPr>
            <a:endParaRPr lang="ru-RU" sz="2000" b="1" i="1" u="sng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sz="2000" b="1" i="1" u="sng" dirty="0" smtClean="0">
                <a:solidFill>
                  <a:srgbClr val="FF0000"/>
                </a:solidFill>
              </a:rPr>
              <a:t>Неотложная первичная помощь включает :</a:t>
            </a:r>
            <a:r>
              <a:rPr lang="ru-RU" sz="2000" b="1" i="1" u="sng" dirty="0" smtClean="0"/>
              <a:t> </a:t>
            </a:r>
            <a:r>
              <a:rPr lang="ru-RU" sz="2000" dirty="0" smtClean="0"/>
              <a:t>проведение массажа глазного яблока для восстановления кровотока в ЦАС. С целью снижения ВГД производится инстилляция глазных капель, введение мочегонных препаратов, осуществляется </a:t>
            </a:r>
            <a:r>
              <a:rPr lang="ru-RU" sz="2000" dirty="0" err="1" smtClean="0"/>
              <a:t>парацентез</a:t>
            </a:r>
            <a:r>
              <a:rPr lang="ru-RU" sz="2000" dirty="0" smtClean="0"/>
              <a:t> роговицы.</a:t>
            </a:r>
          </a:p>
          <a:p>
            <a:pPr marL="0" indent="0" algn="just">
              <a:buNone/>
            </a:pPr>
            <a:endParaRPr lang="ru-RU" sz="2000" dirty="0"/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При окклюзии центральной артерии сетчатки, обусловленной спазмом артериол, патогенетическая терапия включает применение вазодилататоров (</a:t>
            </a:r>
            <a:r>
              <a:rPr lang="ru-RU" sz="2000" dirty="0" smtClean="0">
                <a:solidFill>
                  <a:srgbClr val="C00000"/>
                </a:solidFill>
              </a:rPr>
              <a:t>нитроглицерина </a:t>
            </a:r>
            <a:r>
              <a:rPr lang="ru-RU" sz="2000" dirty="0" err="1" smtClean="0">
                <a:solidFill>
                  <a:srgbClr val="C00000"/>
                </a:solidFill>
              </a:rPr>
              <a:t>сублингвально</a:t>
            </a:r>
            <a:r>
              <a:rPr lang="ru-RU" sz="2000" dirty="0" smtClean="0">
                <a:solidFill>
                  <a:srgbClr val="C00000"/>
                </a:solidFill>
              </a:rPr>
              <a:t>, эуфиллина внутривенно, папаверина внутримышечно и др</a:t>
            </a:r>
            <a:r>
              <a:rPr lang="ru-RU" sz="2000" dirty="0" smtClean="0">
                <a:solidFill>
                  <a:schemeClr val="tx1"/>
                </a:solidFill>
              </a:rPr>
              <a:t>.), проведение ингаляций кислородной смесью или гипербарической </a:t>
            </a:r>
            <a:r>
              <a:rPr lang="ru-RU" sz="2000" dirty="0" err="1" smtClean="0">
                <a:solidFill>
                  <a:schemeClr val="tx1"/>
                </a:solidFill>
              </a:rPr>
              <a:t>оксигенации</a:t>
            </a:r>
            <a:r>
              <a:rPr lang="ru-RU" sz="2000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95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3320" y="2255540"/>
            <a:ext cx="915732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Comic Sans MS" pitchFamily="66" charset="0"/>
              </a:rPr>
              <a:t>При тромбозе ЦАС на первый план выходит применение </a:t>
            </a:r>
            <a:r>
              <a:rPr lang="ru-RU" sz="2000" dirty="0" err="1" smtClean="0">
                <a:latin typeface="Comic Sans MS" pitchFamily="66" charset="0"/>
              </a:rPr>
              <a:t>тромболитиков</a:t>
            </a:r>
            <a:r>
              <a:rPr lang="ru-RU" sz="2000" dirty="0" smtClean="0">
                <a:latin typeface="Comic Sans MS" pitchFamily="66" charset="0"/>
              </a:rPr>
              <a:t> и антикоагулянтов, зондирование ветвей глазной артерии через надглазничную артерию, внутривенные </a:t>
            </a:r>
            <a:r>
              <a:rPr lang="ru-RU" sz="2000" dirty="0" err="1" smtClean="0">
                <a:latin typeface="Comic Sans MS" pitchFamily="66" charset="0"/>
              </a:rPr>
              <a:t>инфузии</a:t>
            </a:r>
            <a:r>
              <a:rPr lang="ru-RU" sz="2000" dirty="0" smtClean="0">
                <a:latin typeface="Comic Sans MS" pitchFamily="66" charset="0"/>
              </a:rPr>
              <a:t> декстранов.</a:t>
            </a:r>
          </a:p>
          <a:p>
            <a:pPr algn="just"/>
            <a:r>
              <a:rPr lang="ru-RU" sz="2000" dirty="0" smtClean="0">
                <a:latin typeface="Comic Sans MS" pitchFamily="66" charset="0"/>
              </a:rPr>
              <a:t>При любом типе окклюзии центральной артерий сетчатки целесообразен прием антиоксидантов, местные ретробульбарные и </a:t>
            </a:r>
            <a:r>
              <a:rPr lang="ru-RU" sz="2000" dirty="0" err="1" smtClean="0">
                <a:latin typeface="Comic Sans MS" pitchFamily="66" charset="0"/>
              </a:rPr>
              <a:t>парабульбарные</a:t>
            </a:r>
            <a:r>
              <a:rPr lang="ru-RU" sz="2000" dirty="0" smtClean="0">
                <a:latin typeface="Comic Sans MS" pitchFamily="66" charset="0"/>
              </a:rPr>
              <a:t> инъекции сосудорасширяющих препаратов, инстилляции b-</a:t>
            </a:r>
            <a:r>
              <a:rPr lang="ru-RU" sz="2000" dirty="0" err="1" smtClean="0">
                <a:latin typeface="Comic Sans MS" pitchFamily="66" charset="0"/>
              </a:rPr>
              <a:t>адреноблокаторов</a:t>
            </a:r>
            <a:r>
              <a:rPr lang="ru-RU" sz="2000" dirty="0" smtClean="0">
                <a:latin typeface="Comic Sans MS" pitchFamily="66" charset="0"/>
              </a:rPr>
              <a:t>. Одновременно назначается корригирующее лечение сопутствующей системной патологии.</a:t>
            </a: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Эффективность терапии во многом зависит от сроков ее начала и наиболее высока в первые минуты и часы от момента развития окклюзии центральной артерии сетчатки!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5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324528" cy="77048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-315416"/>
            <a:ext cx="5940152" cy="1755576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Franklin Gothic Medium Cond" pitchFamily="34" charset="0"/>
              </a:rPr>
              <a:t>Спасибо за внимание</a:t>
            </a:r>
            <a:endParaRPr lang="uk-UA" b="1" dirty="0">
              <a:solidFill>
                <a:schemeClr val="bg2">
                  <a:lumMod val="40000"/>
                  <a:lumOff val="60000"/>
                </a:schemeClr>
              </a:solidFill>
              <a:latin typeface="Franklin Gothic Medium Con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77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">
  <a:themeElements>
    <a:clrScheme name="powerpoint-template 6">
      <a:dk1>
        <a:srgbClr val="4D4D4D"/>
      </a:dk1>
      <a:lt1>
        <a:srgbClr val="FFFFFF"/>
      </a:lt1>
      <a:dk2>
        <a:srgbClr val="4D4D4D"/>
      </a:dk2>
      <a:lt2>
        <a:srgbClr val="367DB1"/>
      </a:lt2>
      <a:accent1>
        <a:srgbClr val="448DC0"/>
      </a:accent1>
      <a:accent2>
        <a:srgbClr val="4D93C4"/>
      </a:accent2>
      <a:accent3>
        <a:srgbClr val="FFFFFF"/>
      </a:accent3>
      <a:accent4>
        <a:srgbClr val="404040"/>
      </a:accent4>
      <a:accent5>
        <a:srgbClr val="B0C5DC"/>
      </a:accent5>
      <a:accent6>
        <a:srgbClr val="4585B1"/>
      </a:accent6>
      <a:hlink>
        <a:srgbClr val="71B0DB"/>
      </a:hlink>
      <a:folHlink>
        <a:srgbClr val="DDDDDD"/>
      </a:folHlink>
    </a:clrScheme>
    <a:fontScheme name="powerpoint-template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 1">
        <a:dk1>
          <a:srgbClr val="4D4D4D"/>
        </a:dk1>
        <a:lt1>
          <a:srgbClr val="FFFFFF"/>
        </a:lt1>
        <a:dk2>
          <a:srgbClr val="4D4D4D"/>
        </a:dk2>
        <a:lt2>
          <a:srgbClr val="80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2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3">
        <a:dk1>
          <a:srgbClr val="4D4D4D"/>
        </a:dk1>
        <a:lt1>
          <a:srgbClr val="FFFFFF"/>
        </a:lt1>
        <a:dk2>
          <a:srgbClr val="4D4D4D"/>
        </a:dk2>
        <a:lt2>
          <a:srgbClr val="17593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4">
        <a:dk1>
          <a:srgbClr val="4D4D4D"/>
        </a:dk1>
        <a:lt1>
          <a:srgbClr val="FFFFFF"/>
        </a:lt1>
        <a:dk2>
          <a:srgbClr val="4D4D4D"/>
        </a:dk2>
        <a:lt2>
          <a:srgbClr val="574E4F"/>
        </a:lt2>
        <a:accent1>
          <a:srgbClr val="E54126"/>
        </a:accent1>
        <a:accent2>
          <a:srgbClr val="F04B4A"/>
        </a:accent2>
        <a:accent3>
          <a:srgbClr val="FFFFFF"/>
        </a:accent3>
        <a:accent4>
          <a:srgbClr val="404040"/>
        </a:accent4>
        <a:accent5>
          <a:srgbClr val="F0B0AC"/>
        </a:accent5>
        <a:accent6>
          <a:srgbClr val="D94342"/>
        </a:accent6>
        <a:hlink>
          <a:srgbClr val="E5412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5">
        <a:dk1>
          <a:srgbClr val="4D4D4D"/>
        </a:dk1>
        <a:lt1>
          <a:srgbClr val="FFFFFF"/>
        </a:lt1>
        <a:dk2>
          <a:srgbClr val="4D4D4D"/>
        </a:dk2>
        <a:lt2>
          <a:srgbClr val="574E4F"/>
        </a:lt2>
        <a:accent1>
          <a:srgbClr val="E54126"/>
        </a:accent1>
        <a:accent2>
          <a:srgbClr val="F04B4A"/>
        </a:accent2>
        <a:accent3>
          <a:srgbClr val="FFFFFF"/>
        </a:accent3>
        <a:accent4>
          <a:srgbClr val="404040"/>
        </a:accent4>
        <a:accent5>
          <a:srgbClr val="F0B0AC"/>
        </a:accent5>
        <a:accent6>
          <a:srgbClr val="D94342"/>
        </a:accent6>
        <a:hlink>
          <a:srgbClr val="6E6C7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6">
        <a:dk1>
          <a:srgbClr val="4D4D4D"/>
        </a:dk1>
        <a:lt1>
          <a:srgbClr val="FFFFFF"/>
        </a:lt1>
        <a:dk2>
          <a:srgbClr val="4D4D4D"/>
        </a:dk2>
        <a:lt2>
          <a:srgbClr val="367DB1"/>
        </a:lt2>
        <a:accent1>
          <a:srgbClr val="448DC0"/>
        </a:accent1>
        <a:accent2>
          <a:srgbClr val="4D93C4"/>
        </a:accent2>
        <a:accent3>
          <a:srgbClr val="FFFFFF"/>
        </a:accent3>
        <a:accent4>
          <a:srgbClr val="404040"/>
        </a:accent4>
        <a:accent5>
          <a:srgbClr val="B0C5DC"/>
        </a:accent5>
        <a:accent6>
          <a:srgbClr val="4585B1"/>
        </a:accent6>
        <a:hlink>
          <a:srgbClr val="71B0DB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 7">
        <a:dk1>
          <a:srgbClr val="4D4D4D"/>
        </a:dk1>
        <a:lt1>
          <a:srgbClr val="FFFFFF"/>
        </a:lt1>
        <a:dk2>
          <a:srgbClr val="4D4D4D"/>
        </a:dk2>
        <a:lt2>
          <a:srgbClr val="A40018"/>
        </a:lt2>
        <a:accent1>
          <a:srgbClr val="448DC0"/>
        </a:accent1>
        <a:accent2>
          <a:srgbClr val="4D93C4"/>
        </a:accent2>
        <a:accent3>
          <a:srgbClr val="FFFFFF"/>
        </a:accent3>
        <a:accent4>
          <a:srgbClr val="404040"/>
        </a:accent4>
        <a:accent5>
          <a:srgbClr val="B0C5DC"/>
        </a:accent5>
        <a:accent6>
          <a:srgbClr val="4585B1"/>
        </a:accent6>
        <a:hlink>
          <a:srgbClr val="BD1D4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381</TotalTime>
  <Words>396</Words>
  <Application>Microsoft Office PowerPoint</Application>
  <PresentationFormat>Экран (4:3)</PresentationFormat>
  <Paragraphs>60</Paragraphs>
  <Slides>9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powerpoint-template</vt:lpstr>
      <vt:lpstr>Окклюзия центральной артерии сетчатки</vt:lpstr>
      <vt:lpstr>Окклюзия центральной артерии сетчатки– острая блокада центральной ретинальной артерии или ее ветвей, приводящая к расстройству кровообращения и ишемии сетчатки.</vt:lpstr>
      <vt:lpstr>Презентация PowerPoint</vt:lpstr>
      <vt:lpstr>Презентация PowerPoint</vt:lpstr>
      <vt:lpstr>Презентация PowerPoint</vt:lpstr>
      <vt:lpstr>Презентация PowerPoint</vt:lpstr>
      <vt:lpstr>Лечение</vt:lpstr>
      <vt:lpstr>Презентация PowerPoint</vt:lpstr>
      <vt:lpstr>Спасибо за внимание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Окклюзия центральной артерии сетчатки</dc:title>
  <dc:creator>Лилия</dc:creator>
  <cp:lastModifiedBy>Лилия</cp:lastModifiedBy>
  <cp:revision>28</cp:revision>
  <dcterms:created xsi:type="dcterms:W3CDTF">2018-03-24T08:35:24Z</dcterms:created>
  <dcterms:modified xsi:type="dcterms:W3CDTF">2020-09-04T15:22:22Z</dcterms:modified>
</cp:coreProperties>
</file>