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13"/>
  </p:notes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D9DDBB-DF29-48C7-8E2B-1B3B07761A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5E577-9E76-4D9F-A997-635E6CAA93B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387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8AAFC-F45B-4763-9C1F-8029DFCE03F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85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7695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3120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8148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0003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4093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2673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9765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246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61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1665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248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827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2816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3849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7044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281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471BD-8E89-4D6A-BA50-5BDC53CAD974}" type="datetimeFigureOut">
              <a:rPr lang="uk-UA" smtClean="0"/>
              <a:t>16.03.2023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AEC241-7E26-40A1-BD7D-F5DFC1B7661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559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17" Type="http://schemas.microsoft.com/office/2007/relationships/hdphoto" Target="../media/hdphoto4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3.wdp"/><Relationship Id="rId5" Type="http://schemas.openxmlformats.org/officeDocument/2006/relationships/image" Target="../media/image24.pn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microsoft.com/office/2007/relationships/hdphoto" Target="../media/hdphoto1.wdp"/><Relationship Id="rId9" Type="http://schemas.microsoft.com/office/2007/relationships/hdphoto" Target="../media/hdphoto2.wdp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Розв’язування задач та вправ</a:t>
            </a:r>
            <a:endParaRPr lang="uk-UA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515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52" y="406449"/>
            <a:ext cx="6616036" cy="1149396"/>
          </a:xfrm>
          <a:prstGeom prst="rect">
            <a:avLst/>
          </a:prstGeom>
        </p:spPr>
      </p:pic>
      <p:pic>
        <p:nvPicPr>
          <p:cNvPr id="2050" name="Picture 2" descr="Класна кімната: векторна графіка, зображення, Класна кімната малюнки |  Скачати з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1978" y="0"/>
            <a:ext cx="5320022" cy="390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8311486" y="2251880"/>
            <a:ext cx="27000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H="1">
            <a:off x="6957988" y="2251880"/>
            <a:ext cx="1353498" cy="55663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8311486" y="1058091"/>
            <a:ext cx="0" cy="11937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9223250" y="1830866"/>
            <a:ext cx="6174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6м</a:t>
            </a:r>
          </a:p>
        </p:txBody>
      </p:sp>
      <p:sp>
        <p:nvSpPr>
          <p:cNvPr id="12" name="Прямоугольник 11"/>
          <p:cNvSpPr/>
          <p:nvPr/>
        </p:nvSpPr>
        <p:spPr>
          <a:xfrm rot="19840797">
            <a:off x="7495927" y="2354086"/>
            <a:ext cx="556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9м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5400000">
            <a:off x="8129879" y="1424152"/>
            <a:ext cx="832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3,2м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2514" y="1950848"/>
            <a:ext cx="906562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= 9</a:t>
            </a:r>
            <a:r>
              <a:rPr lang="uk-UA" dirty="0" smtClean="0"/>
              <a:t> м</a:t>
            </a:r>
            <a:endParaRPr lang="en-US" dirty="0" smtClean="0"/>
          </a:p>
          <a:p>
            <a:r>
              <a:rPr lang="en-US" dirty="0" smtClean="0"/>
              <a:t>b = 6</a:t>
            </a:r>
            <a:r>
              <a:rPr lang="uk-UA" dirty="0" smtClean="0"/>
              <a:t> м</a:t>
            </a:r>
            <a:endParaRPr lang="en-US" dirty="0" smtClean="0"/>
          </a:p>
          <a:p>
            <a:r>
              <a:rPr lang="en-US" dirty="0" smtClean="0"/>
              <a:t>h = 3,2</a:t>
            </a:r>
            <a:r>
              <a:rPr lang="uk-UA" dirty="0" smtClean="0"/>
              <a:t> м</a:t>
            </a:r>
            <a:endParaRPr lang="en-US" dirty="0" smtClean="0"/>
          </a:p>
          <a:p>
            <a:r>
              <a:rPr lang="en-US" dirty="0" smtClean="0"/>
              <a:t>V</a:t>
            </a:r>
            <a:r>
              <a:rPr lang="uk-UA" dirty="0" smtClean="0"/>
              <a:t>(на одного уч.) = 6 </a:t>
            </a:r>
            <a:r>
              <a:rPr lang="uk-UA" dirty="0" err="1" smtClean="0"/>
              <a:t>м.куб</a:t>
            </a:r>
            <a:endParaRPr lang="en-US" dirty="0" smtClean="0"/>
          </a:p>
          <a:p>
            <a:r>
              <a:rPr lang="en-US" dirty="0" smtClean="0"/>
              <a:t>N </a:t>
            </a:r>
            <a:r>
              <a:rPr lang="uk-UA" dirty="0" smtClean="0"/>
              <a:t>(кількість учнів) = ?</a:t>
            </a:r>
          </a:p>
          <a:p>
            <a:endParaRPr lang="uk-UA" dirty="0"/>
          </a:p>
          <a:p>
            <a:r>
              <a:rPr lang="en-US" dirty="0" smtClean="0"/>
              <a:t>V = </a:t>
            </a:r>
            <a:r>
              <a:rPr lang="en-US" dirty="0" err="1" smtClean="0"/>
              <a:t>abh</a:t>
            </a:r>
            <a:r>
              <a:rPr lang="en-US" dirty="0" smtClean="0"/>
              <a:t> = 9 * 6 * 3,2 = 172,8</a:t>
            </a:r>
          </a:p>
          <a:p>
            <a:r>
              <a:rPr lang="en-US" dirty="0" smtClean="0"/>
              <a:t>N</a:t>
            </a:r>
            <a:r>
              <a:rPr lang="uk-UA" dirty="0" smtClean="0"/>
              <a:t>(кількість уч.)</a:t>
            </a:r>
            <a:r>
              <a:rPr lang="en-US" dirty="0" smtClean="0"/>
              <a:t> = V : V</a:t>
            </a:r>
            <a:r>
              <a:rPr lang="uk-UA" dirty="0" smtClean="0"/>
              <a:t>(на одного уч.)</a:t>
            </a:r>
            <a:r>
              <a:rPr lang="en-US" dirty="0" smtClean="0"/>
              <a:t> = 172,8 : 6 = 28,8</a:t>
            </a:r>
          </a:p>
          <a:p>
            <a:r>
              <a:rPr lang="uk-UA" dirty="0" smtClean="0"/>
              <a:t>Так як кількість учнів може бути лише цілим числом, то в класній кімнаті з даними розмірами можна розмістити лише 28 учнів</a:t>
            </a:r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Відповідь: 28 учнів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2399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 tmFilter="0,0; .5, 1; 1, 1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 tmFilter="0,0; .5, 1; 1, 1"/>
                                        <p:tgtEl>
                                          <p:spTgt spid="1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2222" y="1882220"/>
            <a:ext cx="2244145" cy="3261331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22185A-496F-4C70-9D8D-D70AC743BCEE}" type="datetime1">
              <a:rPr kumimoji="0" lang="uk-UA" sz="24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16.03.2023</a:t>
            </a:fld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Сьогодні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55596" y="494529"/>
            <a:ext cx="8732066" cy="588037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Рефлексія. Оберіть відповідну цеглинку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LEGO</a:t>
            </a:r>
            <a:r>
              <a:rPr kumimoji="0" lang="uk-UA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16095" y="1298217"/>
            <a:ext cx="105497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>
                <a:ln/>
                <a:solidFill>
                  <a:srgbClr val="00B75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Цеглинку </a:t>
            </a:r>
            <a:r>
              <a:rPr kumimoji="0" lang="en-US" sz="4000" b="1" i="0" u="none" strike="noStrike" kern="1200" cap="none" spc="0" normalizeH="0" baseline="0" noProof="0" dirty="0">
                <a:ln/>
                <a:solidFill>
                  <a:srgbClr val="00B75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LEGO</a:t>
            </a:r>
            <a:r>
              <a:rPr kumimoji="0" lang="uk-UA" sz="4000" b="1" i="0" u="none" strike="noStrike" kern="1200" cap="none" spc="0" normalizeH="0" baseline="0" noProof="0" dirty="0">
                <a:ln/>
                <a:solidFill>
                  <a:srgbClr val="00B75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підійміть, зустріч нашу оцініть.</a:t>
            </a:r>
            <a:endParaRPr kumimoji="0" lang="ru-RU" sz="4000" b="1" i="0" u="none" strike="noStrike" kern="1200" cap="none" spc="0" normalizeH="0" baseline="0" noProof="0" dirty="0">
              <a:ln/>
              <a:solidFill>
                <a:srgbClr val="00B75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228" y="2169132"/>
            <a:ext cx="1783461" cy="2884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5901" y="2088583"/>
            <a:ext cx="2076450" cy="30454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0924" y="2201235"/>
            <a:ext cx="1968678" cy="29713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1204" y="2006103"/>
            <a:ext cx="2347570" cy="3100300"/>
          </a:xfrm>
          <a:prstGeom prst="rect">
            <a:avLst/>
          </a:prstGeom>
        </p:spPr>
      </p:pic>
      <p:pic>
        <p:nvPicPr>
          <p:cNvPr id="19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31164" l="0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703" b="67770"/>
          <a:stretch/>
        </p:blipFill>
        <p:spPr bwMode="auto">
          <a:xfrm>
            <a:off x="4768430" y="5044995"/>
            <a:ext cx="2390087" cy="1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56" b="31361" l="52022" r="984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13" t="-466" r="-1010" b="68236"/>
          <a:stretch/>
        </p:blipFill>
        <p:spPr bwMode="auto">
          <a:xfrm>
            <a:off x="177086" y="5044994"/>
            <a:ext cx="2390087" cy="1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728" b="61933" l="1395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" t="31073" r="50112" b="36697"/>
          <a:stretch/>
        </p:blipFill>
        <p:spPr bwMode="auto">
          <a:xfrm>
            <a:off x="7173354" y="5019588"/>
            <a:ext cx="2390087" cy="1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722" b="91716" l="50628" r="977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12" t="63097" r="1391" b="4673"/>
          <a:stretch/>
        </p:blipFill>
        <p:spPr bwMode="auto">
          <a:xfrm>
            <a:off x="9409258" y="5053495"/>
            <a:ext cx="2477942" cy="171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525" b="95858" l="1953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903" r="49476"/>
          <a:stretch/>
        </p:blipFill>
        <p:spPr bwMode="auto">
          <a:xfrm>
            <a:off x="2403997" y="5106403"/>
            <a:ext cx="2469564" cy="195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31164" l="0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703" b="67770"/>
          <a:stretch/>
        </p:blipFill>
        <p:spPr bwMode="auto">
          <a:xfrm>
            <a:off x="6502244" y="2874775"/>
            <a:ext cx="685701" cy="4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56" b="31361" l="52022" r="984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713" t="-466" r="-1010" b="68236"/>
          <a:stretch/>
        </p:blipFill>
        <p:spPr bwMode="auto">
          <a:xfrm>
            <a:off x="406632" y="2788957"/>
            <a:ext cx="685701" cy="4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3728" b="61933" l="1395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" t="31073" r="50112" b="36697"/>
          <a:stretch/>
        </p:blipFill>
        <p:spPr bwMode="auto">
          <a:xfrm>
            <a:off x="8995923" y="3000279"/>
            <a:ext cx="685701" cy="4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2722" b="91716" l="50628" r="977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312" t="63097" r="1391" b="4673"/>
          <a:stretch/>
        </p:blipFill>
        <p:spPr bwMode="auto">
          <a:xfrm>
            <a:off x="10958772" y="2429842"/>
            <a:ext cx="685701" cy="49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Демонстраційний матеріал &quot;Цеглинки LEGO&quot; | Інші методичні матеріали. НУШ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25" b="95858" l="1953" r="488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903" r="49476"/>
          <a:stretch/>
        </p:blipFill>
        <p:spPr bwMode="auto">
          <a:xfrm>
            <a:off x="2765480" y="2429862"/>
            <a:ext cx="708502" cy="560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9398840" y="5851950"/>
            <a:ext cx="24005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Було складно!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66FC8B-76EF-4077-8A8A-18F32CEBD126}"/>
              </a:ext>
            </a:extLst>
          </p:cNvPr>
          <p:cNvSpPr txBox="1"/>
          <p:nvPr/>
        </p:nvSpPr>
        <p:spPr>
          <a:xfrm>
            <a:off x="177086" y="5741164"/>
            <a:ext cx="2084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Все було легко!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64664" y="5623083"/>
            <a:ext cx="1696172" cy="919401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Було цікаво!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2400879" y="5712799"/>
            <a:ext cx="21941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Я дуже втомився!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B1D2875-BFF4-4440-AAA9-AFE83C9180AA}"/>
              </a:ext>
            </a:extLst>
          </p:cNvPr>
          <p:cNvSpPr txBox="1"/>
          <p:nvPr/>
        </p:nvSpPr>
        <p:spPr>
          <a:xfrm>
            <a:off x="7236710" y="5660878"/>
            <a:ext cx="20883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У мене все вийшло!</a:t>
            </a:r>
          </a:p>
        </p:txBody>
      </p:sp>
    </p:spTree>
    <p:extLst>
      <p:ext uri="{BB962C8B-B14F-4D97-AF65-F5344CB8AC3E}">
        <p14:creationId xmlns:p14="http://schemas.microsoft.com/office/powerpoint/2010/main" val="267620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uk-UA" b="1" dirty="0" smtClean="0">
                <a:solidFill>
                  <a:srgbClr val="B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Прямокутній паралелепіпед</a:t>
            </a:r>
            <a:endParaRPr lang="ru-RU" b="1" dirty="0">
              <a:solidFill>
                <a:srgbClr val="B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038850" y="2286001"/>
          <a:ext cx="11430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2286001"/>
                        <a:ext cx="114300" cy="252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38850" y="22860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20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228600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6038850" y="228600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Формула" r:id="rId6" imgW="114120" imgH="215640" progId="Equation.3">
                  <p:embed/>
                </p:oleObj>
              </mc:Choice>
              <mc:Fallback>
                <p:oleObj name="Формула" r:id="rId6" imgW="114120" imgH="215640" progId="Equation.3">
                  <p:embed/>
                  <p:pic>
                    <p:nvPicPr>
                      <p:cNvPr id="20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228600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Объект 2"/>
          <p:cNvSpPr txBox="1">
            <a:spLocks/>
          </p:cNvSpPr>
          <p:nvPr/>
        </p:nvSpPr>
        <p:spPr bwMode="auto">
          <a:xfrm>
            <a:off x="3309938" y="5108575"/>
            <a:ext cx="627062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uk-UA" sz="4400" b="1" i="1">
                <a:solidFill>
                  <a:srgbClr val="FF0000"/>
                </a:solidFill>
                <a:latin typeface="Calibri" pitchFamily="34" charset="0"/>
              </a:rPr>
              <a:t>а</a:t>
            </a:r>
            <a:endParaRPr lang="ru-RU" sz="4400">
              <a:latin typeface="Calibri" pitchFamily="34" charset="0"/>
            </a:endParaRPr>
          </a:p>
        </p:txBody>
      </p:sp>
      <p:sp>
        <p:nvSpPr>
          <p:cNvPr id="18" name="Левая фигурная скобка 17"/>
          <p:cNvSpPr/>
          <p:nvPr/>
        </p:nvSpPr>
        <p:spPr>
          <a:xfrm rot="10800000">
            <a:off x="6096001" y="2465389"/>
            <a:ext cx="504825" cy="1773237"/>
          </a:xfrm>
          <a:prstGeom prst="leftBrace">
            <a:avLst>
              <a:gd name="adj1" fmla="val 46519"/>
              <a:gd name="adj2" fmla="val 452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738939" y="3857626"/>
            <a:ext cx="3684587" cy="166687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uk-UA" sz="5700" b="1" i="1" dirty="0">
                <a:solidFill>
                  <a:srgbClr val="FF0000"/>
                </a:solidFill>
              </a:rPr>
              <a:t>а </a:t>
            </a:r>
            <a:r>
              <a:rPr lang="uk-UA" sz="3800" i="1" dirty="0"/>
              <a:t>,</a:t>
            </a:r>
            <a:r>
              <a:rPr lang="uk-UA" sz="6000" dirty="0"/>
              <a:t> </a:t>
            </a:r>
            <a:r>
              <a:rPr lang="en-US" sz="5700" b="1" i="1" dirty="0">
                <a:solidFill>
                  <a:srgbClr val="FF0000"/>
                </a:solidFill>
              </a:rPr>
              <a:t>b</a:t>
            </a:r>
            <a:r>
              <a:rPr lang="uk-UA" sz="4000" i="1" dirty="0"/>
              <a:t> і</a:t>
            </a:r>
            <a:r>
              <a:rPr lang="uk-UA" sz="6600" dirty="0"/>
              <a:t> </a:t>
            </a:r>
            <a:r>
              <a:rPr lang="en-US" sz="6000" b="1" i="1" dirty="0" smtClean="0">
                <a:solidFill>
                  <a:srgbClr val="FF0000"/>
                </a:solidFill>
              </a:rPr>
              <a:t>h</a:t>
            </a:r>
            <a:r>
              <a:rPr lang="uk-UA" sz="4000" b="1" i="1" dirty="0" smtClean="0">
                <a:solidFill>
                  <a:srgbClr val="0070C0"/>
                </a:solidFill>
              </a:rPr>
              <a:t> </a:t>
            </a:r>
            <a:r>
              <a:rPr lang="uk-UA" sz="4600" dirty="0"/>
              <a:t>-  </a:t>
            </a:r>
            <a:r>
              <a:rPr lang="uk-UA" sz="4600" b="1" dirty="0"/>
              <a:t>виміри</a:t>
            </a:r>
            <a:r>
              <a:rPr lang="uk-UA" sz="4100" b="1" dirty="0"/>
              <a:t> прямокутного паралелепіпеда</a:t>
            </a:r>
            <a:endParaRPr lang="ru-RU" sz="4100" b="1" dirty="0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3572669" y="3452019"/>
            <a:ext cx="503238" cy="3390900"/>
          </a:xfrm>
          <a:prstGeom prst="leftBrace">
            <a:avLst>
              <a:gd name="adj1" fmla="val 46519"/>
              <a:gd name="adj2" fmla="val 452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453189" y="3143251"/>
            <a:ext cx="630237" cy="612775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n-US" sz="5700" b="1" i="1" dirty="0">
                <a:solidFill>
                  <a:srgbClr val="FF0000"/>
                </a:solidFill>
              </a:rPr>
              <a:t>h</a:t>
            </a:r>
            <a:endParaRPr lang="ru-RU" sz="4100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5738814" y="4608513"/>
            <a:ext cx="757237" cy="6350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uk-UA" sz="6000" dirty="0"/>
              <a:t> </a:t>
            </a:r>
            <a:r>
              <a:rPr lang="en-US" sz="5700" b="1" i="1" dirty="0">
                <a:solidFill>
                  <a:srgbClr val="FF0000"/>
                </a:solidFill>
              </a:rPr>
              <a:t>b</a:t>
            </a:r>
            <a:endParaRPr lang="ru-RU" sz="4100" dirty="0"/>
          </a:p>
        </p:txBody>
      </p:sp>
      <p:sp>
        <p:nvSpPr>
          <p:cNvPr id="2060" name="AutoShape 41"/>
          <p:cNvSpPr>
            <a:spLocks noChangeArrowheads="1"/>
          </p:cNvSpPr>
          <p:nvPr/>
        </p:nvSpPr>
        <p:spPr bwMode="auto">
          <a:xfrm>
            <a:off x="2188370" y="2376486"/>
            <a:ext cx="3929062" cy="2413000"/>
          </a:xfrm>
          <a:prstGeom prst="cube">
            <a:avLst>
              <a:gd name="adj" fmla="val 25000"/>
            </a:avLst>
          </a:prstGeom>
          <a:gradFill rotWithShape="1">
            <a:gsLst>
              <a:gs pos="0">
                <a:srgbClr val="00A000"/>
              </a:gs>
              <a:gs pos="50000">
                <a:srgbClr val="00E600"/>
              </a:gs>
              <a:gs pos="100000">
                <a:srgbClr val="00FF00"/>
              </a:gs>
            </a:gsLst>
            <a:lin ang="2700000" scaled="1"/>
          </a:gra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uk-UA">
              <a:latin typeface="Calibri" pitchFamily="34" charset="0"/>
            </a:endParaRPr>
          </a:p>
        </p:txBody>
      </p:sp>
      <p:sp>
        <p:nvSpPr>
          <p:cNvPr id="25" name="Левая фигурная скобка 24"/>
          <p:cNvSpPr/>
          <p:nvPr/>
        </p:nvSpPr>
        <p:spPr>
          <a:xfrm rot="13447775">
            <a:off x="5773738" y="4275139"/>
            <a:ext cx="347662" cy="828675"/>
          </a:xfrm>
          <a:prstGeom prst="leftBrace">
            <a:avLst>
              <a:gd name="adj1" fmla="val 46519"/>
              <a:gd name="adj2" fmla="val 4522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" name="Объект 2"/>
          <p:cNvSpPr txBox="1">
            <a:spLocks noGrp="1"/>
          </p:cNvSpPr>
          <p:nvPr>
            <p:ph idx="1"/>
          </p:nvPr>
        </p:nvSpPr>
        <p:spPr>
          <a:xfrm>
            <a:off x="1881189" y="1463675"/>
            <a:ext cx="5857875" cy="1036638"/>
          </a:xfrm>
        </p:spPr>
        <p:txBody>
          <a:bodyPr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US" sz="6000" b="1" i="1" dirty="0">
                <a:solidFill>
                  <a:srgbClr val="0070C0"/>
                </a:solidFill>
              </a:rPr>
              <a:t>S</a:t>
            </a:r>
            <a:r>
              <a:rPr lang="uk-UA" sz="6000" b="1" i="1" dirty="0">
                <a:solidFill>
                  <a:srgbClr val="0070C0"/>
                </a:solidFill>
              </a:rPr>
              <a:t> = </a:t>
            </a:r>
            <a:r>
              <a:rPr lang="uk-UA" sz="6000" b="1" i="1" dirty="0">
                <a:solidFill>
                  <a:srgbClr val="FF0000"/>
                </a:solidFill>
              </a:rPr>
              <a:t>2(а</a:t>
            </a:r>
            <a:r>
              <a:rPr lang="en-US" sz="6000" b="1" i="1" dirty="0">
                <a:solidFill>
                  <a:srgbClr val="FF0000"/>
                </a:solidFill>
              </a:rPr>
              <a:t>b </a:t>
            </a:r>
            <a:r>
              <a:rPr lang="uk-UA" sz="6000" b="1" i="1" dirty="0">
                <a:solidFill>
                  <a:srgbClr val="FF0000"/>
                </a:solidFill>
              </a:rPr>
              <a:t>+</a:t>
            </a:r>
            <a:r>
              <a:rPr lang="en-US" sz="6000" b="1" i="1" dirty="0">
                <a:solidFill>
                  <a:srgbClr val="FF0000"/>
                </a:solidFill>
              </a:rPr>
              <a:t> </a:t>
            </a:r>
            <a:r>
              <a:rPr lang="uk-UA" sz="6000" b="1" i="1" dirty="0" smtClean="0">
                <a:solidFill>
                  <a:srgbClr val="FF0000"/>
                </a:solidFill>
              </a:rPr>
              <a:t>а</a:t>
            </a:r>
            <a:r>
              <a:rPr lang="en-US" sz="6000" b="1" i="1" dirty="0" smtClean="0">
                <a:solidFill>
                  <a:srgbClr val="FF0000"/>
                </a:solidFill>
              </a:rPr>
              <a:t>h </a:t>
            </a:r>
            <a:r>
              <a:rPr lang="uk-UA" sz="6000" b="1" i="1" dirty="0">
                <a:solidFill>
                  <a:srgbClr val="FF0000"/>
                </a:solidFill>
              </a:rPr>
              <a:t>+</a:t>
            </a:r>
            <a:r>
              <a:rPr lang="en-US" sz="6000" b="1" i="1" dirty="0">
                <a:solidFill>
                  <a:srgbClr val="FF0000"/>
                </a:solidFill>
              </a:rPr>
              <a:t> </a:t>
            </a:r>
            <a:r>
              <a:rPr lang="en-US" sz="6000" b="1" i="1" dirty="0" err="1" smtClean="0">
                <a:solidFill>
                  <a:srgbClr val="FF0000"/>
                </a:solidFill>
              </a:rPr>
              <a:t>hb</a:t>
            </a:r>
            <a:r>
              <a:rPr lang="uk-UA" sz="6000" b="1" i="1" dirty="0">
                <a:solidFill>
                  <a:srgbClr val="FF0000"/>
                </a:solidFill>
              </a:rPr>
              <a:t>)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08316" y="5710832"/>
            <a:ext cx="51058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 = 4(a + b + h)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951535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5943600" y="192845"/>
            <a:ext cx="4224220" cy="2458916"/>
            <a:chOff x="2128838" y="2376486"/>
            <a:chExt cx="4954588" cy="3419477"/>
          </a:xfrm>
        </p:grpSpPr>
        <p:sp>
          <p:nvSpPr>
            <p:cNvPr id="2" name="Объект 2"/>
            <p:cNvSpPr txBox="1">
              <a:spLocks/>
            </p:cNvSpPr>
            <p:nvPr/>
          </p:nvSpPr>
          <p:spPr bwMode="auto">
            <a:xfrm>
              <a:off x="3309938" y="5108575"/>
              <a:ext cx="627062" cy="687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>
                <a:spcBef>
                  <a:spcPct val="20000"/>
                </a:spcBef>
                <a:buFont typeface="Arial" charset="0"/>
                <a:buNone/>
              </a:pPr>
              <a:r>
                <a:rPr lang="uk-UA" sz="4400" b="1" i="1">
                  <a:solidFill>
                    <a:srgbClr val="FF0000"/>
                  </a:solidFill>
                  <a:latin typeface="Calibri" pitchFamily="34" charset="0"/>
                </a:rPr>
                <a:t>а</a:t>
              </a:r>
              <a:endParaRPr lang="ru-RU" sz="4400">
                <a:latin typeface="Calibri" pitchFamily="34" charset="0"/>
              </a:endParaRPr>
            </a:p>
          </p:txBody>
        </p:sp>
        <p:sp>
          <p:nvSpPr>
            <p:cNvPr id="3" name="Левая фигурная скобка 2"/>
            <p:cNvSpPr/>
            <p:nvPr/>
          </p:nvSpPr>
          <p:spPr>
            <a:xfrm rot="10800000">
              <a:off x="6096001" y="2465389"/>
              <a:ext cx="504825" cy="1773237"/>
            </a:xfrm>
            <a:prstGeom prst="leftBrace">
              <a:avLst>
                <a:gd name="adj1" fmla="val 46519"/>
                <a:gd name="adj2" fmla="val 4522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4" name="Левая фигурная скобка 3"/>
            <p:cNvSpPr/>
            <p:nvPr/>
          </p:nvSpPr>
          <p:spPr>
            <a:xfrm rot="16200000">
              <a:off x="3572669" y="3452019"/>
              <a:ext cx="503238" cy="3390900"/>
            </a:xfrm>
            <a:prstGeom prst="leftBrace">
              <a:avLst>
                <a:gd name="adj1" fmla="val 46519"/>
                <a:gd name="adj2" fmla="val 4522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  <p:sp>
          <p:nvSpPr>
            <p:cNvPr id="5" name="Объект 2"/>
            <p:cNvSpPr txBox="1">
              <a:spLocks/>
            </p:cNvSpPr>
            <p:nvPr/>
          </p:nvSpPr>
          <p:spPr>
            <a:xfrm>
              <a:off x="6453189" y="3143251"/>
              <a:ext cx="630237" cy="612775"/>
            </a:xfrm>
            <a:prstGeom prst="rect">
              <a:avLst/>
            </a:prstGeom>
          </p:spPr>
          <p:txBody>
            <a:bodyPr>
              <a:normAutofit fontScale="47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  <a:defRPr/>
              </a:pPr>
              <a:r>
                <a:rPr lang="en-US" sz="5700" b="1" i="1" dirty="0">
                  <a:solidFill>
                    <a:srgbClr val="FF0000"/>
                  </a:solidFill>
                </a:rPr>
                <a:t>h</a:t>
              </a:r>
              <a:endParaRPr lang="ru-RU" sz="4100" dirty="0"/>
            </a:p>
          </p:txBody>
        </p:sp>
        <p:sp>
          <p:nvSpPr>
            <p:cNvPr id="6" name="Объект 2"/>
            <p:cNvSpPr txBox="1">
              <a:spLocks/>
            </p:cNvSpPr>
            <p:nvPr/>
          </p:nvSpPr>
          <p:spPr>
            <a:xfrm>
              <a:off x="5738814" y="4608513"/>
              <a:ext cx="757237" cy="635000"/>
            </a:xfrm>
            <a:prstGeom prst="rect">
              <a:avLst/>
            </a:prstGeom>
          </p:spPr>
          <p:txBody>
            <a:bodyPr>
              <a:normAutofit fontScale="47500" lnSpcReduction="20000"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  <a:defRPr/>
              </a:pPr>
              <a:r>
                <a:rPr lang="uk-UA" sz="6000" dirty="0"/>
                <a:t> </a:t>
              </a:r>
              <a:r>
                <a:rPr lang="en-US" sz="5700" b="1" i="1" dirty="0">
                  <a:solidFill>
                    <a:srgbClr val="FF0000"/>
                  </a:solidFill>
                </a:rPr>
                <a:t>b</a:t>
              </a:r>
              <a:endParaRPr lang="ru-RU" sz="4100" dirty="0"/>
            </a:p>
          </p:txBody>
        </p:sp>
        <p:sp>
          <p:nvSpPr>
            <p:cNvPr id="7" name="AutoShape 41"/>
            <p:cNvSpPr>
              <a:spLocks noChangeArrowheads="1"/>
            </p:cNvSpPr>
            <p:nvPr/>
          </p:nvSpPr>
          <p:spPr bwMode="auto">
            <a:xfrm>
              <a:off x="2188370" y="2376486"/>
              <a:ext cx="3929062" cy="2413000"/>
            </a:xfrm>
            <a:prstGeom prst="cube">
              <a:avLst>
                <a:gd name="adj" fmla="val 25000"/>
              </a:avLst>
            </a:prstGeom>
            <a:gradFill rotWithShape="1">
              <a:gsLst>
                <a:gs pos="0">
                  <a:srgbClr val="00A000"/>
                </a:gs>
                <a:gs pos="50000">
                  <a:srgbClr val="00E600"/>
                </a:gs>
                <a:gs pos="100000">
                  <a:srgbClr val="00FF00"/>
                </a:gs>
              </a:gsLst>
              <a:lin ang="2700000" scaled="1"/>
            </a:gra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sp>
          <p:nvSpPr>
            <p:cNvPr id="8" name="Левая фигурная скобка 7"/>
            <p:cNvSpPr/>
            <p:nvPr/>
          </p:nvSpPr>
          <p:spPr>
            <a:xfrm rot="13447775">
              <a:off x="5773738" y="4275139"/>
              <a:ext cx="347662" cy="828675"/>
            </a:xfrm>
            <a:prstGeom prst="leftBrace">
              <a:avLst>
                <a:gd name="adj1" fmla="val 46519"/>
                <a:gd name="adj2" fmla="val 4522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04967" y="736978"/>
            <a:ext cx="54386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Знайди суму довжин усіх </a:t>
            </a:r>
            <a:r>
              <a:rPr lang="uk-UA" sz="2400" dirty="0" err="1" smtClean="0"/>
              <a:t>ребер</a:t>
            </a:r>
            <a:r>
              <a:rPr lang="uk-UA" sz="2400" dirty="0" smtClean="0"/>
              <a:t> прямокутного паралелепіпеда, виміри якого 3, 5 і 10</a:t>
            </a:r>
          </a:p>
          <a:p>
            <a:r>
              <a:rPr lang="en-US" sz="2400" dirty="0" smtClean="0"/>
              <a:t>a = 3</a:t>
            </a:r>
          </a:p>
          <a:p>
            <a:r>
              <a:rPr lang="en-US" sz="2400" dirty="0" smtClean="0"/>
              <a:t>b = 5</a:t>
            </a:r>
          </a:p>
          <a:p>
            <a:r>
              <a:rPr lang="en-US" sz="2400" dirty="0" smtClean="0"/>
              <a:t>h = 10</a:t>
            </a:r>
          </a:p>
          <a:p>
            <a:r>
              <a:rPr lang="en-US" sz="2400" dirty="0" smtClean="0"/>
              <a:t>L = ?</a:t>
            </a:r>
          </a:p>
          <a:p>
            <a:endParaRPr lang="en-US" sz="2400" dirty="0"/>
          </a:p>
          <a:p>
            <a:r>
              <a:rPr lang="uk-UA" sz="2400" dirty="0" err="1" smtClean="0"/>
              <a:t>Розв’вязування</a:t>
            </a:r>
            <a:endParaRPr lang="en-US" sz="2400" dirty="0" smtClean="0"/>
          </a:p>
          <a:p>
            <a:r>
              <a:rPr lang="en-US" sz="2400" dirty="0" smtClean="0"/>
              <a:t>L = 4(a + b + h)</a:t>
            </a:r>
          </a:p>
          <a:p>
            <a:r>
              <a:rPr lang="en-US" sz="2400" dirty="0" smtClean="0"/>
              <a:t>L = 4(3 + 5 + 10) = 4 ∙ 18 = 72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9244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уб 1"/>
          <p:cNvSpPr/>
          <p:nvPr/>
        </p:nvSpPr>
        <p:spPr>
          <a:xfrm>
            <a:off x="3359696" y="476672"/>
            <a:ext cx="2736304" cy="2664296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07768" y="476672"/>
            <a:ext cx="0" cy="1944216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359696" y="2492896"/>
            <a:ext cx="648072" cy="648072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007768" y="2456892"/>
            <a:ext cx="2088232" cy="0"/>
          </a:xfrm>
          <a:prstGeom prst="line">
            <a:avLst/>
          </a:prstGeom>
          <a:ln w="38100">
            <a:solidFill>
              <a:srgbClr val="00206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84254" y="2022509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BB1F71"/>
                </a:solidFill>
              </a:rPr>
              <a:t>В</a:t>
            </a:r>
            <a:endParaRPr lang="ru-RU" sz="2800" b="1" i="1" dirty="0">
              <a:solidFill>
                <a:srgbClr val="BB1F7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088582" y="3103766"/>
            <a:ext cx="450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BB1F71"/>
                </a:solidFill>
              </a:rPr>
              <a:t>А</a:t>
            </a:r>
            <a:endParaRPr lang="ru-RU" sz="2800" b="1" i="1" dirty="0">
              <a:solidFill>
                <a:srgbClr val="BB1F7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08801" y="2057287"/>
            <a:ext cx="4651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BB1F71"/>
                </a:solidFill>
              </a:rPr>
              <a:t>С</a:t>
            </a:r>
            <a:endParaRPr lang="ru-RU" sz="2800" b="1" i="1" dirty="0">
              <a:solidFill>
                <a:srgbClr val="BB1F7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67130" y="305213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BB1F71"/>
                </a:solidFill>
              </a:rPr>
              <a:t>D</a:t>
            </a:r>
            <a:endParaRPr lang="ru-RU" sz="2800" b="1" i="1" dirty="0">
              <a:solidFill>
                <a:srgbClr val="BB1F7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36182" y="722282"/>
                <a:ext cx="69487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i="1" dirty="0">
                  <a:solidFill>
                    <a:srgbClr val="BB1F7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6182" y="722282"/>
                <a:ext cx="694870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41907" y="87070"/>
                <a:ext cx="71731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i="1" dirty="0">
                  <a:solidFill>
                    <a:srgbClr val="BB1F7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907" y="87070"/>
                <a:ext cx="717312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6108802" y="215062"/>
                <a:ext cx="6836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i="1" dirty="0">
                  <a:solidFill>
                    <a:srgbClr val="BB1F71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8802" y="215062"/>
                <a:ext cx="68364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380145" y="942594"/>
                <a:ext cx="726930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dirty="0">
                              <a:solidFill>
                                <a:srgbClr val="BB1F7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b="1" i="1" dirty="0">
                  <a:solidFill>
                    <a:srgbClr val="BB1F7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0145" y="942594"/>
                <a:ext cx="72693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4249181" y="3062460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>
                <a:solidFill>
                  <a:srgbClr val="B00000"/>
                </a:solidFill>
              </a:rPr>
              <a:t>a</a:t>
            </a:r>
            <a:endParaRPr lang="ru-RU" sz="2800" b="1" i="1" dirty="0">
              <a:solidFill>
                <a:srgbClr val="B000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3359696" y="3140969"/>
            <a:ext cx="2107434" cy="87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460566" y="808195"/>
            <a:ext cx="38969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B00000"/>
                </a:solidFill>
              </a:rPr>
              <a:t>Куб</a:t>
            </a:r>
            <a:r>
              <a:rPr lang="uk-UA" sz="2800" b="1" i="1" dirty="0"/>
              <a:t> – прямокутний паралелепіпед, у якого всі ребра рівні</a:t>
            </a:r>
            <a:endParaRPr lang="ru-RU" sz="2800" b="1" i="1" dirty="0"/>
          </a:p>
        </p:txBody>
      </p:sp>
      <p:sp>
        <p:nvSpPr>
          <p:cNvPr id="41" name="TextBox 40"/>
          <p:cNvSpPr txBox="1"/>
          <p:nvPr/>
        </p:nvSpPr>
        <p:spPr>
          <a:xfrm>
            <a:off x="3132894" y="4339744"/>
            <a:ext cx="5766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002060"/>
                </a:solidFill>
              </a:rPr>
              <a:t>Всі грані куба – рівні </a:t>
            </a:r>
            <a:r>
              <a:rPr lang="uk-UA" sz="2800" b="1" i="1" dirty="0">
                <a:solidFill>
                  <a:srgbClr val="FF0000"/>
                </a:solidFill>
              </a:rPr>
              <a:t>квадрати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105718" y="3575351"/>
            <a:ext cx="69749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002060"/>
                </a:solidFill>
              </a:rPr>
              <a:t>Сума довжин всіх ребер куба =</a:t>
            </a:r>
            <a:r>
              <a:rPr lang="uk-UA" sz="4000" b="1" i="1" dirty="0">
                <a:solidFill>
                  <a:srgbClr val="FF0000"/>
                </a:solidFill>
              </a:rPr>
              <a:t>12а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181180" y="5064340"/>
            <a:ext cx="4331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002060"/>
                </a:solidFill>
              </a:rPr>
              <a:t>Площа поверхні куба: 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062792" y="4919472"/>
                <a:ext cx="186779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>
                    <a:solidFill>
                      <a:srgbClr val="FF0000"/>
                    </a:solidFill>
                  </a:rPr>
                  <a:t>S=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2792" y="4919472"/>
                <a:ext cx="1867791" cy="721801"/>
              </a:xfrm>
              <a:prstGeom prst="rect">
                <a:avLst/>
              </a:prstGeom>
              <a:blipFill>
                <a:blip r:embed="rId6"/>
                <a:stretch>
                  <a:fillRect l="-11765" t="-13559" b="-3559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6607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/>
          <p:cNvGrpSpPr/>
          <p:nvPr/>
        </p:nvGrpSpPr>
        <p:grpSpPr>
          <a:xfrm>
            <a:off x="6400800" y="-187250"/>
            <a:ext cx="3174040" cy="3034953"/>
            <a:chOff x="2936182" y="87070"/>
            <a:chExt cx="3856269" cy="3539916"/>
          </a:xfrm>
        </p:grpSpPr>
        <p:sp>
          <p:nvSpPr>
            <p:cNvPr id="2" name="Куб 1"/>
            <p:cNvSpPr/>
            <p:nvPr/>
          </p:nvSpPr>
          <p:spPr>
            <a:xfrm>
              <a:off x="3359696" y="476672"/>
              <a:ext cx="2736304" cy="2664296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" name="Прямая соединительная линия 2"/>
            <p:cNvCxnSpPr/>
            <p:nvPr/>
          </p:nvCxnSpPr>
          <p:spPr>
            <a:xfrm>
              <a:off x="4007768" y="476672"/>
              <a:ext cx="0" cy="1944216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единительная линия 3"/>
            <p:cNvCxnSpPr/>
            <p:nvPr/>
          </p:nvCxnSpPr>
          <p:spPr>
            <a:xfrm flipH="1">
              <a:off x="3359696" y="2492896"/>
              <a:ext cx="648072" cy="648072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007768" y="2456892"/>
              <a:ext cx="2088232" cy="0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584254" y="2022509"/>
              <a:ext cx="3930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В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088582" y="3103766"/>
              <a:ext cx="4507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А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08801" y="2057287"/>
              <a:ext cx="4651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С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467130" y="3052131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>
                  <a:solidFill>
                    <a:srgbClr val="BB1F71"/>
                  </a:solidFill>
                </a:rPr>
                <a:t>D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2936182" y="722282"/>
                  <a:ext cx="69487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182" y="722282"/>
                  <a:ext cx="694870" cy="523220"/>
                </a:xfrm>
                <a:prstGeom prst="rect">
                  <a:avLst/>
                </a:prstGeom>
                <a:blipFill>
                  <a:blip r:embed="rId2"/>
                  <a:stretch>
                    <a:fillRect b="-5479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341907" y="87070"/>
                  <a:ext cx="71731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1907" y="87070"/>
                  <a:ext cx="717312" cy="523220"/>
                </a:xfrm>
                <a:prstGeom prst="rect">
                  <a:avLst/>
                </a:prstGeom>
                <a:blipFill>
                  <a:blip r:embed="rId3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108802" y="215062"/>
                  <a:ext cx="68364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8802" y="215062"/>
                  <a:ext cx="683649" cy="523220"/>
                </a:xfrm>
                <a:prstGeom prst="rect">
                  <a:avLst/>
                </a:prstGeom>
                <a:blipFill>
                  <a:blip r:embed="rId4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380145" y="942594"/>
                  <a:ext cx="72693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145" y="942594"/>
                  <a:ext cx="726930" cy="523220"/>
                </a:xfrm>
                <a:prstGeom prst="rect">
                  <a:avLst/>
                </a:prstGeom>
                <a:blipFill>
                  <a:blip r:embed="rId5"/>
                  <a:stretch>
                    <a:fillRect b="-5479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3359696" y="3140969"/>
              <a:ext cx="2107434" cy="870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228600" y="994819"/>
            <a:ext cx="59246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Знайди суму довжин усіх </a:t>
            </a:r>
            <a:r>
              <a:rPr lang="uk-UA" sz="2800" dirty="0" err="1" smtClean="0"/>
              <a:t>ребер</a:t>
            </a:r>
            <a:r>
              <a:rPr lang="uk-UA" sz="2800" dirty="0" smtClean="0"/>
              <a:t> куба, якщо ребро дорівнює 0,1 </a:t>
            </a:r>
            <a:r>
              <a:rPr lang="uk-UA" sz="2800" dirty="0" err="1" smtClean="0"/>
              <a:t>дм</a:t>
            </a:r>
            <a:endParaRPr lang="uk-UA" sz="2800" dirty="0" smtClean="0"/>
          </a:p>
          <a:p>
            <a:endParaRPr lang="uk-UA" sz="2800" dirty="0"/>
          </a:p>
          <a:p>
            <a:r>
              <a:rPr lang="en-US" sz="2800" dirty="0" smtClean="0"/>
              <a:t>a = 0,1</a:t>
            </a:r>
            <a:r>
              <a:rPr lang="uk-UA" sz="2800" dirty="0" err="1" smtClean="0"/>
              <a:t>дм</a:t>
            </a:r>
            <a:endParaRPr lang="en-US" sz="2800" dirty="0" smtClean="0"/>
          </a:p>
          <a:p>
            <a:r>
              <a:rPr lang="en-US" sz="2800" dirty="0" smtClean="0"/>
              <a:t>L = ?</a:t>
            </a:r>
          </a:p>
          <a:p>
            <a:endParaRPr lang="en-US" sz="2800" dirty="0"/>
          </a:p>
          <a:p>
            <a:r>
              <a:rPr lang="uk-UA" sz="2800" dirty="0" smtClean="0"/>
              <a:t>Розв’язування</a:t>
            </a:r>
            <a:endParaRPr lang="en-US" sz="2800" dirty="0" smtClean="0"/>
          </a:p>
          <a:p>
            <a:r>
              <a:rPr lang="en-US" sz="2800" dirty="0" smtClean="0"/>
              <a:t>L = 12a</a:t>
            </a:r>
          </a:p>
          <a:p>
            <a:r>
              <a:rPr lang="en-US" sz="2800" dirty="0" smtClean="0"/>
              <a:t>L = 12 ∙ 0,1 = 1,2</a:t>
            </a:r>
            <a:r>
              <a:rPr lang="uk-UA" sz="2800" dirty="0" err="1" smtClean="0"/>
              <a:t>дм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83314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423660" y="0"/>
            <a:ext cx="3174040" cy="3034953"/>
            <a:chOff x="2936182" y="87070"/>
            <a:chExt cx="3856269" cy="3539916"/>
          </a:xfrm>
        </p:grpSpPr>
        <p:sp>
          <p:nvSpPr>
            <p:cNvPr id="3" name="Куб 2"/>
            <p:cNvSpPr/>
            <p:nvPr/>
          </p:nvSpPr>
          <p:spPr>
            <a:xfrm>
              <a:off x="3359696" y="476672"/>
              <a:ext cx="2736304" cy="2664296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4007768" y="476672"/>
              <a:ext cx="0" cy="1944216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 flipH="1">
              <a:off x="3359696" y="2492896"/>
              <a:ext cx="648072" cy="648072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4007768" y="2456892"/>
              <a:ext cx="2088232" cy="0"/>
            </a:xfrm>
            <a:prstGeom prst="line">
              <a:avLst/>
            </a:prstGeom>
            <a:ln w="38100">
              <a:solidFill>
                <a:srgbClr val="00206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3584254" y="2022509"/>
              <a:ext cx="39305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В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088582" y="3103766"/>
              <a:ext cx="4507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А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08801" y="2057287"/>
              <a:ext cx="4651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uk-UA" sz="2800" b="1" i="1" dirty="0">
                  <a:solidFill>
                    <a:srgbClr val="BB1F71"/>
                  </a:solidFill>
                </a:rPr>
                <a:t>С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467130" y="3052131"/>
              <a:ext cx="4443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>
                  <a:solidFill>
                    <a:srgbClr val="BB1F71"/>
                  </a:solidFill>
                </a:rPr>
                <a:t>D</a:t>
              </a:r>
              <a:endParaRPr lang="ru-RU" sz="2800" b="1" i="1" dirty="0">
                <a:solidFill>
                  <a:srgbClr val="BB1F7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936182" y="722282"/>
                  <a:ext cx="69487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36182" y="722282"/>
                  <a:ext cx="694870" cy="523220"/>
                </a:xfrm>
                <a:prstGeom prst="rect">
                  <a:avLst/>
                </a:prstGeom>
                <a:blipFill>
                  <a:blip r:embed="rId2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341907" y="87070"/>
                  <a:ext cx="71731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1907" y="87070"/>
                  <a:ext cx="717312" cy="523220"/>
                </a:xfrm>
                <a:prstGeom prst="rect">
                  <a:avLst/>
                </a:prstGeom>
                <a:blipFill>
                  <a:blip r:embed="rId3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108802" y="215062"/>
                  <a:ext cx="683649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8802" y="215062"/>
                  <a:ext cx="683649" cy="523220"/>
                </a:xfrm>
                <a:prstGeom prst="rect">
                  <a:avLst/>
                </a:prstGeom>
                <a:blipFill>
                  <a:blip r:embed="rId4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380145" y="942594"/>
                  <a:ext cx="726930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uk-UA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2800" b="1" i="1" dirty="0">
                                <a:solidFill>
                                  <a:srgbClr val="BB1F71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oMath>
                    </m:oMathPara>
                  </a14:m>
                  <a:endParaRPr lang="ru-RU" sz="2800" b="1" i="1" dirty="0">
                    <a:solidFill>
                      <a:srgbClr val="BB1F7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0145" y="942594"/>
                  <a:ext cx="726930" cy="523220"/>
                </a:xfrm>
                <a:prstGeom prst="rect">
                  <a:avLst/>
                </a:prstGeom>
                <a:blipFill>
                  <a:blip r:embed="rId5"/>
                  <a:stretch>
                    <a:fillRect b="-4054"/>
                  </a:stretch>
                </a:blipFill>
              </p:spPr>
              <p:txBody>
                <a:bodyPr/>
                <a:lstStyle/>
                <a:p>
                  <a:r>
                    <a:rPr lang="uk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3359696" y="3140969"/>
              <a:ext cx="2107434" cy="870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7713" y="436567"/>
                <a:ext cx="5943600" cy="4643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dirty="0" smtClean="0"/>
                  <a:t>Ребро куба дорівнює 2 см. Знайди площу поверхні куба</a:t>
                </a:r>
              </a:p>
              <a:p>
                <a:endParaRPr lang="uk-UA" sz="3200" dirty="0"/>
              </a:p>
              <a:p>
                <a:r>
                  <a:rPr lang="en-US" sz="3200" dirty="0" smtClean="0"/>
                  <a:t>a = 2</a:t>
                </a:r>
                <a:r>
                  <a:rPr lang="uk-UA" sz="3200" dirty="0" smtClean="0"/>
                  <a:t>см</a:t>
                </a:r>
                <a:endParaRPr lang="en-US" sz="3200" dirty="0" smtClean="0"/>
              </a:p>
              <a:p>
                <a:r>
                  <a:rPr lang="en-US" sz="3200" dirty="0" smtClean="0"/>
                  <a:t>S = ?</a:t>
                </a:r>
              </a:p>
              <a:p>
                <a:endParaRPr lang="en-US" sz="3200" dirty="0"/>
              </a:p>
              <a:p>
                <a:r>
                  <a:rPr lang="uk-UA" sz="3200" dirty="0" smtClean="0"/>
                  <a:t>Розв’язування</a:t>
                </a:r>
                <a:endParaRPr lang="en-US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=6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2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=6 ∙ 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 ∙2 ∙2=24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uk-U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uk-UA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32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713" y="436567"/>
                <a:ext cx="5943600" cy="4643194"/>
              </a:xfrm>
              <a:prstGeom prst="rect">
                <a:avLst/>
              </a:prstGeom>
              <a:blipFill>
                <a:blip r:embed="rId6"/>
                <a:stretch>
                  <a:fillRect l="-2667" t="-170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394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514" y="0"/>
            <a:ext cx="3369945" cy="2056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28600" y="160020"/>
                <a:ext cx="6400800" cy="5683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800" dirty="0" smtClean="0"/>
                  <a:t>Обчисли площу поверхні паралелепіпеда, виміри якого: 1,2см, 1,5см і 2 см</a:t>
                </a:r>
              </a:p>
              <a:p>
                <a:endParaRPr lang="uk-UA" sz="2800" dirty="0"/>
              </a:p>
              <a:p>
                <a:r>
                  <a:rPr lang="en-US" sz="2800" dirty="0" smtClean="0"/>
                  <a:t>a = 1,2 </a:t>
                </a:r>
                <a:r>
                  <a:rPr lang="ru-RU" sz="2800" dirty="0" smtClean="0"/>
                  <a:t>см</a:t>
                </a:r>
                <a:endParaRPr lang="en-US" sz="2800" dirty="0" smtClean="0"/>
              </a:p>
              <a:p>
                <a:r>
                  <a:rPr lang="en-US" sz="2800" dirty="0" smtClean="0"/>
                  <a:t>b = 1,5</a:t>
                </a:r>
                <a:r>
                  <a:rPr lang="ru-RU" sz="2800" dirty="0" smtClean="0"/>
                  <a:t> см</a:t>
                </a:r>
                <a:endParaRPr lang="en-US" sz="2800" dirty="0" smtClean="0"/>
              </a:p>
              <a:p>
                <a:r>
                  <a:rPr lang="en-US" sz="2800" dirty="0" smtClean="0"/>
                  <a:t>c = 2</a:t>
                </a:r>
                <a:r>
                  <a:rPr lang="ru-RU" sz="2800" dirty="0" smtClean="0"/>
                  <a:t> см</a:t>
                </a:r>
              </a:p>
              <a:p>
                <a:r>
                  <a:rPr lang="en-US" sz="2800" dirty="0" smtClean="0"/>
                  <a:t>S = ?</a:t>
                </a:r>
              </a:p>
              <a:p>
                <a:endParaRPr lang="en-US" sz="2800" dirty="0"/>
              </a:p>
              <a:p>
                <a:r>
                  <a:rPr lang="uk-UA" sz="2800" dirty="0" smtClean="0"/>
                  <a:t>Розв’язування</a:t>
                </a:r>
                <a:endParaRPr lang="en-US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𝑎𝑐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∙1,5+1,2∙2+1,5∙2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1,8+2,4+3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∙7,2=14,4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см</m:t>
                          </m:r>
                        </m:e>
                        <m:sup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60020"/>
                <a:ext cx="6400800" cy="5683928"/>
              </a:xfrm>
              <a:prstGeom prst="rect">
                <a:avLst/>
              </a:prstGeom>
              <a:blipFill>
                <a:blip r:embed="rId3"/>
                <a:stretch>
                  <a:fillRect l="-2000" t="-96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007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9814" y="571500"/>
            <a:ext cx="3369945" cy="2056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8621" y="571500"/>
                <a:ext cx="598932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dirty="0" smtClean="0"/>
                  <a:t>Довжина прямокутного паралелепіпеда дорівнює 15м, ширина становить 0,6 довжини. Знайти площу поверхні паралелепіпеда, якщо його об’єм дорівнює </a:t>
                </a:r>
                <a14:m>
                  <m:oMath xmlns:m="http://schemas.openxmlformats.org/officeDocument/2006/math">
                    <m:r>
                      <a:rPr lang="uk-UA" b="0" i="1" smtClean="0">
                        <a:latin typeface="Cambria Math" panose="02040503050406030204" pitchFamily="18" charset="0"/>
                      </a:rPr>
                      <m:t>540</m:t>
                    </m:r>
                    <m:sSup>
                      <m:sSupPr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uk-UA" dirty="0" smtClean="0"/>
              </a:p>
              <a:p>
                <a:r>
                  <a:rPr lang="en-US" dirty="0" smtClean="0"/>
                  <a:t>a = 15</a:t>
                </a:r>
                <a:r>
                  <a:rPr lang="uk-UA" dirty="0" smtClean="0"/>
                  <a:t>м</a:t>
                </a:r>
                <a:endParaRPr lang="en-US" dirty="0" smtClean="0"/>
              </a:p>
              <a:p>
                <a:r>
                  <a:rPr lang="en-US" dirty="0" smtClean="0"/>
                  <a:t>b = </a:t>
                </a:r>
                <a:r>
                  <a:rPr lang="uk-UA" dirty="0" smtClean="0"/>
                  <a:t>0,6 від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=540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м</m:t>
                          </m:r>
                        </m:e>
                        <m:sup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uk-UA" dirty="0" smtClean="0"/>
              </a:p>
              <a:p>
                <a:r>
                  <a:rPr lang="en-US" dirty="0" smtClean="0"/>
                  <a:t>S = ?</a:t>
                </a:r>
                <a:endParaRPr lang="uk-UA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1" y="571500"/>
                <a:ext cx="5989320" cy="2308324"/>
              </a:xfrm>
              <a:prstGeom prst="rect">
                <a:avLst/>
              </a:prstGeom>
              <a:blipFill>
                <a:blip r:embed="rId3"/>
                <a:stretch>
                  <a:fillRect l="-916" t="-1852" b="-317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Соединительная линия уступом 18"/>
          <p:cNvCxnSpPr/>
          <p:nvPr/>
        </p:nvCxnSpPr>
        <p:spPr>
          <a:xfrm flipV="1">
            <a:off x="1711233" y="1841863"/>
            <a:ext cx="432000" cy="324000"/>
          </a:xfrm>
          <a:prstGeom prst="bentConnector3">
            <a:avLst>
              <a:gd name="adj1" fmla="val 262903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483326" y="3135086"/>
                <a:ext cx="8589146" cy="17543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b = </a:t>
                </a:r>
                <a:r>
                  <a:rPr lang="uk-UA" dirty="0" smtClean="0"/>
                  <a:t>0,6 від а = 0,6 ∙ 15 = 9 м</a:t>
                </a:r>
              </a:p>
              <a:p>
                <a:r>
                  <a:rPr lang="en-US" dirty="0" smtClean="0"/>
                  <a:t>V = </a:t>
                </a:r>
                <a:r>
                  <a:rPr lang="en-US" dirty="0" err="1" smtClean="0"/>
                  <a:t>abc</a:t>
                </a:r>
                <a:endParaRPr lang="en-US" dirty="0" smtClean="0"/>
              </a:p>
              <a:p>
                <a:r>
                  <a:rPr lang="en-US" dirty="0" smtClean="0"/>
                  <a:t>c = V : (a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b) = 540 : (15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9) = 4 </a:t>
                </a:r>
                <a:r>
                  <a:rPr lang="uk-UA" dirty="0" smtClean="0"/>
                  <a:t>м</a:t>
                </a:r>
              </a:p>
              <a:p>
                <a:endParaRPr lang="uk-UA" dirty="0"/>
              </a:p>
              <a:p>
                <a:r>
                  <a:rPr lang="en-US" dirty="0" smtClean="0"/>
                  <a:t>S = 2(ab + ac + </a:t>
                </a:r>
                <a:r>
                  <a:rPr lang="en-US" dirty="0" err="1" smtClean="0"/>
                  <a:t>bc</a:t>
                </a:r>
                <a:r>
                  <a:rPr lang="en-US" dirty="0" smtClean="0"/>
                  <a:t>) = 2(15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9 + 15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4 + 4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9) = 2(135 + 60 + 36) = 2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</a:t>
                </a:r>
                <a:r>
                  <a:rPr lang="en-US" dirty="0" smtClean="0"/>
                  <a:t>2</a:t>
                </a:r>
                <a:r>
                  <a:rPr lang="uk-UA" dirty="0" smtClean="0"/>
                  <a:t>31</a:t>
                </a:r>
                <a:r>
                  <a:rPr lang="en-US" dirty="0" smtClean="0"/>
                  <a:t> </a:t>
                </a:r>
                <a:r>
                  <a:rPr lang="en-US" dirty="0" smtClean="0"/>
                  <a:t>= </a:t>
                </a:r>
                <a:r>
                  <a:rPr lang="en-US" dirty="0" smtClean="0"/>
                  <a:t>4</a:t>
                </a:r>
                <a14:m>
                  <m:oMath xmlns:m="http://schemas.openxmlformats.org/officeDocument/2006/math">
                    <m:r>
                      <a:rPr lang="uk-UA" b="0" i="0" smtClean="0">
                        <a:latin typeface="Cambria Math" panose="02040503050406030204" pitchFamily="18" charset="0"/>
                      </a:rPr>
                      <m:t>62</m:t>
                    </m:r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</a:p>
              <a:p>
                <a:endParaRPr lang="uk-UA" dirty="0"/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326" y="3135086"/>
                <a:ext cx="8589146" cy="1754326"/>
              </a:xfrm>
              <a:prstGeom prst="rect">
                <a:avLst/>
              </a:prstGeom>
              <a:blipFill>
                <a:blip r:embed="rId4"/>
                <a:stretch>
                  <a:fillRect l="-568" t="-2083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Стрелка вправо с вырезом 25"/>
          <p:cNvSpPr/>
          <p:nvPr/>
        </p:nvSpPr>
        <p:spPr>
          <a:xfrm>
            <a:off x="1529510" y="3540034"/>
            <a:ext cx="522514" cy="241383"/>
          </a:xfrm>
          <a:prstGeom prst="notch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>
              <a:ln w="0">
                <a:solidFill>
                  <a:schemeClr val="tx1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544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 tmFilter="0,0; .5, 1; 1, 1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 tmFilter="0,0; .5, 1; 1, 1"/>
                                        <p:tgtEl>
                                          <p:spTgt spid="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68" y="247934"/>
            <a:ext cx="7720845" cy="13625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68740" y="2006221"/>
                <a:ext cx="7635360" cy="29491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 = 10</a:t>
                </a:r>
                <a:r>
                  <a:rPr lang="uk-UA" dirty="0" smtClean="0"/>
                  <a:t> см</a:t>
                </a:r>
                <a:endParaRPr lang="en-US" dirty="0" smtClean="0"/>
              </a:p>
              <a:p>
                <a:r>
                  <a:rPr lang="en-US" dirty="0" smtClean="0"/>
                  <a:t>b = 20</a:t>
                </a:r>
                <a:r>
                  <a:rPr lang="uk-UA" dirty="0" smtClean="0"/>
                  <a:t> см</a:t>
                </a:r>
                <a:endParaRPr lang="en-US" dirty="0" smtClean="0"/>
              </a:p>
              <a:p>
                <a:r>
                  <a:rPr lang="en-US" dirty="0" smtClean="0"/>
                  <a:t>c = 80</a:t>
                </a:r>
                <a:r>
                  <a:rPr lang="uk-UA" dirty="0" smtClean="0"/>
                  <a:t> см</a:t>
                </a:r>
                <a:endParaRPr lang="en-US" dirty="0" smtClean="0"/>
              </a:p>
              <a:p>
                <a:r>
                  <a:rPr lang="en-US" dirty="0" smtClean="0"/>
                  <a:t>n = 100</a:t>
                </a:r>
                <a:r>
                  <a:rPr lang="uk-UA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uk-UA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м</m:t>
                            </m:r>
                          </m:e>
                          <m:sup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uk-UA" b="0" dirty="0" smtClean="0"/>
              </a:p>
              <a:p>
                <a:r>
                  <a:rPr lang="en-US" dirty="0" smtClean="0"/>
                  <a:t>m = ?</a:t>
                </a:r>
              </a:p>
              <a:p>
                <a:endParaRPr lang="en-US" dirty="0"/>
              </a:p>
              <a:p>
                <a:r>
                  <a:rPr lang="en-US" dirty="0" smtClean="0"/>
                  <a:t>m = S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n</a:t>
                </a:r>
              </a:p>
              <a:p>
                <a:r>
                  <a:rPr lang="en-US" dirty="0" smtClean="0"/>
                  <a:t>S = 2(ab + ac + </a:t>
                </a:r>
                <a:r>
                  <a:rPr lang="en-US" dirty="0" err="1" smtClean="0"/>
                  <a:t>bc</a:t>
                </a:r>
                <a:r>
                  <a:rPr lang="en-US" dirty="0" smtClean="0"/>
                  <a:t>) = 2(10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20 + 10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80 + 20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80) = 2 </a:t>
                </a:r>
                <a:r>
                  <a:rPr lang="uk-UA" dirty="0" smtClean="0"/>
                  <a:t>∙</a:t>
                </a:r>
                <a:r>
                  <a:rPr lang="en-US" dirty="0" smtClean="0"/>
                  <a:t> 2600 = 5 200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uk-UA" dirty="0" smtClean="0"/>
              </a:p>
              <a:p>
                <a:r>
                  <a:rPr lang="uk-UA" dirty="0" smtClean="0"/>
                  <a:t>5 200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см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k-UA" dirty="0" smtClean="0"/>
                  <a:t> = 5200 : 10000 = 0,52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k-UA" i="1">
                            <a:latin typeface="Cambria Math" panose="02040503050406030204" pitchFamily="18" charset="0"/>
                          </a:rPr>
                          <m:t>м</m:t>
                        </m:r>
                      </m:e>
                      <m:sup>
                        <m:r>
                          <a:rPr lang="uk-UA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uk-UA" dirty="0" smtClean="0"/>
              </a:p>
              <a:p>
                <a:r>
                  <a:rPr lang="en-US" dirty="0" smtClean="0"/>
                  <a:t>m = 0,52 ∙ 100 = 52 </a:t>
                </a:r>
                <a:r>
                  <a:rPr lang="uk-UA" dirty="0" smtClean="0"/>
                  <a:t>г</a:t>
                </a:r>
                <a:endParaRPr lang="uk-UA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740" y="2006221"/>
                <a:ext cx="7635360" cy="2949141"/>
              </a:xfrm>
              <a:prstGeom prst="rect">
                <a:avLst/>
              </a:prstGeom>
              <a:blipFill>
                <a:blip r:embed="rId3"/>
                <a:stretch>
                  <a:fillRect l="-719" t="-1240" b="-206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864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260</TotalTime>
  <Words>676</Words>
  <Application>Microsoft Office PowerPoint</Application>
  <PresentationFormat>Широкоэкранный</PresentationFormat>
  <Paragraphs>121</Paragraphs>
  <Slides>11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Аспект</vt:lpstr>
      <vt:lpstr>Формула</vt:lpstr>
      <vt:lpstr>Розв’язування задач та вправ</vt:lpstr>
      <vt:lpstr>Прямокутній паралелепіпед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Сума довжин усіх ребер та площа прямокутного паралелепіпеда і куба</dc:title>
  <dc:creator>Користувач Windows</dc:creator>
  <cp:lastModifiedBy>Користувач Windows</cp:lastModifiedBy>
  <cp:revision>21</cp:revision>
  <dcterms:created xsi:type="dcterms:W3CDTF">2023-03-13T17:00:38Z</dcterms:created>
  <dcterms:modified xsi:type="dcterms:W3CDTF">2023-03-16T08:52:31Z</dcterms:modified>
</cp:coreProperties>
</file>