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6677" y="1992574"/>
            <a:ext cx="8991600" cy="2599649"/>
          </a:xfrm>
        </p:spPr>
        <p:txBody>
          <a:bodyPr>
            <a:normAutofit/>
          </a:bodyPr>
          <a:lstStyle/>
          <a:p>
            <a:r>
              <a:rPr lang="uk-UA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Родина селерові (</a:t>
            </a:r>
            <a:r>
              <a:rPr lang="uk-UA" sz="4800" b="1" cap="none" spc="0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Аріасеае</a:t>
            </a:r>
            <a:r>
              <a:rPr lang="uk-UA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),</a:t>
            </a:r>
            <a:br>
              <a:rPr lang="uk-UA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</a:br>
            <a:r>
              <a:rPr lang="uk-UA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зонтичні (</a:t>
            </a:r>
            <a:r>
              <a:rPr lang="en-US" sz="4800" b="1" cap="none" spc="0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Umbelliferae</a:t>
            </a:r>
            <a:r>
              <a:rPr lang="en-US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)</a:t>
            </a:r>
            <a:endParaRPr lang="uk-UA" sz="48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3730028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459725"/>
            <a:ext cx="7729728" cy="1188720"/>
          </a:xfrm>
        </p:spPr>
        <p:txBody>
          <a:bodyPr/>
          <a:lstStyle/>
          <a:p>
            <a:r>
              <a:rPr lang="uk-UA" dirty="0"/>
              <a:t>Болиголов плямистий</a:t>
            </a:r>
            <a:br>
              <a:rPr lang="uk-UA" dirty="0"/>
            </a:br>
            <a:r>
              <a:rPr lang="uk-UA" dirty="0"/>
              <a:t>(</a:t>
            </a:r>
            <a:r>
              <a:rPr lang="en-US" dirty="0"/>
              <a:t>Conium </a:t>
            </a:r>
            <a:r>
              <a:rPr lang="en-US" dirty="0" err="1"/>
              <a:t>maculatum</a:t>
            </a:r>
            <a:r>
              <a:rPr lang="en-US" dirty="0"/>
              <a:t> L.)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2118" y="3562066"/>
            <a:ext cx="4490115" cy="887104"/>
          </a:xfrm>
        </p:spPr>
        <p:txBody>
          <a:bodyPr/>
          <a:lstStyle/>
          <a:p>
            <a:r>
              <a:rPr lang="uk-UA" dirty="0"/>
              <a:t>Родина Селерові — </a:t>
            </a:r>
            <a:r>
              <a:rPr lang="uk-UA" dirty="0" err="1"/>
              <a:t>Аріасеае</a:t>
            </a:r>
            <a:r>
              <a:rPr lang="uk-UA" dirty="0"/>
              <a:t>, або Зонтичні — </a:t>
            </a:r>
            <a:r>
              <a:rPr lang="en-US" dirty="0" err="1"/>
              <a:t>Umbelliferae</a:t>
            </a:r>
            <a:endParaRPr lang="en-US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984" y="2237663"/>
            <a:ext cx="4675413" cy="387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86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309599"/>
            <a:ext cx="7690786" cy="1369076"/>
          </a:xfrm>
        </p:spPr>
        <p:txBody>
          <a:bodyPr>
            <a:normAutofit fontScale="90000"/>
          </a:bodyPr>
          <a:lstStyle/>
          <a:p>
            <a:r>
              <a:rPr lang="uk-UA" dirty="0"/>
              <a:t>Болиголов плямистий</a:t>
            </a:r>
            <a:br>
              <a:rPr lang="uk-UA" dirty="0"/>
            </a:br>
            <a:r>
              <a:rPr lang="uk-UA" dirty="0"/>
              <a:t>(</a:t>
            </a:r>
            <a:r>
              <a:rPr lang="en-US" dirty="0"/>
              <a:t>Conium </a:t>
            </a:r>
            <a:r>
              <a:rPr lang="en-US" dirty="0" err="1"/>
              <a:t>maculatum</a:t>
            </a:r>
            <a:r>
              <a:rPr lang="en-US" dirty="0"/>
              <a:t> L.)</a:t>
            </a:r>
            <a:br>
              <a:rPr lang="en-US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069" y="1815152"/>
            <a:ext cx="11764370" cy="5042848"/>
          </a:xfrm>
        </p:spPr>
        <p:txBody>
          <a:bodyPr>
            <a:noAutofit/>
          </a:bodyPr>
          <a:lstStyle/>
          <a:p>
            <a:r>
              <a:rPr lang="uk-UA" sz="1600" dirty="0" err="1"/>
              <a:t>Двор</a:t>
            </a:r>
            <a:r>
              <a:rPr lang="en-US" sz="1600" dirty="0" err="1"/>
              <a:t>i</a:t>
            </a:r>
            <a:r>
              <a:rPr lang="uk-UA" sz="1600" dirty="0" err="1"/>
              <a:t>чна</a:t>
            </a:r>
            <a:r>
              <a:rPr lang="uk-UA" sz="1600" dirty="0"/>
              <a:t> трав'яниста майже гола </a:t>
            </a:r>
            <a:r>
              <a:rPr lang="uk-UA" sz="1600" dirty="0" smtClean="0"/>
              <a:t>рослина родини </a:t>
            </a:r>
            <a:r>
              <a:rPr lang="uk-UA" sz="1600" dirty="0"/>
              <a:t>селерових. Стебло </a:t>
            </a:r>
            <a:r>
              <a:rPr lang="uk-UA" sz="1600" dirty="0" err="1" smtClean="0"/>
              <a:t>прямостояче,розгалужене</a:t>
            </a:r>
            <a:r>
              <a:rPr lang="uk-UA" sz="1600" dirty="0"/>
              <a:t>, борозенчасте, порожнисте, з </a:t>
            </a:r>
            <a:r>
              <a:rPr lang="uk-UA" sz="1600" dirty="0" smtClean="0"/>
              <a:t>бурими плямами</a:t>
            </a:r>
            <a:r>
              <a:rPr lang="uk-UA" sz="1600" dirty="0"/>
              <a:t>. Листки з порожнистим черешком. </a:t>
            </a:r>
            <a:r>
              <a:rPr lang="uk-UA" sz="1600" dirty="0" err="1"/>
              <a:t>Кв</a:t>
            </a:r>
            <a:r>
              <a:rPr lang="en-US" sz="1600" dirty="0" err="1"/>
              <a:t>i</a:t>
            </a:r>
            <a:r>
              <a:rPr lang="uk-UA" sz="1600" dirty="0" err="1" smtClean="0"/>
              <a:t>тки</a:t>
            </a:r>
            <a:r>
              <a:rPr lang="uk-UA" sz="1600" dirty="0" smtClean="0"/>
              <a:t> </a:t>
            </a:r>
            <a:r>
              <a:rPr lang="uk-UA" sz="1600" dirty="0" err="1" smtClean="0"/>
              <a:t>др</a:t>
            </a:r>
            <a:r>
              <a:rPr lang="en-US" sz="1600" dirty="0" err="1"/>
              <a:t>i</a:t>
            </a:r>
            <a:r>
              <a:rPr lang="uk-UA" sz="1600" dirty="0" err="1"/>
              <a:t>бн</a:t>
            </a:r>
            <a:r>
              <a:rPr lang="en-US" sz="1600" dirty="0" err="1"/>
              <a:t>i</a:t>
            </a:r>
            <a:r>
              <a:rPr lang="en-US" sz="1600" dirty="0"/>
              <a:t>, </a:t>
            </a:r>
            <a:r>
              <a:rPr lang="uk-UA" sz="1600" dirty="0"/>
              <a:t>б</a:t>
            </a:r>
            <a:r>
              <a:rPr lang="en-US" sz="1600" dirty="0" err="1"/>
              <a:t>i</a:t>
            </a:r>
            <a:r>
              <a:rPr lang="uk-UA" sz="1600" dirty="0"/>
              <a:t>л</a:t>
            </a:r>
            <a:r>
              <a:rPr lang="en-US" sz="1600" dirty="0" err="1"/>
              <a:t>i</a:t>
            </a:r>
            <a:r>
              <a:rPr lang="en-US" sz="1600" dirty="0"/>
              <a:t>, </a:t>
            </a:r>
            <a:r>
              <a:rPr lang="uk-UA" sz="1600" dirty="0"/>
              <a:t>в зонтиках. </a:t>
            </a:r>
            <a:r>
              <a:rPr lang="uk-UA" sz="1600" dirty="0" err="1"/>
              <a:t>Цв</a:t>
            </a:r>
            <a:r>
              <a:rPr lang="en-US" sz="1600" dirty="0" err="1"/>
              <a:t>i</a:t>
            </a:r>
            <a:r>
              <a:rPr lang="uk-UA" sz="1600" dirty="0"/>
              <a:t>те у </a:t>
            </a:r>
            <a:r>
              <a:rPr lang="uk-UA" sz="1600" dirty="0" err="1"/>
              <a:t>травн</a:t>
            </a:r>
            <a:r>
              <a:rPr lang="en-US" sz="1600" dirty="0" err="1"/>
              <a:t>i</a:t>
            </a:r>
            <a:r>
              <a:rPr lang="en-US" sz="1600" dirty="0"/>
              <a:t> - </a:t>
            </a:r>
            <a:r>
              <a:rPr lang="uk-UA" sz="1600" dirty="0" err="1"/>
              <a:t>вересн</a:t>
            </a:r>
            <a:r>
              <a:rPr lang="en-US" sz="1600" dirty="0" err="1"/>
              <a:t>i</a:t>
            </a:r>
            <a:r>
              <a:rPr lang="en-US" sz="1600" dirty="0"/>
              <a:t>. </a:t>
            </a:r>
            <a:r>
              <a:rPr lang="uk-UA" sz="1600" dirty="0" smtClean="0"/>
              <a:t>Плід - </a:t>
            </a:r>
            <a:r>
              <a:rPr lang="uk-UA" sz="1600" dirty="0" err="1"/>
              <a:t>двос</a:t>
            </a:r>
            <a:r>
              <a:rPr lang="en-US" sz="1600" dirty="0" err="1"/>
              <a:t>i</a:t>
            </a:r>
            <a:r>
              <a:rPr lang="uk-UA" sz="1600" dirty="0" err="1"/>
              <a:t>м'янка</a:t>
            </a:r>
            <a:r>
              <a:rPr lang="uk-UA" sz="1600" dirty="0"/>
              <a:t>. Росте на л</a:t>
            </a:r>
            <a:r>
              <a:rPr lang="en-US" sz="1600" dirty="0" err="1"/>
              <a:t>i</a:t>
            </a:r>
            <a:r>
              <a:rPr lang="uk-UA" sz="1600" dirty="0" err="1"/>
              <a:t>сових</a:t>
            </a:r>
            <a:r>
              <a:rPr lang="uk-UA" sz="1600" dirty="0"/>
              <a:t> галявинах, </a:t>
            </a:r>
            <a:r>
              <a:rPr lang="uk-UA" sz="1600" dirty="0" smtClean="0"/>
              <a:t>луках, </a:t>
            </a:r>
            <a:r>
              <a:rPr lang="uk-UA" sz="1600" dirty="0" err="1" smtClean="0"/>
              <a:t>засм</a:t>
            </a:r>
            <a:r>
              <a:rPr lang="en-US" sz="1600" dirty="0" err="1"/>
              <a:t>i</a:t>
            </a:r>
            <a:r>
              <a:rPr lang="uk-UA" sz="1600" dirty="0" err="1"/>
              <a:t>чених</a:t>
            </a:r>
            <a:r>
              <a:rPr lang="uk-UA" sz="1600" dirty="0"/>
              <a:t> м</a:t>
            </a:r>
            <a:r>
              <a:rPr lang="en-US" sz="1600" dirty="0" err="1"/>
              <a:t>i</a:t>
            </a:r>
            <a:r>
              <a:rPr lang="uk-UA" sz="1600" dirty="0" err="1"/>
              <a:t>сцях</a:t>
            </a:r>
            <a:r>
              <a:rPr lang="uk-UA" sz="1600" dirty="0"/>
              <a:t>. Для виготовлення л</a:t>
            </a:r>
            <a:r>
              <a:rPr lang="en-US" sz="1600" dirty="0" err="1"/>
              <a:t>i</a:t>
            </a:r>
            <a:r>
              <a:rPr lang="uk-UA" sz="1600" dirty="0"/>
              <a:t>карських препарат</a:t>
            </a:r>
            <a:r>
              <a:rPr lang="en-US" sz="1600" dirty="0" err="1"/>
              <a:t>i</a:t>
            </a:r>
            <a:r>
              <a:rPr lang="uk-UA" sz="1600" dirty="0" smtClean="0"/>
              <a:t>в заготовляють </a:t>
            </a:r>
            <a:r>
              <a:rPr lang="uk-UA" sz="1600" dirty="0"/>
              <a:t>надземну частину рослини до початку </a:t>
            </a:r>
            <a:r>
              <a:rPr lang="uk-UA" sz="1600" dirty="0" err="1"/>
              <a:t>цв</a:t>
            </a:r>
            <a:r>
              <a:rPr lang="en-US" sz="1600" dirty="0" err="1"/>
              <a:t>i</a:t>
            </a:r>
            <a:r>
              <a:rPr lang="uk-UA" sz="1600" dirty="0"/>
              <a:t>т</a:t>
            </a:r>
            <a:r>
              <a:rPr lang="en-US" sz="1600" dirty="0" err="1"/>
              <a:t>i</a:t>
            </a:r>
            <a:r>
              <a:rPr lang="uk-UA" sz="1600" dirty="0" err="1"/>
              <a:t>ння</a:t>
            </a:r>
            <a:r>
              <a:rPr lang="uk-UA" sz="1600" dirty="0"/>
              <a:t>. </a:t>
            </a:r>
            <a:r>
              <a:rPr lang="uk-UA" sz="1600" dirty="0" smtClean="0"/>
              <a:t>Рослина м</a:t>
            </a:r>
            <a:r>
              <a:rPr lang="en-US" sz="1600" dirty="0" err="1"/>
              <a:t>i</a:t>
            </a:r>
            <a:r>
              <a:rPr lang="uk-UA" sz="1600" dirty="0" err="1"/>
              <a:t>стить</a:t>
            </a:r>
            <a:r>
              <a:rPr lang="uk-UA" sz="1600" dirty="0"/>
              <a:t> алкалоїди (</a:t>
            </a:r>
            <a:r>
              <a:rPr lang="uk-UA" sz="1600" dirty="0" err="1"/>
              <a:t>кон</a:t>
            </a:r>
            <a:r>
              <a:rPr lang="en-US" sz="1600" dirty="0" err="1"/>
              <a:t>i</a:t>
            </a:r>
            <a:r>
              <a:rPr lang="uk-UA" sz="1600" dirty="0" err="1"/>
              <a:t>їн</a:t>
            </a:r>
            <a:r>
              <a:rPr lang="uk-UA" sz="1600" dirty="0"/>
              <a:t>, </a:t>
            </a:r>
            <a:r>
              <a:rPr lang="uk-UA" sz="1600" dirty="0" err="1"/>
              <a:t>конг</a:t>
            </a:r>
            <a:r>
              <a:rPr lang="en-US" sz="1600" dirty="0" err="1"/>
              <a:t>i</a:t>
            </a:r>
            <a:r>
              <a:rPr lang="uk-UA" sz="1600" dirty="0" err="1"/>
              <a:t>дрин</a:t>
            </a:r>
            <a:r>
              <a:rPr lang="uk-UA" sz="1600" dirty="0"/>
              <a:t>), еф</a:t>
            </a:r>
            <a:r>
              <a:rPr lang="en-US" sz="1600" dirty="0" err="1"/>
              <a:t>i</a:t>
            </a:r>
            <a:r>
              <a:rPr lang="uk-UA" sz="1600" dirty="0" err="1"/>
              <a:t>рну</a:t>
            </a:r>
            <a:r>
              <a:rPr lang="uk-UA" sz="1600" dirty="0"/>
              <a:t> </a:t>
            </a:r>
            <a:r>
              <a:rPr lang="uk-UA" sz="1600" dirty="0" err="1"/>
              <a:t>ол</a:t>
            </a:r>
            <a:r>
              <a:rPr lang="en-US" sz="1600" dirty="0" err="1"/>
              <a:t>i</a:t>
            </a:r>
            <a:r>
              <a:rPr lang="uk-UA" sz="1600" dirty="0"/>
              <a:t>ю. В ботанічній </a:t>
            </a:r>
            <a:r>
              <a:rPr lang="uk-UA" sz="1600" dirty="0" smtClean="0"/>
              <a:t>назві </a:t>
            </a:r>
            <a:r>
              <a:rPr lang="uk-UA" sz="1600" dirty="0"/>
              <a:t> </a:t>
            </a:r>
            <a:r>
              <a:rPr lang="uk-UA" sz="1600" dirty="0" smtClean="0"/>
              <a:t>рослини </a:t>
            </a:r>
            <a:r>
              <a:rPr lang="uk-UA" sz="1600" dirty="0"/>
              <a:t>- </a:t>
            </a:r>
            <a:r>
              <a:rPr lang="uk-UA" sz="1600" dirty="0" err="1"/>
              <a:t>коніум</a:t>
            </a:r>
            <a:r>
              <a:rPr lang="uk-UA" sz="1600" dirty="0"/>
              <a:t> - відображена його токсичність. Грецьке слово "</a:t>
            </a:r>
            <a:r>
              <a:rPr lang="uk-UA" sz="1600" dirty="0" err="1" smtClean="0"/>
              <a:t>коніум</a:t>
            </a:r>
            <a:r>
              <a:rPr lang="uk-UA" sz="1600" dirty="0" smtClean="0"/>
              <a:t>« походить </a:t>
            </a:r>
            <a:r>
              <a:rPr lang="uk-UA" sz="1600" dirty="0"/>
              <a:t>від "</a:t>
            </a:r>
            <a:r>
              <a:rPr lang="uk-UA" sz="1600" dirty="0" err="1"/>
              <a:t>коне</a:t>
            </a:r>
            <a:r>
              <a:rPr lang="uk-UA" sz="1600" dirty="0"/>
              <a:t>", що значить "</a:t>
            </a:r>
            <a:r>
              <a:rPr lang="uk-UA" sz="1600" dirty="0" err="1"/>
              <a:t>умерщвление</a:t>
            </a:r>
            <a:r>
              <a:rPr lang="uk-UA" sz="1600" dirty="0"/>
              <a:t>". В стародавній </a:t>
            </a:r>
            <a:r>
              <a:rPr lang="uk-UA" sz="1600" dirty="0" smtClean="0"/>
              <a:t>Греції користувалися </a:t>
            </a:r>
            <a:r>
              <a:rPr lang="uk-UA" sz="1600" dirty="0"/>
              <a:t>отрутою, виготовленою із </a:t>
            </a:r>
            <a:r>
              <a:rPr lang="uk-UA" sz="1600" dirty="0" err="1"/>
              <a:t>коніума</a:t>
            </a:r>
            <a:r>
              <a:rPr lang="uk-UA" sz="1600" dirty="0"/>
              <a:t>, для </a:t>
            </a:r>
            <a:r>
              <a:rPr lang="uk-UA" sz="1600" dirty="0" smtClean="0"/>
              <a:t>відсторонення політичних </a:t>
            </a:r>
            <a:r>
              <a:rPr lang="uk-UA" sz="1600" dirty="0"/>
              <a:t>суперників. Осуджених на смертне покарання людей </a:t>
            </a:r>
            <a:r>
              <a:rPr lang="uk-UA" sz="1600" dirty="0" smtClean="0"/>
              <a:t>вбивали сумішшю</a:t>
            </a:r>
            <a:r>
              <a:rPr lang="uk-UA" sz="1600" dirty="0"/>
              <a:t>, яка складалася із опію і екстракту або соку </a:t>
            </a:r>
            <a:r>
              <a:rPr lang="uk-UA" sz="1600" dirty="0" smtClean="0"/>
              <a:t>болиголова. Встановлено</a:t>
            </a:r>
            <a:r>
              <a:rPr lang="uk-UA" sz="1600" dirty="0"/>
              <a:t>, що отрутою (соком видавленим із болиголова), </a:t>
            </a:r>
            <a:r>
              <a:rPr lang="uk-UA" sz="1600" dirty="0" smtClean="0"/>
              <a:t>був отруєний </a:t>
            </a:r>
            <a:r>
              <a:rPr lang="uk-UA" sz="1600" dirty="0"/>
              <a:t>знаменитий древньогрецький філософ Сократ. </a:t>
            </a:r>
            <a:r>
              <a:rPr lang="uk-UA" sz="1600" dirty="0" smtClean="0"/>
              <a:t>Використовують як </a:t>
            </a:r>
            <a:r>
              <a:rPr lang="uk-UA" sz="1600" dirty="0" err="1"/>
              <a:t>болетамувальний</a:t>
            </a:r>
            <a:r>
              <a:rPr lang="uk-UA" sz="1600" dirty="0"/>
              <a:t>, </a:t>
            </a:r>
            <a:r>
              <a:rPr lang="uk-UA" sz="1600" dirty="0" err="1"/>
              <a:t>протисудомний</a:t>
            </a:r>
            <a:r>
              <a:rPr lang="uk-UA" sz="1600" dirty="0"/>
              <a:t>, кровоспинний </a:t>
            </a:r>
            <a:r>
              <a:rPr lang="uk-UA" sz="1600" dirty="0" err="1"/>
              <a:t>зас</a:t>
            </a:r>
            <a:r>
              <a:rPr lang="en-US" sz="1600" dirty="0" err="1"/>
              <a:t>i</a:t>
            </a:r>
            <a:r>
              <a:rPr lang="uk-UA" sz="1600" dirty="0"/>
              <a:t>б. </a:t>
            </a:r>
            <a:r>
              <a:rPr lang="uk-UA" sz="1600" dirty="0" err="1"/>
              <a:t>Зовн</a:t>
            </a:r>
            <a:r>
              <a:rPr lang="en-US" sz="1600" dirty="0" err="1"/>
              <a:t>i</a:t>
            </a:r>
            <a:r>
              <a:rPr lang="uk-UA" sz="1600" dirty="0" err="1"/>
              <a:t>шньо</a:t>
            </a:r>
            <a:r>
              <a:rPr lang="uk-UA" sz="1600" dirty="0"/>
              <a:t> </a:t>
            </a:r>
            <a:r>
              <a:rPr lang="uk-UA" sz="1600" dirty="0" smtClean="0"/>
              <a:t>- при </a:t>
            </a:r>
            <a:r>
              <a:rPr lang="uk-UA" sz="1600" dirty="0"/>
              <a:t>ревматизм</a:t>
            </a:r>
            <a:r>
              <a:rPr lang="en-US" sz="1600" dirty="0" err="1"/>
              <a:t>i</a:t>
            </a:r>
            <a:r>
              <a:rPr lang="en-US" sz="1600" dirty="0"/>
              <a:t>, </a:t>
            </a:r>
            <a:r>
              <a:rPr lang="uk-UA" sz="1600" dirty="0" err="1"/>
              <a:t>подагр</a:t>
            </a:r>
            <a:r>
              <a:rPr lang="en-US" sz="1600" dirty="0" err="1"/>
              <a:t>i</a:t>
            </a:r>
            <a:r>
              <a:rPr lang="en-US" sz="1600" dirty="0"/>
              <a:t>. </a:t>
            </a:r>
            <a:r>
              <a:rPr lang="uk-UA" sz="1600" dirty="0"/>
              <a:t>При </a:t>
            </a:r>
            <a:r>
              <a:rPr lang="uk-UA" sz="1600" dirty="0" err="1"/>
              <a:t>самол</a:t>
            </a:r>
            <a:r>
              <a:rPr lang="en-US" sz="1600" dirty="0" err="1"/>
              <a:t>i</a:t>
            </a:r>
            <a:r>
              <a:rPr lang="uk-UA" sz="1600" dirty="0" err="1"/>
              <a:t>куванн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uk-UA" sz="1600" dirty="0"/>
              <a:t>препаратами болиголова, а </a:t>
            </a:r>
            <a:r>
              <a:rPr lang="uk-UA" sz="1600" dirty="0" smtClean="0"/>
              <a:t>у д</a:t>
            </a:r>
            <a:r>
              <a:rPr lang="en-US" sz="1600" dirty="0" err="1"/>
              <a:t>i</a:t>
            </a:r>
            <a:r>
              <a:rPr lang="uk-UA" sz="1600" dirty="0" err="1"/>
              <a:t>тей</a:t>
            </a:r>
            <a:r>
              <a:rPr lang="uk-UA" sz="1600" dirty="0"/>
              <a:t> при </a:t>
            </a:r>
            <a:r>
              <a:rPr lang="uk-UA" sz="1600" dirty="0" err="1"/>
              <a:t>виготовленн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uk-UA" sz="1600" dirty="0" err="1"/>
              <a:t>смоктанн</a:t>
            </a:r>
            <a:r>
              <a:rPr lang="en-US" sz="1600" dirty="0" err="1"/>
              <a:t>i</a:t>
            </a:r>
            <a:r>
              <a:rPr lang="en-US" sz="1600" dirty="0"/>
              <a:t> "</a:t>
            </a:r>
            <a:r>
              <a:rPr lang="uk-UA" sz="1600" dirty="0" err="1"/>
              <a:t>свистульок</a:t>
            </a:r>
            <a:r>
              <a:rPr lang="uk-UA" sz="1600" dirty="0"/>
              <a:t>" із порожнистого </a:t>
            </a:r>
            <a:r>
              <a:rPr lang="uk-UA" sz="1600" dirty="0" smtClean="0"/>
              <a:t>стебла може </a:t>
            </a:r>
            <a:r>
              <a:rPr lang="uk-UA" sz="1600" dirty="0"/>
              <a:t>статися отруєння. Симптоми отруєння: </a:t>
            </a:r>
            <a:r>
              <a:rPr lang="uk-UA" sz="1600" dirty="0" err="1"/>
              <a:t>нейротоксична</a:t>
            </a:r>
            <a:r>
              <a:rPr lang="uk-UA" sz="1600" dirty="0"/>
              <a:t> д</a:t>
            </a:r>
            <a:r>
              <a:rPr lang="en-US" sz="1600" dirty="0" err="1"/>
              <a:t>i</a:t>
            </a:r>
            <a:r>
              <a:rPr lang="uk-UA" sz="1600" dirty="0" smtClean="0"/>
              <a:t>я болиголова </a:t>
            </a:r>
            <a:r>
              <a:rPr lang="uk-UA" sz="1600" dirty="0"/>
              <a:t>пов'язана </a:t>
            </a:r>
            <a:r>
              <a:rPr lang="en-US" sz="1600" dirty="0" err="1"/>
              <a:t>i</a:t>
            </a:r>
            <a:r>
              <a:rPr lang="uk-UA" sz="1600" dirty="0"/>
              <a:t>з збудженням центральної нервової </a:t>
            </a:r>
            <a:r>
              <a:rPr lang="uk-UA" sz="1600" dirty="0" smtClean="0"/>
              <a:t>системи, блокади </a:t>
            </a:r>
            <a:r>
              <a:rPr lang="uk-UA" sz="1600" dirty="0"/>
              <a:t>М-хол</a:t>
            </a:r>
            <a:r>
              <a:rPr lang="en-US" sz="1600" dirty="0" err="1"/>
              <a:t>i</a:t>
            </a:r>
            <a:r>
              <a:rPr lang="uk-UA" sz="1600" dirty="0" err="1"/>
              <a:t>норецептор</a:t>
            </a:r>
            <a:r>
              <a:rPr lang="en-US" sz="1600" dirty="0" err="1"/>
              <a:t>i</a:t>
            </a:r>
            <a:r>
              <a:rPr lang="uk-UA" sz="1600" dirty="0"/>
              <a:t>в; симптоми отруєння розвиваються </a:t>
            </a:r>
            <a:r>
              <a:rPr lang="uk-UA" sz="1600" dirty="0" smtClean="0"/>
              <a:t>уже через </a:t>
            </a:r>
            <a:r>
              <a:rPr lang="uk-UA" sz="1600" dirty="0"/>
              <a:t>1,5 - 2 години, </a:t>
            </a:r>
            <a:r>
              <a:rPr lang="en-US" sz="1600" dirty="0" err="1"/>
              <a:t>i</a:t>
            </a:r>
            <a:r>
              <a:rPr lang="uk-UA" sz="1600" dirty="0" err="1"/>
              <a:t>нколи</a:t>
            </a:r>
            <a:r>
              <a:rPr lang="uk-UA" sz="1600" dirty="0"/>
              <a:t> через 30 - 40 хв. </a:t>
            </a:r>
            <a:r>
              <a:rPr lang="uk-UA" sz="1600" dirty="0" err="1"/>
              <a:t>Спостер</a:t>
            </a:r>
            <a:r>
              <a:rPr lang="en-US" sz="1600" dirty="0" err="1"/>
              <a:t>i</a:t>
            </a:r>
            <a:r>
              <a:rPr lang="uk-UA" sz="1600" dirty="0"/>
              <a:t>гається </a:t>
            </a:r>
            <a:r>
              <a:rPr lang="uk-UA" sz="1600" dirty="0" smtClean="0"/>
              <a:t>посилене вид</a:t>
            </a:r>
            <a:r>
              <a:rPr lang="en-US" sz="1600" dirty="0" err="1"/>
              <a:t>i</a:t>
            </a:r>
            <a:r>
              <a:rPr lang="uk-UA" sz="1600" dirty="0" err="1"/>
              <a:t>лення</a:t>
            </a:r>
            <a:r>
              <a:rPr lang="uk-UA" sz="1600" dirty="0"/>
              <a:t> </a:t>
            </a:r>
            <a:r>
              <a:rPr lang="uk-UA" sz="1600" dirty="0" err="1"/>
              <a:t>слюни</a:t>
            </a:r>
            <a:r>
              <a:rPr lang="uk-UA" sz="1600" dirty="0"/>
              <a:t>, нудота, </a:t>
            </a:r>
            <a:r>
              <a:rPr lang="uk-UA" sz="1600" dirty="0" err="1"/>
              <a:t>блюання</a:t>
            </a:r>
            <a:r>
              <a:rPr lang="uk-UA" sz="1600" dirty="0"/>
              <a:t>, </a:t>
            </a:r>
            <a:r>
              <a:rPr lang="uk-UA" sz="1600" dirty="0" err="1"/>
              <a:t>бол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uk-UA" sz="1600" dirty="0"/>
              <a:t>у </a:t>
            </a:r>
            <a:r>
              <a:rPr lang="uk-UA" sz="1600" dirty="0" err="1"/>
              <a:t>живот</a:t>
            </a:r>
            <a:r>
              <a:rPr lang="en-US" sz="1600" dirty="0" err="1"/>
              <a:t>i</a:t>
            </a:r>
            <a:r>
              <a:rPr lang="en-US" sz="1600" dirty="0"/>
              <a:t>, </a:t>
            </a:r>
            <a:r>
              <a:rPr lang="uk-UA" sz="1600" dirty="0"/>
              <a:t>розширення з</a:t>
            </a:r>
            <a:r>
              <a:rPr lang="en-US" sz="1600" dirty="0" err="1"/>
              <a:t>i</a:t>
            </a:r>
            <a:r>
              <a:rPr lang="uk-UA" sz="1600" dirty="0" err="1"/>
              <a:t>ниц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uk-UA" sz="1600" dirty="0" smtClean="0"/>
              <a:t>ока, </a:t>
            </a:r>
            <a:r>
              <a:rPr lang="uk-UA" sz="1600" dirty="0" err="1" smtClean="0"/>
              <a:t>тах</a:t>
            </a:r>
            <a:r>
              <a:rPr lang="en-US" sz="1600" dirty="0" err="1"/>
              <a:t>i</a:t>
            </a:r>
            <a:r>
              <a:rPr lang="uk-UA" sz="1600" dirty="0"/>
              <a:t>кард</a:t>
            </a:r>
            <a:r>
              <a:rPr lang="en-US" sz="1600" dirty="0" err="1"/>
              <a:t>i</a:t>
            </a:r>
            <a:r>
              <a:rPr lang="uk-UA" sz="1600" dirty="0"/>
              <a:t>я, порушення ковтання, клон</a:t>
            </a:r>
            <a:r>
              <a:rPr lang="en-US" sz="1600" dirty="0" err="1"/>
              <a:t>i</a:t>
            </a:r>
            <a:r>
              <a:rPr lang="uk-UA" sz="1600" dirty="0"/>
              <a:t>ко-тон</a:t>
            </a:r>
            <a:r>
              <a:rPr lang="en-US" sz="1600" dirty="0" err="1"/>
              <a:t>i</a:t>
            </a:r>
            <a:r>
              <a:rPr lang="uk-UA" sz="1600" dirty="0" err="1"/>
              <a:t>чн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uk-UA" sz="1600" dirty="0"/>
              <a:t>судоми, </a:t>
            </a:r>
            <a:r>
              <a:rPr lang="uk-UA" sz="1600" dirty="0" err="1"/>
              <a:t>пригн</a:t>
            </a:r>
            <a:r>
              <a:rPr lang="en-US" sz="1600" dirty="0" err="1"/>
              <a:t>i</a:t>
            </a:r>
            <a:r>
              <a:rPr lang="uk-UA" sz="1600" dirty="0" err="1" smtClean="0"/>
              <a:t>чене</a:t>
            </a:r>
            <a:r>
              <a:rPr lang="uk-UA" sz="1600" dirty="0" smtClean="0"/>
              <a:t> дихання</a:t>
            </a:r>
            <a:r>
              <a:rPr lang="uk-UA" sz="1600" dirty="0"/>
              <a:t>, втрата </a:t>
            </a:r>
            <a:r>
              <a:rPr lang="uk-UA" sz="1600" dirty="0" err="1"/>
              <a:t>св</a:t>
            </a:r>
            <a:r>
              <a:rPr lang="en-US" sz="1600" dirty="0" err="1"/>
              <a:t>i</a:t>
            </a:r>
            <a:r>
              <a:rPr lang="uk-UA" sz="1600" dirty="0" err="1"/>
              <a:t>домост</a:t>
            </a:r>
            <a:r>
              <a:rPr lang="en-US" sz="1600" dirty="0" err="1"/>
              <a:t>i</a:t>
            </a:r>
            <a:r>
              <a:rPr lang="en-US" sz="1600" dirty="0"/>
              <a:t>, </a:t>
            </a:r>
            <a:r>
              <a:rPr lang="uk-UA" sz="1600" dirty="0"/>
              <a:t>колапс, </a:t>
            </a:r>
            <a:r>
              <a:rPr lang="uk-UA" sz="1600" dirty="0" err="1"/>
              <a:t>парал</a:t>
            </a:r>
            <a:r>
              <a:rPr lang="en-US" sz="1600" dirty="0" err="1"/>
              <a:t>i</a:t>
            </a:r>
            <a:r>
              <a:rPr lang="uk-UA" sz="1600" dirty="0"/>
              <a:t>ч к</a:t>
            </a:r>
            <a:r>
              <a:rPr lang="en-US" sz="1600" dirty="0" err="1"/>
              <a:t>i</a:t>
            </a:r>
            <a:r>
              <a:rPr lang="uk-UA" sz="1600" dirty="0" err="1"/>
              <a:t>нц</a:t>
            </a:r>
            <a:r>
              <a:rPr lang="en-US" sz="1600" dirty="0" err="1"/>
              <a:t>i</a:t>
            </a:r>
            <a:r>
              <a:rPr lang="uk-UA" sz="1600" dirty="0" err="1"/>
              <a:t>вок</a:t>
            </a:r>
            <a:r>
              <a:rPr lang="uk-UA" sz="1600" dirty="0"/>
              <a:t>, втрата </a:t>
            </a:r>
            <a:r>
              <a:rPr lang="uk-UA" sz="1600" dirty="0" err="1"/>
              <a:t>чутливост</a:t>
            </a:r>
            <a:r>
              <a:rPr lang="en-US" sz="1600" dirty="0" err="1" smtClean="0"/>
              <a:t>i</a:t>
            </a:r>
            <a:r>
              <a:rPr lang="uk-UA" sz="1600" dirty="0" smtClean="0"/>
              <a:t> </a:t>
            </a:r>
            <a:r>
              <a:rPr lang="uk-UA" sz="1600" dirty="0" err="1" smtClean="0"/>
              <a:t>шк</a:t>
            </a:r>
            <a:r>
              <a:rPr lang="en-US" sz="1600" dirty="0" err="1"/>
              <a:t>i</a:t>
            </a:r>
            <a:r>
              <a:rPr lang="uk-UA" sz="1600" dirty="0" err="1"/>
              <a:t>ри</a:t>
            </a:r>
            <a:r>
              <a:rPr lang="uk-UA" sz="1600" dirty="0"/>
              <a:t>, </a:t>
            </a:r>
            <a:r>
              <a:rPr lang="uk-UA" sz="1600" dirty="0" err="1"/>
              <a:t>м'язева</a:t>
            </a:r>
            <a:r>
              <a:rPr lang="uk-UA" sz="1600" dirty="0"/>
              <a:t> </a:t>
            </a:r>
            <a:r>
              <a:rPr lang="uk-UA" sz="1600" dirty="0" err="1"/>
              <a:t>слаб</a:t>
            </a:r>
            <a:r>
              <a:rPr lang="en-US" sz="1600" dirty="0" err="1"/>
              <a:t>i</a:t>
            </a:r>
            <a:r>
              <a:rPr lang="uk-UA" sz="1600" dirty="0" err="1"/>
              <a:t>сть</a:t>
            </a:r>
            <a:r>
              <a:rPr lang="uk-UA" sz="1600" dirty="0"/>
              <a:t>, </a:t>
            </a:r>
            <a:r>
              <a:rPr lang="uk-UA" sz="1600" dirty="0" err="1"/>
              <a:t>асф</a:t>
            </a:r>
            <a:r>
              <a:rPr lang="en-US" sz="1600" dirty="0" err="1"/>
              <a:t>i</a:t>
            </a:r>
            <a:r>
              <a:rPr lang="uk-UA" sz="1600" dirty="0" err="1"/>
              <a:t>кс</a:t>
            </a:r>
            <a:r>
              <a:rPr lang="en-US" sz="1600" dirty="0" err="1"/>
              <a:t>i</a:t>
            </a:r>
            <a:r>
              <a:rPr lang="uk-UA" sz="1600" dirty="0"/>
              <a:t>я. </a:t>
            </a:r>
            <a:r>
              <a:rPr lang="en-US" sz="1600" dirty="0"/>
              <a:t>I</a:t>
            </a:r>
            <a:r>
              <a:rPr lang="uk-UA" sz="1600" dirty="0" err="1"/>
              <a:t>нколи</a:t>
            </a:r>
            <a:r>
              <a:rPr lang="uk-UA" sz="1600" dirty="0"/>
              <a:t> отруєння може </a:t>
            </a:r>
            <a:r>
              <a:rPr lang="uk-UA" sz="1600" dirty="0" err="1"/>
              <a:t>спостер</a:t>
            </a:r>
            <a:r>
              <a:rPr lang="en-US" sz="1600" dirty="0" err="1"/>
              <a:t>i</a:t>
            </a:r>
            <a:r>
              <a:rPr lang="uk-UA" sz="1600" dirty="0"/>
              <a:t>гатись </a:t>
            </a:r>
            <a:r>
              <a:rPr lang="uk-UA" sz="1600" dirty="0" smtClean="0"/>
              <a:t> 16 при </a:t>
            </a:r>
            <a:r>
              <a:rPr lang="uk-UA" sz="1600" dirty="0" err="1"/>
              <a:t>поїданн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uk-UA" sz="1600" dirty="0"/>
              <a:t>кореневища болиголова. Лікування: промивання </a:t>
            </a:r>
            <a:r>
              <a:rPr lang="uk-UA" sz="1600" dirty="0" err="1" smtClean="0"/>
              <a:t>шлунка</a:t>
            </a:r>
            <a:r>
              <a:rPr lang="uk-UA" sz="1600" dirty="0" smtClean="0"/>
              <a:t> через </a:t>
            </a:r>
            <a:r>
              <a:rPr lang="uk-UA" sz="1600" dirty="0"/>
              <a:t>зонд розчином кал</a:t>
            </a:r>
            <a:r>
              <a:rPr lang="en-US" sz="1600" dirty="0" err="1"/>
              <a:t>i</a:t>
            </a:r>
            <a:r>
              <a:rPr lang="uk-UA" sz="1600" dirty="0"/>
              <a:t>ю перманганату 0,05%, внутрішньо </a:t>
            </a:r>
            <a:r>
              <a:rPr lang="uk-UA" sz="1600" dirty="0" smtClean="0"/>
              <a:t>- активоване </a:t>
            </a:r>
            <a:r>
              <a:rPr lang="uk-UA" sz="1600" dirty="0" err="1"/>
              <a:t>вуг</a:t>
            </a:r>
            <a:r>
              <a:rPr lang="en-US" sz="1600" dirty="0" err="1"/>
              <a:t>i</a:t>
            </a:r>
            <a:r>
              <a:rPr lang="uk-UA" sz="1600" dirty="0" err="1"/>
              <a:t>лля</a:t>
            </a:r>
            <a:r>
              <a:rPr lang="uk-UA" sz="1600" dirty="0"/>
              <a:t>, сольові послаблюючі засоби (</a:t>
            </a:r>
            <a:r>
              <a:rPr lang="uk-UA" sz="1600" dirty="0" err="1"/>
              <a:t>магн</a:t>
            </a:r>
            <a:r>
              <a:rPr lang="en-US" sz="1600" dirty="0" err="1"/>
              <a:t>i</a:t>
            </a:r>
            <a:r>
              <a:rPr lang="uk-UA" sz="1600" dirty="0"/>
              <a:t>ю або натр</a:t>
            </a:r>
            <a:r>
              <a:rPr lang="en-US" sz="1600" dirty="0" err="1"/>
              <a:t>i</a:t>
            </a:r>
            <a:r>
              <a:rPr lang="uk-UA" sz="1600" dirty="0" smtClean="0"/>
              <a:t>ю сульфат</a:t>
            </a:r>
            <a:r>
              <a:rPr lang="uk-UA" sz="1600" dirty="0"/>
              <a:t>), </a:t>
            </a:r>
            <a:r>
              <a:rPr lang="uk-UA" sz="1600" dirty="0" err="1"/>
              <a:t>внутр</a:t>
            </a:r>
            <a:r>
              <a:rPr lang="en-US" sz="1600" dirty="0" err="1"/>
              <a:t>i</a:t>
            </a:r>
            <a:r>
              <a:rPr lang="uk-UA" sz="1600" dirty="0" err="1"/>
              <a:t>шньом'язово</a:t>
            </a:r>
            <a:r>
              <a:rPr lang="uk-UA" sz="1600" dirty="0"/>
              <a:t> розчин </a:t>
            </a:r>
            <a:r>
              <a:rPr lang="uk-UA" sz="1600" dirty="0" err="1"/>
              <a:t>магн</a:t>
            </a:r>
            <a:r>
              <a:rPr lang="en-US" sz="1600" dirty="0" err="1"/>
              <a:t>i</a:t>
            </a:r>
            <a:r>
              <a:rPr lang="uk-UA" sz="1600" dirty="0"/>
              <a:t>ю сульфату 25% - 10 мл. </a:t>
            </a:r>
            <a:r>
              <a:rPr lang="uk-UA" sz="1600" dirty="0" smtClean="0"/>
              <a:t>При судомах </a:t>
            </a:r>
            <a:r>
              <a:rPr lang="uk-UA" sz="1600" dirty="0" err="1"/>
              <a:t>внутр</a:t>
            </a:r>
            <a:r>
              <a:rPr lang="en-US" sz="1600" dirty="0" err="1"/>
              <a:t>i</a:t>
            </a:r>
            <a:r>
              <a:rPr lang="uk-UA" sz="1600" dirty="0" err="1"/>
              <a:t>шньом'язово</a:t>
            </a:r>
            <a:r>
              <a:rPr lang="uk-UA" sz="1600" dirty="0"/>
              <a:t> вводити розчин </a:t>
            </a:r>
            <a:r>
              <a:rPr lang="uk-UA" sz="1600" dirty="0" err="1"/>
              <a:t>барбам</a:t>
            </a:r>
            <a:r>
              <a:rPr lang="en-US" sz="1600" dirty="0" err="1"/>
              <a:t>i</a:t>
            </a:r>
            <a:r>
              <a:rPr lang="uk-UA" sz="1600" dirty="0" err="1"/>
              <a:t>лу</a:t>
            </a:r>
            <a:r>
              <a:rPr lang="uk-UA" sz="1600" dirty="0"/>
              <a:t> 10% - 10 </a:t>
            </a:r>
            <a:r>
              <a:rPr lang="uk-UA" sz="1600" dirty="0" smtClean="0"/>
              <a:t>мл, штучне </a:t>
            </a:r>
            <a:r>
              <a:rPr lang="uk-UA" sz="1600" dirty="0"/>
              <a:t>дихання. При порушенні серцевого ритму вводять </a:t>
            </a:r>
            <a:r>
              <a:rPr lang="uk-UA" sz="1600" dirty="0" smtClean="0"/>
              <a:t>розчин </a:t>
            </a:r>
            <a:r>
              <a:rPr lang="uk-UA" sz="1600" dirty="0" err="1" smtClean="0"/>
              <a:t>новокаїнам</a:t>
            </a:r>
            <a:r>
              <a:rPr lang="en-US" sz="1600" dirty="0" err="1"/>
              <a:t>i</a:t>
            </a:r>
            <a:r>
              <a:rPr lang="uk-UA" sz="1600" dirty="0" err="1"/>
              <a:t>ду</a:t>
            </a:r>
            <a:r>
              <a:rPr lang="uk-UA" sz="1600" dirty="0"/>
              <a:t> 10% - 10 мл.</a:t>
            </a:r>
          </a:p>
          <a:p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319858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473587" y="3297427"/>
            <a:ext cx="5718413" cy="1701706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err="1"/>
              <a:t>Aegopodium</a:t>
            </a:r>
            <a:r>
              <a:rPr lang="en-US" sz="2200" dirty="0"/>
              <a:t> </a:t>
            </a:r>
            <a:r>
              <a:rPr lang="en-US" sz="2200" dirty="0" err="1"/>
              <a:t>podagrariaL</a:t>
            </a:r>
            <a:r>
              <a:rPr lang="en-US" sz="2200" dirty="0"/>
              <a:t>— </a:t>
            </a:r>
            <a:r>
              <a:rPr lang="uk-UA" sz="2200" dirty="0"/>
              <a:t>яглиця звичайна.</a:t>
            </a:r>
          </a:p>
          <a:p>
            <a:r>
              <a:rPr lang="uk-UA" sz="2200" dirty="0"/>
              <a:t>Народні: снитка, </a:t>
            </a:r>
            <a:r>
              <a:rPr lang="uk-UA" sz="2200" dirty="0" err="1"/>
              <a:t>дяглиця</a:t>
            </a:r>
            <a:r>
              <a:rPr lang="uk-UA" sz="2200" dirty="0"/>
              <a:t>, </a:t>
            </a:r>
            <a:r>
              <a:rPr lang="uk-UA" sz="2200" dirty="0" err="1"/>
              <a:t>гер</a:t>
            </a:r>
            <a:r>
              <a:rPr lang="uk-UA" sz="2200" dirty="0"/>
              <a:t> та інші.</a:t>
            </a:r>
          </a:p>
          <a:p>
            <a:r>
              <a:rPr lang="uk-UA" sz="2200" dirty="0"/>
              <a:t>Рос. назва: </a:t>
            </a:r>
            <a:r>
              <a:rPr lang="uk-UA" sz="2200" dirty="0" err="1"/>
              <a:t>сныть</a:t>
            </a:r>
            <a:r>
              <a:rPr lang="uk-UA" sz="2200" dirty="0"/>
              <a:t> </a:t>
            </a:r>
            <a:r>
              <a:rPr lang="uk-UA" sz="2200" dirty="0" err="1"/>
              <a:t>обыкновенная</a:t>
            </a:r>
            <a:r>
              <a:rPr lang="uk-UA" sz="2200" dirty="0"/>
              <a:t>.</a:t>
            </a:r>
          </a:p>
          <a:p>
            <a:r>
              <a:rPr lang="uk-UA" sz="2200" dirty="0"/>
              <a:t>Родина: </a:t>
            </a:r>
            <a:r>
              <a:rPr lang="uk-UA" sz="2200" dirty="0" err="1"/>
              <a:t>Аріасеае</a:t>
            </a:r>
            <a:r>
              <a:rPr lang="uk-UA" sz="2200" dirty="0"/>
              <a:t> (</a:t>
            </a:r>
            <a:r>
              <a:rPr lang="en-US" sz="2200" dirty="0" err="1"/>
              <a:t>Umbelliferae</a:t>
            </a:r>
            <a:r>
              <a:rPr lang="en-US" sz="2200" dirty="0"/>
              <a:t>) — </a:t>
            </a:r>
            <a:r>
              <a:rPr lang="uk-UA" sz="2200" dirty="0"/>
              <a:t>зонтичні, </a:t>
            </a:r>
            <a:r>
              <a:rPr lang="uk-UA" sz="2200" dirty="0" smtClean="0"/>
              <a:t>селерові</a:t>
            </a:r>
            <a:r>
              <a:rPr lang="uk-UA" sz="1600" dirty="0" smtClean="0"/>
              <a:t>.</a:t>
            </a:r>
            <a:endParaRPr lang="uk-UA" sz="160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99376" y="150125"/>
            <a:ext cx="7868206" cy="1296536"/>
          </a:xfrm>
        </p:spPr>
        <p:txBody>
          <a:bodyPr>
            <a:noAutofit/>
          </a:bodyPr>
          <a:lstStyle/>
          <a:p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Aegopodium</a:t>
            </a:r>
            <a:r>
              <a:rPr lang="en-US" sz="3200" dirty="0" smtClean="0"/>
              <a:t> </a:t>
            </a:r>
            <a:r>
              <a:rPr lang="en-US" sz="3200" dirty="0" err="1"/>
              <a:t>podagrariaL</a:t>
            </a:r>
            <a:r>
              <a:rPr lang="en-US" sz="3200" dirty="0"/>
              <a:t>— </a:t>
            </a:r>
            <a:r>
              <a:rPr lang="uk-UA" sz="3200" dirty="0"/>
              <a:t>яглиця звичайна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53" y="2018589"/>
            <a:ext cx="5679176" cy="425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18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7100" y="300252"/>
            <a:ext cx="7729728" cy="1188720"/>
          </a:xfrm>
        </p:spPr>
        <p:txBody>
          <a:bodyPr/>
          <a:lstStyle/>
          <a:p>
            <a:r>
              <a:rPr lang="en-US" dirty="0" err="1"/>
              <a:t>Aegopodium</a:t>
            </a:r>
            <a:r>
              <a:rPr lang="en-US" dirty="0"/>
              <a:t> </a:t>
            </a:r>
            <a:r>
              <a:rPr lang="en-US" dirty="0" err="1"/>
              <a:t>podagrariaL</a:t>
            </a:r>
            <a:r>
              <a:rPr lang="en-US" dirty="0"/>
              <a:t>— </a:t>
            </a:r>
            <a:r>
              <a:rPr lang="uk-UA" dirty="0"/>
              <a:t>яглиця звичайна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51379"/>
            <a:ext cx="12192000" cy="5206621"/>
          </a:xfrm>
        </p:spPr>
        <p:txBody>
          <a:bodyPr>
            <a:normAutofit fontScale="77500" lnSpcReduction="20000"/>
          </a:bodyPr>
          <a:lstStyle/>
          <a:p>
            <a:r>
              <a:rPr lang="uk-UA" sz="1900" dirty="0"/>
              <a:t> </a:t>
            </a:r>
            <a:r>
              <a:rPr lang="uk-UA" sz="2100" dirty="0"/>
              <a:t>Багаторічна трав'яниста </a:t>
            </a:r>
            <a:r>
              <a:rPr lang="uk-UA" sz="2100" dirty="0" err="1"/>
              <a:t>галарослина</a:t>
            </a:r>
            <a:r>
              <a:rPr lang="uk-UA" sz="2100" dirty="0"/>
              <a:t> з довгими кореневищами. Стебло заввишки 50—100 см, гладеньке, порожнисте, борозенчасте, вгорі розгалужене. Нижні  листки  з  довгими  черешками,   </a:t>
            </a:r>
            <a:r>
              <a:rPr lang="uk-UA" sz="2100" dirty="0" err="1"/>
              <a:t>двічітрійчасті,широкотрикутні</a:t>
            </a:r>
            <a:r>
              <a:rPr lang="uk-UA" sz="2100" dirty="0"/>
              <a:t>, з видовжено-</a:t>
            </a:r>
            <a:r>
              <a:rPr lang="uk-UA" sz="2100" dirty="0" err="1"/>
              <a:t>яйцевйднимй</a:t>
            </a:r>
            <a:r>
              <a:rPr lang="uk-UA" sz="2100" dirty="0"/>
              <a:t>, </a:t>
            </a:r>
            <a:r>
              <a:rPr lang="uk-UA" sz="2100" dirty="0" err="1"/>
              <a:t>гостроплчастими</a:t>
            </a:r>
            <a:r>
              <a:rPr lang="uk-UA" sz="2100" dirty="0"/>
              <a:t> загостреними частками, верхні — дрібніші, з коротко розширеними в піхву черешками, трійчасті, з біч­ними </a:t>
            </a:r>
            <a:r>
              <a:rPr lang="uk-UA" sz="2100" dirty="0" err="1"/>
              <a:t>двороздільними</a:t>
            </a:r>
            <a:r>
              <a:rPr lang="uk-UA" sz="2100" dirty="0"/>
              <a:t>, рідше цілісними листочками. Квітки білі. Суцвіття — складний зонтик.</a:t>
            </a:r>
          </a:p>
          <a:p>
            <a:r>
              <a:rPr lang="uk-UA" sz="2100" dirty="0"/>
              <a:t> Верхівкові зонтики мають часом до 25 променів плодючих, бічні — дрібніші, неплідні; обгорток та </a:t>
            </a:r>
            <a:r>
              <a:rPr lang="uk-UA" sz="2100" dirty="0" err="1"/>
              <a:t>обгорточок</a:t>
            </a:r>
            <a:r>
              <a:rPr lang="uk-UA" sz="2100" dirty="0"/>
              <a:t> немає. Плід — двосім'янка. Цвіте у </a:t>
            </a:r>
            <a:r>
              <a:rPr lang="en-US" sz="2100" dirty="0"/>
              <a:t>V—VII. </a:t>
            </a:r>
            <a:r>
              <a:rPr lang="uk-UA" sz="2100" dirty="0"/>
              <a:t>Росте на вологих місцях, у лісах, серед кущів, часом створює майже суцільні зарості. У парках, садибах подекуди стає набридлим бур'яном. Рекомендую вживати для борщів, заквашувати, переробляти на свіжу ікру.</a:t>
            </a:r>
          </a:p>
          <a:p>
            <a:r>
              <a:rPr lang="uk-UA" sz="2100" dirty="0"/>
              <a:t>  Використовують траву, її надземну частину, зібрану під час масового цвітіння.</a:t>
            </a:r>
          </a:p>
          <a:p>
            <a:r>
              <a:rPr lang="uk-UA" sz="2100" dirty="0"/>
              <a:t>За біохімічним складом рослина має значну кількість аскорбінової кислоти (65—100 мг%), залізо (16,6 мг%), мідь (1,99 мг%), марганець (2,13 мг%), титан (1,68 мг%), бор (3,9 мг%).</a:t>
            </a:r>
          </a:p>
          <a:p>
            <a:r>
              <a:rPr lang="uk-UA" sz="2100" dirty="0"/>
              <a:t>Уже сама латинська назва виду рослини вказує на її лікувальне використання (подагра).</a:t>
            </a:r>
          </a:p>
          <a:p>
            <a:r>
              <a:rPr lang="uk-UA" sz="2100" dirty="0"/>
              <a:t>    В народі її застосовують при захворюваннях суглобів, ревматизмі, декотрих захворюваннях нирок і сечового міхура, а також при шлунково-кишкових (регулюючий засіб як при запорах, так і </a:t>
            </a:r>
            <a:r>
              <a:rPr lang="uk-UA" sz="2100" dirty="0" err="1"/>
              <a:t>поносах</a:t>
            </a:r>
            <a:r>
              <a:rPr lang="uk-UA" sz="2100" dirty="0"/>
              <a:t>). Рятувала людей і від цинги.</a:t>
            </a:r>
          </a:p>
          <a:p>
            <a:r>
              <a:rPr lang="uk-UA" sz="2100" dirty="0"/>
              <a:t>    Щодо дозування і лікувальних форм. Вони досить різноманітні. Повна столова ложка подрібненої трави на 3 склянки окропу, настоюють під накриттям 20— ЗО хвилин, проціджують і випивають по півсклянки 4 рази на день до їди. Для вітамінних салатів помите молоде листя витримують 10 хвилин в окропі, подрібнюють, солять на смак (добре додати тертого хріну чи вершків), перемішують.</a:t>
            </a:r>
          </a:p>
          <a:p>
            <a:r>
              <a:rPr lang="uk-UA" sz="2100" dirty="0"/>
              <a:t>     Ось яку користь може давати знаючій людині цей «злісний бур'ян», що так </a:t>
            </a:r>
            <a:r>
              <a:rPr lang="uk-UA" sz="2100" dirty="0" err="1"/>
              <a:t>привільно</a:t>
            </a:r>
            <a:r>
              <a:rPr lang="uk-UA" sz="2100" dirty="0"/>
              <a:t> себе почуває на родючому </a:t>
            </a:r>
            <a:r>
              <a:rPr lang="uk-UA" sz="2100" dirty="0" err="1"/>
              <a:t>грунті</a:t>
            </a:r>
            <a:r>
              <a:rPr lang="uk-UA" sz="2100" dirty="0"/>
              <a:t>.</a:t>
            </a:r>
          </a:p>
          <a:p>
            <a:r>
              <a:rPr lang="uk-UA" sz="2100" dirty="0"/>
              <a:t>Строк зберігання сухої сировини — до 2-х років.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7479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3840" y="268656"/>
            <a:ext cx="7729728" cy="1188720"/>
          </a:xfrm>
        </p:spPr>
        <p:txBody>
          <a:bodyPr/>
          <a:lstStyle/>
          <a:p>
            <a:r>
              <a:rPr lang="en-US" dirty="0" err="1"/>
              <a:t>Angelisa</a:t>
            </a:r>
            <a:r>
              <a:rPr lang="en-US" dirty="0"/>
              <a:t> </a:t>
            </a:r>
            <a:r>
              <a:rPr lang="en-US" dirty="0" err="1"/>
              <a:t>silvestris</a:t>
            </a:r>
            <a:r>
              <a:rPr lang="en-US" dirty="0"/>
              <a:t> L.— </a:t>
            </a:r>
            <a:r>
              <a:rPr lang="uk-UA" dirty="0"/>
              <a:t>дудник лісовий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2843" y="3265840"/>
            <a:ext cx="5739157" cy="3189551"/>
          </a:xfrm>
        </p:spPr>
        <p:txBody>
          <a:bodyPr>
            <a:normAutofit/>
          </a:bodyPr>
          <a:lstStyle/>
          <a:p>
            <a:r>
              <a:rPr lang="en-US" sz="2000" dirty="0"/>
              <a:t> </a:t>
            </a:r>
            <a:r>
              <a:rPr lang="en-US" sz="2000" dirty="0" err="1"/>
              <a:t>Angelisa</a:t>
            </a:r>
            <a:r>
              <a:rPr lang="en-US" sz="2000" dirty="0"/>
              <a:t> </a:t>
            </a:r>
            <a:r>
              <a:rPr lang="en-US" sz="2000" dirty="0" err="1"/>
              <a:t>silvestris</a:t>
            </a:r>
            <a:r>
              <a:rPr lang="en-US" sz="2000" dirty="0"/>
              <a:t> L.— </a:t>
            </a:r>
            <a:r>
              <a:rPr lang="uk-UA" sz="2000" dirty="0"/>
              <a:t>дудник лісовий.</a:t>
            </a:r>
          </a:p>
          <a:p>
            <a:r>
              <a:rPr lang="uk-UA" sz="2000" dirty="0"/>
              <a:t> Рос. назва: дудник </a:t>
            </a:r>
            <a:r>
              <a:rPr lang="uk-UA" sz="2000" dirty="0" err="1"/>
              <a:t>лєсной</a:t>
            </a:r>
            <a:r>
              <a:rPr lang="uk-UA" sz="2000" dirty="0"/>
              <a:t>.</a:t>
            </a:r>
          </a:p>
          <a:p>
            <a:r>
              <a:rPr lang="uk-UA" sz="2000" dirty="0"/>
              <a:t> Родина:  </a:t>
            </a:r>
            <a:r>
              <a:rPr lang="uk-UA" sz="2000" dirty="0" err="1"/>
              <a:t>Аріасеае</a:t>
            </a:r>
            <a:r>
              <a:rPr lang="uk-UA" sz="2000" dirty="0"/>
              <a:t>— зонтичні.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925" y="1587164"/>
            <a:ext cx="4253896" cy="509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59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6670" y="377838"/>
            <a:ext cx="7729728" cy="1188720"/>
          </a:xfrm>
        </p:spPr>
        <p:txBody>
          <a:bodyPr/>
          <a:lstStyle/>
          <a:p>
            <a:r>
              <a:rPr lang="en-US" dirty="0" err="1"/>
              <a:t>Angelisa</a:t>
            </a:r>
            <a:r>
              <a:rPr lang="en-US" dirty="0"/>
              <a:t> </a:t>
            </a:r>
            <a:r>
              <a:rPr lang="en-US" dirty="0" err="1"/>
              <a:t>silvestris</a:t>
            </a:r>
            <a:r>
              <a:rPr lang="en-US" dirty="0"/>
              <a:t> L.— </a:t>
            </a:r>
            <a:r>
              <a:rPr lang="uk-UA" dirty="0"/>
              <a:t>дудник лісовий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745" y="1942008"/>
            <a:ext cx="11580398" cy="4745395"/>
          </a:xfrm>
        </p:spPr>
        <p:txBody>
          <a:bodyPr>
            <a:normAutofit lnSpcReduction="10000"/>
          </a:bodyPr>
          <a:lstStyle/>
          <a:p>
            <a:r>
              <a:rPr lang="uk-UA" dirty="0"/>
              <a:t> Рослина багаторічна, з коротким товстим коре­невищем, з якого при розламуванні виділяється білий сік. Стебло пряме, дудчасте, заввишки до 1,5 м. Листя </a:t>
            </a:r>
            <a:r>
              <a:rPr lang="uk-UA" dirty="0" err="1"/>
              <a:t>дво</a:t>
            </a:r>
            <a:r>
              <a:rPr lang="uk-UA" dirty="0"/>
              <a:t>-, </a:t>
            </a:r>
            <a:r>
              <a:rPr lang="uk-UA" dirty="0" err="1"/>
              <a:t>трипірчасті</a:t>
            </a:r>
            <a:r>
              <a:rPr lang="uk-UA" dirty="0"/>
              <a:t>, верхнє зі здутими піхвами. Квіти білі, дрібні, часом кремові, зібрані у великі зонтики. Загаль­ної обгортки майже немає. Запах розім'ятих стебел і кореневищ сильний, специфічний, смак гіркий.</a:t>
            </a:r>
          </a:p>
          <a:p>
            <a:r>
              <a:rPr lang="uk-UA" dirty="0"/>
              <a:t>Росте на вологих луках і в лісах серед чагарників, на берегах і в заплавах річок, на берегах ставків і в ярах. Зустрічається в Україні повсюдно. Цвіте у </a:t>
            </a:r>
            <a:r>
              <a:rPr lang="en-US" dirty="0"/>
              <a:t>VII—VIII.</a:t>
            </a:r>
          </a:p>
          <a:p>
            <a:endParaRPr lang="en-US" dirty="0"/>
          </a:p>
          <a:p>
            <a:r>
              <a:rPr lang="en-US" dirty="0"/>
              <a:t>     </a:t>
            </a:r>
            <a:r>
              <a:rPr lang="uk-UA" dirty="0"/>
              <a:t>Кореневища заготовляють навесні; восени збирають насіння (дуже мала потреба). На організм людини діє потогінно, </a:t>
            </a:r>
            <a:r>
              <a:rPr lang="uk-UA" dirty="0" err="1"/>
              <a:t>вітрогінно</a:t>
            </a:r>
            <a:r>
              <a:rPr lang="uk-UA" dirty="0"/>
              <a:t>. У рослині міститься 11,5 % про­теїну, 7,4 % жиру, 19,1 % клітковини, 1,6 % кальцію, 0,35 % фосфору; в листі, крім того, є 924 мг% аскорбі­нової кислоти, летка олія, </a:t>
            </a:r>
            <a:r>
              <a:rPr lang="uk-UA" dirty="0" err="1"/>
              <a:t>ангелікова</a:t>
            </a:r>
            <a:r>
              <a:rPr lang="uk-UA" dirty="0"/>
              <a:t> смола тощо. Наукова медицина не користується цією рослиною, проте використовує його родича — дягель лікарський (2.1.8). У народі ж застосовується широко: при нетрав­ленні </a:t>
            </a:r>
            <a:r>
              <a:rPr lang="uk-UA" dirty="0" err="1"/>
              <a:t>шлунка</a:t>
            </a:r>
            <a:r>
              <a:rPr lang="uk-UA" dirty="0"/>
              <a:t> як чай (настій) з кореневищ (20,0 г на 1 л води); при здутті кишечника (порошок, тричі на день на кінчику ножа); при млявому відходженні сечі, при затриманні сечі; при катарах </a:t>
            </a:r>
            <a:r>
              <a:rPr lang="uk-UA" dirty="0" err="1"/>
              <a:t>легенів</a:t>
            </a:r>
            <a:r>
              <a:rPr lang="uk-UA" dirty="0"/>
              <a:t> як ефективний за-. </a:t>
            </a:r>
            <a:r>
              <a:rPr lang="uk-UA" dirty="0" err="1"/>
              <a:t>сіб</a:t>
            </a:r>
            <a:r>
              <a:rPr lang="uk-UA" dirty="0"/>
              <a:t>, проти глибокого кашлю.</a:t>
            </a:r>
          </a:p>
          <a:p>
            <a:r>
              <a:rPr lang="uk-UA" dirty="0"/>
              <a:t>     Під час епідемії холери пили краплями спиртову настоянку дудника (краще дягеля лікарського — 2.1.8) і часнику, а також курили міцну махорку як засіб, що (так вважали) уберігав від зарази.</a:t>
            </a:r>
          </a:p>
        </p:txBody>
      </p:sp>
    </p:spTree>
    <p:extLst>
      <p:ext uri="{BB962C8B-B14F-4D97-AF65-F5344CB8AC3E}">
        <p14:creationId xmlns:p14="http://schemas.microsoft.com/office/powerpoint/2010/main" val="3584764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200417"/>
            <a:ext cx="7729728" cy="1188720"/>
          </a:xfrm>
        </p:spPr>
        <p:txBody>
          <a:bodyPr/>
          <a:lstStyle/>
          <a:p>
            <a:r>
              <a:rPr lang="en-US" dirty="0" err="1"/>
              <a:t>Archangelice</a:t>
            </a:r>
            <a:r>
              <a:rPr lang="en-US" dirty="0"/>
              <a:t> </a:t>
            </a:r>
            <a:r>
              <a:rPr lang="en-US" dirty="0" err="1"/>
              <a:t>officinalis</a:t>
            </a:r>
            <a:r>
              <a:rPr lang="en-US" dirty="0"/>
              <a:t> </a:t>
            </a:r>
            <a:r>
              <a:rPr lang="en-US" dirty="0" err="1"/>
              <a:t>Hoffm</a:t>
            </a:r>
            <a:r>
              <a:rPr lang="en-US" dirty="0"/>
              <a:t>,— </a:t>
            </a:r>
            <a:r>
              <a:rPr lang="en-US" dirty="0" err="1"/>
              <a:t>дягель</a:t>
            </a:r>
            <a:r>
              <a:rPr lang="en-US" dirty="0"/>
              <a:t> </a:t>
            </a:r>
            <a:r>
              <a:rPr lang="en-US" dirty="0" err="1"/>
              <a:t>лікар­ський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8705" y="1518790"/>
            <a:ext cx="3734866" cy="50056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3152633"/>
            <a:ext cx="4763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Archangelice officinalis Hoffm,— </a:t>
            </a:r>
            <a:r>
              <a:rPr lang="uk-UA"/>
              <a:t>дягель лікар­ський.</a:t>
            </a:r>
          </a:p>
          <a:p>
            <a:r>
              <a:rPr lang="uk-UA"/>
              <a:t>Рос. назва: дягиль лекарственньїй.</a:t>
            </a:r>
          </a:p>
          <a:p>
            <a:r>
              <a:rPr lang="uk-UA"/>
              <a:t>Родина:   Аріасеае (</a:t>
            </a:r>
            <a:r>
              <a:rPr lang="en-US"/>
              <a:t>Umbelliferae) — </a:t>
            </a:r>
            <a:r>
              <a:rPr lang="uk-UA"/>
              <a:t>зонтичні.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0863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1954" y="132178"/>
            <a:ext cx="7729728" cy="1188720"/>
          </a:xfrm>
        </p:spPr>
        <p:txBody>
          <a:bodyPr/>
          <a:lstStyle/>
          <a:p>
            <a:r>
              <a:rPr lang="en-US" dirty="0" err="1"/>
              <a:t>Archangelice</a:t>
            </a:r>
            <a:r>
              <a:rPr lang="en-US" dirty="0"/>
              <a:t> </a:t>
            </a:r>
            <a:r>
              <a:rPr lang="en-US" dirty="0" err="1"/>
              <a:t>officinalis</a:t>
            </a:r>
            <a:r>
              <a:rPr lang="en-US" dirty="0"/>
              <a:t> </a:t>
            </a:r>
            <a:r>
              <a:rPr lang="en-US" dirty="0" err="1"/>
              <a:t>Hoffm</a:t>
            </a:r>
            <a:r>
              <a:rPr lang="en-US" dirty="0"/>
              <a:t>,— </a:t>
            </a:r>
            <a:r>
              <a:rPr lang="en-US" dirty="0" err="1"/>
              <a:t>дягель</a:t>
            </a:r>
            <a:r>
              <a:rPr lang="en-US" dirty="0"/>
              <a:t> </a:t>
            </a:r>
            <a:r>
              <a:rPr lang="en-US" dirty="0" err="1"/>
              <a:t>лікар­ський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870" y="1696348"/>
            <a:ext cx="11484864" cy="4977407"/>
          </a:xfrm>
        </p:spPr>
        <p:txBody>
          <a:bodyPr/>
          <a:lstStyle/>
          <a:p>
            <a:r>
              <a:rPr lang="uk-UA" dirty="0"/>
              <a:t> </a:t>
            </a:r>
            <a:r>
              <a:rPr lang="uk-UA" sz="2000" dirty="0"/>
              <a:t>Рослина дворічна. Стебло пряме, голе, порож­нисте, циліндричне, заввишки 120—250 см. Листя вели­ке,  голе,  з досить  великими здутими піхвами,  </a:t>
            </a:r>
            <a:r>
              <a:rPr lang="uk-UA" sz="2000" dirty="0" err="1"/>
              <a:t>двотрипірчастіі</a:t>
            </a:r>
            <a:r>
              <a:rPr lang="uk-UA" sz="2000" dirty="0"/>
              <a:t>, з великими яйцевидними </a:t>
            </a:r>
            <a:r>
              <a:rPr lang="uk-UA" sz="2000" dirty="0" err="1"/>
              <a:t>дво</a:t>
            </a:r>
            <a:r>
              <a:rPr lang="uk-UA" sz="2000" dirty="0"/>
              <a:t>- і трилопатевими сегментами. Квіти дрібні, зеленувато-білі, зібрані верхівці стебла та його </a:t>
            </a:r>
            <a:r>
              <a:rPr lang="uk-UA" sz="2000" dirty="0" err="1"/>
              <a:t>відгалужень</a:t>
            </a:r>
            <a:r>
              <a:rPr lang="uk-UA" sz="2000" dirty="0"/>
              <a:t> </a:t>
            </a:r>
            <a:r>
              <a:rPr lang="uk-UA" sz="2000" dirty="0" err="1"/>
              <a:t>напівкулястими</a:t>
            </a:r>
            <a:r>
              <a:rPr lang="uk-UA" sz="2000" dirty="0"/>
              <a:t> або майже кулястими зонтиками діаметром 10—18 см з 15-40 </a:t>
            </a:r>
            <a:r>
              <a:rPr lang="uk-UA" sz="2000" dirty="0" err="1"/>
              <a:t>опуеними</a:t>
            </a:r>
            <a:r>
              <a:rPr lang="uk-UA" sz="2000" dirty="0"/>
              <a:t> промінчиками. Загальної обгортки зонтиків немає, але при основі кожного є </a:t>
            </a:r>
            <a:r>
              <a:rPr lang="uk-UA" sz="2000" dirty="0" err="1"/>
              <a:t>обгорточки</a:t>
            </a:r>
            <a:r>
              <a:rPr lang="uk-UA" sz="2000" dirty="0"/>
              <a:t>, то складаються з маленьких щетинистих листочків. Цвіте в </a:t>
            </a:r>
            <a:r>
              <a:rPr lang="en-US" sz="2000" dirty="0"/>
              <a:t>VI—VIII. </a:t>
            </a:r>
            <a:r>
              <a:rPr lang="uk-UA" sz="2000" dirty="0"/>
              <a:t>Росте на болотах, берегах річок. По­ширений у Лісостепу, Поліссі, в Степу. Загалом поши­рення не дуже велике, а тепер, у зв'язку з осушенням заболочених земель, ще менше. Тому, збираючи його, слід залишати кращі рослини і на розпушеній при вико­нуванні (восени) землі не полінуйтеся підсіяти насіння, тобто плодики,— пласкуваті, крилаті двосім'янки, що дозрівають у </a:t>
            </a:r>
            <a:r>
              <a:rPr lang="en-US" sz="2000" dirty="0"/>
              <a:t>VIII—IX.</a:t>
            </a:r>
          </a:p>
          <a:p>
            <a:r>
              <a:rPr lang="uk-UA" sz="2000" dirty="0"/>
              <a:t>Заготовляють кореневища з коренями з рослин першо­го року життя восени (</a:t>
            </a:r>
            <a:r>
              <a:rPr lang="en-US" sz="2000" dirty="0"/>
              <a:t>IX—X), </a:t>
            </a:r>
            <a:r>
              <a:rPr lang="uk-UA" sz="2000" dirty="0"/>
              <a:t>а рослини другого року — рано весною. Сушать на горищах (краще під залізним дахом), а також у печі при температурі до 40 °С. Пере­ховують у сухих, провітрюваних місцях у мішках, ящиках. Строк зберігання — до 3 років.</a:t>
            </a:r>
          </a:p>
        </p:txBody>
      </p:sp>
    </p:spTree>
    <p:extLst>
      <p:ext uri="{BB962C8B-B14F-4D97-AF65-F5344CB8AC3E}">
        <p14:creationId xmlns:p14="http://schemas.microsoft.com/office/powerpoint/2010/main" val="1307438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2079" y="309599"/>
            <a:ext cx="7729728" cy="1188720"/>
          </a:xfrm>
        </p:spPr>
        <p:txBody>
          <a:bodyPr>
            <a:normAutofit/>
          </a:bodyPr>
          <a:lstStyle/>
          <a:p>
            <a:r>
              <a:rPr lang="uk-UA" dirty="0"/>
              <a:t>КМИН ЗВИЧАЙНИЙ </a:t>
            </a:r>
            <a:r>
              <a:rPr lang="uk-UA" dirty="0" smtClean="0"/>
              <a:t>—</a:t>
            </a:r>
            <a:r>
              <a:rPr lang="uk-UA" dirty="0"/>
              <a:t/>
            </a:r>
            <a:br>
              <a:rPr lang="uk-UA" dirty="0"/>
            </a:br>
            <a:r>
              <a:rPr lang="en-US" dirty="0" err="1"/>
              <a:t>Carum</a:t>
            </a:r>
            <a:r>
              <a:rPr lang="en-US" dirty="0"/>
              <a:t> </a:t>
            </a:r>
            <a:r>
              <a:rPr lang="en-US" dirty="0" err="1"/>
              <a:t>carvi</a:t>
            </a:r>
            <a:r>
              <a:rPr lang="en-US" dirty="0"/>
              <a:t> L.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2760" y="3751993"/>
            <a:ext cx="4892995" cy="860952"/>
          </a:xfrm>
        </p:spPr>
        <p:txBody>
          <a:bodyPr/>
          <a:lstStyle/>
          <a:p>
            <a:r>
              <a:rPr lang="uk-UA" dirty="0"/>
              <a:t>Родина Селерові — </a:t>
            </a:r>
            <a:r>
              <a:rPr lang="uk-UA" dirty="0" err="1"/>
              <a:t>Аріасеае</a:t>
            </a:r>
            <a:r>
              <a:rPr lang="uk-UA" dirty="0"/>
              <a:t>, або Зонтичні — </a:t>
            </a:r>
            <a:r>
              <a:rPr lang="en-US" dirty="0" err="1"/>
              <a:t>Umbelliferae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467" y="2354026"/>
            <a:ext cx="4136978" cy="366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129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0749" y="104883"/>
            <a:ext cx="7729728" cy="1188720"/>
          </a:xfrm>
        </p:spPr>
        <p:txBody>
          <a:bodyPr>
            <a:normAutofit/>
          </a:bodyPr>
          <a:lstStyle/>
          <a:p>
            <a:r>
              <a:rPr lang="uk-UA" dirty="0"/>
              <a:t>КМИН ЗВИЧАЙНИЙ </a:t>
            </a:r>
            <a:r>
              <a:rPr lang="uk-UA" dirty="0" smtClean="0"/>
              <a:t>—</a:t>
            </a:r>
            <a:r>
              <a:rPr lang="uk-UA" dirty="0"/>
              <a:t/>
            </a:r>
            <a:br>
              <a:rPr lang="uk-UA" dirty="0"/>
            </a:br>
            <a:r>
              <a:rPr lang="en-US" dirty="0" err="1"/>
              <a:t>Carum</a:t>
            </a:r>
            <a:r>
              <a:rPr lang="en-US" dirty="0"/>
              <a:t> </a:t>
            </a:r>
            <a:r>
              <a:rPr lang="en-US" dirty="0" err="1"/>
              <a:t>carvi</a:t>
            </a:r>
            <a:r>
              <a:rPr lang="en-US" dirty="0"/>
              <a:t> L.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9366"/>
            <a:ext cx="12192000" cy="6155141"/>
          </a:xfrm>
        </p:spPr>
        <p:txBody>
          <a:bodyPr>
            <a:noAutofit/>
          </a:bodyPr>
          <a:lstStyle/>
          <a:p>
            <a:r>
              <a:rPr lang="uk-UA" sz="1400" dirty="0"/>
              <a:t>Як виглядає? Дворічна рослина 30—80 см заввишки. Стебло пряме, галузисте. Листки: нижні чергові, </a:t>
            </a:r>
            <a:r>
              <a:rPr lang="uk-UA" sz="1400" dirty="0" err="1"/>
              <a:t>довгочерешкові</a:t>
            </a:r>
            <a:r>
              <a:rPr lang="uk-UA" sz="1400" dirty="0"/>
              <a:t>, верхні </a:t>
            </a:r>
            <a:r>
              <a:rPr lang="uk-UA" sz="1400" dirty="0" err="1"/>
              <a:t>короткочерешкові</a:t>
            </a:r>
            <a:r>
              <a:rPr lang="uk-UA" sz="1400" dirty="0"/>
              <a:t>, зменшуються до верхівки. Листок продовгуватий, </a:t>
            </a:r>
            <a:r>
              <a:rPr lang="uk-UA" sz="1400" dirty="0" err="1"/>
              <a:t>дво</a:t>
            </a:r>
            <a:r>
              <a:rPr lang="uk-UA" sz="1400" dirty="0"/>
              <a:t>- або </a:t>
            </a:r>
            <a:r>
              <a:rPr lang="uk-UA" sz="1400" dirty="0" err="1"/>
              <a:t>трипсристий</a:t>
            </a:r>
            <a:r>
              <a:rPr lang="uk-UA" sz="1400" dirty="0"/>
              <a:t>, а </a:t>
            </a:r>
            <a:r>
              <a:rPr lang="uk-UA" sz="1400" dirty="0" err="1"/>
              <a:t>ланцетногострими</a:t>
            </a:r>
            <a:r>
              <a:rPr lang="uk-UA" sz="1400" dirty="0"/>
              <a:t> частками. Суцвіття— складний зонтик 4—8 см в поперечнику з 8—16 рівними, голими головними гілками. Квітки дрібні, чашечки майже непомітні, </a:t>
            </a:r>
            <a:r>
              <a:rPr lang="uk-UA" sz="1400" dirty="0" err="1"/>
              <a:t>п'ятипелюстковий</a:t>
            </a:r>
            <a:r>
              <a:rPr lang="uk-UA" sz="1400" dirty="0"/>
              <a:t> віночок білий або рожевуватий. Цвіте в травні — червні. Насіння має приємний запах, достигає кмин у липні — серпні</a:t>
            </a:r>
            <a:r>
              <a:rPr lang="uk-UA" sz="1400" dirty="0" smtClean="0"/>
              <a:t>.</a:t>
            </a:r>
            <a:endParaRPr lang="uk-UA" sz="1400" dirty="0"/>
          </a:p>
          <a:p>
            <a:r>
              <a:rPr lang="uk-UA" sz="1400" dirty="0"/>
              <a:t>Де росте? По всій території України, зокрема </a:t>
            </a:r>
            <a:r>
              <a:rPr lang="uk-UA" sz="1400" dirty="0" err="1"/>
              <a:t>розсіяно</a:t>
            </a:r>
            <a:r>
              <a:rPr lang="uk-UA" sz="1400" dirty="0"/>
              <a:t> в Карпатах, на Поліссі, в Лісостепу, крім Донецького Лісостепу. Росте на луках і пасовиськах, на рідколіссі, лісових галявинах і узліссях, при дорогах</a:t>
            </a:r>
            <a:r>
              <a:rPr lang="uk-UA" sz="1400" dirty="0" smtClean="0"/>
              <a:t>.</a:t>
            </a:r>
            <a:endParaRPr lang="uk-UA" sz="1400" dirty="0"/>
          </a:p>
          <a:p>
            <a:r>
              <a:rPr lang="uk-UA" sz="1400" dirty="0"/>
              <a:t>Що й коли збирають? Зонтики зі стиглим насінням ( з росою), в липні — серпні. Насіння отруйне для птахів</a:t>
            </a:r>
            <a:r>
              <a:rPr lang="uk-UA" sz="1400" dirty="0" smtClean="0"/>
              <a:t>.</a:t>
            </a:r>
            <a:endParaRPr lang="uk-UA" sz="1400" dirty="0"/>
          </a:p>
          <a:p>
            <a:r>
              <a:rPr lang="uk-UA" sz="1400" dirty="0"/>
              <a:t>Коли застосовують? Застосовують у вигляді чаю при млявому травленні, атонії і болях у кишках, здутті (метеоризмі), для зниження процесів гниття і бродіння в кишках, для поліпшення травлення і підвищення тонусу шлунково-кишкового тракту. Летка олія кмину, в якій є </a:t>
            </a:r>
            <a:r>
              <a:rPr lang="uk-UA" sz="1400" dirty="0" err="1"/>
              <a:t>карвон</a:t>
            </a:r>
            <a:r>
              <a:rPr lang="uk-UA" sz="1400" dirty="0"/>
              <a:t> і </a:t>
            </a:r>
            <a:r>
              <a:rPr lang="uk-UA" sz="1400" dirty="0" err="1"/>
              <a:t>лімонен</a:t>
            </a:r>
            <a:r>
              <a:rPr lang="uk-UA" sz="1400" dirty="0"/>
              <a:t>, діючи рефлекторно через смакові рецептори, сприяє виділенню травних соків; у матерів, які годують груддю, збільшує кількість молока (сметану варять 3 хвилини з кмином — 1 столова ложка кмину на 1 склянку сметани). </a:t>
            </a:r>
            <a:r>
              <a:rPr lang="uk-UA" sz="1400" dirty="0" err="1"/>
              <a:t>Флавоноїди</a:t>
            </a:r>
            <a:r>
              <a:rPr lang="uk-UA" sz="1400" dirty="0"/>
              <a:t>, смола, дубильні речовини, жирна олія, білки сприяють відхаркуванню, сечовиділенню, виявляють </a:t>
            </a:r>
            <a:r>
              <a:rPr lang="uk-UA" sz="1400" dirty="0" err="1"/>
              <a:t>пропосну</a:t>
            </a:r>
            <a:r>
              <a:rPr lang="uk-UA" sz="1400" dirty="0"/>
              <a:t> дію1. На 1 склянку окропу беруть 1 столову ложку насіння кмину, кип'ятять 5 хвилин і настоюють 10 хвилин. П'ють двічі на день по 1 склянці натщесерце і після обіду, ковтками</a:t>
            </a:r>
            <a:r>
              <a:rPr lang="uk-UA" sz="1400" dirty="0" smtClean="0"/>
              <a:t>.</a:t>
            </a:r>
            <a:endParaRPr lang="uk-UA" sz="1400" dirty="0"/>
          </a:p>
          <a:p>
            <a:r>
              <a:rPr lang="uk-UA" sz="1400" dirty="0"/>
              <a:t>Для немовлят застосовують як </a:t>
            </a:r>
            <a:r>
              <a:rPr lang="uk-UA" sz="1400" dirty="0" err="1"/>
              <a:t>вітрогінне</a:t>
            </a:r>
            <a:r>
              <a:rPr lang="uk-UA" sz="1400" dirty="0"/>
              <a:t>, 5—6 разів на день, по 1 чайній ложці (в клізмах — без цукру по 200—500 мл відпару</a:t>
            </a:r>
            <a:r>
              <a:rPr lang="uk-UA" sz="1400" dirty="0" smtClean="0"/>
              <a:t>).</a:t>
            </a:r>
            <a:endParaRPr lang="uk-UA" sz="1400" dirty="0"/>
          </a:p>
          <a:p>
            <a:r>
              <a:rPr lang="uk-UA" sz="1400" dirty="0"/>
              <a:t>При здутті дуже добрим засобом вважають відвар з суміші таких рослин: насіння кмину — 2 столові ложки, насіння кропу — 1 столова ложка, листків деревію — 2 столові ложки, дрібно порізаної вівсяної соломи — 3 столові ложки, кореневищ аїру — 1 столова ложка, дещо потертого кореня валеріани — 1 чайна лежка. З столові ложки цієї суміші, кожна з верхом, заливають З склянками сирої води, кип'ятять 15 хвилин і п'ють по 1 склянці тричі на день. При вощині, шумі, сіпанні у вусі впускають у нього (2 рази на день) по кілька крапель теплого соку, витиснутого з гарячої, запеченої з кмином у духовці, головки цибулі ( у видовбану в цибулині ямку, яку накривають потім вирізаним з тієї ж цибулини кубиком, насипають 1 чайну ложку кмину). Цей засіб поліпшує слух (дія фітонцидів).</a:t>
            </a:r>
          </a:p>
          <a:p>
            <a:endParaRPr lang="uk-UA" sz="600" dirty="0"/>
          </a:p>
          <a:p>
            <a:endParaRPr lang="uk-UA" sz="600" dirty="0"/>
          </a:p>
          <a:p>
            <a:endParaRPr lang="uk-UA" sz="600" dirty="0"/>
          </a:p>
          <a:p>
            <a:endParaRPr lang="uk-UA" sz="600" dirty="0"/>
          </a:p>
          <a:p>
            <a:r>
              <a:rPr lang="uk-UA" sz="600" dirty="0"/>
              <a:t> </a:t>
            </a:r>
          </a:p>
          <a:p>
            <a:endParaRPr lang="uk-UA" sz="600" dirty="0"/>
          </a:p>
          <a:p>
            <a:endParaRPr lang="uk-UA" sz="600" dirty="0"/>
          </a:p>
          <a:p>
            <a:endParaRPr lang="uk-UA" sz="600" dirty="0"/>
          </a:p>
        </p:txBody>
      </p:sp>
    </p:spTree>
    <p:extLst>
      <p:ext uri="{BB962C8B-B14F-4D97-AF65-F5344CB8AC3E}">
        <p14:creationId xmlns:p14="http://schemas.microsoft.com/office/powerpoint/2010/main" val="304117215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39</TotalTime>
  <Words>1901</Words>
  <Application>Microsoft Office PowerPoint</Application>
  <PresentationFormat>Широкоэкранный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Corbel</vt:lpstr>
      <vt:lpstr>Gill Sans MT</vt:lpstr>
      <vt:lpstr>Parcel</vt:lpstr>
      <vt:lpstr>Родина селерові (Аріасеае), зонтичні (Umbelliferae)</vt:lpstr>
      <vt:lpstr> Aegopodium podagrariaL— яглиця звичайна</vt:lpstr>
      <vt:lpstr>Aegopodium podagrariaL— яглиця звичайна</vt:lpstr>
      <vt:lpstr>Angelisa silvestris L.— дудник лісовий</vt:lpstr>
      <vt:lpstr>Angelisa silvestris L.— дудник лісовий</vt:lpstr>
      <vt:lpstr>Archangelice officinalis Hoffm,— дягель лікар­ський</vt:lpstr>
      <vt:lpstr>Archangelice officinalis Hoffm,— дягель лікар­ський</vt:lpstr>
      <vt:lpstr>КМИН ЗВИЧАЙНИЙ — Carum carvi L.</vt:lpstr>
      <vt:lpstr>КМИН ЗВИЧАЙНИЙ — Carum carvi L.</vt:lpstr>
      <vt:lpstr>Болиголов плямистий (Conium maculatum L.)</vt:lpstr>
      <vt:lpstr>Болиголов плямистий (Conium maculatum L.)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Родина селерові (Аріасеае), зонтичні (Umbelliferae)</dc:title>
  <dc:creator>aniadubij@gmail.com</dc:creator>
  <cp:lastModifiedBy>aniadubij@gmail.com</cp:lastModifiedBy>
  <cp:revision>4</cp:revision>
  <dcterms:created xsi:type="dcterms:W3CDTF">2020-03-30T09:35:07Z</dcterms:created>
  <dcterms:modified xsi:type="dcterms:W3CDTF">2020-03-30T10:14:29Z</dcterms:modified>
</cp:coreProperties>
</file>