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3" r:id="rId3"/>
    <p:sldId id="262" r:id="rId4"/>
    <p:sldId id="267" r:id="rId5"/>
    <p:sldId id="265" r:id="rId6"/>
    <p:sldId id="269" r:id="rId7"/>
    <p:sldId id="264" r:id="rId8"/>
    <p:sldId id="268" r:id="rId9"/>
    <p:sldId id="266" r:id="rId10"/>
    <p:sldId id="261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75212C-D326-47A9-A42F-37B2E18EAA9B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10DE40-20EE-449A-800B-125B09D73A32}" type="datetime1">
              <a:rPr lang="uk-UA" smtClean="0"/>
              <a:t>21.12.2023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"/>
              <a:t>Зразки заголовків</a:t>
            </a:r>
            <a:endParaRPr lang="en-US"/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BEEF-1D3F-1820-6AFA-B92E9AD7D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5833CFD-63A6-61E3-AFC4-11CA77FA7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C8E4580-B5BD-55AF-A19A-D9D1024A7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02D1E9-D399-49CD-B386-F1FD11620384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F812AF6-2F1C-40E3-EC6C-98992350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FB35DAE-6A61-8465-30C7-ABF24810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1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A02E1-C9B8-7C16-B2CC-1CE859C24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45568D0-3A7C-5136-9581-36A7BF611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39BF0F1-93F4-AC81-EC4B-6982EFD4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8F8C48-C91C-42E1-AD62-2569CB65BF1D}" type="datetime1">
              <a:rPr lang="uk-UA" smtClean="0"/>
              <a:t>21.12.2023</a:t>
            </a:fld>
            <a:endParaRPr lang="en-US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3BA4808-DD4B-176D-31B8-D500D714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6527231-74E1-945F-24A9-B5AB38BD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4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B02743C-1222-F082-2B07-50123E20D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D75AD1B-A86E-E1F3-3526-DC0ABB5AB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5F7C60-C06E-1369-3F70-C410CB07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C7737D-8B34-4514-8F75-8EEEC204175B}" type="datetime1">
              <a:rPr lang="uk-UA" smtClean="0"/>
              <a:t>21.12.2023</a:t>
            </a:fld>
            <a:endParaRPr lang="en-US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4ED51CC-B469-9B07-0F3C-208FD5A0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34C2B8C-6EDB-0E44-0D8B-764F8312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9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14B67-EC2F-23DA-B47A-D387A5832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3B8747-111C-DBA1-B8D9-B1C4BDFD8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5A9CF40-C07A-A6F5-F249-2F2950DB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12A2AA-025A-8B71-ABE3-70AF75F9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A00EEC2-2CA4-50B8-CFEB-9117C65E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71214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1B0C1-E375-2DC2-1E1C-8A5B09BB1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7EF0BDD-18C0-711C-0E18-F6E8C9A68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734FA8F-2963-F20B-44F2-68BBEAA2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31858B8-A40E-CBA5-6A54-42A9C38D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150E0AB-E50A-3FE4-E25A-38E3D247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88111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E543F-F3AD-6EA0-F4A8-7C9CC2BE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B55A22-D89D-23BA-4CE3-A71D03A60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8607AD8-A0D9-FC31-FBE1-8657B93B8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DFEDD21-66E4-9AC7-A5C2-A5AB52BA6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EEEA89-C156-5005-A40B-CF7A2AF0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12993ED-F389-E741-7FAE-8C3AB0E6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84302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ED332-7B20-42CC-E5FD-760820B0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CFC22B9-6E91-3B6F-0E91-A05280428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C022F5D-79BE-6DB6-547C-7C14ED40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3D2FC32-FC32-B293-35C5-F3CB69420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6FF09C9-8D6A-F039-F978-B5B4E4369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42511EA-F03D-661F-1641-A4C97F34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C17F8AF-83B7-4677-BCE2-C13096DE08D2}" type="datetime1">
              <a:rPr lang="uk-UA" smtClean="0"/>
              <a:t>21.12.2023</a:t>
            </a:fld>
            <a:endParaRPr lang="en-US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9185E2B-F5D8-584A-BC6D-D9241021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27D7488-B273-AF38-E63E-DED04101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82E2D-8945-5C2C-F92A-3D82B64D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DCFEC3F-D4C9-00DC-81D0-941D1405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DE57C4-310E-4C2F-BC93-FBA33A14DB0D}" type="datetime1">
              <a:rPr lang="uk-UA" smtClean="0"/>
              <a:t>21.12.2023</a:t>
            </a:fld>
            <a:endParaRPr lang="en-US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87CFD80-DF5C-C202-74FF-98AAE271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75830D5-0E3E-1BEF-E705-5C10D77C8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0EF33F8-7002-DB04-E34A-EB23A8CC3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366531E9-866B-D438-0ACE-1A9B314E1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3870C3B-B4BF-85A6-6CD4-EA0E197F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82741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EB84A-EA05-1981-5374-55415693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590EA1-9F55-DCC1-10D0-963DB096A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8736E0A-8B28-F803-AE26-C66BA5911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619420-3978-79EA-A2AF-B645A0D3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7DCF7F9-E7CB-EE3C-BF58-C995BDC2E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195A7F2-E842-8B26-05C6-ED1F411F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0363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E6D01C-B7B4-E2E3-782B-DC1791C78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4D9228C-9943-269C-2AFB-B1D14299D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3DE9BFB-69DF-5F86-8665-9C2B6E45C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CBE6B68-3CBA-2382-240D-B3C51184A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94E1684-0EA1-D9DE-10CD-928C0E2D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A3232F3-3D15-B82A-3B73-A7158AFC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02045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E21CDD2-24FA-C095-85F0-880E4A8C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23E4A95-190C-6C70-C6EA-A2CCD7A84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DE164AE-9DEE-5A61-C552-E5E14C17F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BF96F5-5ECC-498F-8E10-41B665E6E9EF}" type="datetime1">
              <a:rPr lang="uk-UA" smtClean="0"/>
              <a:t>21.12.2023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1BC34F-756B-DC3D-19F7-B0F524116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E80EE90-E25C-1CB0-2A1C-88C6B0FC5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4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Емблема зблизька&#10;&#10;Автоматично створений опис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997679"/>
            <a:ext cx="7332452" cy="1626078"/>
          </a:xfrm>
        </p:spPr>
        <p:txBody>
          <a:bodyPr rtlCol="0">
            <a:noAutofit/>
          </a:bodyPr>
          <a:lstStyle/>
          <a:p>
            <a:pPr rtl="0"/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d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egrees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comparison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adjectives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adverbs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contrasted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languages</a:t>
            </a:r>
            <a:r>
              <a:rPr lang="uk-UA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n-US" b="1" dirty="0"/>
              <a:t>Conclusion</a:t>
            </a:r>
            <a:endParaRPr lang="uk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097D9-9E92-B90C-660E-DC5495E50EDF}"/>
              </a:ext>
            </a:extLst>
          </p:cNvPr>
          <p:cNvSpPr txBox="1"/>
          <p:nvPr/>
        </p:nvSpPr>
        <p:spPr>
          <a:xfrm>
            <a:off x="8707772" y="5805182"/>
            <a:ext cx="3103927" cy="5263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8CE4E7F-8C52-2A64-AABD-BC86CDFE4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i="0" u="none" strike="noStrike" dirty="0">
                <a:solidFill>
                  <a:srgbClr val="374151"/>
                </a:solidFill>
                <a:effectLst/>
              </a:rPr>
              <a:t>English </a:t>
            </a:r>
            <a:r>
              <a:rPr lang="en-US" sz="3600" i="0" u="none" strike="noStrike" dirty="0" err="1">
                <a:solidFill>
                  <a:srgbClr val="374151"/>
                </a:solidFill>
                <a:effectLst/>
              </a:rPr>
              <a:t>favours</a:t>
            </a:r>
            <a:r>
              <a:rPr lang="en-US" sz="3600" i="0" u="none" strike="noStrike" dirty="0">
                <a:solidFill>
                  <a:srgbClr val="374151"/>
                </a:solidFill>
                <a:effectLst/>
              </a:rPr>
              <a:t> synthetic comparison for simple forms and Ukrainian for adjectives and adverbs.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i="0" u="none" strike="noStrike" dirty="0">
                <a:solidFill>
                  <a:srgbClr val="374151"/>
                </a:solidFill>
                <a:effectLst/>
              </a:rPr>
              <a:t>Suffix and stem changes distinguish Ukrainian's comparative and superlative degrees.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i="0" u="none" strike="noStrike" dirty="0">
                <a:solidFill>
                  <a:srgbClr val="374151"/>
                </a:solidFill>
                <a:effectLst/>
              </a:rPr>
              <a:t>English multisyllabic adverbs typically employ analytical methods.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i="0" u="none" strike="noStrike" dirty="0">
                <a:solidFill>
                  <a:srgbClr val="374151"/>
                </a:solidFill>
                <a:effectLst/>
              </a:rPr>
              <a:t>Both languages present irregularities in their suppletive comparative forms.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31EF7-CB82-F070-7714-7834CE0FB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Introduction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D1EAA2C-7B2E-E886-225E-A63CDE8F7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24" y="1846053"/>
            <a:ext cx="10515600" cy="400265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Today, I am excited to present a comprehensive exploration of the Degrees of Comparison of Adjectives and Adverbs in Contrasted Languages. </a:t>
            </a:r>
          </a:p>
          <a:p>
            <a:r>
              <a:rPr lang="en-US" b="0" i="0" dirty="0">
                <a:solidFill>
                  <a:srgbClr val="0F0F0F"/>
                </a:solidFill>
                <a:effectLst/>
                <a:latin typeface="Söhne"/>
              </a:rPr>
              <a:t>Let's embark on this fascinating journey to unravel the complexities of language and its expression of comparison.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626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F554E-3BB6-4085-BFCF-57A99DB7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Adjectives in English and Ukrainian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416B38F-EEDE-6315-E20E-CEF6026CE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400"/>
            <a:ext cx="10515600" cy="4351338"/>
          </a:xfrm>
        </p:spPr>
        <p:txBody>
          <a:bodyPr>
            <a:normAutofit/>
          </a:bodyPr>
          <a:lstStyle/>
          <a:p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Ukrainian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adjectives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inherently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qualities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predicatives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linking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lexical-grammatical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properties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syntactic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23AE2-1A5E-D272-B97F-2189482BF98A}"/>
              </a:ext>
            </a:extLst>
          </p:cNvPr>
          <p:cNvSpPr txBox="1"/>
          <p:nvPr/>
        </p:nvSpPr>
        <p:spPr>
          <a:xfrm>
            <a:off x="8766495" y="5838738"/>
            <a:ext cx="3053593" cy="6207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D18E6C0A-C6B1-AB71-49ED-B721EE751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42505"/>
              </p:ext>
            </p:extLst>
          </p:nvPr>
        </p:nvGraphicFramePr>
        <p:xfrm>
          <a:off x="838200" y="3019246"/>
          <a:ext cx="10515600" cy="371568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72162044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207499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8144913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518099699"/>
                    </a:ext>
                  </a:extLst>
                </a:gridCol>
              </a:tblGrid>
              <a:tr h="391587">
                <a:tc>
                  <a:txBody>
                    <a:bodyPr/>
                    <a:lstStyle/>
                    <a:p>
                      <a:pPr fontAlgn="b"/>
                      <a:r>
                        <a:rPr lang="en-US" sz="2000" b="1" dirty="0">
                          <a:effectLst/>
                        </a:rPr>
                        <a:t>Language</a:t>
                      </a:r>
                    </a:p>
                  </a:txBody>
                  <a:tcPr marL="65929" marR="65929" marT="32965" marB="32965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 b="1">
                          <a:effectLst/>
                        </a:rPr>
                        <a:t>Function of Adjectives</a:t>
                      </a:r>
                    </a:p>
                  </a:txBody>
                  <a:tcPr marL="65929" marR="65929" marT="32965" marB="32965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 b="1">
                          <a:effectLst/>
                        </a:rPr>
                        <a:t>Examples</a:t>
                      </a:r>
                    </a:p>
                  </a:txBody>
                  <a:tcPr marL="65929" marR="65929" marT="32965" marB="32965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000" b="1">
                          <a:effectLst/>
                        </a:rPr>
                        <a:t>Role in Sentences</a:t>
                      </a:r>
                    </a:p>
                  </a:txBody>
                  <a:tcPr marL="65929" marR="65929" marT="32965" marB="32965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27328"/>
                  </a:ext>
                </a:extLst>
              </a:tr>
              <a:tr h="1566347"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</a:rPr>
                        <a:t>English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</a:rPr>
                        <a:t>Express qualities of objects/entities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i="1" dirty="0">
                          <a:effectLst/>
                        </a:rPr>
                        <a:t>a vibrant city, essential guidelines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</a:rPr>
                        <a:t>Often function as </a:t>
                      </a:r>
                      <a:r>
                        <a:rPr lang="en-US" sz="2000" dirty="0" err="1">
                          <a:effectLst/>
                        </a:rPr>
                        <a:t>predicatives</a:t>
                      </a:r>
                      <a:r>
                        <a:rPr lang="en-US" sz="2000" dirty="0">
                          <a:effectLst/>
                        </a:rPr>
                        <a:t> following a linking verb (e.g., </a:t>
                      </a:r>
                      <a:r>
                        <a:rPr lang="en-US" sz="2000" i="1" dirty="0">
                          <a:effectLst/>
                        </a:rPr>
                        <a:t>the sky was clear, he became concerned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99468"/>
                  </a:ext>
                </a:extLst>
              </a:tr>
              <a:tr h="1734172">
                <a:tc>
                  <a:txBody>
                    <a:bodyPr/>
                    <a:lstStyle/>
                    <a:p>
                      <a:pPr fontAlgn="base"/>
                      <a:r>
                        <a:rPr lang="en-US" sz="2000">
                          <a:effectLst/>
                        </a:rPr>
                        <a:t>Ukrainian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</a:rPr>
                        <a:t>Express qualities of objects/entities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2000" i="1" dirty="0"/>
                        <a:t>жваве місто, важливі вказівки</a:t>
                      </a:r>
                      <a:endParaRPr lang="en-US" sz="2000" i="1" dirty="0">
                        <a:effectLst/>
                      </a:endParaRP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>
                          <a:effectLst/>
                        </a:rPr>
                        <a:t>Commonly used as </a:t>
                      </a:r>
                      <a:r>
                        <a:rPr lang="en-US" sz="2000" dirty="0" err="1">
                          <a:effectLst/>
                        </a:rPr>
                        <a:t>predicatives</a:t>
                      </a:r>
                      <a:r>
                        <a:rPr lang="en-US" sz="2000" dirty="0">
                          <a:effectLst/>
                        </a:rPr>
                        <a:t> after a linking verb (e.g</a:t>
                      </a:r>
                      <a:r>
                        <a:rPr lang="en-US" sz="2000" i="1" dirty="0">
                          <a:effectLst/>
                        </a:rPr>
                        <a:t>., </a:t>
                      </a:r>
                      <a:r>
                        <a:rPr lang="uk-UA" sz="2000" i="1" dirty="0">
                          <a:effectLst/>
                        </a:rPr>
                        <a:t>небо було ясне, він став занепокоєним</a:t>
                      </a:r>
                      <a:r>
                        <a:rPr lang="uk-UA" sz="2000" dirty="0">
                          <a:effectLst/>
                        </a:rPr>
                        <a:t>)</a:t>
                      </a:r>
                    </a:p>
                  </a:txBody>
                  <a:tcPr marL="65929" marR="65929" marT="32965" marB="3296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626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3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B458DD-672E-5CFB-F44F-DF2AD993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Structure of adjectives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365B4F5-D7FB-C48D-E216-9E6BBA00A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468"/>
            <a:ext cx="10515600" cy="4848495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2400" dirty="0" err="1">
                <a:effectLst/>
                <a:ea typeface="Times New Roman" panose="02020603050405020304" pitchFamily="18" charset="0"/>
              </a:rPr>
              <a:t>Simple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,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which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are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regular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root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words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uk-UA" sz="2400" dirty="0" err="1">
                <a:effectLst/>
                <a:ea typeface="Times New Roman" panose="02020603050405020304" pitchFamily="18" charset="0"/>
              </a:rPr>
              <a:t>Derivative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,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including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affixes</a:t>
            </a:r>
            <a:r>
              <a:rPr lang="uk-UA" sz="2400" i="1" dirty="0">
                <a:effectLst/>
                <a:ea typeface="Times New Roman" panose="02020603050405020304" pitchFamily="18" charset="0"/>
              </a:rPr>
              <a:t>;</a:t>
            </a:r>
            <a:endParaRPr lang="uk-UA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Compound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consisting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multiple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roots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uk-UA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stems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cs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C475E9-475C-3D2C-397F-E10609FBAF44}"/>
              </a:ext>
            </a:extLst>
          </p:cNvPr>
          <p:cNvSpPr txBox="1"/>
          <p:nvPr/>
        </p:nvSpPr>
        <p:spPr>
          <a:xfrm>
            <a:off x="8707772" y="5813571"/>
            <a:ext cx="3229762" cy="6711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AE82F607-379F-ED20-50EA-0030302AD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61498"/>
              </p:ext>
            </p:extLst>
          </p:nvPr>
        </p:nvGraphicFramePr>
        <p:xfrm>
          <a:off x="1742537" y="3155631"/>
          <a:ext cx="8005311" cy="3565843"/>
        </p:xfrm>
        <a:graphic>
          <a:graphicData uri="http://schemas.openxmlformats.org/drawingml/2006/table">
            <a:tbl>
              <a:tblPr/>
              <a:tblGrid>
                <a:gridCol w="2668437">
                  <a:extLst>
                    <a:ext uri="{9D8B030D-6E8A-4147-A177-3AD203B41FA5}">
                      <a16:colId xmlns:a16="http://schemas.microsoft.com/office/drawing/2014/main" val="3270989961"/>
                    </a:ext>
                  </a:extLst>
                </a:gridCol>
                <a:gridCol w="2668437">
                  <a:extLst>
                    <a:ext uri="{9D8B030D-6E8A-4147-A177-3AD203B41FA5}">
                      <a16:colId xmlns:a16="http://schemas.microsoft.com/office/drawing/2014/main" val="2963621183"/>
                    </a:ext>
                  </a:extLst>
                </a:gridCol>
                <a:gridCol w="2668437">
                  <a:extLst>
                    <a:ext uri="{9D8B030D-6E8A-4147-A177-3AD203B41FA5}">
                      <a16:colId xmlns:a16="http://schemas.microsoft.com/office/drawing/2014/main" val="3173529650"/>
                    </a:ext>
                  </a:extLst>
                </a:gridCol>
              </a:tblGrid>
              <a:tr h="509406"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Type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English Examples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Ukrainian Examples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011051"/>
                  </a:ext>
                </a:extLst>
              </a:tr>
              <a:tr h="1273515">
                <a:tc>
                  <a:txBody>
                    <a:bodyPr/>
                    <a:lstStyle/>
                    <a:p>
                      <a:pPr fontAlgn="base"/>
                      <a:r>
                        <a:rPr lang="en-US">
                          <a:effectLst/>
                        </a:rPr>
                        <a:t>Simple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sweet, swift, neat, deep, new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i="1">
                          <a:effectLst/>
                        </a:rPr>
                        <a:t>солодкий, швидкий, акуратний, глибокий, новий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518221"/>
                  </a:ext>
                </a:extLst>
              </a:tr>
              <a:tr h="891461">
                <a:tc>
                  <a:txBody>
                    <a:bodyPr/>
                    <a:lstStyle/>
                    <a:p>
                      <a:pPr fontAlgn="base"/>
                      <a:r>
                        <a:rPr lang="en-US">
                          <a:effectLst/>
                        </a:rPr>
                        <a:t>Derivative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childish, joyful, peaceful, hopeful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дитячий, веселий, мирний, надійний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077638"/>
                  </a:ext>
                </a:extLst>
              </a:tr>
              <a:tr h="891461">
                <a:tc>
                  <a:txBody>
                    <a:bodyPr/>
                    <a:lstStyle/>
                    <a:p>
                      <a:pPr fontAlgn="base"/>
                      <a:r>
                        <a:rPr lang="en-US" dirty="0">
                          <a:effectLst/>
                        </a:rPr>
                        <a:t>Compound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long-lasting, heart-warming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тривалий, душевний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854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95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6754D-357C-000B-8315-1BD99A58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Grading of adjectives in English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4C9710-4A90-40F0-04AE-328C7872B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Autofit/>
          </a:bodyPr>
          <a:lstStyle/>
          <a:p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synthetic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adjectives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bigger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biggest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sharpest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adjectives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ending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-y (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narrowest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happy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happier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happiest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clever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217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cleverer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cleverest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two-syllable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adjectives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stressed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syllables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concise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conciser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concisest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completest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politer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politest</a:t>
            </a:r>
            <a:r>
              <a:rPr lang="uk-U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0000"/>
              </a:lnSpc>
            </a:pPr>
            <a:r>
              <a:rPr lang="uk-UA" sz="2400" dirty="0" err="1">
                <a:effectLst/>
                <a:ea typeface="Times New Roman" panose="02020603050405020304" pitchFamily="18" charset="0"/>
              </a:rPr>
              <a:t>In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conversational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speech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,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basic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and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disyllabic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adjectives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are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graded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ea typeface="Times New Roman" panose="02020603050405020304" pitchFamily="18" charset="0"/>
              </a:rPr>
              <a:t>analytically</a:t>
            </a:r>
            <a:r>
              <a:rPr lang="uk-UA" sz="24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roar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grew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uk-UA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loud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passengers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uk-UA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numerous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shops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uk-UA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busy</a:t>
            </a:r>
            <a:r>
              <a:rPr lang="uk-UA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0772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462FA-FC92-2073-6702-FD28E8D49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92" y="72289"/>
            <a:ext cx="7788216" cy="1325563"/>
          </a:xfrm>
        </p:spPr>
        <p:txBody>
          <a:bodyPr/>
          <a:lstStyle/>
          <a:p>
            <a:pPr algn="ctr"/>
            <a:r>
              <a:rPr lang="en-US" b="1" dirty="0"/>
              <a:t>Grading of adjectives in Ukrainian</a:t>
            </a:r>
            <a:endParaRPr lang="uk-UA" dirty="0"/>
          </a:p>
        </p:txBody>
      </p:sp>
      <p:graphicFrame>
        <p:nvGraphicFramePr>
          <p:cNvPr id="9" name="Таблиця 8">
            <a:extLst>
              <a:ext uri="{FF2B5EF4-FFF2-40B4-BE49-F238E27FC236}">
                <a16:creationId xmlns:a16="http://schemas.microsoft.com/office/drawing/2014/main" id="{6F5CB598-1FD8-C110-6436-98B763534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64989"/>
              </p:ext>
            </p:extLst>
          </p:nvPr>
        </p:nvGraphicFramePr>
        <p:xfrm>
          <a:off x="173471" y="1397852"/>
          <a:ext cx="11817245" cy="5095023"/>
        </p:xfrm>
        <a:graphic>
          <a:graphicData uri="http://schemas.openxmlformats.org/drawingml/2006/table">
            <a:tbl>
              <a:tblPr/>
              <a:tblGrid>
                <a:gridCol w="1523034">
                  <a:extLst>
                    <a:ext uri="{9D8B030D-6E8A-4147-A177-3AD203B41FA5}">
                      <a16:colId xmlns:a16="http://schemas.microsoft.com/office/drawing/2014/main" val="3990294203"/>
                    </a:ext>
                  </a:extLst>
                </a:gridCol>
                <a:gridCol w="1616896">
                  <a:extLst>
                    <a:ext uri="{9D8B030D-6E8A-4147-A177-3AD203B41FA5}">
                      <a16:colId xmlns:a16="http://schemas.microsoft.com/office/drawing/2014/main" val="2514513788"/>
                    </a:ext>
                  </a:extLst>
                </a:gridCol>
                <a:gridCol w="2046733">
                  <a:extLst>
                    <a:ext uri="{9D8B030D-6E8A-4147-A177-3AD203B41FA5}">
                      <a16:colId xmlns:a16="http://schemas.microsoft.com/office/drawing/2014/main" val="1591030146"/>
                    </a:ext>
                  </a:extLst>
                </a:gridCol>
                <a:gridCol w="1367108">
                  <a:extLst>
                    <a:ext uri="{9D8B030D-6E8A-4147-A177-3AD203B41FA5}">
                      <a16:colId xmlns:a16="http://schemas.microsoft.com/office/drawing/2014/main" val="2666004524"/>
                    </a:ext>
                  </a:extLst>
                </a:gridCol>
                <a:gridCol w="2023291">
                  <a:extLst>
                    <a:ext uri="{9D8B030D-6E8A-4147-A177-3AD203B41FA5}">
                      <a16:colId xmlns:a16="http://schemas.microsoft.com/office/drawing/2014/main" val="147147558"/>
                    </a:ext>
                  </a:extLst>
                </a:gridCol>
                <a:gridCol w="1645805">
                  <a:extLst>
                    <a:ext uri="{9D8B030D-6E8A-4147-A177-3AD203B41FA5}">
                      <a16:colId xmlns:a16="http://schemas.microsoft.com/office/drawing/2014/main" val="1381648250"/>
                    </a:ext>
                  </a:extLst>
                </a:gridCol>
                <a:gridCol w="1594378">
                  <a:extLst>
                    <a:ext uri="{9D8B030D-6E8A-4147-A177-3AD203B41FA5}">
                      <a16:colId xmlns:a16="http://schemas.microsoft.com/office/drawing/2014/main" val="3006367353"/>
                    </a:ext>
                  </a:extLst>
                </a:gridCol>
              </a:tblGrid>
              <a:tr h="1702924"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Degree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Synthetic Grading (Suffix/Prefix)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Example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Stem Changes in Grading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Example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Analytical Grading (Adverbs)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800" b="1" dirty="0">
                          <a:effectLst/>
                        </a:rPr>
                        <a:t>Example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177360"/>
                  </a:ext>
                </a:extLst>
              </a:tr>
              <a:tr h="1702924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Comparative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effectLst/>
                        </a:rPr>
                        <a:t>-іш-/-ш-, най-, щонай-, якнай-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добріший, найдобріший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Drop -</a:t>
                      </a:r>
                      <a:r>
                        <a:rPr lang="uk-UA" sz="1800">
                          <a:effectLst/>
                        </a:rPr>
                        <a:t>к-, -ок-, -ек-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глибший, дальший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dirty="0">
                          <a:effectLst/>
                        </a:rPr>
                        <a:t>більш/менш, значно, куди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більш новий, значно дешевший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909488"/>
                  </a:ext>
                </a:extLst>
              </a:tr>
              <a:tr h="1689175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Superlative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>
                          <a:effectLst/>
                        </a:rPr>
                        <a:t>най-, щонай-, якнай-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найдобріший / </a:t>
                      </a:r>
                      <a:r>
                        <a:rPr lang="uk-UA" sz="1800" i="1" dirty="0" err="1">
                          <a:effectLst/>
                        </a:rPr>
                        <a:t>якнайдобріший</a:t>
                      </a:r>
                      <a:endParaRPr lang="uk-UA" sz="1800" i="1" dirty="0">
                        <a:effectLst/>
                      </a:endParaRP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Drop -</a:t>
                      </a:r>
                      <a:r>
                        <a:rPr lang="uk-UA" sz="1800">
                          <a:effectLst/>
                        </a:rPr>
                        <a:t>к-, -ок-, -ек-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найглибший, найдальший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>
                          <a:effectLst/>
                        </a:rPr>
                        <a:t>більш/менш, значно, куди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i="1" dirty="0">
                          <a:effectLst/>
                        </a:rPr>
                        <a:t>куди швидший</a:t>
                      </a:r>
                    </a:p>
                  </a:txBody>
                  <a:tcPr marL="90653" marR="90653" marT="45326" marB="45326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388890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676DABE-58D0-F904-AE49-723D6F51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863" y="18081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73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1329ADF-FD94-3291-BEDB-D8A61CB6E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4068"/>
            <a:ext cx="10515600" cy="5762895"/>
          </a:xfrm>
        </p:spPr>
        <p:txBody>
          <a:bodyPr/>
          <a:lstStyle/>
          <a:p>
            <a:r>
              <a:rPr lang="en-US" dirty="0">
                <a:solidFill>
                  <a:srgbClr val="374151"/>
                </a:solidFill>
                <a:latin typeface="Söhne"/>
              </a:rPr>
              <a:t>G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roups of adjectives in English and Ukrainian that are not used in comparative or superlative forms.</a:t>
            </a:r>
          </a:p>
          <a:p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A1B521-F12F-0743-9268-82F7101AB540}"/>
              </a:ext>
            </a:extLst>
          </p:cNvPr>
          <p:cNvSpPr txBox="1"/>
          <p:nvPr/>
        </p:nvSpPr>
        <p:spPr>
          <a:xfrm>
            <a:off x="8875552" y="5952744"/>
            <a:ext cx="2952925" cy="3657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graphicFrame>
        <p:nvGraphicFramePr>
          <p:cNvPr id="6" name="Таблиця 5">
            <a:extLst>
              <a:ext uri="{FF2B5EF4-FFF2-40B4-BE49-F238E27FC236}">
                <a16:creationId xmlns:a16="http://schemas.microsoft.com/office/drawing/2014/main" id="{AD431C55-A29A-B080-9FB1-8DE23F167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1755"/>
              </p:ext>
            </p:extLst>
          </p:nvPr>
        </p:nvGraphicFramePr>
        <p:xfrm>
          <a:off x="838201" y="2001844"/>
          <a:ext cx="9838425" cy="4442087"/>
        </p:xfrm>
        <a:graphic>
          <a:graphicData uri="http://schemas.openxmlformats.org/drawingml/2006/table">
            <a:tbl>
              <a:tblPr/>
              <a:tblGrid>
                <a:gridCol w="3279475">
                  <a:extLst>
                    <a:ext uri="{9D8B030D-6E8A-4147-A177-3AD203B41FA5}">
                      <a16:colId xmlns:a16="http://schemas.microsoft.com/office/drawing/2014/main" val="3527483015"/>
                    </a:ext>
                  </a:extLst>
                </a:gridCol>
                <a:gridCol w="3279475">
                  <a:extLst>
                    <a:ext uri="{9D8B030D-6E8A-4147-A177-3AD203B41FA5}">
                      <a16:colId xmlns:a16="http://schemas.microsoft.com/office/drawing/2014/main" val="3733354594"/>
                    </a:ext>
                  </a:extLst>
                </a:gridCol>
                <a:gridCol w="3279475">
                  <a:extLst>
                    <a:ext uri="{9D8B030D-6E8A-4147-A177-3AD203B41FA5}">
                      <a16:colId xmlns:a16="http://schemas.microsoft.com/office/drawing/2014/main" val="244841416"/>
                    </a:ext>
                  </a:extLst>
                </a:gridCol>
              </a:tblGrid>
              <a:tr h="6218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dirty="0">
                          <a:effectLst/>
                        </a:rPr>
                        <a:t>Category</a:t>
                      </a:r>
                    </a:p>
                  </a:txBody>
                  <a:tcPr marL="87027" marR="87027" marT="43513" marB="43513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dirty="0">
                          <a:effectLst/>
                        </a:rPr>
                        <a:t>English Examples</a:t>
                      </a:r>
                    </a:p>
                  </a:txBody>
                  <a:tcPr marL="87027" marR="87027" marT="43513" marB="43513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dirty="0">
                          <a:effectLst/>
                        </a:rPr>
                        <a:t>Ukrainian Examples</a:t>
                      </a:r>
                    </a:p>
                  </a:txBody>
                  <a:tcPr marL="87027" marR="87027" marT="43513" marB="43513"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847520"/>
                  </a:ext>
                </a:extLst>
              </a:tr>
              <a:tr h="621892">
                <a:tc>
                  <a:txBody>
                    <a:bodyPr/>
                    <a:lstStyle/>
                    <a:p>
                      <a:pPr fontAlgn="base"/>
                      <a:r>
                        <a:rPr lang="en-US" sz="2000">
                          <a:effectLst/>
                        </a:rPr>
                        <a:t>Permanent Attributes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i="1" dirty="0">
                          <a:effectLst/>
                        </a:rPr>
                        <a:t>blind, deaf, barefooted, nude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2000" i="1" dirty="0">
                          <a:effectLst/>
                        </a:rPr>
                        <a:t>сліпий, глухий, босий, голий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535546"/>
                  </a:ext>
                </a:extLst>
              </a:tr>
              <a:tr h="1687993">
                <a:tc>
                  <a:txBody>
                    <a:bodyPr/>
                    <a:lstStyle/>
                    <a:p>
                      <a:pPr fontAlgn="base"/>
                      <a:r>
                        <a:rPr lang="en-US" sz="2000" dirty="0" err="1">
                          <a:effectLst/>
                        </a:rPr>
                        <a:t>Colour</a:t>
                      </a:r>
                      <a:r>
                        <a:rPr lang="en-US" sz="2000" dirty="0">
                          <a:effectLst/>
                        </a:rPr>
                        <a:t> Likeness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i="1" dirty="0">
                          <a:effectLst/>
                        </a:rPr>
                        <a:t>lilac, lemon, cream, ruby, chestnut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2000" i="1" dirty="0" err="1">
                          <a:effectLst/>
                        </a:rPr>
                        <a:t>бузковий</a:t>
                      </a:r>
                      <a:r>
                        <a:rPr lang="ru-RU" sz="2000" i="1" dirty="0">
                          <a:effectLst/>
                        </a:rPr>
                        <a:t>, </a:t>
                      </a:r>
                      <a:r>
                        <a:rPr lang="ru-RU" sz="2000" i="1" dirty="0" err="1">
                          <a:effectLst/>
                        </a:rPr>
                        <a:t>лимонний</a:t>
                      </a:r>
                      <a:r>
                        <a:rPr lang="ru-RU" sz="2000" i="1" dirty="0">
                          <a:effectLst/>
                        </a:rPr>
                        <a:t>, </a:t>
                      </a:r>
                      <a:r>
                        <a:rPr lang="ru-RU" sz="2000" i="1" dirty="0" err="1">
                          <a:effectLst/>
                        </a:rPr>
                        <a:t>кремовий</a:t>
                      </a:r>
                      <a:r>
                        <a:rPr lang="ru-RU" sz="2000" i="1" dirty="0">
                          <a:effectLst/>
                        </a:rPr>
                        <a:t>, </a:t>
                      </a:r>
                      <a:r>
                        <a:rPr lang="ru-RU" sz="2000" i="1" dirty="0" err="1">
                          <a:effectLst/>
                        </a:rPr>
                        <a:t>яскраво-червоний</a:t>
                      </a:r>
                      <a:r>
                        <a:rPr lang="ru-RU" sz="2000" i="1" dirty="0">
                          <a:effectLst/>
                        </a:rPr>
                        <a:t>, </a:t>
                      </a:r>
                      <a:r>
                        <a:rPr lang="ru-RU" sz="2000" i="1" dirty="0" err="1">
                          <a:effectLst/>
                        </a:rPr>
                        <a:t>каштановий</a:t>
                      </a:r>
                      <a:endParaRPr lang="ru-RU" sz="2000" i="1" dirty="0">
                        <a:effectLst/>
                      </a:endParaRP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179367"/>
                  </a:ext>
                </a:extLst>
              </a:tr>
              <a:tr h="621892">
                <a:tc>
                  <a:txBody>
                    <a:bodyPr/>
                    <a:lstStyle/>
                    <a:p>
                      <a:pPr fontAlgn="base"/>
                      <a:r>
                        <a:rPr lang="en-US" sz="2000">
                          <a:effectLst/>
                        </a:rPr>
                        <a:t>Hair/Eye Colour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i="1">
                          <a:effectLst/>
                        </a:rPr>
                        <a:t>dun, raven-black, bay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2000" i="1" dirty="0">
                          <a:effectLst/>
                        </a:rPr>
                        <a:t>буланий, вороний, карий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304819"/>
                  </a:ext>
                </a:extLst>
              </a:tr>
              <a:tr h="888418">
                <a:tc>
                  <a:txBody>
                    <a:bodyPr/>
                    <a:lstStyle/>
                    <a:p>
                      <a:pPr fontAlgn="base"/>
                      <a:r>
                        <a:rPr lang="en-US" sz="2000">
                          <a:effectLst/>
                        </a:rPr>
                        <a:t>Intensity (Suffix/Prefix)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000" i="1">
                          <a:effectLst/>
                        </a:rPr>
                        <a:t>bluish, reddish, yellowish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2000" i="1" dirty="0">
                          <a:effectLst/>
                        </a:rPr>
                        <a:t>синявий, червонуватий, жовтуватий</a:t>
                      </a:r>
                    </a:p>
                  </a:txBody>
                  <a:tcPr marL="87027" marR="87027" marT="43513" marB="43513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24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34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D8628-4C2A-0719-8C2E-2EBC7547D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01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Adverbs in Ukrainian</a:t>
            </a:r>
            <a:r>
              <a:rPr lang="uk-UA" b="1" dirty="0"/>
              <a:t> </a:t>
            </a:r>
            <a:r>
              <a:rPr lang="en-US" b="1" dirty="0"/>
              <a:t>and English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2FB1C2-02A1-B22C-AA92-CD804D625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Adverbs in English and Ukrainian, non-inflecting notional words, primarily express the quality, state, or circumstances of actions. </a:t>
            </a:r>
          </a:p>
          <a:p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While similar in function, they exhibit distinct morphological and syntactical characteristics in each language. </a:t>
            </a:r>
            <a:endParaRPr lang="uk-UA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</p:txBody>
      </p:sp>
      <p:graphicFrame>
        <p:nvGraphicFramePr>
          <p:cNvPr id="8" name="Таблиця 7">
            <a:extLst>
              <a:ext uri="{FF2B5EF4-FFF2-40B4-BE49-F238E27FC236}">
                <a16:creationId xmlns:a16="http://schemas.microsoft.com/office/drawing/2014/main" id="{78F4B056-9BF0-7728-4B2F-91DB7E61E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6882"/>
              </p:ext>
            </p:extLst>
          </p:nvPr>
        </p:nvGraphicFramePr>
        <p:xfrm>
          <a:off x="1348835" y="4016463"/>
          <a:ext cx="9494330" cy="2743520"/>
        </p:xfrm>
        <a:graphic>
          <a:graphicData uri="http://schemas.openxmlformats.org/drawingml/2006/table">
            <a:tbl>
              <a:tblPr/>
              <a:tblGrid>
                <a:gridCol w="2483930">
                  <a:extLst>
                    <a:ext uri="{9D8B030D-6E8A-4147-A177-3AD203B41FA5}">
                      <a16:colId xmlns:a16="http://schemas.microsoft.com/office/drawing/2014/main" val="252201878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80384828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846521604"/>
                    </a:ext>
                  </a:extLst>
                </a:gridCol>
              </a:tblGrid>
              <a:tr h="548704"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Aspect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English Example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Ukrainian Example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821814"/>
                  </a:ext>
                </a:extLst>
              </a:tr>
              <a:tr h="548704">
                <a:tc>
                  <a:txBody>
                    <a:bodyPr/>
                    <a:lstStyle/>
                    <a:p>
                      <a:pPr fontAlgn="base"/>
                      <a:r>
                        <a:rPr lang="en-US" b="1">
                          <a:effectLst/>
                        </a:rPr>
                        <a:t>Formation with Suffixes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quickly, gently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i="1" dirty="0">
                          <a:effectLst/>
                        </a:rPr>
                        <a:t>тихо, ясно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52168"/>
                  </a:ext>
                </a:extLst>
              </a:tr>
              <a:tr h="548704">
                <a:tc>
                  <a:txBody>
                    <a:bodyPr/>
                    <a:lstStyle/>
                    <a:p>
                      <a:pPr fontAlgn="base"/>
                      <a:r>
                        <a:rPr lang="en-US" b="1">
                          <a:effectLst/>
                        </a:rPr>
                        <a:t>Qualitative Adverbs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badly, slowly, well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погано, повільно, добре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773005"/>
                  </a:ext>
                </a:extLst>
              </a:tr>
              <a:tr h="548704">
                <a:tc>
                  <a:txBody>
                    <a:bodyPr/>
                    <a:lstStyle/>
                    <a:p>
                      <a:pPr fontAlgn="base"/>
                      <a:r>
                        <a:rPr lang="en-US" b="1">
                          <a:effectLst/>
                        </a:rPr>
                        <a:t>Manner of Action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unawares, upside-down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нехотячи, догори дном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359375"/>
                  </a:ext>
                </a:extLst>
              </a:tr>
              <a:tr h="548704">
                <a:tc>
                  <a:txBody>
                    <a:bodyPr/>
                    <a:lstStyle/>
                    <a:p>
                      <a:pPr fontAlgn="base"/>
                      <a:r>
                        <a:rPr lang="en-US" b="1">
                          <a:effectLst/>
                        </a:rPr>
                        <a:t>Adverbs of Degree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almost, entirely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майже, цілком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381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33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62BE4-81DA-7E6C-798E-7D1F7E7A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Grading of Adverbs</a:t>
            </a:r>
            <a:endParaRPr lang="uk-UA" b="1" dirty="0"/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B6CD4742-0458-EF8D-BF76-AF8AFE4C5C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034057"/>
              </p:ext>
            </p:extLst>
          </p:nvPr>
        </p:nvGraphicFramePr>
        <p:xfrm>
          <a:off x="1069675" y="2863970"/>
          <a:ext cx="10515600" cy="3492377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16556004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983126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1496659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297871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71577853"/>
                    </a:ext>
                  </a:extLst>
                </a:gridCol>
              </a:tblGrid>
              <a:tr h="905432"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Adverb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English Comparative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English Superlative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Ukrainian Comparative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b="1" dirty="0">
                          <a:effectLst/>
                        </a:rPr>
                        <a:t>Ukrainian Superlative</a:t>
                      </a:r>
                    </a:p>
                  </a:txBody>
                  <a:tcPr anchor="b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281138"/>
                  </a:ext>
                </a:extLst>
              </a:tr>
              <a:tr h="517389"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Often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oftener/more often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oftenest/most often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ясніше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найясніше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992776"/>
                  </a:ext>
                </a:extLst>
              </a:tr>
              <a:tr h="517389"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Quick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quicker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 dirty="0">
                          <a:effectLst/>
                        </a:rPr>
                        <a:t>quickest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швидше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найшвидше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467738"/>
                  </a:ext>
                </a:extLst>
              </a:tr>
              <a:tr h="517389"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Slow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slower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slowest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повільніше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найповільніше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942746"/>
                  </a:ext>
                </a:extLst>
              </a:tr>
              <a:tr h="517389"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Good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better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best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краще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найкраще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141268"/>
                  </a:ext>
                </a:extLst>
              </a:tr>
              <a:tr h="517389"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Bad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worse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i="1">
                          <a:effectLst/>
                        </a:rPr>
                        <a:t>worst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>
                          <a:effectLst/>
                        </a:rPr>
                        <a:t>гірше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i="1" dirty="0">
                          <a:effectLst/>
                        </a:rPr>
                        <a:t>найгірше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383064"/>
                  </a:ext>
                </a:extLst>
              </a:tr>
            </a:tbl>
          </a:graphicData>
        </a:graphic>
      </p:graphicFrame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882005C-1EFE-41E6-80DC-247C83EB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21.12.2023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7BD812-19E1-0CD8-E4BA-207C181952B8}"/>
              </a:ext>
            </a:extLst>
          </p:cNvPr>
          <p:cNvSpPr txBox="1"/>
          <p:nvPr/>
        </p:nvSpPr>
        <p:spPr>
          <a:xfrm>
            <a:off x="1375194" y="1278364"/>
            <a:ext cx="10094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  <a:ea typeface="Calibri" panose="020F0502020204030204" pitchFamily="34" charset="0"/>
              </a:rPr>
              <a:t>I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n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both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languages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qualitative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adverbs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are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compared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using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+mj-lt"/>
                <a:ea typeface="Calibri" panose="020F0502020204030204" pitchFamily="34" charset="0"/>
              </a:rPr>
              <a:t>comparative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and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+mj-lt"/>
                <a:ea typeface="Calibri" panose="020F0502020204030204" pitchFamily="34" charset="0"/>
              </a:rPr>
              <a:t>superlative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forms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created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through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synthetic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or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analytical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2800" dirty="0" err="1">
                <a:effectLst/>
                <a:latin typeface="+mj-lt"/>
                <a:ea typeface="Calibri" panose="020F0502020204030204" pitchFamily="34" charset="0"/>
              </a:rPr>
              <a:t>methods</a:t>
            </a:r>
            <a:r>
              <a:rPr lang="uk-UA" sz="2800" dirty="0">
                <a:effectLst/>
                <a:latin typeface="+mj-lt"/>
                <a:ea typeface="Calibri" panose="020F0502020204030204" pitchFamily="34" charset="0"/>
              </a:rPr>
              <a:t>. </a:t>
            </a:r>
            <a:endParaRPr lang="uk-UA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1480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744</Words>
  <Application>Microsoft Office PowerPoint</Application>
  <PresentationFormat>Широкий екран</PresentationFormat>
  <Paragraphs>137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Söhne</vt:lpstr>
      <vt:lpstr>Times New Roman</vt:lpstr>
      <vt:lpstr>Wingdings</vt:lpstr>
      <vt:lpstr>Тема Office</vt:lpstr>
      <vt:lpstr>The degrees of comparison adjectives and adverbs in the contrasted languages </vt:lpstr>
      <vt:lpstr>Introduction</vt:lpstr>
      <vt:lpstr>Adjectives in English and Ukrainian</vt:lpstr>
      <vt:lpstr>Structure of adjectives</vt:lpstr>
      <vt:lpstr>Grading of adjectives in English</vt:lpstr>
      <vt:lpstr>Grading of adjectives in Ukrainian</vt:lpstr>
      <vt:lpstr>Презентація PowerPoint</vt:lpstr>
      <vt:lpstr>Adverbs in Ukrainian and English</vt:lpstr>
      <vt:lpstr>Grading of Adverbs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Артем</dc:creator>
  <cp:lastModifiedBy>Артем</cp:lastModifiedBy>
  <cp:revision>6</cp:revision>
  <dcterms:created xsi:type="dcterms:W3CDTF">2023-12-15T21:08:20Z</dcterms:created>
  <dcterms:modified xsi:type="dcterms:W3CDTF">2023-12-21T14:26:00Z</dcterms:modified>
</cp:coreProperties>
</file>