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7" r:id="rId4"/>
    <p:sldId id="259" r:id="rId5"/>
    <p:sldId id="260" r:id="rId6"/>
    <p:sldId id="263" r:id="rId7"/>
    <p:sldId id="264" r:id="rId8"/>
    <p:sldId id="266" r:id="rId9"/>
    <p:sldId id="267" r:id="rId10"/>
    <p:sldId id="268" r:id="rId11"/>
    <p:sldId id="272" r:id="rId12"/>
    <p:sldId id="269" r:id="rId13"/>
    <p:sldId id="270" r:id="rId14"/>
    <p:sldId id="271" r:id="rId15"/>
    <p:sldId id="273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4BD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04.04.2021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79712" y="6093296"/>
            <a:ext cx="4680520" cy="573608"/>
          </a:xfrm>
        </p:spPr>
        <p:txBody>
          <a:bodyPr>
            <a:normAutofit/>
          </a:bodyPr>
          <a:lstStyle/>
          <a:p>
            <a:r>
              <a:rPr lang="uk-UA" smtClean="0">
                <a:solidFill>
                  <a:schemeClr val="accent1">
                    <a:lumMod val="75000"/>
                  </a:schemeClr>
                </a:solidFill>
                <a:latin typeface="Bahnschrift SemiBold Condensed" pitchFamily="34" charset="0"/>
              </a:rPr>
              <a:t>Виконала: Дарина Мельник, ДИЗ-20-зн</a:t>
            </a:r>
            <a:endParaRPr lang="uk-UA">
              <a:solidFill>
                <a:schemeClr val="accent1">
                  <a:lumMod val="75000"/>
                </a:schemeClr>
              </a:solidFill>
              <a:latin typeface="Bahnschrift SemiBold Condensed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5013176"/>
            <a:ext cx="3960440" cy="756667"/>
          </a:xfrm>
        </p:spPr>
        <p:txBody>
          <a:bodyPr>
            <a:normAutofit fontScale="90000"/>
          </a:bodyPr>
          <a:lstStyle/>
          <a:p>
            <a:r>
              <a:rPr lang="ru-RU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ОБ</a:t>
            </a:r>
            <a:r>
              <a:rPr lang="uk-UA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itchFamily="34" charset="0"/>
              </a:rPr>
              <a:t>’ЄМНА КОМПОЗИЦІЯ</a:t>
            </a:r>
            <a:endParaRPr lang="uk-UA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 Condensed" pitchFamily="34" charset="0"/>
            </a:endParaRPr>
          </a:p>
        </p:txBody>
      </p:sp>
      <p:pic>
        <p:nvPicPr>
          <p:cNvPr id="13316" name="Picture 4" descr="https://i.pinimg.com/564x/42/ab/40/42ab40699b18614920185ac9a84803f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1988840"/>
            <a:ext cx="2203748" cy="22037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mtClean="0"/>
              <a:t> </a:t>
            </a:r>
          </a:p>
          <a:p>
            <a:endParaRPr lang="uk-UA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404664"/>
            <a:ext cx="8784976" cy="1224136"/>
          </a:xfrm>
        </p:spPr>
        <p:txBody>
          <a:bodyPr>
            <a:noAutofit/>
          </a:bodyPr>
          <a:lstStyle/>
          <a:p>
            <a:r>
              <a:rPr lang="uk-UA" sz="240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Симетричність об'ємної композиції надає їй врівноваженість, що є дуже важливим для створення утилітарних предметів</a:t>
            </a:r>
            <a:endParaRPr lang="uk-UA" sz="240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02" name="Picture 2" descr="https://i.pinimg.com/564x/54/71/8b/54718b2b0738cfc31a65caa564d5006b.jpg"/>
          <p:cNvPicPr>
            <a:picLocks noChangeAspect="1" noChangeArrowheads="1"/>
          </p:cNvPicPr>
          <p:nvPr/>
        </p:nvPicPr>
        <p:blipFill>
          <a:blip r:embed="rId2" cstate="print"/>
          <a:srcRect b="9091"/>
          <a:stretch>
            <a:fillRect/>
          </a:stretch>
        </p:blipFill>
        <p:spPr bwMode="auto">
          <a:xfrm>
            <a:off x="899592" y="2564904"/>
            <a:ext cx="3168351" cy="3600400"/>
          </a:xfrm>
          <a:prstGeom prst="rect">
            <a:avLst/>
          </a:prstGeom>
          <a:noFill/>
        </p:spPr>
      </p:pic>
      <p:pic>
        <p:nvPicPr>
          <p:cNvPr id="51204" name="Picture 4" descr="https://i.pinimg.com/564x/83/da/de/83dadeb4ebd677c0aff278be1989dc87.jpg"/>
          <p:cNvPicPr>
            <a:picLocks noChangeAspect="1" noChangeArrowheads="1"/>
          </p:cNvPicPr>
          <p:nvPr/>
        </p:nvPicPr>
        <p:blipFill>
          <a:blip r:embed="rId3" cstate="print"/>
          <a:srcRect t="11111"/>
          <a:stretch>
            <a:fillRect/>
          </a:stretch>
        </p:blipFill>
        <p:spPr bwMode="auto">
          <a:xfrm>
            <a:off x="5004048" y="2564904"/>
            <a:ext cx="3212000" cy="36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 також статичність, за допомогою якої можна організувати акцент об'єму в «рухомому» просторі</a:t>
            </a:r>
            <a:endParaRPr lang="uk-UA" sz="2800"/>
          </a:p>
        </p:txBody>
      </p:sp>
      <p:pic>
        <p:nvPicPr>
          <p:cNvPr id="55298" name="Picture 2" descr="https://i.pinimg.com/564x/7c/0c/c5/7c0cc568ffb23e565b7ccc0d109c7b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700808"/>
            <a:ext cx="3081417" cy="2599774"/>
          </a:xfrm>
          <a:prstGeom prst="rect">
            <a:avLst/>
          </a:prstGeom>
          <a:noFill/>
        </p:spPr>
      </p:pic>
      <p:pic>
        <p:nvPicPr>
          <p:cNvPr id="55300" name="Picture 4" descr="https://i.pinimg.com/564x/1c/02/19/1c0219374c2a1563a51f390586d4603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348880"/>
            <a:ext cx="2646550" cy="3960440"/>
          </a:xfrm>
          <a:prstGeom prst="rect">
            <a:avLst/>
          </a:prstGeom>
          <a:noFill/>
        </p:spPr>
      </p:pic>
      <p:pic>
        <p:nvPicPr>
          <p:cNvPr id="55302" name="Picture 6" descr="https://i.pinimg.com/564x/a1/25/17/a1251727a9e9a420a60124ab6900029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2348880"/>
            <a:ext cx="2646891" cy="39609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mtClean="0"/>
              <a:t> 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uk-UA" smtClean="0"/>
              <a:t> 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1835696" y="3573016"/>
            <a:ext cx="1317920" cy="1348619"/>
          </a:xfrm>
        </p:spPr>
        <p:txBody>
          <a:bodyPr/>
          <a:lstStyle/>
          <a:p>
            <a:endParaRPr lang="uk-UA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4"/>
          </p:nvPr>
        </p:nvSpPr>
        <p:spPr>
          <a:xfrm>
            <a:off x="6156176" y="3573016"/>
            <a:ext cx="1314872" cy="1424414"/>
          </a:xfrm>
        </p:spPr>
        <p:txBody>
          <a:bodyPr/>
          <a:lstStyle/>
          <a:p>
            <a:endParaRPr lang="uk-UA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Асиметрична об'ємна композиція має широкі можливості для вирішення неповторних пластичних завдань і складного руху мас</a:t>
            </a:r>
            <a:endParaRPr lang="uk-UA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226" name="Picture 2" descr="https://i.pinimg.com/564x/70/32/e5/7032e52a352d4d786d55ea6e3817a1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556792"/>
            <a:ext cx="3456384" cy="4608512"/>
          </a:xfrm>
          <a:prstGeom prst="rect">
            <a:avLst/>
          </a:prstGeom>
          <a:noFill/>
        </p:spPr>
      </p:pic>
      <p:pic>
        <p:nvPicPr>
          <p:cNvPr id="52228" name="Picture 4" descr="https://i.pinimg.com/564x/86/48/63/8648634215a3f85c07099b39f5a989c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556792"/>
            <a:ext cx="3456384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 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588224" y="1772816"/>
            <a:ext cx="1487463" cy="1595264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908720"/>
            <a:ext cx="2783904" cy="2520280"/>
          </a:xfrm>
        </p:spPr>
        <p:txBody>
          <a:bodyPr>
            <a:normAutofit/>
          </a:bodyPr>
          <a:lstStyle/>
          <a:p>
            <a:pPr algn="ctr"/>
            <a:r>
              <a:rPr lang="ru-RU" sz="180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допомогою асиметричної об'ємної композиції можна зрозуміти художній образ, створений автором, простежити виражену їм пластичну тему тільки рухаючись навколо неї</a:t>
            </a:r>
            <a:endParaRPr lang="uk-UA" sz="180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256" name="Picture 8" descr="https://i.pinimg.com/564x/52/22/fc/5222fc337b076a59b2d6ec7279fe7cc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764704"/>
            <a:ext cx="3186354" cy="4248472"/>
          </a:xfrm>
          <a:prstGeom prst="rect">
            <a:avLst/>
          </a:prstGeom>
          <a:noFill/>
        </p:spPr>
      </p:pic>
      <p:pic>
        <p:nvPicPr>
          <p:cNvPr id="53258" name="Picture 10" descr="https://i.pinimg.com/564x/83/9d/23/839d23a6fb0147d3cd0d3736dfc7fa7c.jpg"/>
          <p:cNvPicPr>
            <a:picLocks noChangeAspect="1" noChangeArrowheads="1"/>
          </p:cNvPicPr>
          <p:nvPr/>
        </p:nvPicPr>
        <p:blipFill>
          <a:blip r:embed="rId3" cstate="print"/>
          <a:srcRect b="18318"/>
          <a:stretch>
            <a:fillRect/>
          </a:stretch>
        </p:blipFill>
        <p:spPr bwMode="auto">
          <a:xfrm>
            <a:off x="539552" y="3429000"/>
            <a:ext cx="4392488" cy="27672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500" smtClean="0">
                <a:latin typeface="Times New Roman" pitchFamily="18" charset="0"/>
                <a:cs typeface="Times New Roman" pitchFamily="18" charset="0"/>
              </a:rPr>
              <a:t>Асиметрія дозволяє більш ємко висловити образ, передавши всю його багатогранність</a:t>
            </a:r>
            <a:endParaRPr lang="uk-UA" sz="25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63688" y="3284984"/>
            <a:ext cx="1064496" cy="833264"/>
          </a:xfrm>
        </p:spPr>
        <p:txBody>
          <a:bodyPr/>
          <a:lstStyle/>
          <a:p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44208" y="3212976"/>
            <a:ext cx="1386880" cy="1688224"/>
          </a:xfrm>
        </p:spPr>
        <p:txBody>
          <a:bodyPr/>
          <a:lstStyle/>
          <a:p>
            <a:endParaRPr lang="uk-UA"/>
          </a:p>
        </p:txBody>
      </p:sp>
      <p:pic>
        <p:nvPicPr>
          <p:cNvPr id="54274" name="Picture 2" descr="https://i.pinimg.com/564x/6b/59/3b/6b593b89aee3dd71ff2079bdec5ff9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628800"/>
            <a:ext cx="3024336" cy="4536505"/>
          </a:xfrm>
          <a:prstGeom prst="rect">
            <a:avLst/>
          </a:prstGeom>
          <a:ln w="25400" cap="sq">
            <a:solidFill>
              <a:schemeClr val="bg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4276" name="Picture 4" descr="https://i.pinimg.com/564x/9a/f0/77/9af0774c319499ffef53310489de585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628800"/>
            <a:ext cx="3005433" cy="4536504"/>
          </a:xfrm>
          <a:prstGeom prst="rect">
            <a:avLst/>
          </a:prstGeom>
          <a:ln w="254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mtClean="0"/>
              <a:t> </a:t>
            </a:r>
          </a:p>
          <a:p>
            <a:endParaRPr lang="uk-UA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188640"/>
            <a:ext cx="7772400" cy="1152128"/>
          </a:xfrm>
        </p:spPr>
        <p:txBody>
          <a:bodyPr>
            <a:normAutofit fontScale="90000"/>
          </a:bodyPr>
          <a:lstStyle/>
          <a:p>
            <a:r>
              <a:rPr lang="ru-RU" sz="2500" smtClean="0">
                <a:solidFill>
                  <a:schemeClr val="accent1">
                    <a:lumMod val="50000"/>
                  </a:schemeClr>
                </a:solidFill>
              </a:rPr>
              <a:t>Саме асиметричну об'ємну композицію легше розвинути, вкласти в відповідний простір</a:t>
            </a:r>
            <a:br>
              <a:rPr lang="ru-RU" sz="250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500" smtClean="0">
                <a:solidFill>
                  <a:schemeClr val="accent1">
                    <a:lumMod val="50000"/>
                  </a:schemeClr>
                </a:solidFill>
              </a:rPr>
              <a:t>Або простір підпорядкувати їй</a:t>
            </a:r>
            <a:endParaRPr lang="uk-UA" sz="250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6322" name="Picture 2" descr="https://i.pinimg.com/564x/b4/43/e0/b443e0126aa1fc569569602fd500fb02.jpg"/>
          <p:cNvPicPr>
            <a:picLocks noChangeAspect="1" noChangeArrowheads="1"/>
          </p:cNvPicPr>
          <p:nvPr/>
        </p:nvPicPr>
        <p:blipFill>
          <a:blip r:embed="rId2" cstate="print"/>
          <a:srcRect t="5043" b="9219"/>
          <a:stretch>
            <a:fillRect/>
          </a:stretch>
        </p:blipFill>
        <p:spPr bwMode="auto">
          <a:xfrm>
            <a:off x="1043608" y="1484784"/>
            <a:ext cx="3816424" cy="2448272"/>
          </a:xfrm>
          <a:prstGeom prst="rect">
            <a:avLst/>
          </a:prstGeom>
          <a:noFill/>
        </p:spPr>
      </p:pic>
      <p:pic>
        <p:nvPicPr>
          <p:cNvPr id="56324" name="Picture 4" descr="https://i.pinimg.com/564x/32/0b/b3/320bb3ce96bb8728e973b579c205d592.jpg"/>
          <p:cNvPicPr>
            <a:picLocks noChangeAspect="1" noChangeArrowheads="1"/>
          </p:cNvPicPr>
          <p:nvPr/>
        </p:nvPicPr>
        <p:blipFill>
          <a:blip r:embed="rId3" cstate="print"/>
          <a:srcRect t="11570"/>
          <a:stretch>
            <a:fillRect/>
          </a:stretch>
        </p:blipFill>
        <p:spPr bwMode="auto">
          <a:xfrm>
            <a:off x="5004048" y="1484784"/>
            <a:ext cx="3744416" cy="4966768"/>
          </a:xfrm>
          <a:prstGeom prst="rect">
            <a:avLst/>
          </a:prstGeom>
          <a:noFill/>
        </p:spPr>
      </p:pic>
      <p:pic>
        <p:nvPicPr>
          <p:cNvPr id="56326" name="Picture 6" descr="https://i.pinimg.com/564x/e1/6b/78/e16b7845f1b52cbecb3301d655fc098f.jpg"/>
          <p:cNvPicPr>
            <a:picLocks noChangeAspect="1" noChangeArrowheads="1"/>
          </p:cNvPicPr>
          <p:nvPr/>
        </p:nvPicPr>
        <p:blipFill>
          <a:blip r:embed="rId4" cstate="print"/>
          <a:srcRect l="3636" b="1126"/>
          <a:stretch>
            <a:fillRect/>
          </a:stretch>
        </p:blipFill>
        <p:spPr bwMode="auto">
          <a:xfrm>
            <a:off x="1043608" y="4005064"/>
            <a:ext cx="3816424" cy="2448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691680" y="2276872"/>
            <a:ext cx="5688632" cy="4104456"/>
          </a:xfrm>
          <a:solidFill>
            <a:schemeClr val="bg1"/>
          </a:solidFill>
        </p:spPr>
        <p:txBody>
          <a:bodyPr/>
          <a:lstStyle/>
          <a:p>
            <a:endParaRPr lang="uk-UA" sz="4400" smtClean="0">
              <a:ln>
                <a:solidFill>
                  <a:schemeClr val="bg1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sz="4400">
              <a:ln>
                <a:solidFill>
                  <a:schemeClr val="bg1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sz="4400" smtClean="0">
              <a:ln>
                <a:solidFill>
                  <a:schemeClr val="bg1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sz="4400">
              <a:ln>
                <a:solidFill>
                  <a:schemeClr val="bg1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440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uk-UA" sz="3600">
              <a:ln>
                <a:solidFill>
                  <a:schemeClr val="bg1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uk-UA" smtClean="0"/>
              <a:t> 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347864" y="2471383"/>
            <a:ext cx="995536" cy="165529"/>
          </a:xfrm>
        </p:spPr>
        <p:txBody>
          <a:bodyPr>
            <a:normAutofit fontScale="25000" lnSpcReduction="20000"/>
          </a:bodyPr>
          <a:lstStyle/>
          <a:p>
            <a:r>
              <a:rPr lang="uk-UA" smtClean="0"/>
              <a:t> </a:t>
            </a:r>
            <a:endParaRPr lang="uk-UA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4"/>
          </p:nvPr>
        </p:nvSpPr>
        <p:spPr>
          <a:xfrm>
            <a:off x="3275856" y="2420888"/>
            <a:ext cx="288032" cy="237537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uk-UA" smtClean="0"/>
              <a:t> </a:t>
            </a:r>
            <a:endParaRPr lang="uk-UA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4400" smtClean="0">
                <a:solidFill>
                  <a:schemeClr val="tx1"/>
                </a:solidFill>
              </a:rPr>
              <a:t>УВАГА! </a:t>
            </a:r>
            <a:endParaRPr lang="uk-UA" sz="4400">
              <a:solidFill>
                <a:schemeClr val="tx1"/>
              </a:solidFill>
            </a:endParaRPr>
          </a:p>
        </p:txBody>
      </p:sp>
      <p:pic>
        <p:nvPicPr>
          <p:cNvPr id="57346" name="Picture 2" descr="https://i.pinimg.com/564x/9a/16/40/9a1640e9c84e2891e2015c9ba006984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2276872"/>
            <a:ext cx="2808312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758952"/>
          </a:xfrm>
        </p:spPr>
        <p:txBody>
          <a:bodyPr>
            <a:noAutofit/>
          </a:bodyPr>
          <a:lstStyle/>
          <a:p>
            <a:r>
              <a:rPr lang="ru-RU" sz="1900" b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Об'ємна композиція - це композиція виробу, яку ми сприймаємо з усіх сторін</a:t>
            </a:r>
            <a:endParaRPr lang="uk-UA" sz="1900"/>
          </a:p>
        </p:txBody>
      </p:sp>
      <p:pic>
        <p:nvPicPr>
          <p:cNvPr id="7" name="Picture 2" descr="https://i.pinimg.com/564x/55/3f/1e/553f1e527ceb911cd9dc7aa7292ddd6b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8872" y="2471738"/>
            <a:ext cx="2547280" cy="3817937"/>
          </a:xfrm>
          <a:prstGeom prst="rect">
            <a:avLst/>
          </a:prstGeom>
          <a:noFill/>
        </p:spPr>
      </p:pic>
      <p:pic>
        <p:nvPicPr>
          <p:cNvPr id="8" name="Picture 4" descr="https://i.pinimg.com/564x/8b/f6/cd/8bf6cd332f7a40273189be49edcd9e6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1324" y="2471738"/>
            <a:ext cx="2677152" cy="3821112"/>
          </a:xfrm>
          <a:prstGeom prst="rect">
            <a:avLst/>
          </a:prstGeom>
          <a:noFill/>
        </p:spPr>
      </p:pic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971600" y="1988840"/>
            <a:ext cx="2664296" cy="372934"/>
          </a:xfrm>
        </p:spPr>
        <p:txBody>
          <a:bodyPr/>
          <a:lstStyle/>
          <a:p>
            <a:r>
              <a:rPr lang="uk-UA" sz="1400" b="0">
                <a:latin typeface="Times New Roman" pitchFamily="18" charset="0"/>
                <a:cs typeface="Times New Roman" pitchFamily="18" charset="0"/>
              </a:rPr>
              <a:t>Аріель Ангел Одкровення </a:t>
            </a:r>
            <a:r>
              <a:rPr lang="uk-UA" sz="1400" b="0" smtClean="0">
                <a:latin typeface="Times New Roman" pitchFamily="18" charset="0"/>
                <a:cs typeface="Times New Roman" pitchFamily="18" charset="0"/>
              </a:rPr>
              <a:t>, 1857</a:t>
            </a:r>
            <a:endParaRPr lang="en-US" sz="1400" b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7" name="Rectangle 1"/>
          <p:cNvSpPr>
            <a:spLocks noGrp="1" noChangeArrowheads="1"/>
          </p:cNvSpPr>
          <p:nvPr>
            <p:ph type="body" sz="half" idx="3"/>
          </p:nvPr>
        </p:nvSpPr>
        <p:spPr bwMode="auto">
          <a:xfrm>
            <a:off x="11556776" y="1844824"/>
            <a:ext cx="216024" cy="251359"/>
          </a:xfrm>
          <a:prstGeom prst="rect">
            <a:avLst/>
          </a:prstGeom>
          <a:solidFill>
            <a:srgbClr val="F8F9FA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64088" y="1988840"/>
            <a:ext cx="27858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uk-UA" sz="1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Мікеланджело </a:t>
            </a:r>
            <a:r>
              <a:rPr lang="en-US" sz="1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1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Давид, 1501-1504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14936"/>
          </a:xfrm>
        </p:spPr>
        <p:txBody>
          <a:bodyPr>
            <a:noAutofit/>
          </a:bodyPr>
          <a:lstStyle/>
          <a:p>
            <a:r>
              <a:rPr lang="uk-UA" sz="180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об'ємної композиції можна віднести твори мистецтва, що мають три виміри (довжину, ширину і висоту), тобто параметри, які характеризують об'єм взагалі</a:t>
            </a:r>
            <a:endParaRPr lang="uk-UA" sz="1800" b="1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8" name="Picture 6" descr="https://i.pinimg.com/564x/ae/40/12/ae4012341d2ecfd42f835b4f1bcaa6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340768"/>
            <a:ext cx="3294111" cy="4941168"/>
          </a:xfrm>
          <a:prstGeom prst="rect">
            <a:avLst/>
          </a:prstGeom>
          <a:noFill/>
        </p:spPr>
      </p:pic>
      <p:cxnSp>
        <p:nvCxnSpPr>
          <p:cNvPr id="7" name="Прямая со стрелкой 6"/>
          <p:cNvCxnSpPr/>
          <p:nvPr/>
        </p:nvCxnSpPr>
        <p:spPr>
          <a:xfrm flipV="1">
            <a:off x="2627784" y="5013176"/>
            <a:ext cx="1152128" cy="1008112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1403648" y="5661248"/>
            <a:ext cx="1224136" cy="36004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2627784" y="4365104"/>
            <a:ext cx="0" cy="165618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920" name="Picture 8" descr="https://i.pinimg.com/564x/d8/29/20/d829207a6ffb1828ce8e6809ae295d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340768"/>
            <a:ext cx="3917236" cy="4896545"/>
          </a:xfrm>
          <a:prstGeom prst="rect">
            <a:avLst/>
          </a:prstGeom>
          <a:noFill/>
        </p:spPr>
      </p:pic>
      <p:cxnSp>
        <p:nvCxnSpPr>
          <p:cNvPr id="19" name="Прямая со стрелкой 18"/>
          <p:cNvCxnSpPr/>
          <p:nvPr/>
        </p:nvCxnSpPr>
        <p:spPr>
          <a:xfrm flipV="1">
            <a:off x="7020272" y="1772816"/>
            <a:ext cx="0" cy="4320480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 flipV="1">
            <a:off x="5508104" y="5589240"/>
            <a:ext cx="1512168" cy="504056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7020272" y="5445224"/>
            <a:ext cx="1440160" cy="648072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 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uk-UA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 скульптура, дрібна пластика, малі архітектурні форми, роботи декоративно-прикладного характеру, різні утилітарні об'єми </a:t>
            </a:r>
            <a:r>
              <a:rPr lang="uk-UA" i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(посуд, меблі, транспортні засоби, одяг — загалом, все те, що включає в себе дизайн)</a:t>
            </a:r>
            <a:r>
              <a:rPr lang="uk-UA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Навіть в цьому простому перерахуванні відчувається, яке широке застосування може мати об'ємна композиція у нашому житті для створення функціональних предметів, що забезпечують життєдіяльність людини</a:t>
            </a:r>
            <a:endParaRPr lang="uk-UA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Рисунок 6"/>
          <p:cNvSpPr>
            <a:spLocks noGrp="1"/>
          </p:cNvSpPr>
          <p:nvPr>
            <p:ph type="pic" idx="1"/>
          </p:nvPr>
        </p:nvSpPr>
        <p:spPr>
          <a:xfrm>
            <a:off x="3419872" y="980728"/>
            <a:ext cx="1728192" cy="792088"/>
          </a:xfrm>
        </p:spPr>
      </p:sp>
      <p:pic>
        <p:nvPicPr>
          <p:cNvPr id="40966" name="Picture 6" descr="https://i.pinimg.com/564x/e5/41/a9/e541a9838f3af8811ccc7ea994d0fd9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620688"/>
            <a:ext cx="2736304" cy="2736304"/>
          </a:xfrm>
          <a:prstGeom prst="rect">
            <a:avLst/>
          </a:prstGeom>
          <a:noFill/>
        </p:spPr>
      </p:pic>
      <p:pic>
        <p:nvPicPr>
          <p:cNvPr id="40968" name="Picture 8" descr="https://i.pinimg.com/564x/39/38/a9/3938a9bfade1d0480ee32f0d8ef69d3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620688"/>
            <a:ext cx="2736304" cy="2736304"/>
          </a:xfrm>
          <a:prstGeom prst="rect">
            <a:avLst/>
          </a:prstGeom>
          <a:noFill/>
        </p:spPr>
      </p:pic>
      <p:pic>
        <p:nvPicPr>
          <p:cNvPr id="40970" name="Picture 10" descr="https://i.pinimg.com/564x/05/71/ce/0571ce07982444ce935b2442197008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3573016"/>
            <a:ext cx="2736304" cy="2736304"/>
          </a:xfrm>
          <a:prstGeom prst="rect">
            <a:avLst/>
          </a:prstGeom>
          <a:noFill/>
        </p:spPr>
      </p:pic>
      <p:pic>
        <p:nvPicPr>
          <p:cNvPr id="40976" name="Picture 16" descr="https://i.pinimg.com/564x/70/0d/8a/700d8a725b3887b394541970a5c25513.jpg"/>
          <p:cNvPicPr>
            <a:picLocks noChangeAspect="1" noChangeArrowheads="1"/>
          </p:cNvPicPr>
          <p:nvPr/>
        </p:nvPicPr>
        <p:blipFill>
          <a:blip r:embed="rId5" cstate="print"/>
          <a:srcRect l="13000" t="15120" r="14358" b="15329"/>
          <a:stretch>
            <a:fillRect/>
          </a:stretch>
        </p:blipFill>
        <p:spPr bwMode="auto">
          <a:xfrm>
            <a:off x="3131840" y="3573016"/>
            <a:ext cx="2736304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50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Композицію можна розділити на два типи:</a:t>
            </a:r>
            <a:br>
              <a:rPr lang="ru-RU" sz="250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симетричну і асиметричну</a:t>
            </a:r>
            <a:endParaRPr lang="uk-UA" sz="250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71600" y="2492896"/>
            <a:ext cx="1728192" cy="432048"/>
          </a:xfrm>
        </p:spPr>
        <p:txBody>
          <a:bodyPr>
            <a:normAutofit fontScale="92500" lnSpcReduction="20000"/>
          </a:bodyPr>
          <a:lstStyle/>
          <a:p>
            <a:endParaRPr lang="uk-UA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2267744" y="1913080"/>
            <a:ext cx="42893" cy="425222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https://i.pinimg.com/564x/14/44/eb/1444eb03e7e28f59b8cbd593ea9d4c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4784"/>
            <a:ext cx="2736304" cy="4861306"/>
          </a:xfrm>
          <a:prstGeom prst="rect">
            <a:avLst/>
          </a:prstGeom>
          <a:noFill/>
        </p:spPr>
      </p:pic>
      <p:cxnSp>
        <p:nvCxnSpPr>
          <p:cNvPr id="16" name="Прямая соединительная линия 15"/>
          <p:cNvCxnSpPr>
            <a:stCxn id="14" idx="0"/>
            <a:endCxn id="14" idx="2"/>
          </p:cNvCxnSpPr>
          <p:nvPr/>
        </p:nvCxnSpPr>
        <p:spPr>
          <a:xfrm>
            <a:off x="1979712" y="1484784"/>
            <a:ext cx="0" cy="486130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90" name="Picture 6" descr="https://i.pinimg.com/564x/61/43/f0/6143f01aa19e3d4f580391e90df7c32e.jpg"/>
          <p:cNvPicPr>
            <a:picLocks noChangeAspect="1" noChangeArrowheads="1"/>
          </p:cNvPicPr>
          <p:nvPr/>
        </p:nvPicPr>
        <p:blipFill>
          <a:blip r:embed="rId3" cstate="print"/>
          <a:srcRect l="6383" t="1468" r="12766" b="177"/>
          <a:stretch>
            <a:fillRect/>
          </a:stretch>
        </p:blipFill>
        <p:spPr bwMode="auto">
          <a:xfrm>
            <a:off x="5724128" y="1556792"/>
            <a:ext cx="2664295" cy="4697573"/>
          </a:xfrm>
          <a:prstGeom prst="rect">
            <a:avLst/>
          </a:prstGeom>
          <a:ln w="635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21" name="Прямая соединительная линия 20"/>
          <p:cNvCxnSpPr>
            <a:stCxn id="41990" idx="0"/>
            <a:endCxn id="41990" idx="2"/>
          </p:cNvCxnSpPr>
          <p:nvPr/>
        </p:nvCxnSpPr>
        <p:spPr>
          <a:xfrm>
            <a:off x="7056276" y="1556792"/>
            <a:ext cx="0" cy="4697573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mtClean="0"/>
              <a:t> </a:t>
            </a:r>
          </a:p>
          <a:p>
            <a:endParaRPr lang="uk-UA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807368"/>
          </a:xfrm>
        </p:spPr>
        <p:txBody>
          <a:bodyPr>
            <a:normAutofit/>
          </a:bodyPr>
          <a:lstStyle/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ОБ’ЄМНА СИМЕТРІЯ:</a:t>
            </a:r>
            <a:endParaRPr lang="uk-UA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s://i.pinimg.com/564x/98/c4/99/98c499058fe7d1f2e499f62eeae639f5.jpg"/>
          <p:cNvPicPr>
            <a:picLocks noChangeAspect="1" noChangeArrowheads="1"/>
          </p:cNvPicPr>
          <p:nvPr/>
        </p:nvPicPr>
        <p:blipFill>
          <a:blip r:embed="rId2" cstate="print"/>
          <a:srcRect l="10947" r="12423"/>
          <a:stretch>
            <a:fillRect/>
          </a:stretch>
        </p:blipFill>
        <p:spPr bwMode="auto">
          <a:xfrm>
            <a:off x="683568" y="1844824"/>
            <a:ext cx="3024336" cy="4338531"/>
          </a:xfrm>
          <a:prstGeom prst="rect">
            <a:avLst/>
          </a:prstGeom>
          <a:noFill/>
        </p:spPr>
      </p:pic>
      <p:pic>
        <p:nvPicPr>
          <p:cNvPr id="44036" name="Picture 4" descr="https://i.pinimg.com/564x/70/a8/bc/70a8bc17bec342f5c411121a2a7abfc8.jpg"/>
          <p:cNvPicPr>
            <a:picLocks noChangeAspect="1" noChangeArrowheads="1"/>
          </p:cNvPicPr>
          <p:nvPr/>
        </p:nvPicPr>
        <p:blipFill>
          <a:blip r:embed="rId3" cstate="print"/>
          <a:srcRect b="5690"/>
          <a:stretch>
            <a:fillRect/>
          </a:stretch>
        </p:blipFill>
        <p:spPr bwMode="auto">
          <a:xfrm>
            <a:off x="5436096" y="1844824"/>
            <a:ext cx="3054085" cy="4320480"/>
          </a:xfrm>
          <a:prstGeom prst="rect">
            <a:avLst/>
          </a:prstGeom>
          <a:noFill/>
        </p:spPr>
      </p:pic>
      <p:cxnSp>
        <p:nvCxnSpPr>
          <p:cNvPr id="8" name="Прямая соединительная линия 7"/>
          <p:cNvCxnSpPr>
            <a:stCxn id="5" idx="0"/>
            <a:endCxn id="5" idx="2"/>
          </p:cNvCxnSpPr>
          <p:nvPr/>
        </p:nvCxnSpPr>
        <p:spPr>
          <a:xfrm>
            <a:off x="2195736" y="1844824"/>
            <a:ext cx="0" cy="433853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stCxn id="44036" idx="0"/>
            <a:endCxn id="44036" idx="2"/>
          </p:cNvCxnSpPr>
          <p:nvPr/>
        </p:nvCxnSpPr>
        <p:spPr>
          <a:xfrm>
            <a:off x="6963139" y="1844824"/>
            <a:ext cx="0" cy="432048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mtClean="0"/>
              <a:t> </a:t>
            </a:r>
          </a:p>
          <a:p>
            <a:endParaRPr lang="uk-UA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476672"/>
            <a:ext cx="7772400" cy="879376"/>
          </a:xfrm>
        </p:spPr>
        <p:txBody>
          <a:bodyPr>
            <a:normAutofit/>
          </a:bodyPr>
          <a:lstStyle/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ОБ’ЄМНА АСИМЕТРІЯ:</a:t>
            </a:r>
            <a:endParaRPr lang="uk-UA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https://i.pinimg.com/564x/43/27/bc/4327bcac57f7fdc33302a10d8e620f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44824"/>
            <a:ext cx="3244826" cy="4406982"/>
          </a:xfrm>
          <a:prstGeom prst="rect">
            <a:avLst/>
          </a:prstGeom>
          <a:noFill/>
        </p:spPr>
      </p:pic>
      <p:cxnSp>
        <p:nvCxnSpPr>
          <p:cNvPr id="6" name="Прямая соединительная линия 5"/>
          <p:cNvCxnSpPr>
            <a:stCxn id="4" idx="0"/>
            <a:endCxn id="4" idx="2"/>
          </p:cNvCxnSpPr>
          <p:nvPr/>
        </p:nvCxnSpPr>
        <p:spPr>
          <a:xfrm>
            <a:off x="2161965" y="1844824"/>
            <a:ext cx="0" cy="440698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106" name="Picture 2" descr="https://i.pinimg.com/564x/91/09/2b/91092b60ab67b6fc5c751c643e5a3f6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844824"/>
            <a:ext cx="3240359" cy="4392488"/>
          </a:xfrm>
          <a:prstGeom prst="rect">
            <a:avLst/>
          </a:prstGeom>
          <a:noFill/>
        </p:spPr>
      </p:pic>
      <p:cxnSp>
        <p:nvCxnSpPr>
          <p:cNvPr id="12" name="Прямая соединительная линия 11"/>
          <p:cNvCxnSpPr>
            <a:stCxn id="47106" idx="0"/>
            <a:endCxn id="47106" idx="2"/>
          </p:cNvCxnSpPr>
          <p:nvPr/>
        </p:nvCxnSpPr>
        <p:spPr>
          <a:xfrm>
            <a:off x="6984268" y="1844824"/>
            <a:ext cx="0" cy="439248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 </a:t>
            </a:r>
            <a:br>
              <a:rPr lang="uk-UA" smtClean="0"/>
            </a:b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7452320" y="609600"/>
            <a:ext cx="1415454" cy="1379240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990600"/>
            <a:ext cx="2567880" cy="5257800"/>
          </a:xfrm>
        </p:spPr>
        <p:txBody>
          <a:bodyPr>
            <a:normAutofit/>
          </a:bodyPr>
          <a:lstStyle/>
          <a:p>
            <a:pPr algn="ctr"/>
            <a:r>
              <a:rPr lang="uk-UA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Найпоширеніша — симетрична об'ємна композиція, що має вертикальну вісь. Всі чотири (або більше) сторони щодо неї однакові. Такий симетричний об'єм в основному організує навколо себе і однаковий простір, тому що він орієнтований на однакове сприйняття з усіх сторін. Характерним прикладом таких композицій можна назвати дорожні орієнтири, верстові або знакові стовпи, міські ліхтарі минулих століть, зразки садово-паркової архітектури (наприклад, ротонди)</a:t>
            </a:r>
            <a:endParaRPr lang="uk-UA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134" name="Picture 6" descr="https://i.pinimg.com/564x/56/6b/a3/566ba3f6a806bb6f3779a1b0a0d32b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620688"/>
            <a:ext cx="2747797" cy="4121696"/>
          </a:xfrm>
          <a:prstGeom prst="rect">
            <a:avLst/>
          </a:prstGeom>
          <a:noFill/>
        </p:spPr>
      </p:pic>
      <p:pic>
        <p:nvPicPr>
          <p:cNvPr id="48136" name="Picture 8" descr="https://i.pinimg.com/564x/55/ac/54/55ac54aa0ecfe149075d3bd1af593bf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2348880"/>
            <a:ext cx="2787422" cy="3902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50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Дрібніші предмети також відносять до категорії симетричних об'ємних композицій:</a:t>
            </a:r>
            <a:endParaRPr lang="uk-UA" sz="250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19672" y="2780928"/>
            <a:ext cx="1208512" cy="1121296"/>
          </a:xfrm>
        </p:spPr>
        <p:txBody>
          <a:bodyPr/>
          <a:lstStyle/>
          <a:p>
            <a:pPr>
              <a:buNone/>
            </a:pP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00192" y="2924944"/>
            <a:ext cx="1314872" cy="1265312"/>
          </a:xfrm>
        </p:spPr>
        <p:txBody>
          <a:bodyPr/>
          <a:lstStyle/>
          <a:p>
            <a:endParaRPr lang="uk-UA"/>
          </a:p>
        </p:txBody>
      </p:sp>
      <p:pic>
        <p:nvPicPr>
          <p:cNvPr id="50178" name="Picture 2" descr="https://i.pinimg.com/564x/58/02/21/5802215bdb4e5941126c36d6a4c16ec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84784"/>
            <a:ext cx="3208316" cy="4824536"/>
          </a:xfrm>
          <a:prstGeom prst="rect">
            <a:avLst/>
          </a:prstGeom>
          <a:noFill/>
        </p:spPr>
      </p:pic>
      <p:pic>
        <p:nvPicPr>
          <p:cNvPr id="50180" name="Picture 4" descr="https://i.pinimg.com/564x/3a/93/dc/3a93dc5960ce98dd10a4e83abf31b8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484784"/>
            <a:ext cx="3216357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235</TotalTime>
  <Words>195</Words>
  <Application>Microsoft Office PowerPoint</Application>
  <PresentationFormat>Экран (4:3)</PresentationFormat>
  <Paragraphs>36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Официальная</vt:lpstr>
      <vt:lpstr>ОБ’ЄМНА КОМПОЗИЦІЯ</vt:lpstr>
      <vt:lpstr>Об'ємна композиція - це композиція виробу, яку ми сприймаємо з усіх сторін</vt:lpstr>
      <vt:lpstr>До об'ємної композиції можна віднести твори мистецтва, що мають три виміри (довжину, ширину і висоту), тобто параметри, які характеризують об'єм взагалі</vt:lpstr>
      <vt:lpstr> </vt:lpstr>
      <vt:lpstr>Композицію можна розділити на два типи: симетричну і асиметричну</vt:lpstr>
      <vt:lpstr>ОБ’ЄМНА СИМЕТРІЯ:</vt:lpstr>
      <vt:lpstr>ОБ’ЄМНА АСИМЕТРІЯ:</vt:lpstr>
      <vt:lpstr>  </vt:lpstr>
      <vt:lpstr>Дрібніші предмети також відносять до категорії симетричних об'ємних композицій:</vt:lpstr>
      <vt:lpstr>Симетричність об'ємної композиції надає їй врівноваженість, що є дуже важливим для створення утилітарних предметів</vt:lpstr>
      <vt:lpstr>А також статичність, за допомогою якої можна організувати акцент об'єму в «рухомому» просторі</vt:lpstr>
      <vt:lpstr>Асиметрична об'ємна композиція має широкі можливості для вирішення неповторних пластичних завдань і складного руху мас</vt:lpstr>
      <vt:lpstr> </vt:lpstr>
      <vt:lpstr>Асиметрія дозволяє більш ємко висловити образ, передавши всю його багатогранність</vt:lpstr>
      <vt:lpstr>Саме асиметричну об'ємну композицію легше розвинути, вкласти в відповідний простір Або простір підпорядкувати їй</vt:lpstr>
      <vt:lpstr>УВАГА!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ОБ’ЄМНА КОМПОЗИЦІЯ</dc:title>
  <dc:creator>111</dc:creator>
  <cp:lastModifiedBy>111</cp:lastModifiedBy>
  <cp:revision>3</cp:revision>
  <dcterms:created xsi:type="dcterms:W3CDTF">2021-04-04T08:00:08Z</dcterms:created>
  <dcterms:modified xsi:type="dcterms:W3CDTF">2021-04-04T20:42:07Z</dcterms:modified>
</cp:coreProperties>
</file>