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e-Ukraine" panose="020B0604020202020204" charset="-52"/>
      <p:regular r:id="rId15"/>
    </p:embeddedFont>
    <p:embeddedFont>
      <p:font typeface="e-Ukraine Bold" panose="020B0604020202020204" charset="-52"/>
      <p:regular r:id="rId16"/>
    </p:embeddedFont>
    <p:embeddedFont>
      <p:font typeface="e-Ukraine Light" panose="020B0604020202020204" charset="-52"/>
      <p:regular r:id="rId17"/>
    </p:embeddedFont>
    <p:embeddedFont>
      <p:font typeface="e-Ukraine Medium" panose="020B0604020202020204" charset="-52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1" d="100"/>
          <a:sy n="41" d="100"/>
        </p:scale>
        <p:origin x="830" y="1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microsoft.com/uk-ua/office/%D0%BF%D0%BE%D0%B8%D1%81%D0%BA-%D1%80%D0%B5%D1%88%D0%B5%D0%BD%D0%B8%D1%8F-%D0%B2-excel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microsoft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rot="-798">
            <a:off x="1028702" y="9237364"/>
            <a:ext cx="16230600" cy="0"/>
          </a:xfrm>
          <a:prstGeom prst="line">
            <a:avLst/>
          </a:prstGeom>
          <a:ln w="19050" cap="flat">
            <a:solidFill>
              <a:srgbClr val="33C481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3982671" y="6654066"/>
            <a:ext cx="10322658" cy="1376126"/>
            <a:chOff x="0" y="0"/>
            <a:chExt cx="8206535" cy="110617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207805" cy="1107440"/>
            </a:xfrm>
            <a:custGeom>
              <a:avLst/>
              <a:gdLst/>
              <a:ahLst/>
              <a:cxnLst/>
              <a:rect l="l" t="t" r="r" b="b"/>
              <a:pathLst>
                <a:path w="8207805" h="1107440">
                  <a:moveTo>
                    <a:pt x="7654085" y="45720"/>
                  </a:moveTo>
                  <a:cubicBezTo>
                    <a:pt x="7933485" y="45720"/>
                    <a:pt x="8160815" y="273050"/>
                    <a:pt x="8160815" y="552450"/>
                  </a:cubicBezTo>
                  <a:cubicBezTo>
                    <a:pt x="8160815" y="831850"/>
                    <a:pt x="7933485" y="1059180"/>
                    <a:pt x="7654085" y="1059180"/>
                  </a:cubicBezTo>
                  <a:lnTo>
                    <a:pt x="553720" y="1059180"/>
                  </a:lnTo>
                  <a:cubicBezTo>
                    <a:pt x="274320" y="1059180"/>
                    <a:pt x="46990" y="831850"/>
                    <a:pt x="46990" y="552450"/>
                  </a:cubicBezTo>
                  <a:cubicBezTo>
                    <a:pt x="46990" y="273050"/>
                    <a:pt x="274320" y="45720"/>
                    <a:pt x="553720" y="45720"/>
                  </a:cubicBezTo>
                  <a:lnTo>
                    <a:pt x="7654085" y="45720"/>
                  </a:lnTo>
                  <a:moveTo>
                    <a:pt x="7654085" y="0"/>
                  </a:moveTo>
                  <a:lnTo>
                    <a:pt x="553720" y="0"/>
                  </a:lnTo>
                  <a:cubicBezTo>
                    <a:pt x="247650" y="0"/>
                    <a:pt x="0" y="247650"/>
                    <a:pt x="0" y="553720"/>
                  </a:cubicBezTo>
                  <a:cubicBezTo>
                    <a:pt x="0" y="859790"/>
                    <a:pt x="247650" y="1107440"/>
                    <a:pt x="553720" y="1107440"/>
                  </a:cubicBezTo>
                  <a:lnTo>
                    <a:pt x="7654085" y="1107440"/>
                  </a:lnTo>
                  <a:cubicBezTo>
                    <a:pt x="7960155" y="1107440"/>
                    <a:pt x="8207805" y="859790"/>
                    <a:pt x="8207805" y="553720"/>
                  </a:cubicBezTo>
                  <a:cubicBezTo>
                    <a:pt x="8206535" y="247650"/>
                    <a:pt x="7958885" y="0"/>
                    <a:pt x="7654085" y="0"/>
                  </a:cubicBezTo>
                  <a:close/>
                </a:path>
              </a:pathLst>
            </a:custGeom>
            <a:solidFill>
              <a:srgbClr val="33C481"/>
            </a:solidFill>
          </p:spPr>
        </p:sp>
      </p:grpSp>
      <p:sp>
        <p:nvSpPr>
          <p:cNvPr id="6" name="AutoShape 6"/>
          <p:cNvSpPr/>
          <p:nvPr/>
        </p:nvSpPr>
        <p:spPr>
          <a:xfrm rot="-798">
            <a:off x="1028698" y="1030586"/>
            <a:ext cx="16230600" cy="0"/>
          </a:xfrm>
          <a:prstGeom prst="line">
            <a:avLst/>
          </a:prstGeom>
          <a:ln w="19050" cap="flat">
            <a:solidFill>
              <a:srgbClr val="33C481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TextBox 7"/>
          <p:cNvSpPr txBox="1"/>
          <p:nvPr/>
        </p:nvSpPr>
        <p:spPr>
          <a:xfrm>
            <a:off x="1532479" y="2395216"/>
            <a:ext cx="15223041" cy="337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000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Rozwiązywanie równań nieliniowych w </a:t>
            </a:r>
          </a:p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000" b="1" u="none" strike="noStrike">
                <a:solidFill>
                  <a:srgbClr val="117B42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Microsoft Excel: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398871" y="7042091"/>
            <a:ext cx="9490258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796"/>
              </a:lnSpc>
              <a:spcBef>
                <a:spcPct val="0"/>
              </a:spcBef>
            </a:pPr>
            <a:r>
              <a:rPr lang="en-US" sz="3996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MOŻLIWOŚCI I PRZYKŁADY</a:t>
            </a:r>
          </a:p>
        </p:txBody>
      </p:sp>
      <p:sp>
        <p:nvSpPr>
          <p:cNvPr id="9" name="Freeform 9"/>
          <p:cNvSpPr/>
          <p:nvPr/>
        </p:nvSpPr>
        <p:spPr>
          <a:xfrm>
            <a:off x="172640" y="215419"/>
            <a:ext cx="760812" cy="708506"/>
          </a:xfrm>
          <a:custGeom>
            <a:avLst/>
            <a:gdLst/>
            <a:ahLst/>
            <a:cxnLst/>
            <a:rect l="l" t="t" r="r" b="b"/>
            <a:pathLst>
              <a:path w="760812" h="708506">
                <a:moveTo>
                  <a:pt x="0" y="0"/>
                </a:moveTo>
                <a:lnTo>
                  <a:pt x="760812" y="0"/>
                </a:lnTo>
                <a:lnTo>
                  <a:pt x="760812" y="708506"/>
                </a:lnTo>
                <a:lnTo>
                  <a:pt x="0" y="7085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Typowe błędy i sposoby ich eliminacji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2" y="2618953"/>
            <a:ext cx="36513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⚠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2" y="4106884"/>
            <a:ext cx="36513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⚠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2" y="5628153"/>
            <a:ext cx="36513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⚠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2" y="7130372"/>
            <a:ext cx="365135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599"/>
              </a:lnSpc>
              <a:spcBef>
                <a:spcPct val="0"/>
              </a:spcBef>
            </a:pPr>
            <a:r>
              <a:rPr lang="en-US" sz="29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⚠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677408" y="2649904"/>
            <a:ext cx="12783969" cy="565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Nieprawidłowa wartość początkowa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Rozwiązanie może „utknąć” w lokalnym minimum.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Zalecenie: wypróbuj inne przybliżenia początkowe.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Nieprawidłowa komórka docelowa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Przypadkowo wybrano niewłaściwą formułę.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Zalecenie: sprawdź logikę obliczeń.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Ograniczenia są zbyt rygorystyczne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Model może nie mieć rozwiązania ze względu na nierealistyczne warunki.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Zalecenie: sprawdź lub złagodź ograniczenia.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Niewłaściwa metoda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Używanie Simplex LP do problemu nieliniowego.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Zalecenie: użyj GRG nieliniowego lub ewolucyjnego.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677408" y="2409825"/>
            <a:ext cx="12941582" cy="5467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r>
              <a:rPr lang="en-US" sz="25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Nazwane zakresy</a:t>
            </a:r>
            <a:r>
              <a:rPr lang="en-US" sz="25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: ułatwiają zrozumienie formuł (zamiast A1 → x, B1 → y).</a:t>
            </a: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endParaRPr lang="en-US" sz="25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r>
              <a:rPr lang="en-US" sz="25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Zapisywanie modeli (Menedżer scenariuszy</a:t>
            </a:r>
            <a:r>
              <a:rPr lang="en-US" sz="25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): różne scenariusze umożliwiające szybkie porównanie wyników.</a:t>
            </a: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endParaRPr lang="en-US" sz="25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r>
              <a:rPr lang="en-US" sz="25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Weryfikacja krok po kroku</a:t>
            </a:r>
            <a:r>
              <a:rPr lang="en-US" sz="25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: skomplikowane obliczenia lepiej podzielić na kilka komórek pośrednich.</a:t>
            </a: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endParaRPr lang="en-US" sz="25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r>
              <a:rPr lang="en-US" sz="25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Ustawienia precyzji</a:t>
            </a:r>
            <a:r>
              <a:rPr lang="en-US" sz="25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: W Opcjach programu Excel możesz poprawić precyzję obliczeń.</a:t>
            </a: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endParaRPr lang="en-US" sz="25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1" indent="0" algn="l">
              <a:lnSpc>
                <a:spcPts val="3119"/>
              </a:lnSpc>
              <a:spcBef>
                <a:spcPct val="0"/>
              </a:spcBef>
            </a:pPr>
            <a:r>
              <a:rPr lang="en-US" sz="25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Metody przełączania</a:t>
            </a:r>
            <a:r>
              <a:rPr lang="en-US" sz="25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: Jeśli GRG Nonlinear nie działa, wypróbuj Evolutionary.</a:t>
            </a:r>
          </a:p>
        </p:txBody>
      </p:sp>
      <p:sp>
        <p:nvSpPr>
          <p:cNvPr id="6" name="Freeform 6"/>
          <p:cNvSpPr/>
          <p:nvPr/>
        </p:nvSpPr>
        <p:spPr>
          <a:xfrm rot="-5400000">
            <a:off x="1024950" y="2413578"/>
            <a:ext cx="428874" cy="421369"/>
          </a:xfrm>
          <a:custGeom>
            <a:avLst/>
            <a:gdLst/>
            <a:ahLst/>
            <a:cxnLst/>
            <a:rect l="l" t="t" r="r" b="b"/>
            <a:pathLst>
              <a:path w="428874" h="421369">
                <a:moveTo>
                  <a:pt x="0" y="0"/>
                </a:moveTo>
                <a:lnTo>
                  <a:pt x="428874" y="0"/>
                </a:lnTo>
                <a:lnTo>
                  <a:pt x="428874" y="421369"/>
                </a:lnTo>
                <a:lnTo>
                  <a:pt x="0" y="421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Praktyczne wskazówki dotyczące korzystania z Solvera</a:t>
            </a:r>
          </a:p>
        </p:txBody>
      </p:sp>
      <p:sp>
        <p:nvSpPr>
          <p:cNvPr id="8" name="Freeform 8"/>
          <p:cNvSpPr/>
          <p:nvPr/>
        </p:nvSpPr>
        <p:spPr>
          <a:xfrm rot="-5400000">
            <a:off x="1024945" y="3575503"/>
            <a:ext cx="428874" cy="421369"/>
          </a:xfrm>
          <a:custGeom>
            <a:avLst/>
            <a:gdLst/>
            <a:ahLst/>
            <a:cxnLst/>
            <a:rect l="l" t="t" r="r" b="b"/>
            <a:pathLst>
              <a:path w="428874" h="421369">
                <a:moveTo>
                  <a:pt x="0" y="0"/>
                </a:moveTo>
                <a:lnTo>
                  <a:pt x="428875" y="0"/>
                </a:lnTo>
                <a:lnTo>
                  <a:pt x="428875" y="421369"/>
                </a:lnTo>
                <a:lnTo>
                  <a:pt x="0" y="421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400000">
            <a:off x="1024945" y="4737428"/>
            <a:ext cx="428874" cy="421369"/>
          </a:xfrm>
          <a:custGeom>
            <a:avLst/>
            <a:gdLst/>
            <a:ahLst/>
            <a:cxnLst/>
            <a:rect l="l" t="t" r="r" b="b"/>
            <a:pathLst>
              <a:path w="428874" h="421369">
                <a:moveTo>
                  <a:pt x="0" y="0"/>
                </a:moveTo>
                <a:lnTo>
                  <a:pt x="428875" y="0"/>
                </a:lnTo>
                <a:lnTo>
                  <a:pt x="428875" y="421369"/>
                </a:lnTo>
                <a:lnTo>
                  <a:pt x="0" y="421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400000">
            <a:off x="1024945" y="5871153"/>
            <a:ext cx="428874" cy="421369"/>
          </a:xfrm>
          <a:custGeom>
            <a:avLst/>
            <a:gdLst/>
            <a:ahLst/>
            <a:cxnLst/>
            <a:rect l="l" t="t" r="r" b="b"/>
            <a:pathLst>
              <a:path w="428874" h="421369">
                <a:moveTo>
                  <a:pt x="0" y="0"/>
                </a:moveTo>
                <a:lnTo>
                  <a:pt x="428875" y="0"/>
                </a:lnTo>
                <a:lnTo>
                  <a:pt x="428875" y="421369"/>
                </a:lnTo>
                <a:lnTo>
                  <a:pt x="0" y="421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5400000">
            <a:off x="1024950" y="7062027"/>
            <a:ext cx="428874" cy="421369"/>
          </a:xfrm>
          <a:custGeom>
            <a:avLst/>
            <a:gdLst/>
            <a:ahLst/>
            <a:cxnLst/>
            <a:rect l="l" t="t" r="r" b="b"/>
            <a:pathLst>
              <a:path w="428874" h="421369">
                <a:moveTo>
                  <a:pt x="0" y="0"/>
                </a:moveTo>
                <a:lnTo>
                  <a:pt x="428874" y="0"/>
                </a:lnTo>
                <a:lnTo>
                  <a:pt x="428874" y="421369"/>
                </a:lnTo>
                <a:lnTo>
                  <a:pt x="0" y="42136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698" y="1791571"/>
            <a:ext cx="13711521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Główna idea: </a:t>
            </a:r>
            <a:r>
              <a:rPr lang="en-US" sz="27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Excel </a:t>
            </a: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to potężne narzędzie do rozwiązywania różnych typów równań nieliniowych.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Wnioski i dyskusja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698" y="2996483"/>
            <a:ext cx="13711521" cy="340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Zalety: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Łatwość obsługi i szeroka funkcjonalność.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Elastyczność dzięki dodatkowi Solver.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Możliwość przechowywania danych w tabelach, które służą jako „baza danych”.</a:t>
            </a:r>
          </a:p>
          <a:p>
            <a:pPr marL="0" lvl="0" indent="0" algn="l">
              <a:lnSpc>
                <a:spcPts val="311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Wady/wyzwania: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Wrażliwość na wartości początkowe.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Istnienie ekstremów lokalnych.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2" y="7577842"/>
            <a:ext cx="13711521" cy="150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Pytania do dyskusji: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Czy można zautomatyzować proces sprawdzania kilku modeli jednocześnie?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Jak skonfigurować metodę Evolutionary do skomplikowanych zadań?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891586" y="7283192"/>
            <a:ext cx="13848637" cy="1799599"/>
            <a:chOff x="0" y="0"/>
            <a:chExt cx="3647378" cy="47396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647378" cy="473969"/>
            </a:xfrm>
            <a:custGeom>
              <a:avLst/>
              <a:gdLst/>
              <a:ahLst/>
              <a:cxnLst/>
              <a:rect l="l" t="t" r="r" b="b"/>
              <a:pathLst>
                <a:path w="3647378" h="473969">
                  <a:moveTo>
                    <a:pt x="0" y="0"/>
                  </a:moveTo>
                  <a:lnTo>
                    <a:pt x="3647378" y="0"/>
                  </a:lnTo>
                  <a:lnTo>
                    <a:pt x="3647378" y="473969"/>
                  </a:lnTo>
                  <a:lnTo>
                    <a:pt x="0" y="47396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3C481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3647378" cy="5215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2" y="1806120"/>
            <a:ext cx="13711521" cy="4705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287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1. Oficjalna dokumentacja </a:t>
            </a:r>
            <a:r>
              <a:rPr lang="en-US" sz="23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Microsoft</a:t>
            </a:r>
            <a:r>
              <a:rPr lang="en-US" sz="23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518157" lvl="2" indent="-172719" algn="l">
              <a:lnSpc>
                <a:spcPts val="2879"/>
              </a:lnSpc>
              <a:spcBef>
                <a:spcPct val="0"/>
              </a:spcBef>
            </a:pPr>
            <a:r>
              <a:rPr lang="en-US" sz="2399" u="sng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  <a:hlinkClick r:id="rId3" tooltip="https://support.microsoft.com/uk-ua/office/%D0%BF%D0%BE%D0%B8%D1%81%D0%BA-%D1%80%D0%B5%D1%88%D0%B5%D0%BD%D0%B8%D1%8F-%D0%B2-excel"/>
              </a:rPr>
              <a:t>Znalezienie rozwiązania (Solver) w Excelu</a:t>
            </a:r>
          </a:p>
          <a:p>
            <a:pPr marL="518157" lvl="2" indent="-172719" algn="l">
              <a:lnSpc>
                <a:spcPts val="2879"/>
              </a:lnSpc>
              <a:spcBef>
                <a:spcPct val="0"/>
              </a:spcBef>
            </a:pPr>
            <a:endParaRPr lang="en-US" sz="2399" u="sng" strike="noStrike">
              <a:solidFill>
                <a:srgbClr val="117B42"/>
              </a:solidFill>
              <a:latin typeface="e-Ukraine Light"/>
              <a:ea typeface="e-Ukraine Light"/>
              <a:cs typeface="e-Ukraine Light"/>
              <a:sym typeface="e-Ukraine Light"/>
              <a:hlinkClick r:id="rId3" tooltip="https://support.microsoft.com/uk-ua/office/%D0%BF%D0%BE%D0%B8%D1%81%D0%BA-%D1%80%D0%B5%D1%88%D0%B5%D0%BD%D0%B8%D1%8F-%D0%B2-excel"/>
            </a:endParaRPr>
          </a:p>
          <a:p>
            <a:pPr marL="0" lvl="1" indent="0" algn="l">
              <a:lnSpc>
                <a:spcPts val="287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2. Podręczniki i książki </a:t>
            </a:r>
            <a:r>
              <a:rPr lang="en-US" sz="23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Excela</a:t>
            </a:r>
            <a:r>
              <a:rPr lang="en-US" sz="23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518157" lvl="0" indent="-518157" algn="l">
              <a:lnSpc>
                <a:spcPts val="2879"/>
              </a:lnSpc>
              <a:spcBef>
                <a:spcPct val="0"/>
              </a:spcBef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„Microsoft Excel 2019: Kompletny przewodnik” (autor: H. Case)</a:t>
            </a:r>
          </a:p>
          <a:p>
            <a:pPr marL="518157" lvl="2" indent="-172719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1" indent="0" algn="l">
              <a:lnSpc>
                <a:spcPts val="287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3. Zasoby internetowe:</a:t>
            </a:r>
          </a:p>
          <a:p>
            <a:pPr marL="518157" lvl="2" indent="-172719" algn="l">
              <a:lnSpc>
                <a:spcPts val="2879"/>
              </a:lnSpc>
              <a:spcBef>
                <a:spcPct val="0"/>
              </a:spcBef>
            </a:pPr>
            <a:r>
              <a:rPr lang="en-US" sz="2399" u="sng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  <a:hlinkClick r:id="rId4" tooltip="https://docs.microsoft.com"/>
              </a:rPr>
              <a:t>docs.microsoft.com — materiały referencyjne dotyczące funkcji i makr</a:t>
            </a:r>
          </a:p>
          <a:p>
            <a:pPr marL="518157" lvl="0" indent="-518157" algn="l">
              <a:lnSpc>
                <a:spcPts val="2879"/>
              </a:lnSpc>
              <a:spcBef>
                <a:spcPct val="0"/>
              </a:spcBef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Fora profilowe (np. All About Excel, My Math itp.).</a:t>
            </a:r>
          </a:p>
          <a:p>
            <a:pPr marL="518157" lvl="2" indent="-172719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1" indent="0" algn="l">
              <a:lnSpc>
                <a:spcPts val="2879"/>
              </a:lnSpc>
              <a:spcBef>
                <a:spcPct val="0"/>
              </a:spcBef>
            </a:pPr>
            <a:r>
              <a:rPr lang="en-US" sz="23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4. Artykuły naukowe/materiały edukacyjne (</a:t>
            </a:r>
            <a:r>
              <a:rPr lang="en-US" sz="23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eLibrary, Google Scholar</a:t>
            </a:r>
            <a:r>
              <a:rPr lang="en-US" sz="23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):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Rozdziały dotyczące metod optymalizacyjnych i algorytmów rozwiązywania problemów nieliniowych.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Lista wykorzystanych źródeł (</a:t>
            </a:r>
            <a:r>
              <a:rPr lang="en-US" sz="4000" b="1" u="none" strike="noStrike">
                <a:solidFill>
                  <a:srgbClr val="117B42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literatura</a:t>
            </a: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rot="-798">
            <a:off x="1028702" y="9237364"/>
            <a:ext cx="16230600" cy="0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rot="-798">
            <a:off x="1028698" y="1030586"/>
            <a:ext cx="16230600" cy="0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-458938" y="4602161"/>
            <a:ext cx="6463950" cy="11493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800"/>
              </a:lnSpc>
              <a:spcBef>
                <a:spcPct val="0"/>
              </a:spcBef>
            </a:pPr>
            <a:r>
              <a:rPr lang="en-US" sz="8000" b="1" u="none" strike="noStrike">
                <a:solidFill>
                  <a:srgbClr val="117B42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Treść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5443665" y="1647825"/>
            <a:ext cx="1179843" cy="69246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01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02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03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04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05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06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07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08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09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endParaRPr lang="en-US" sz="3000" b="1" u="none" strike="noStrike">
              <a:solidFill>
                <a:srgbClr val="33C481"/>
              </a:solidFill>
              <a:latin typeface="e-Ukraine Medium"/>
              <a:ea typeface="e-Ukraine Medium"/>
              <a:cs typeface="e-Ukraine Medium"/>
              <a:sym typeface="e-Ukraine Medium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10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11</a:t>
            </a: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b="1" u="none" strike="noStrike">
                <a:solidFill>
                  <a:srgbClr val="33C481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12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290133" y="1647825"/>
            <a:ext cx="11045955" cy="692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Wprowadzenie</a:t>
            </a:r>
            <a:endParaRPr lang="en-US" sz="3000" dirty="0">
              <a:solidFill>
                <a:srgbClr val="000000"/>
              </a:solidFill>
              <a:latin typeface="e-Ukraine"/>
              <a:ea typeface="e-Ukraine"/>
              <a:cs typeface="e-Ukraine"/>
              <a:sym typeface="e-Ukraine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Pojęcie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równań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nieliniowych</a:t>
            </a:r>
            <a:endParaRPr lang="en-US" sz="3000" dirty="0">
              <a:solidFill>
                <a:srgbClr val="000000"/>
              </a:solidFill>
              <a:latin typeface="e-Ukraine"/>
              <a:ea typeface="e-Ukraine"/>
              <a:cs typeface="e-Ukraine"/>
              <a:sym typeface="e-Ukraine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Narzędzia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programu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Excel do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rozwiązywania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równań</a:t>
            </a:r>
            <a:endParaRPr lang="en-US" sz="3000" dirty="0">
              <a:solidFill>
                <a:srgbClr val="000000"/>
              </a:solidFill>
              <a:latin typeface="e-Ukraine"/>
              <a:ea typeface="e-Ukraine"/>
              <a:cs typeface="e-Ukraine"/>
              <a:sym typeface="e-Ukraine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Konfigurowanie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dodatku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Solver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Przykład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1: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Pojedyncze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równanie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nieliniowe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Przykład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2: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Układ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równań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nieliniowych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Praca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z „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bazą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danych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” w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programie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Excel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Typowe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błędy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ich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eliminacja</a:t>
            </a:r>
            <a:endParaRPr lang="en-US" sz="3000" dirty="0">
              <a:solidFill>
                <a:srgbClr val="000000"/>
              </a:solidFill>
              <a:latin typeface="e-Ukraine"/>
              <a:ea typeface="e-Ukraine"/>
              <a:cs typeface="e-Ukraine"/>
              <a:sym typeface="e-Ukraine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Praktyczne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wskazówki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dotyczące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korzystania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z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dodatku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Solver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Podsumowanie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i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wnioski</a:t>
            </a:r>
            <a:endParaRPr lang="en-US" sz="3000" dirty="0">
              <a:solidFill>
                <a:srgbClr val="000000"/>
              </a:solidFill>
              <a:latin typeface="e-Ukraine"/>
              <a:ea typeface="e-Ukraine"/>
              <a:cs typeface="e-Ukraine"/>
              <a:sym typeface="e-Ukraine"/>
            </a:endParaRP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Pytania</a:t>
            </a: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 /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dyskusja</a:t>
            </a:r>
            <a:endParaRPr lang="en-US" sz="3000" dirty="0">
              <a:solidFill>
                <a:srgbClr val="000000"/>
              </a:solidFill>
              <a:latin typeface="e-Ukraine"/>
              <a:ea typeface="e-Ukraine"/>
              <a:cs typeface="e-Ukraine"/>
              <a:sym typeface="e-Ukraine"/>
            </a:endParaRPr>
          </a:p>
          <a:p>
            <a:pPr marL="0" lvl="0" indent="0" algn="l">
              <a:lnSpc>
                <a:spcPts val="4200"/>
              </a:lnSpc>
              <a:spcBef>
                <a:spcPct val="0"/>
              </a:spcBef>
            </a:pPr>
            <a:r>
              <a:rPr lang="en-US" sz="3000" dirty="0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Lista </a:t>
            </a:r>
            <a:r>
              <a:rPr lang="en-US" sz="3000" dirty="0" err="1">
                <a:solidFill>
                  <a:srgbClr val="000000"/>
                </a:solidFill>
                <a:latin typeface="e-Ukraine"/>
                <a:ea typeface="e-Ukraine"/>
                <a:cs typeface="e-Ukraine"/>
                <a:sym typeface="e-Ukraine"/>
              </a:rPr>
              <a:t>referencji</a:t>
            </a:r>
            <a:endParaRPr lang="en-US" sz="3000" dirty="0">
              <a:solidFill>
                <a:srgbClr val="000000"/>
              </a:solidFill>
              <a:latin typeface="e-Ukraine"/>
              <a:ea typeface="e-Ukraine"/>
              <a:cs typeface="e-Ukraine"/>
              <a:sym typeface="e-Ukrain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rot="-798">
            <a:off x="1028702" y="9237364"/>
            <a:ext cx="16230600" cy="0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5" name="Group 5"/>
          <p:cNvGrpSpPr/>
          <p:nvPr/>
        </p:nvGrpSpPr>
        <p:grpSpPr>
          <a:xfrm>
            <a:off x="1117608" y="4265247"/>
            <a:ext cx="9523110" cy="3478147"/>
            <a:chOff x="0" y="0"/>
            <a:chExt cx="2508144" cy="91605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508144" cy="916055"/>
            </a:xfrm>
            <a:custGeom>
              <a:avLst/>
              <a:gdLst/>
              <a:ahLst/>
              <a:cxnLst/>
              <a:rect l="l" t="t" r="r" b="b"/>
              <a:pathLst>
                <a:path w="2508144" h="916055">
                  <a:moveTo>
                    <a:pt x="0" y="0"/>
                  </a:moveTo>
                  <a:lnTo>
                    <a:pt x="2508144" y="0"/>
                  </a:lnTo>
                  <a:lnTo>
                    <a:pt x="2508144" y="916055"/>
                  </a:lnTo>
                  <a:lnTo>
                    <a:pt x="0" y="91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3C481"/>
              </a:solidFill>
              <a:prstDash val="solid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508144" cy="963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-381000" y="647763"/>
            <a:ext cx="19378625" cy="11748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Wykorzystanie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programu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>
                <a:solidFill>
                  <a:srgbClr val="117B42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Excel 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do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rozwiązywania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równań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nieliniowych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. </a:t>
            </a:r>
          </a:p>
          <a:p>
            <a:pPr marL="0" lvl="0" indent="0" algn="ctr">
              <a:lnSpc>
                <a:spcPts val="4900"/>
              </a:lnSpc>
              <a:spcBef>
                <a:spcPct val="0"/>
              </a:spcBef>
            </a:pP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Przykłady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realizacji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i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organizacji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baz</a:t>
            </a:r>
            <a:r>
              <a:rPr lang="en-US" sz="3000" b="1" u="none" strike="noStrike" dirty="0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000" b="1" u="none" strike="noStrike" dirty="0" err="1">
                <a:solidFill>
                  <a:srgbClr val="000000"/>
                </a:solidFill>
                <a:latin typeface="e-Ukraine" panose="020B0604020202020204" charset="-52"/>
                <a:ea typeface="e-Ukraine Medium"/>
                <a:cs typeface="e-Ukraine Medium"/>
                <a:sym typeface="e-Ukraine Medium"/>
              </a:rPr>
              <a:t>danych</a:t>
            </a:r>
            <a:endParaRPr lang="en-US" sz="3000" b="1" u="none" strike="noStrike" dirty="0">
              <a:solidFill>
                <a:srgbClr val="000000"/>
              </a:solidFill>
              <a:latin typeface="e-Ukraine" panose="020B0604020202020204" charset="-52"/>
              <a:ea typeface="e-Ukraine Medium"/>
              <a:cs typeface="e-Ukraine Medium"/>
              <a:sym typeface="e-Ukraine Medium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117608" y="4537471"/>
            <a:ext cx="9501285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Pokaż jak efektywnie rozwiązywać równania nieliniowe w programie Excel.</a:t>
            </a:r>
          </a:p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Rozważ skonfigurowanie i używanie dodatku Solver.</a:t>
            </a:r>
          </a:p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Zademonstruj, jak przechowywać i wykorzystywać dane wejściowe w postaci tabeli (bazy danych).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17608" y="3378630"/>
            <a:ext cx="3611677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u="none" strike="noStrike" dirty="0" err="1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Bramka</a:t>
            </a:r>
            <a:r>
              <a:rPr lang="en-US" sz="3199" b="1" u="none" strike="noStrike" dirty="0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1164518" y="4265247"/>
            <a:ext cx="6005874" cy="3478147"/>
            <a:chOff x="0" y="0"/>
            <a:chExt cx="1581794" cy="916055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581794" cy="916055"/>
            </a:xfrm>
            <a:custGeom>
              <a:avLst/>
              <a:gdLst/>
              <a:ahLst/>
              <a:cxnLst/>
              <a:rect l="l" t="t" r="r" b="b"/>
              <a:pathLst>
                <a:path w="1581794" h="916055">
                  <a:moveTo>
                    <a:pt x="0" y="0"/>
                  </a:moveTo>
                  <a:lnTo>
                    <a:pt x="1581794" y="0"/>
                  </a:lnTo>
                  <a:lnTo>
                    <a:pt x="1581794" y="916055"/>
                  </a:lnTo>
                  <a:lnTo>
                    <a:pt x="0" y="916055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sq">
              <a:solidFill>
                <a:srgbClr val="33C481"/>
              </a:solidFill>
              <a:prstDash val="solid"/>
              <a:miter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581794" cy="9636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strike="noStrike">
                  <a:solidFill>
                    <a:srgbClr val="FFFFFF"/>
                  </a:solidFill>
                  <a:latin typeface="e-Ukraine"/>
                  <a:ea typeface="e-Ukraine"/>
                  <a:cs typeface="e-Ukraine"/>
                  <a:sym typeface="e-Ukraine"/>
                </a:rPr>
                <a:t>xx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1277269" y="4537471"/>
            <a:ext cx="5780372" cy="293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Przegląd równań nieliniowych</a:t>
            </a:r>
          </a:p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Narzędzia Excel (formuły, dodatki)</a:t>
            </a:r>
          </a:p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Praktyczne przykłady</a:t>
            </a:r>
          </a:p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Typowe błędy</a:t>
            </a:r>
          </a:p>
          <a:p>
            <a:pPr marL="604518" lvl="1" indent="-302259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Zalecenia i wnioski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164518" y="3378630"/>
            <a:ext cx="4451273" cy="485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Kluczowe sekcje: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rot="-798">
            <a:off x="1028702" y="9237364"/>
            <a:ext cx="16230600" cy="0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698" y="3586489"/>
            <a:ext cx="9112052" cy="474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Powody, dla których warto używać Excela: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Dostępność i znajomy interfejs dla większości użytkowników.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Wbudowane funkcje matematyczne i statystyczne.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Możliwość szybkiego przetwarzania i przechowywania danych niczym w „bazie danych”.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Dodatek „Solution Search” do zadań optymalizacyjnych i rozwiązywania równań.</a:t>
            </a:r>
          </a:p>
        </p:txBody>
      </p:sp>
      <p:sp>
        <p:nvSpPr>
          <p:cNvPr id="6" name="Freeform 6"/>
          <p:cNvSpPr/>
          <p:nvPr/>
        </p:nvSpPr>
        <p:spPr>
          <a:xfrm>
            <a:off x="10277618" y="3498587"/>
            <a:ext cx="6981680" cy="5232933"/>
          </a:xfrm>
          <a:custGeom>
            <a:avLst/>
            <a:gdLst/>
            <a:ahLst/>
            <a:cxnLst/>
            <a:rect l="l" t="t" r="r" b="b"/>
            <a:pathLst>
              <a:path w="6981680" h="5232933">
                <a:moveTo>
                  <a:pt x="0" y="0"/>
                </a:moveTo>
                <a:lnTo>
                  <a:pt x="6981680" y="0"/>
                </a:lnTo>
                <a:lnTo>
                  <a:pt x="6981680" y="5232933"/>
                </a:lnTo>
                <a:lnTo>
                  <a:pt x="0" y="52329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882" t="-5994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88610" y="464148"/>
            <a:ext cx="17691734" cy="626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3500" b="1" u="none" strike="noStrike" dirty="0" err="1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Wprowadzenie</a:t>
            </a:r>
            <a:r>
              <a:rPr lang="en-US" sz="3500" b="1" u="none" strike="noStrike" dirty="0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: Co to </a:t>
            </a:r>
            <a:r>
              <a:rPr lang="en-US" sz="3500" b="1" u="none" strike="noStrike" dirty="0" err="1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są</a:t>
            </a:r>
            <a:r>
              <a:rPr lang="en-US" sz="3500" b="1" u="none" strike="noStrike" dirty="0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500" b="1" u="none" strike="noStrike" dirty="0" err="1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równania</a:t>
            </a:r>
            <a:r>
              <a:rPr lang="en-US" sz="3500" b="1" u="none" strike="noStrike" dirty="0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500" b="1" u="none" strike="noStrike" dirty="0" err="1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nieliniowe</a:t>
            </a:r>
            <a:r>
              <a:rPr lang="en-US" sz="3500" b="1" u="none" strike="noStrike" dirty="0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500" b="1" u="none" strike="noStrike" dirty="0" err="1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i</a:t>
            </a:r>
            <a:r>
              <a:rPr lang="en-US" sz="3500" b="1" u="none" strike="noStrike" dirty="0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500" b="1" u="none" strike="noStrike" dirty="0" err="1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dlaczego</a:t>
            </a:r>
            <a:r>
              <a:rPr lang="en-US" sz="3500" b="1" u="none" strike="noStrike" dirty="0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 </a:t>
            </a:r>
            <a:r>
              <a:rPr lang="en-US" sz="3500" b="1" u="none" strike="noStrike" dirty="0">
                <a:solidFill>
                  <a:srgbClr val="117B42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Excel</a:t>
            </a:r>
            <a:r>
              <a:rPr lang="en-US" sz="3500" b="1" u="none" strike="noStrike" dirty="0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2" y="1817755"/>
            <a:ext cx="16710185" cy="8382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Nieliniowe równania</a:t>
            </a:r>
            <a:r>
              <a:rPr lang="en-US" sz="2799" b="1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 </a:t>
            </a:r>
            <a:r>
              <a:rPr lang="en-US" sz="2799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to równania, w których zmienna występuje w bardziej złożonych wyrażeniach (na przykład podniesiona do potęgi, w wykładnikach, logarytmach itp.).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523215" y="3079487"/>
            <a:ext cx="2490485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y=x2y = x^2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1028698" y="1739314"/>
            <a:ext cx="9216845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Formuły i funkcje </a:t>
            </a:r>
            <a:r>
              <a:rPr lang="en-US" sz="31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Excela</a:t>
            </a:r>
            <a:r>
              <a:rPr lang="en-US" sz="31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Matematyczne (SIN, COS, EXP, LN, MOC itp.).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Logiczne (IF, AND, OR) – mogą być potrzebne do obliczeń warunkowych.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 Narzędzia Excel do rozwiązywania równań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698" y="4220076"/>
            <a:ext cx="9361263" cy="2162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Analiza </a:t>
            </a:r>
            <a:r>
              <a:rPr lang="en-US" sz="31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„co jeśli”</a:t>
            </a:r>
            <a:r>
              <a:rPr lang="en-US" sz="31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„Wybór parametrów” (Goal Seek) – szybkie rozwiązanie jednego równania.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„Tabele podstawień” – badanie wyników dla różnych wartości.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698" y="6700838"/>
            <a:ext cx="9079733" cy="264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39"/>
              </a:lnSpc>
              <a:spcBef>
                <a:spcPct val="0"/>
              </a:spcBef>
            </a:pPr>
            <a:r>
              <a:rPr lang="en-US" sz="31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Nadbudov </a:t>
            </a:r>
            <a:r>
              <a:rPr lang="en-US" sz="31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„Poszukaj rozwiązania” (Solver):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Zaprojektowany do bardziej złożonych problemów optymalizacyjnych lub równań.</a:t>
            </a:r>
          </a:p>
          <a:p>
            <a:pPr marL="604515" lvl="1" indent="-302257" algn="l">
              <a:lnSpc>
                <a:spcPts val="3359"/>
              </a:lnSpc>
              <a:spcBef>
                <a:spcPct val="0"/>
              </a:spcBef>
              <a:buFont typeface="Arial"/>
              <a:buChar char="•"/>
            </a:pP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Obsługuje różne metody (GRG Nonlinear, Simplex LP, Evolutionary).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9F8CA78-444A-7E32-6D08-0E3E42E9B5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543" y="2445618"/>
            <a:ext cx="6974754" cy="65208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2" y="1781175"/>
            <a:ext cx="8418964" cy="7410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Aby włączyć dodatek: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Plik </a:t>
            </a: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→ 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Opcje </a:t>
            </a: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→ 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Dodatki </a:t>
            </a: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→ 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Przejdź </a:t>
            </a: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→ 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Zaznacz pole „Znajdź rozwiązanie”.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Główne pola: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Komórka docelowa (</a:t>
            </a: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Ustaw cel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): gdzie znajduje się formuła, której wartość powinna być minimalna, maksymalna lub równa zeru.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Zmiana komórek </a:t>
            </a: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(przez zmianę komórek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): zmienne, których szukamy.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Ograniczenia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: warunki, na przykład </a:t>
            </a: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x≥0x \ge 0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Metody rozwiązania: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GRG Nonlinear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 – dla problemów nieliniowych (najczęściej potrzebny tutaj).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Simplex LP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 – do problemów optymalizacji liniowej.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117B42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Ewolucyjna </a:t>
            </a: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to metoda heurystyczna przydatna w przypadku funkcji złożonych lub rozgałęzionych.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Ustawienia „Znajdź rozwiązanie” (Solver) w </a:t>
            </a:r>
            <a:r>
              <a:rPr lang="en-US" sz="4000" b="1" u="none" strike="noStrike">
                <a:solidFill>
                  <a:srgbClr val="117B42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Excelu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06CA869-33AC-5FF9-8472-B800D843F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0" y="1781175"/>
            <a:ext cx="7705998" cy="723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Freeform 5"/>
          <p:cNvSpPr/>
          <p:nvPr/>
        </p:nvSpPr>
        <p:spPr>
          <a:xfrm>
            <a:off x="9706651" y="2765118"/>
            <a:ext cx="7552647" cy="6145967"/>
          </a:xfrm>
          <a:custGeom>
            <a:avLst/>
            <a:gdLst/>
            <a:ahLst/>
            <a:cxnLst/>
            <a:rect l="l" t="t" r="r" b="b"/>
            <a:pathLst>
              <a:path w="7552647" h="6145967">
                <a:moveTo>
                  <a:pt x="0" y="0"/>
                </a:moveTo>
                <a:lnTo>
                  <a:pt x="7552647" y="0"/>
                </a:lnTo>
                <a:lnTo>
                  <a:pt x="7552647" y="6145967"/>
                </a:lnTo>
                <a:lnTo>
                  <a:pt x="0" y="614596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1028702" y="1640626"/>
            <a:ext cx="1206381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Zadanie:</a:t>
            </a:r>
            <a:r>
              <a:rPr lang="en-US" sz="27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 znajdź rozwiązanie xx równania x2−5=0x^2 - 5 = 0.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Przykład 1: Jedno równanie nieliniowe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698" y="3037752"/>
            <a:ext cx="8273723" cy="560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Przygotowanie </a:t>
            </a:r>
            <a:r>
              <a:rPr lang="en-US" sz="27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Excela</a:t>
            </a: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W komórce A1: początkowe przybliżenie dla xx (na przykład 1).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W komórce A2: formuła =A1^2 - 5.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Uruchom </a:t>
            </a:r>
            <a:r>
              <a:rPr lang="en-US" sz="27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Solver</a:t>
            </a: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Wyznaczony cel: A2 (formuła).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Do: Wartość 0 (x2−5=0x^2 - 5 = 0).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Zmieniając komórki: A1 (zmienna).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Metoda rozwiązania: GRG Nieliniowa.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Wynik: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Solver może znaleźć x≈+2,236...x \około +2,236... (lub -2,236...-2,236... w zależności od wartości początkowej).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TextBox 5"/>
          <p:cNvSpPr txBox="1"/>
          <p:nvPr/>
        </p:nvSpPr>
        <p:spPr>
          <a:xfrm>
            <a:off x="1028702" y="1478701"/>
            <a:ext cx="16997932" cy="371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999"/>
              </a:lnSpc>
              <a:spcBef>
                <a:spcPct val="0"/>
              </a:spcBef>
            </a:pPr>
            <a:r>
              <a:rPr lang="en-US" sz="24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Tyłek systemowy: </a:t>
            </a:r>
            <a:r>
              <a:rPr lang="en-US" sz="24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{x2+y2=25y−x=1\begin{cases} x^2 + y^2 = 25 \\ y - x = 1 \end{cases}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Przykład 2: Układ równań nieliniowych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698" y="2494827"/>
            <a:ext cx="8273723" cy="6686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Przygotowanie </a:t>
            </a:r>
            <a:r>
              <a:rPr lang="en-US" sz="27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Excela</a:t>
            </a: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Niech A1 = xx, B1 = yy.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A2 = =A1^2 + B1^2 - 25.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B2 = =B1 - A1 - 1.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Ustawienia </a:t>
            </a:r>
            <a:r>
              <a:rPr lang="en-US" sz="2799" b="1" u="none" strike="noStrike">
                <a:solidFill>
                  <a:srgbClr val="117B42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Solvera</a:t>
            </a: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Możesz zminimalizować sumę kwadratów: =(A2^2 + B2^2) ustawiając wartość docelową na 0;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 lub rozwiąż kolejno dwa równania.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Wymienne ogniwa: A1, B1.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Metoda: GRG nieliniowa (preferowana).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Możliwe rozwiązania: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Na przykład x=4,y=5x=4,y=5 (jeden z pierwiastków).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Istnieją inne rozwiązania w zależności od warunków początkowych.</a:t>
            </a:r>
          </a:p>
        </p:txBody>
      </p:sp>
      <p:sp>
        <p:nvSpPr>
          <p:cNvPr id="8" name="Freeform 8"/>
          <p:cNvSpPr/>
          <p:nvPr/>
        </p:nvSpPr>
        <p:spPr>
          <a:xfrm>
            <a:off x="10294211" y="2456314"/>
            <a:ext cx="6645212" cy="6763575"/>
          </a:xfrm>
          <a:custGeom>
            <a:avLst/>
            <a:gdLst/>
            <a:ahLst/>
            <a:cxnLst/>
            <a:rect l="l" t="t" r="r" b="b"/>
            <a:pathLst>
              <a:path w="6645212" h="6763575">
                <a:moveTo>
                  <a:pt x="0" y="0"/>
                </a:moveTo>
                <a:lnTo>
                  <a:pt x="6645212" y="0"/>
                </a:lnTo>
                <a:lnTo>
                  <a:pt x="6645212" y="6763575"/>
                </a:lnTo>
                <a:lnTo>
                  <a:pt x="0" y="676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438" t="-11258" r="-1271" b="-10472"/>
            </a:stretch>
          </a:blipFill>
        </p:spPr>
      </p:sp>
      <p:sp>
        <p:nvSpPr>
          <p:cNvPr id="3" name="AutoShape 3"/>
          <p:cNvSpPr/>
          <p:nvPr/>
        </p:nvSpPr>
        <p:spPr>
          <a:xfrm flipV="1">
            <a:off x="1028702" y="9626003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" name="AutoShape 4"/>
          <p:cNvSpPr/>
          <p:nvPr/>
        </p:nvSpPr>
        <p:spPr>
          <a:xfrm flipV="1">
            <a:off x="1028698" y="1275505"/>
            <a:ext cx="16230600" cy="3772"/>
          </a:xfrm>
          <a:prstGeom prst="line">
            <a:avLst/>
          </a:prstGeom>
          <a:ln w="19050" cap="flat">
            <a:solidFill>
              <a:srgbClr val="117B42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TextBox 6"/>
          <p:cNvSpPr txBox="1"/>
          <p:nvPr/>
        </p:nvSpPr>
        <p:spPr>
          <a:xfrm>
            <a:off x="891586" y="464148"/>
            <a:ext cx="16504827" cy="6889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600"/>
              </a:lnSpc>
              <a:spcBef>
                <a:spcPct val="0"/>
              </a:spcBef>
            </a:pPr>
            <a:r>
              <a:rPr lang="en-US" sz="4000" b="1" u="none" strike="noStrike">
                <a:solidFill>
                  <a:srgbClr val="000000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Praca z „bazą danych” w </a:t>
            </a:r>
            <a:r>
              <a:rPr lang="en-US" sz="4000" b="1" u="none" strike="noStrike">
                <a:solidFill>
                  <a:srgbClr val="117B42"/>
                </a:solidFill>
                <a:latin typeface="e-Ukraine Medium"/>
                <a:ea typeface="e-Ukraine Medium"/>
                <a:cs typeface="e-Ukraine Medium"/>
                <a:sym typeface="e-Ukraine Medium"/>
              </a:rPr>
              <a:t>Excelu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698" y="2290340"/>
            <a:ext cx="8273723" cy="6324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Dlaczego jest to konieczne: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Przechowywanie dużej liczby parametrów lub współczynników w formie tabelarycznej.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Łatwo aktualizuj wartości bez zmiany formuł.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Wygodna integracja z innymi narzędziami Excel.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Przykład: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Utwórz „inteligentną tabelę” (Wstaw → Tabela) dla danych źródłowych.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Użyj nazwanych zakresów (Formuły → Menedżer nazw), aby zastąpić współczynniki w formułach Solvera.</a:t>
            </a:r>
          </a:p>
          <a:p>
            <a:pPr marL="0" lvl="0" indent="0" algn="l">
              <a:lnSpc>
                <a:spcPts val="2879"/>
              </a:lnSpc>
              <a:spcBef>
                <a:spcPct val="0"/>
              </a:spcBef>
            </a:pPr>
            <a:endParaRPr lang="en-US" sz="2399" u="none" strike="noStrike">
              <a:solidFill>
                <a:srgbClr val="000000"/>
              </a:solidFill>
              <a:latin typeface="e-Ukraine Light"/>
              <a:ea typeface="e-Ukraine Light"/>
              <a:cs typeface="e-Ukraine Light"/>
              <a:sym typeface="e-Ukraine Light"/>
            </a:endParaRPr>
          </a:p>
          <a:p>
            <a:pPr marL="0" lvl="0" indent="0" algn="l">
              <a:lnSpc>
                <a:spcPts val="3359"/>
              </a:lnSpc>
              <a:spcBef>
                <a:spcPct val="0"/>
              </a:spcBef>
            </a:pPr>
            <a:r>
              <a:rPr lang="en-US" sz="2799" b="1" u="none" strike="noStrike">
                <a:solidFill>
                  <a:srgbClr val="000000"/>
                </a:solidFill>
                <a:latin typeface="e-Ukraine Bold"/>
                <a:ea typeface="e-Ukraine Bold"/>
                <a:cs typeface="e-Ukraine Bold"/>
                <a:sym typeface="e-Ukraine Bold"/>
              </a:rPr>
              <a:t>Automatyzacja:</a:t>
            </a:r>
          </a:p>
          <a:p>
            <a:pPr marL="518157" lvl="1" indent="-259078" algn="l">
              <a:lnSpc>
                <a:spcPts val="2879"/>
              </a:lnSpc>
              <a:spcBef>
                <a:spcPct val="0"/>
              </a:spcBef>
              <a:buFont typeface="Arial"/>
              <a:buChar char="•"/>
            </a:pPr>
            <a:r>
              <a:rPr lang="en-US" sz="2399" u="none" strike="noStrike">
                <a:solidFill>
                  <a:srgbClr val="000000"/>
                </a:solidFill>
                <a:latin typeface="e-Ukraine Light"/>
                <a:ea typeface="e-Ukraine Light"/>
                <a:cs typeface="e-Ukraine Light"/>
                <a:sym typeface="e-Ukraine Light"/>
              </a:rPr>
              <a:t>Używając makr VBA, możesz uruchomić pętlę Solvera na różnych zbiorach danych.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F5D5D1-8B71-A0A8-8792-32F159943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8348" y="1952202"/>
            <a:ext cx="7600950" cy="70008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1116</Words>
  <Application>Microsoft Office PowerPoint</Application>
  <PresentationFormat>Произвольный</PresentationFormat>
  <Paragraphs>171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e-Ukraine</vt:lpstr>
      <vt:lpstr>e-Ukraine Light</vt:lpstr>
      <vt:lpstr>Arial</vt:lpstr>
      <vt:lpstr>e-Ukraine Medium</vt:lpstr>
      <vt:lpstr>e-Ukraine Bold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Польська Excel</dc:title>
  <dc:creator>Александра</dc:creator>
  <cp:lastModifiedBy>Алекса Мехова</cp:lastModifiedBy>
  <cp:revision>3</cp:revision>
  <dcterms:created xsi:type="dcterms:W3CDTF">2006-08-16T00:00:00Z</dcterms:created>
  <dcterms:modified xsi:type="dcterms:W3CDTF">2025-01-25T19:57:16Z</dcterms:modified>
  <dc:identifier>DAGdNQCwtSc</dc:identifier>
</cp:coreProperties>
</file>