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8288000" cy="10287000"/>
  <p:notesSz cx="6858000" cy="9144000"/>
  <p:embeddedFontLst>
    <p:embeddedFont>
      <p:font typeface="Open Sans" panose="020B0606030504020204" pitchFamily="34" charset="0"/>
      <p:regular r:id="rId29"/>
    </p:embeddedFont>
    <p:embeddedFont>
      <p:font typeface="Raleway 1" panose="020B0604020202020204" charset="-52"/>
      <p:regular r:id="rId30"/>
    </p:embeddedFont>
    <p:embeddedFont>
      <p:font typeface="Raleway 1 Bold" panose="020B0604020202020204" charset="-52"/>
      <p:regular r:id="rId31"/>
    </p:embeddedFont>
    <p:embeddedFont>
      <p:font typeface="Raleway 2 Bold" panose="020B0604020202020204" charset="-52"/>
      <p:regular r:id="rId32"/>
    </p:embeddedFont>
    <p:embeddedFont>
      <p:font typeface="Roboto" panose="02000000000000000000" pitchFamily="2" charset="0"/>
      <p:regular r:id="rId33"/>
    </p:embeddedFont>
    <p:embeddedFont>
      <p:font typeface="Roboto Bold" panose="02000000000000000000" charset="0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2B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08" autoAdjust="0"/>
    <p:restoredTop sz="94622" autoAdjust="0"/>
  </p:normalViewPr>
  <p:slideViewPr>
    <p:cSldViewPr>
      <p:cViewPr varScale="1">
        <p:scale>
          <a:sx n="57" d="100"/>
          <a:sy n="57" d="100"/>
        </p:scale>
        <p:origin x="662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ROAS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10336207182962889"/>
          <c:y val="0.11325010360547039"/>
          <c:w val="0.86288265390876773"/>
          <c:h val="0.7004846663903854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ROAS %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21.04 - 20.05.2023</c:v>
                </c:pt>
                <c:pt idx="1">
                  <c:v>21.05 - 20.06.2023</c:v>
                </c:pt>
                <c:pt idx="2">
                  <c:v>21.06 - 20.07.2023</c:v>
                </c:pt>
                <c:pt idx="3">
                  <c:v>21.07 - 20.08.2023</c:v>
                </c:pt>
                <c:pt idx="4">
                  <c:v>21.08 - 20.09.2023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1.8229</c:v>
                </c:pt>
                <c:pt idx="1">
                  <c:v>2.2804000000000002</c:v>
                </c:pt>
                <c:pt idx="2">
                  <c:v>3.0295000000000001</c:v>
                </c:pt>
                <c:pt idx="3">
                  <c:v>3.9569000000000001</c:v>
                </c:pt>
                <c:pt idx="4">
                  <c:v>3.5790000000000002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FA-4359-A52F-48FA316D21D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886871904"/>
        <c:axId val="1886872320"/>
      </c:lineChart>
      <c:catAx>
        <c:axId val="188687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2320"/>
        <c:crosses val="autoZero"/>
        <c:auto val="1"/>
        <c:lblAlgn val="ctr"/>
        <c:lblOffset val="100"/>
        <c:noMultiLvlLbl val="0"/>
      </c:catAx>
      <c:valAx>
        <c:axId val="1886872320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190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err="1"/>
              <a:t>Трансакц</a:t>
            </a:r>
            <a:r>
              <a:rPr lang="uk-UA" dirty="0" err="1"/>
              <a:t>ії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10336207182962889"/>
          <c:y val="0.11325010360547039"/>
          <c:w val="0.86288265390876773"/>
          <c:h val="0.7004846663903854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Трансакції</c:v>
                </c:pt>
              </c:strCache>
            </c:strRef>
          </c:tx>
          <c:spPr>
            <a:ln w="22225" cap="rnd" cmpd="sng" algn="ctr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Квітень</c:v>
                </c:pt>
                <c:pt idx="1">
                  <c:v>Травень</c:v>
                </c:pt>
                <c:pt idx="2">
                  <c:v>Червень</c:v>
                </c:pt>
                <c:pt idx="3">
                  <c:v>Липень</c:v>
                </c:pt>
                <c:pt idx="4">
                  <c:v>Серпень</c:v>
                </c:pt>
                <c:pt idx="5">
                  <c:v>Вересень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1603</c:v>
                </c:pt>
                <c:pt idx="1">
                  <c:v>1983</c:v>
                </c:pt>
                <c:pt idx="2">
                  <c:v>1975</c:v>
                </c:pt>
                <c:pt idx="3">
                  <c:v>2289</c:v>
                </c:pt>
                <c:pt idx="4">
                  <c:v>1696</c:v>
                </c:pt>
                <c:pt idx="5">
                  <c:v>1823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48F-4037-9E55-234951D8EC8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886871904"/>
        <c:axId val="1886872320"/>
      </c:lineChart>
      <c:catAx>
        <c:axId val="188687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2320"/>
        <c:crosses val="autoZero"/>
        <c:auto val="1"/>
        <c:lblAlgn val="ctr"/>
        <c:lblOffset val="100"/>
        <c:noMultiLvlLbl val="0"/>
      </c:catAx>
      <c:valAx>
        <c:axId val="1886872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190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dirty="0"/>
              <a:t>Конверсії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10336207182962889"/>
          <c:y val="0.11325010360547039"/>
          <c:w val="0.86288265390876773"/>
          <c:h val="0.7004846663903854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Конверсії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Квітень </c:v>
                </c:pt>
                <c:pt idx="1">
                  <c:v>Травень</c:v>
                </c:pt>
                <c:pt idx="2">
                  <c:v>Червень </c:v>
                </c:pt>
                <c:pt idx="3">
                  <c:v>Липень</c:v>
                </c:pt>
                <c:pt idx="4">
                  <c:v>Серпень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2702</c:v>
                </c:pt>
                <c:pt idx="1">
                  <c:v>3075</c:v>
                </c:pt>
                <c:pt idx="2">
                  <c:v>3538</c:v>
                </c:pt>
                <c:pt idx="3">
                  <c:v>3715</c:v>
                </c:pt>
                <c:pt idx="4">
                  <c:v>5004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8C4-4EF1-A5FC-CF45282589F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886871904"/>
        <c:axId val="1886872320"/>
      </c:lineChart>
      <c:catAx>
        <c:axId val="188687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2320"/>
        <c:crosses val="autoZero"/>
        <c:auto val="1"/>
        <c:lblAlgn val="ctr"/>
        <c:lblOffset val="100"/>
        <c:noMultiLvlLbl val="0"/>
      </c:catAx>
      <c:valAx>
        <c:axId val="1886872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190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dirty="0"/>
              <a:t>Ціна</a:t>
            </a:r>
            <a:r>
              <a:rPr lang="uk-UA" baseline="0" dirty="0"/>
              <a:t> за конверсію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10336207182962889"/>
          <c:y val="0.11325010360547039"/>
          <c:w val="0.86288265390876773"/>
          <c:h val="0.7004846663903854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CPA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Квітень</c:v>
                </c:pt>
                <c:pt idx="1">
                  <c:v>Травень</c:v>
                </c:pt>
                <c:pt idx="2">
                  <c:v>Червень</c:v>
                </c:pt>
                <c:pt idx="3">
                  <c:v>Липень</c:v>
                </c:pt>
                <c:pt idx="4">
                  <c:v>Серпень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16.62</c:v>
                </c:pt>
                <c:pt idx="1">
                  <c:v>14.85</c:v>
                </c:pt>
                <c:pt idx="2">
                  <c:v>12.68</c:v>
                </c:pt>
                <c:pt idx="3">
                  <c:v>13.05</c:v>
                </c:pt>
                <c:pt idx="4">
                  <c:v>11.52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5A-4B1E-8449-380B97F2E17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886871904"/>
        <c:axId val="1886872320"/>
      </c:lineChart>
      <c:catAx>
        <c:axId val="188687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2320"/>
        <c:crosses val="autoZero"/>
        <c:auto val="1"/>
        <c:lblAlgn val="ctr"/>
        <c:lblOffset val="100"/>
        <c:noMultiLvlLbl val="0"/>
      </c:catAx>
      <c:valAx>
        <c:axId val="1886872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190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err="1"/>
              <a:t>Трансакц</a:t>
            </a:r>
            <a:r>
              <a:rPr lang="uk-UA" dirty="0" err="1"/>
              <a:t>ії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10336207182962889"/>
          <c:y val="0.11325010360547039"/>
          <c:w val="0.86288265390876773"/>
          <c:h val="0.7004846663903854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Трансакції</c:v>
                </c:pt>
              </c:strCache>
            </c:strRef>
          </c:tx>
          <c:spPr>
            <a:ln w="22225" cap="rnd" cmpd="sng" algn="ctr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21.04 - 20.05.2023</c:v>
                </c:pt>
                <c:pt idx="1">
                  <c:v>21.05 - 20.06.2023</c:v>
                </c:pt>
                <c:pt idx="2">
                  <c:v>21.06 - 20.07.2023</c:v>
                </c:pt>
                <c:pt idx="3">
                  <c:v>21.07 - 20.08.2023</c:v>
                </c:pt>
                <c:pt idx="4">
                  <c:v>21.08 - 20.09.2023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158</c:v>
                </c:pt>
                <c:pt idx="1">
                  <c:v>191</c:v>
                </c:pt>
                <c:pt idx="2">
                  <c:v>238</c:v>
                </c:pt>
                <c:pt idx="3">
                  <c:v>222</c:v>
                </c:pt>
                <c:pt idx="4">
                  <c:v>218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96-444C-B819-204C69495DB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886871904"/>
        <c:axId val="1886872320"/>
      </c:lineChart>
      <c:catAx>
        <c:axId val="188687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2320"/>
        <c:crosses val="autoZero"/>
        <c:auto val="1"/>
        <c:lblAlgn val="ctr"/>
        <c:lblOffset val="100"/>
        <c:noMultiLvlLbl val="0"/>
      </c:catAx>
      <c:valAx>
        <c:axId val="1886872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190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err="1"/>
              <a:t>Загальний</a:t>
            </a:r>
            <a:r>
              <a:rPr lang="ru-RU" baseline="0" dirty="0"/>
              <a:t> дох</a:t>
            </a:r>
            <a:r>
              <a:rPr lang="uk-UA" baseline="0" dirty="0"/>
              <a:t>ід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10336207182962889"/>
          <c:y val="0.11325010360547039"/>
          <c:w val="0.86288265390876773"/>
          <c:h val="0.7004846663903854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Загальний дохід грн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21.04 - 20.05.2023</c:v>
                </c:pt>
                <c:pt idx="1">
                  <c:v>21.05 - 20.06.2023</c:v>
                </c:pt>
                <c:pt idx="2">
                  <c:v>21.06 - 20.07.2023</c:v>
                </c:pt>
                <c:pt idx="3">
                  <c:v>21.07 - 20.08.2023</c:v>
                </c:pt>
                <c:pt idx="4">
                  <c:v>21.08 - 20.09.2023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147069</c:v>
                </c:pt>
                <c:pt idx="1">
                  <c:v>191339</c:v>
                </c:pt>
                <c:pt idx="2">
                  <c:v>274588</c:v>
                </c:pt>
                <c:pt idx="3">
                  <c:v>361784</c:v>
                </c:pt>
                <c:pt idx="4">
                  <c:v>390415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810-4F01-A183-8C921F53FF8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886871904"/>
        <c:axId val="1886872320"/>
      </c:lineChart>
      <c:catAx>
        <c:axId val="188687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2320"/>
        <c:crosses val="autoZero"/>
        <c:auto val="1"/>
        <c:lblAlgn val="ctr"/>
        <c:lblOffset val="100"/>
        <c:noMultiLvlLbl val="0"/>
      </c:catAx>
      <c:valAx>
        <c:axId val="1886872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190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dirty="0"/>
              <a:t>Конверсії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10336207182962889"/>
          <c:y val="0.11325010360547039"/>
          <c:w val="0.86288265390876773"/>
          <c:h val="0.7004846663903854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Конверсії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09.04 - 08.05.2023</c:v>
                </c:pt>
                <c:pt idx="1">
                  <c:v>09.05 - 08.06.2023</c:v>
                </c:pt>
                <c:pt idx="2">
                  <c:v>09.06 - 08.07.2023</c:v>
                </c:pt>
                <c:pt idx="3">
                  <c:v>09.07 - 08.08.2023</c:v>
                </c:pt>
                <c:pt idx="4">
                  <c:v>09.08 - 08.09.2023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28</c:v>
                </c:pt>
                <c:pt idx="1">
                  <c:v>22</c:v>
                </c:pt>
                <c:pt idx="2">
                  <c:v>38</c:v>
                </c:pt>
                <c:pt idx="3">
                  <c:v>38</c:v>
                </c:pt>
                <c:pt idx="4">
                  <c:v>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92A-45E1-92CB-6269C5FA954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886871904"/>
        <c:axId val="1886872320"/>
      </c:lineChart>
      <c:catAx>
        <c:axId val="188687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2320"/>
        <c:crosses val="autoZero"/>
        <c:auto val="1"/>
        <c:lblAlgn val="ctr"/>
        <c:lblOffset val="100"/>
        <c:noMultiLvlLbl val="0"/>
      </c:catAx>
      <c:valAx>
        <c:axId val="1886872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190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dirty="0"/>
              <a:t>Ціна</a:t>
            </a:r>
            <a:r>
              <a:rPr lang="uk-UA" baseline="0" dirty="0"/>
              <a:t> за конверсію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10336207182962889"/>
          <c:y val="0.11325010360547039"/>
          <c:w val="0.86288265390876773"/>
          <c:h val="0.7004846663903854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CPA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09.04 - 08.05.2023</c:v>
                </c:pt>
                <c:pt idx="1">
                  <c:v>09.05 - 08.06.2023</c:v>
                </c:pt>
                <c:pt idx="2">
                  <c:v>09.06 - 08.07.2023</c:v>
                </c:pt>
                <c:pt idx="3">
                  <c:v>09.07 - 08.08.2023</c:v>
                </c:pt>
                <c:pt idx="4">
                  <c:v>09.08 - 08.09.2023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1280.1199999999999</c:v>
                </c:pt>
                <c:pt idx="1">
                  <c:v>1717.88</c:v>
                </c:pt>
                <c:pt idx="2">
                  <c:v>1144.67</c:v>
                </c:pt>
                <c:pt idx="3">
                  <c:v>1128.82</c:v>
                </c:pt>
                <c:pt idx="4">
                  <c:v>805.52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A94-46BE-ABC7-A976DCD4415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886871904"/>
        <c:axId val="1886872320"/>
      </c:lineChart>
      <c:catAx>
        <c:axId val="188687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2320"/>
        <c:crosses val="autoZero"/>
        <c:auto val="1"/>
        <c:lblAlgn val="ctr"/>
        <c:lblOffset val="100"/>
        <c:noMultiLvlLbl val="0"/>
      </c:catAx>
      <c:valAx>
        <c:axId val="1886872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190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dirty="0"/>
              <a:t>Конверсії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10336207182962889"/>
          <c:y val="0.11325010360547039"/>
          <c:w val="0.86288265390876773"/>
          <c:h val="0.7004846663903854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Конверсії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25.05 - 24.06.2023</c:v>
                </c:pt>
                <c:pt idx="1">
                  <c:v>25.06 - 24.07.2023</c:v>
                </c:pt>
                <c:pt idx="2">
                  <c:v>25.07 - 24.08.2023</c:v>
                </c:pt>
                <c:pt idx="3">
                  <c:v>25.08 - 24.09.2023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106</c:v>
                </c:pt>
                <c:pt idx="1">
                  <c:v>132</c:v>
                </c:pt>
                <c:pt idx="2">
                  <c:v>157</c:v>
                </c:pt>
                <c:pt idx="3">
                  <c:v>156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95D-4AD6-B05B-351E63513BF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886871904"/>
        <c:axId val="1886872320"/>
      </c:lineChart>
      <c:catAx>
        <c:axId val="188687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2320"/>
        <c:crosses val="autoZero"/>
        <c:auto val="1"/>
        <c:lblAlgn val="ctr"/>
        <c:lblOffset val="100"/>
        <c:noMultiLvlLbl val="0"/>
      </c:catAx>
      <c:valAx>
        <c:axId val="1886872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190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dirty="0"/>
              <a:t>Ціна</a:t>
            </a:r>
            <a:r>
              <a:rPr lang="uk-UA" baseline="0" dirty="0"/>
              <a:t> за конверсію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10336207182962889"/>
          <c:y val="0.11325010360547039"/>
          <c:w val="0.86288265390876773"/>
          <c:h val="0.7004846663903854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CPA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25.05 - 24.06.2023</c:v>
                </c:pt>
                <c:pt idx="1">
                  <c:v>25.06 - 24.07.2023</c:v>
                </c:pt>
                <c:pt idx="2">
                  <c:v>25.07 - 24.08.2023</c:v>
                </c:pt>
                <c:pt idx="3">
                  <c:v>25.08 - 24.09.2023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198.31</c:v>
                </c:pt>
                <c:pt idx="1">
                  <c:v>165.57</c:v>
                </c:pt>
                <c:pt idx="2">
                  <c:v>143.77000000000001</c:v>
                </c:pt>
                <c:pt idx="3">
                  <c:v>138.24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10A-4812-B293-86F1B1A4B8E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886871904"/>
        <c:axId val="1886872320"/>
      </c:lineChart>
      <c:catAx>
        <c:axId val="188687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2320"/>
        <c:crosses val="autoZero"/>
        <c:auto val="1"/>
        <c:lblAlgn val="ctr"/>
        <c:lblOffset val="100"/>
        <c:noMultiLvlLbl val="0"/>
      </c:catAx>
      <c:valAx>
        <c:axId val="1886872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190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err="1"/>
              <a:t>Загальний</a:t>
            </a:r>
            <a:r>
              <a:rPr lang="ru-RU" baseline="0" dirty="0"/>
              <a:t> дох</a:t>
            </a:r>
            <a:r>
              <a:rPr lang="uk-UA" baseline="0" dirty="0"/>
              <a:t>ід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10336207182962889"/>
          <c:y val="0.11325010360547039"/>
          <c:w val="0.86288265390876773"/>
          <c:h val="0.7004846663903854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Загальний дохід грн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Квітень</c:v>
                </c:pt>
                <c:pt idx="1">
                  <c:v>Травень</c:v>
                </c:pt>
                <c:pt idx="2">
                  <c:v>Червень</c:v>
                </c:pt>
                <c:pt idx="3">
                  <c:v>Липень</c:v>
                </c:pt>
                <c:pt idx="4">
                  <c:v>Серпень</c:v>
                </c:pt>
                <c:pt idx="5">
                  <c:v>Вересень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402228</c:v>
                </c:pt>
                <c:pt idx="1">
                  <c:v>488590</c:v>
                </c:pt>
                <c:pt idx="2">
                  <c:v>510081</c:v>
                </c:pt>
                <c:pt idx="3">
                  <c:v>556426</c:v>
                </c:pt>
                <c:pt idx="4">
                  <c:v>421896</c:v>
                </c:pt>
                <c:pt idx="5">
                  <c:v>466896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412-4220-82A3-87D46A47B66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886871904"/>
        <c:axId val="1886872320"/>
      </c:lineChart>
      <c:catAx>
        <c:axId val="188687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2320"/>
        <c:crosses val="autoZero"/>
        <c:auto val="1"/>
        <c:lblAlgn val="ctr"/>
        <c:lblOffset val="100"/>
        <c:noMultiLvlLbl val="0"/>
      </c:catAx>
      <c:valAx>
        <c:axId val="1886872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190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ROAS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10336207182962889"/>
          <c:y val="0.11325010360547039"/>
          <c:w val="0.86288265390876773"/>
          <c:h val="0.7004846663903854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ROAS %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Квітень</c:v>
                </c:pt>
                <c:pt idx="1">
                  <c:v>Травень</c:v>
                </c:pt>
                <c:pt idx="2">
                  <c:v>Червень</c:v>
                </c:pt>
                <c:pt idx="3">
                  <c:v>Липень</c:v>
                </c:pt>
                <c:pt idx="4">
                  <c:v>Серпень</c:v>
                </c:pt>
                <c:pt idx="5">
                  <c:v>Вересень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4.1795999999999998</c:v>
                </c:pt>
                <c:pt idx="1">
                  <c:v>4.4976000000000003</c:v>
                </c:pt>
                <c:pt idx="2">
                  <c:v>4.8051000000000004</c:v>
                </c:pt>
                <c:pt idx="3">
                  <c:v>5.2236000000000002</c:v>
                </c:pt>
                <c:pt idx="4">
                  <c:v>3.9678</c:v>
                </c:pt>
                <c:pt idx="5">
                  <c:v>4.4147999999999996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03D-41CF-8628-584C70ADE45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886871904"/>
        <c:axId val="1886872320"/>
      </c:lineChart>
      <c:catAx>
        <c:axId val="188687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2320"/>
        <c:crosses val="autoZero"/>
        <c:auto val="1"/>
        <c:lblAlgn val="ctr"/>
        <c:lblOffset val="100"/>
        <c:noMultiLvlLbl val="0"/>
      </c:catAx>
      <c:valAx>
        <c:axId val="1886872320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8687190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orkshop.org.ua" TargetMode="Externa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ebaks.com.ua/ua/" TargetMode="Externa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https://planeta-lubvi.com.ua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veselka.clinic" TargetMode="Externa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lawrange.net/uk/" TargetMode="Externa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0749819" cy="2100252"/>
            <a:chOff x="0" y="0"/>
            <a:chExt cx="2831228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64732" y="2472681"/>
            <a:ext cx="7823717" cy="6410525"/>
            <a:chOff x="0" y="0"/>
            <a:chExt cx="10012522" cy="7950734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14634" r="14634"/>
            <a:stretch>
              <a:fillRect/>
            </a:stretch>
          </p:blipFill>
          <p:spPr>
            <a:xfrm>
              <a:off x="0" y="0"/>
              <a:ext cx="10012522" cy="7950734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7538181" y="8224892"/>
            <a:ext cx="10749819" cy="2100252"/>
            <a:chOff x="0" y="0"/>
            <a:chExt cx="2831228" cy="55315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5477528" y="778025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>
          <a:xfrm>
            <a:off x="1028700" y="870870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2" name="TextBox 12"/>
          <p:cNvSpPr txBox="1"/>
          <p:nvPr/>
        </p:nvSpPr>
        <p:spPr>
          <a:xfrm>
            <a:off x="9946561" y="2576418"/>
            <a:ext cx="6902736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611"/>
              </a:lnSpc>
            </a:pPr>
            <a:r>
              <a:rPr lang="en-US" sz="8076" dirty="0">
                <a:solidFill>
                  <a:srgbClr val="272B64"/>
                </a:solidFill>
                <a:latin typeface="Raleway 1 Bold"/>
              </a:rPr>
              <a:t>ПОРТФОЛІО КЕЙСІВ</a:t>
            </a:r>
            <a:r>
              <a:rPr lang="uk-UA" sz="8076" dirty="0">
                <a:solidFill>
                  <a:srgbClr val="272B64"/>
                </a:solidFill>
                <a:latin typeface="Raleway 1 Bold"/>
              </a:rPr>
              <a:t> </a:t>
            </a:r>
            <a:r>
              <a:rPr lang="en-US" sz="8076" dirty="0">
                <a:solidFill>
                  <a:schemeClr val="tx2">
                    <a:lumMod val="60000"/>
                    <a:lumOff val="40000"/>
                  </a:schemeClr>
                </a:solidFill>
                <a:latin typeface="Raleway 1 Bold"/>
              </a:rPr>
              <a:t>G</a:t>
            </a:r>
            <a:r>
              <a:rPr lang="en-US" sz="8076" dirty="0">
                <a:solidFill>
                  <a:srgbClr val="FF0000"/>
                </a:solidFill>
                <a:latin typeface="Raleway 1 Bold"/>
              </a:rPr>
              <a:t>o</a:t>
            </a:r>
            <a:r>
              <a:rPr lang="en-US" sz="8076" dirty="0">
                <a:solidFill>
                  <a:srgbClr val="FFFF00"/>
                </a:solidFill>
                <a:latin typeface="Raleway 1 Bold"/>
              </a:rPr>
              <a:t>o</a:t>
            </a:r>
            <a:r>
              <a:rPr lang="en-US" sz="8076" dirty="0">
                <a:solidFill>
                  <a:schemeClr val="tx2">
                    <a:lumMod val="60000"/>
                    <a:lumOff val="40000"/>
                  </a:schemeClr>
                </a:solidFill>
                <a:latin typeface="Raleway 1 Bold"/>
              </a:rPr>
              <a:t>g</a:t>
            </a:r>
            <a:r>
              <a:rPr lang="en-US" sz="8076" dirty="0">
                <a:solidFill>
                  <a:srgbClr val="00B050"/>
                </a:solidFill>
                <a:latin typeface="Raleway 1 Bold"/>
              </a:rPr>
              <a:t>l</a:t>
            </a:r>
            <a:r>
              <a:rPr lang="en-US" sz="8076" dirty="0">
                <a:solidFill>
                  <a:srgbClr val="FF0000"/>
                </a:solidFill>
                <a:latin typeface="Raleway 1 Bold"/>
              </a:rPr>
              <a:t>e </a:t>
            </a:r>
            <a:r>
              <a:rPr lang="en-US" sz="8076" dirty="0">
                <a:solidFill>
                  <a:schemeClr val="bg1">
                    <a:lumMod val="65000"/>
                  </a:schemeClr>
                </a:solidFill>
                <a:latin typeface="Raleway 1 Bold"/>
              </a:rPr>
              <a:t>Ads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946561" y="7002786"/>
            <a:ext cx="5242560" cy="8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 err="1">
                <a:solidFill>
                  <a:srgbClr val="696EB6"/>
                </a:solidFill>
                <a:latin typeface="Raleway 2 Bold"/>
              </a:rPr>
              <a:t>Манєйкін</a:t>
            </a:r>
            <a:r>
              <a:rPr lang="en-US" sz="5199" dirty="0">
                <a:solidFill>
                  <a:srgbClr val="696EB6"/>
                </a:solidFill>
                <a:latin typeface="Raleway 2 Bold"/>
              </a:rPr>
              <a:t> </a:t>
            </a:r>
            <a:r>
              <a:rPr lang="en-US" sz="5199" dirty="0" err="1">
                <a:solidFill>
                  <a:srgbClr val="696EB6"/>
                </a:solidFill>
                <a:latin typeface="Raleway 2 Bold"/>
              </a:rPr>
              <a:t>Назар</a:t>
            </a:r>
            <a:endParaRPr lang="en-US" sz="5199" dirty="0">
              <a:solidFill>
                <a:srgbClr val="696EB6"/>
              </a:solidFill>
              <a:latin typeface="Raleway 2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186748"/>
            <a:ext cx="10749819" cy="2100252"/>
            <a:chOff x="0" y="0"/>
            <a:chExt cx="2831228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3726698"/>
            <a:ext cx="8641086" cy="4584528"/>
            <a:chOff x="0" y="0"/>
            <a:chExt cx="11521448" cy="6112704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5352" r="5352"/>
            <a:stretch>
              <a:fillRect/>
            </a:stretch>
          </p:blipFill>
          <p:spPr>
            <a:xfrm>
              <a:off x="0" y="0"/>
              <a:ext cx="11521448" cy="6112704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1028700" y="2682742"/>
            <a:ext cx="8115300" cy="738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19"/>
              </a:lnSpc>
              <a:spcBef>
                <a:spcPct val="0"/>
              </a:spcBef>
            </a:pPr>
            <a:r>
              <a:rPr lang="en-US" sz="4299">
                <a:solidFill>
                  <a:srgbClr val="272B64"/>
                </a:solidFill>
                <a:latin typeface="Raleway 1 Bold"/>
              </a:rPr>
              <a:t>ВИКОНАНІ РОБОТИ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99096" y="3654525"/>
            <a:ext cx="7157374" cy="5219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Контроль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якості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пошукових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запитів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та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розширення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списку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мінус-слів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Контроль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якості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місць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розміщення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для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кампаній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в КММ; 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ru-RU" sz="2665" dirty="0">
                <a:solidFill>
                  <a:srgbClr val="272B64"/>
                </a:solidFill>
                <a:latin typeface="Raleway 1"/>
              </a:rPr>
              <a:t>Запуск </a:t>
            </a:r>
            <a:r>
              <a:rPr lang="ru-RU" sz="2665" dirty="0" err="1">
                <a:solidFill>
                  <a:srgbClr val="272B64"/>
                </a:solidFill>
                <a:latin typeface="Raleway 1"/>
              </a:rPr>
              <a:t>нових</a:t>
            </a:r>
            <a:r>
              <a:rPr lang="ru-RU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ru-RU" sz="2665" dirty="0" err="1">
                <a:solidFill>
                  <a:srgbClr val="272B64"/>
                </a:solidFill>
                <a:latin typeface="Raleway 1"/>
              </a:rPr>
              <a:t>напрямк</a:t>
            </a:r>
            <a:r>
              <a:rPr lang="uk-UA" sz="2665" dirty="0" err="1">
                <a:solidFill>
                  <a:srgbClr val="272B64"/>
                </a:solidFill>
                <a:latin typeface="Raleway 1"/>
              </a:rPr>
              <a:t>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Аналіз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конкурентів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 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Створення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оголошень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з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новими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УТП;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Коригування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ставок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та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стратегій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призначення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ставок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для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виходу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на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планові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показники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</a:t>
            </a:r>
          </a:p>
          <a:p>
            <a:pPr>
              <a:lnSpc>
                <a:spcPts val="3731"/>
              </a:lnSpc>
            </a:pPr>
            <a:endParaRPr lang="en-US" sz="2665" dirty="0">
              <a:solidFill>
                <a:srgbClr val="272B64"/>
              </a:solidFill>
              <a:latin typeface="Raleway 1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-1" y="0"/>
            <a:ext cx="18288001" cy="1028700"/>
            <a:chOff x="0" y="0"/>
            <a:chExt cx="5535036" cy="5531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535036" cy="553153"/>
            </a:xfrm>
            <a:custGeom>
              <a:avLst/>
              <a:gdLst/>
              <a:ahLst/>
              <a:cxnLst/>
              <a:rect l="l" t="t" r="r" b="b"/>
              <a:pathLst>
                <a:path w="5535036" h="553153">
                  <a:moveTo>
                    <a:pt x="0" y="0"/>
                  </a:moveTo>
                  <a:lnTo>
                    <a:pt x="5535036" y="0"/>
                  </a:lnTo>
                  <a:lnTo>
                    <a:pt x="5535036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5535036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5250796" y="892143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" y="0"/>
            <a:ext cx="18288001" cy="970856"/>
            <a:chOff x="0" y="0"/>
            <a:chExt cx="5934567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34567" cy="553153"/>
            </a:xfrm>
            <a:custGeom>
              <a:avLst/>
              <a:gdLst/>
              <a:ahLst/>
              <a:cxnLst/>
              <a:rect l="l" t="t" r="r" b="b"/>
              <a:pathLst>
                <a:path w="5934567" h="553153">
                  <a:moveTo>
                    <a:pt x="0" y="0"/>
                  </a:moveTo>
                  <a:lnTo>
                    <a:pt x="5934567" y="0"/>
                  </a:lnTo>
                  <a:lnTo>
                    <a:pt x="5934567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934567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870870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>
            <a:off x="15254467" y="8700445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5" y="0"/>
                </a:lnTo>
                <a:lnTo>
                  <a:pt x="2008505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7" name="TextBox 7"/>
          <p:cNvSpPr txBox="1"/>
          <p:nvPr/>
        </p:nvSpPr>
        <p:spPr>
          <a:xfrm>
            <a:off x="4403609" y="1491913"/>
            <a:ext cx="9978694" cy="123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4"/>
              </a:lnSpc>
            </a:pPr>
            <a:r>
              <a:rPr lang="en-US" sz="4360">
                <a:solidFill>
                  <a:srgbClr val="272B64"/>
                </a:solidFill>
                <a:latin typeface="Raleway 1 Bold"/>
              </a:rPr>
              <a:t>РЕЗУЛЬТАТИ</a:t>
            </a:r>
          </a:p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272B64"/>
                </a:solidFill>
                <a:latin typeface="Raleway 1"/>
              </a:rPr>
              <a:t>період:  09.04 - 08.09.2023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57200" y="2959089"/>
            <a:ext cx="12219504" cy="1987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39"/>
              </a:lnSpc>
              <a:spcBef>
                <a:spcPct val="0"/>
              </a:spcBef>
            </a:pPr>
            <a:r>
              <a:rPr lang="en-US" sz="1600" spc="437" dirty="0">
                <a:solidFill>
                  <a:srgbClr val="272B64"/>
                </a:solidFill>
                <a:latin typeface="Roboto"/>
              </a:rPr>
              <a:t>ЗАВДЯКИ КОМПЛЕКСНІЙ РОБОТІ З ПРОЕКТОМ ВДАЛОСЬ ОТРИМАТИ</a:t>
            </a:r>
          </a:p>
          <a:p>
            <a:pPr>
              <a:lnSpc>
                <a:spcPts val="3139"/>
              </a:lnSpc>
            </a:pPr>
            <a:endParaRPr lang="en-US" sz="1600" spc="437" dirty="0">
              <a:solidFill>
                <a:srgbClr val="272B64"/>
              </a:solidFill>
              <a:latin typeface="Roboto"/>
            </a:endParaRPr>
          </a:p>
          <a:p>
            <a:pPr marL="484201" lvl="1" indent="-242101">
              <a:lnSpc>
                <a:spcPts val="3139"/>
              </a:lnSpc>
              <a:buFont typeface="Arial"/>
              <a:buChar char="•"/>
            </a:pPr>
            <a:r>
              <a:rPr lang="en-US" sz="1600" spc="437" dirty="0">
                <a:solidFill>
                  <a:srgbClr val="272B64"/>
                </a:solidFill>
                <a:latin typeface="Roboto"/>
              </a:rPr>
              <a:t>КІЛЬКІСТЬ </a:t>
            </a:r>
            <a:r>
              <a:rPr lang="uk-UA" sz="1600" spc="437" dirty="0">
                <a:solidFill>
                  <a:srgbClr val="272B64"/>
                </a:solidFill>
                <a:latin typeface="Roboto"/>
              </a:rPr>
              <a:t>КОНВЕРСІЙ </a:t>
            </a:r>
            <a:r>
              <a:rPr lang="en-US" sz="1600" spc="437" dirty="0">
                <a:solidFill>
                  <a:srgbClr val="272B64"/>
                </a:solidFill>
                <a:latin typeface="Roboto"/>
              </a:rPr>
              <a:t>- 177;</a:t>
            </a:r>
          </a:p>
          <a:p>
            <a:pPr marL="484201" lvl="1" indent="-242101">
              <a:lnSpc>
                <a:spcPts val="3139"/>
              </a:lnSpc>
              <a:buFont typeface="Arial"/>
              <a:buChar char="•"/>
            </a:pPr>
            <a:r>
              <a:rPr lang="en-US" sz="1600" spc="437" dirty="0">
                <a:solidFill>
                  <a:srgbClr val="272B64"/>
                </a:solidFill>
                <a:latin typeface="Roboto"/>
              </a:rPr>
              <a:t>СЕРЕДНЯ CPA - 1215 ГРН;</a:t>
            </a:r>
          </a:p>
          <a:p>
            <a:pPr>
              <a:lnSpc>
                <a:spcPts val="3139"/>
              </a:lnSpc>
            </a:pPr>
            <a:endParaRPr lang="en-US" sz="1600" spc="437" dirty="0">
              <a:solidFill>
                <a:srgbClr val="272B64"/>
              </a:solidFill>
              <a:latin typeface="Roboto"/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61057273"/>
              </p:ext>
            </p:extLst>
          </p:nvPr>
        </p:nvGraphicFramePr>
        <p:xfrm>
          <a:off x="1832471" y="4911900"/>
          <a:ext cx="6400800" cy="5108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523826306"/>
              </p:ext>
            </p:extLst>
          </p:nvPr>
        </p:nvGraphicFramePr>
        <p:xfrm>
          <a:off x="10058400" y="4911899"/>
          <a:ext cx="6400800" cy="5108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039880" y="4558651"/>
            <a:ext cx="62082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dirty="0">
                <a:solidFill>
                  <a:srgbClr val="272B64"/>
                </a:solidFill>
              </a:rPr>
              <a:t>Графік</a:t>
            </a:r>
            <a:r>
              <a:rPr lang="ru-RU" sz="1200" dirty="0">
                <a:solidFill>
                  <a:srgbClr val="272B64"/>
                </a:solidFill>
              </a:rPr>
              <a:t>и</a:t>
            </a:r>
            <a:r>
              <a:rPr lang="uk-UA" sz="1200" dirty="0">
                <a:solidFill>
                  <a:srgbClr val="272B64"/>
                </a:solidFill>
              </a:rPr>
              <a:t> побудовано по даних з місячних звітів. Звіти готували за </a:t>
            </a:r>
            <a:r>
              <a:rPr lang="uk-UA" sz="1200" dirty="0" err="1">
                <a:solidFill>
                  <a:srgbClr val="272B64"/>
                </a:solidFill>
              </a:rPr>
              <a:t>данними</a:t>
            </a:r>
            <a:r>
              <a:rPr lang="uk-UA" sz="1200" dirty="0">
                <a:solidFill>
                  <a:srgbClr val="272B64"/>
                </a:solidFill>
              </a:rPr>
              <a:t> з </a:t>
            </a:r>
            <a:r>
              <a:rPr lang="en-US" sz="1200" dirty="0">
                <a:solidFill>
                  <a:srgbClr val="272B64"/>
                </a:solidFill>
              </a:rPr>
              <a:t>Google Analytics</a:t>
            </a:r>
            <a:endParaRPr lang="ru-RU" sz="1200" dirty="0">
              <a:solidFill>
                <a:srgbClr val="272B64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1125200" cy="1177456"/>
            <a:chOff x="0" y="0"/>
            <a:chExt cx="2831228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934200" y="8847198"/>
            <a:ext cx="11386457" cy="1439802"/>
            <a:chOff x="0" y="0"/>
            <a:chExt cx="2831228" cy="5531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701179" y="102870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10438072" y="1524702"/>
            <a:ext cx="6569636" cy="6826494"/>
          </a:xfrm>
          <a:custGeom>
            <a:avLst/>
            <a:gdLst/>
            <a:ahLst/>
            <a:cxnLst/>
            <a:rect l="l" t="t" r="r" b="b"/>
            <a:pathLst>
              <a:path w="6569636" h="6826494">
                <a:moveTo>
                  <a:pt x="0" y="0"/>
                </a:moveTo>
                <a:lnTo>
                  <a:pt x="6569636" y="0"/>
                </a:lnTo>
                <a:lnTo>
                  <a:pt x="6569636" y="6826494"/>
                </a:lnTo>
                <a:lnTo>
                  <a:pt x="0" y="68264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54" r="-1954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0" name="TextBox 10"/>
          <p:cNvSpPr txBox="1"/>
          <p:nvPr/>
        </p:nvSpPr>
        <p:spPr>
          <a:xfrm>
            <a:off x="574407" y="3278513"/>
            <a:ext cx="8569593" cy="150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13"/>
              </a:lnSpc>
              <a:spcBef>
                <a:spcPct val="0"/>
              </a:spcBef>
            </a:pPr>
            <a:r>
              <a:rPr lang="en-US" sz="4295">
                <a:solidFill>
                  <a:srgbClr val="272B64"/>
                </a:solidFill>
                <a:latin typeface="Raleway 1 Bold"/>
              </a:rPr>
              <a:t>МЕРЕЖА ФІТНЕС-КЛУБІВ “WORKSHOP”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74407" y="5086350"/>
            <a:ext cx="8569593" cy="1333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88"/>
              </a:lnSpc>
              <a:spcBef>
                <a:spcPct val="0"/>
              </a:spcBef>
            </a:pPr>
            <a:r>
              <a:rPr lang="en-US" sz="2563">
                <a:solidFill>
                  <a:srgbClr val="272B64"/>
                </a:solidFill>
                <a:latin typeface="Raleway 1"/>
              </a:rPr>
              <a:t>WORKSHOP - мережа сучасних фітнес-клубів, що активно розвивається на ринку спортивної індустрії з 2016 року.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74407" y="7968390"/>
            <a:ext cx="402336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u="sng">
                <a:solidFill>
                  <a:srgbClr val="272B64"/>
                </a:solidFill>
                <a:latin typeface="Open Sans"/>
                <a:hlinkClick r:id="rId5" tooltip="https://workshop.org.ua"/>
              </a:rPr>
              <a:t>Посилання на сайт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74407" y="6928580"/>
            <a:ext cx="8569593" cy="530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3"/>
              </a:lnSpc>
              <a:spcBef>
                <a:spcPct val="0"/>
              </a:spcBef>
            </a:pPr>
            <a:r>
              <a:rPr lang="en-US" sz="3095">
                <a:solidFill>
                  <a:srgbClr val="272B64"/>
                </a:solidFill>
                <a:latin typeface="Raleway 1"/>
              </a:rPr>
              <a:t>Місячний бюджет - 21 600 грн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9856989" y="4144908"/>
            <a:ext cx="6830823" cy="2296761"/>
            <a:chOff x="0" y="0"/>
            <a:chExt cx="1799065" cy="6049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99065" cy="604908"/>
            </a:xfrm>
            <a:custGeom>
              <a:avLst/>
              <a:gdLst/>
              <a:ahLst/>
              <a:cxnLst/>
              <a:rect l="l" t="t" r="r" b="b"/>
              <a:pathLst>
                <a:path w="1799065" h="604908">
                  <a:moveTo>
                    <a:pt x="0" y="0"/>
                  </a:moveTo>
                  <a:lnTo>
                    <a:pt x="1799065" y="0"/>
                  </a:lnTo>
                  <a:lnTo>
                    <a:pt x="1799065" y="604908"/>
                  </a:lnTo>
                  <a:lnTo>
                    <a:pt x="0" y="604908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799065" cy="6620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" y="0"/>
            <a:ext cx="18288001" cy="1028700"/>
            <a:chOff x="0" y="0"/>
            <a:chExt cx="5925276" cy="5531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25276" cy="553153"/>
            </a:xfrm>
            <a:custGeom>
              <a:avLst/>
              <a:gdLst/>
              <a:ahLst/>
              <a:cxnLst/>
              <a:rect l="l" t="t" r="r" b="b"/>
              <a:pathLst>
                <a:path w="5925276" h="553153">
                  <a:moveTo>
                    <a:pt x="0" y="0"/>
                  </a:moveTo>
                  <a:lnTo>
                    <a:pt x="5925276" y="0"/>
                  </a:lnTo>
                  <a:lnTo>
                    <a:pt x="5925276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5925276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806305" y="0"/>
            <a:ext cx="5481695" cy="10287000"/>
            <a:chOff x="0" y="0"/>
            <a:chExt cx="7308927" cy="1371600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/>
            <a:srcRect l="51521" r="15062"/>
            <a:stretch>
              <a:fillRect/>
            </a:stretch>
          </p:blipFill>
          <p:spPr>
            <a:xfrm>
              <a:off x="0" y="0"/>
              <a:ext cx="7308927" cy="13716000"/>
            </a:xfrm>
            <a:prstGeom prst="rect">
              <a:avLst/>
            </a:prstGeom>
          </p:spPr>
        </p:pic>
      </p:grpSp>
      <p:sp>
        <p:nvSpPr>
          <p:cNvPr id="10" name="TextBox 10"/>
          <p:cNvSpPr txBox="1"/>
          <p:nvPr/>
        </p:nvSpPr>
        <p:spPr>
          <a:xfrm>
            <a:off x="1028700" y="1782627"/>
            <a:ext cx="10354082" cy="779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4"/>
              </a:lnSpc>
              <a:spcBef>
                <a:spcPct val="0"/>
              </a:spcBef>
            </a:pPr>
            <a:r>
              <a:rPr lang="en-US" sz="4546">
                <a:solidFill>
                  <a:srgbClr val="272B64"/>
                </a:solidFill>
                <a:latin typeface="Raleway 1 Bold"/>
              </a:rPr>
              <a:t>ЦІЛІ ПРОЕКТУ </a:t>
            </a:r>
          </a:p>
        </p:txBody>
      </p:sp>
      <p:sp>
        <p:nvSpPr>
          <p:cNvPr id="11" name="Freeform 11"/>
          <p:cNvSpPr/>
          <p:nvPr/>
        </p:nvSpPr>
        <p:spPr>
          <a:xfrm>
            <a:off x="1028700" y="8681868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2" name="Freeform 12"/>
          <p:cNvSpPr/>
          <p:nvPr/>
        </p:nvSpPr>
        <p:spPr>
          <a:xfrm>
            <a:off x="9776131" y="1328277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3" name="TextBox 13"/>
          <p:cNvSpPr txBox="1"/>
          <p:nvPr/>
        </p:nvSpPr>
        <p:spPr>
          <a:xfrm>
            <a:off x="1028700" y="3020599"/>
            <a:ext cx="8039100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567"/>
              </a:lnSpc>
            </a:pPr>
            <a:endParaRPr dirty="0"/>
          </a:p>
          <a:p>
            <a:pPr marL="550126" lvl="1" indent="-275063" algn="just">
              <a:lnSpc>
                <a:spcPts val="3567"/>
              </a:lnSpc>
              <a:buFont typeface="Arial"/>
              <a:buChar char="•"/>
            </a:pP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Просування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фітнес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клубів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на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:</a:t>
            </a:r>
          </a:p>
          <a:p>
            <a:pPr marL="1100251" lvl="2" indent="-366750" algn="just">
              <a:lnSpc>
                <a:spcPts val="3567"/>
              </a:lnSpc>
              <a:buFont typeface="Arial"/>
              <a:buChar char="⚬"/>
            </a:pPr>
            <a:r>
              <a:rPr lang="en-US" sz="2548" dirty="0" err="1">
                <a:solidFill>
                  <a:srgbClr val="272B64"/>
                </a:solidFill>
                <a:latin typeface="Raleway 1"/>
              </a:rPr>
              <a:t>Софіївській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Борщагівці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;</a:t>
            </a:r>
          </a:p>
          <a:p>
            <a:pPr marL="1100251" lvl="2" indent="-366750" algn="just">
              <a:lnSpc>
                <a:spcPts val="3567"/>
              </a:lnSpc>
              <a:buFont typeface="Arial"/>
              <a:buChar char="⚬"/>
            </a:pP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Золотих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воротах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;</a:t>
            </a:r>
          </a:p>
          <a:p>
            <a:pPr marL="1100251" lvl="2" indent="-366750" algn="just">
              <a:lnSpc>
                <a:spcPts val="3567"/>
              </a:lnSpc>
              <a:buFont typeface="Arial"/>
              <a:buChar char="⚬"/>
            </a:pP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Бульварі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фонтанів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; </a:t>
            </a:r>
          </a:p>
          <a:p>
            <a:pPr marL="1100251" lvl="2" indent="-366750" algn="just">
              <a:lnSpc>
                <a:spcPts val="3567"/>
              </a:lnSpc>
              <a:buFont typeface="Arial"/>
              <a:buChar char="⚬"/>
            </a:pPr>
            <a:r>
              <a:rPr lang="en-US" sz="2548" dirty="0" err="1">
                <a:solidFill>
                  <a:srgbClr val="272B64"/>
                </a:solidFill>
                <a:latin typeface="Raleway 1"/>
              </a:rPr>
              <a:t>Солом’янському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районі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; </a:t>
            </a:r>
          </a:p>
          <a:p>
            <a:pPr algn="just">
              <a:lnSpc>
                <a:spcPts val="3567"/>
              </a:lnSpc>
            </a:pPr>
            <a:endParaRPr lang="en-US" sz="2548" dirty="0">
              <a:solidFill>
                <a:srgbClr val="272B64"/>
              </a:solidFill>
              <a:latin typeface="Raleway 1"/>
            </a:endParaRPr>
          </a:p>
          <a:p>
            <a:pPr marL="550126" lvl="1" indent="-275063" algn="just">
              <a:lnSpc>
                <a:spcPts val="3567"/>
              </a:lnSpc>
              <a:buFont typeface="Arial"/>
              <a:buChar char="•"/>
            </a:pP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Збільшення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кількості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заявок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на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покупку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абониментів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, з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ціною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не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більше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200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грн</a:t>
            </a:r>
            <a:r>
              <a:rPr lang="uk-UA" sz="2548" dirty="0">
                <a:solidFill>
                  <a:srgbClr val="272B64"/>
                </a:solidFill>
                <a:latin typeface="Raleway 1"/>
              </a:rPr>
              <a:t> за звернення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.</a:t>
            </a:r>
          </a:p>
          <a:p>
            <a:pPr algn="just">
              <a:lnSpc>
                <a:spcPts val="3567"/>
              </a:lnSpc>
              <a:spcBef>
                <a:spcPct val="0"/>
              </a:spcBef>
            </a:pP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39310" y="9258300"/>
            <a:ext cx="10148690" cy="1028700"/>
            <a:chOff x="0" y="0"/>
            <a:chExt cx="3193594" cy="4699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93594" cy="469951"/>
            </a:xfrm>
            <a:custGeom>
              <a:avLst/>
              <a:gdLst/>
              <a:ahLst/>
              <a:cxnLst/>
              <a:rect l="l" t="t" r="r" b="b"/>
              <a:pathLst>
                <a:path w="3193594" h="469951">
                  <a:moveTo>
                    <a:pt x="0" y="0"/>
                  </a:moveTo>
                  <a:lnTo>
                    <a:pt x="3193594" y="0"/>
                  </a:lnTo>
                  <a:lnTo>
                    <a:pt x="3193594" y="469951"/>
                  </a:lnTo>
                  <a:lnTo>
                    <a:pt x="0" y="469951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3193594" cy="5271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6319770" cy="1028700"/>
            <a:chOff x="0" y="0"/>
            <a:chExt cx="3193594" cy="46995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93594" cy="469951"/>
            </a:xfrm>
            <a:custGeom>
              <a:avLst/>
              <a:gdLst/>
              <a:ahLst/>
              <a:cxnLst/>
              <a:rect l="l" t="t" r="r" b="b"/>
              <a:pathLst>
                <a:path w="3193594" h="469951">
                  <a:moveTo>
                    <a:pt x="0" y="0"/>
                  </a:moveTo>
                  <a:lnTo>
                    <a:pt x="3193594" y="0"/>
                  </a:lnTo>
                  <a:lnTo>
                    <a:pt x="3193594" y="469951"/>
                  </a:lnTo>
                  <a:lnTo>
                    <a:pt x="0" y="469951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3193594" cy="5271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870870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256931" y="2354042"/>
            <a:ext cx="7882380" cy="5029317"/>
          </a:xfrm>
          <a:custGeom>
            <a:avLst/>
            <a:gdLst/>
            <a:ahLst/>
            <a:cxnLst/>
            <a:rect l="l" t="t" r="r" b="b"/>
            <a:pathLst>
              <a:path w="7882380" h="5029317">
                <a:moveTo>
                  <a:pt x="0" y="0"/>
                </a:moveTo>
                <a:lnTo>
                  <a:pt x="7882379" y="0"/>
                </a:lnTo>
                <a:lnTo>
                  <a:pt x="7882379" y="5029316"/>
                </a:lnTo>
                <a:lnTo>
                  <a:pt x="0" y="50293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2579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0" name="TextBox 10"/>
          <p:cNvSpPr txBox="1"/>
          <p:nvPr/>
        </p:nvSpPr>
        <p:spPr>
          <a:xfrm>
            <a:off x="6319770" y="2305939"/>
            <a:ext cx="11420079" cy="88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41"/>
              </a:lnSpc>
              <a:spcBef>
                <a:spcPct val="0"/>
              </a:spcBef>
            </a:pPr>
            <a:r>
              <a:rPr lang="en-US" sz="5172">
                <a:solidFill>
                  <a:srgbClr val="272B64"/>
                </a:solidFill>
                <a:latin typeface="Raleway 1 Bold"/>
              </a:rPr>
              <a:t>РЕКЛАМНІ ІНСТРУМЕНТИ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254660" y="3453669"/>
            <a:ext cx="9485188" cy="3322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769"/>
              </a:lnSpc>
            </a:pPr>
            <a:r>
              <a:rPr lang="en-US" sz="2692">
                <a:solidFill>
                  <a:srgbClr val="272B64"/>
                </a:solidFill>
                <a:latin typeface="Raleway 1"/>
              </a:rPr>
              <a:t>Прийняли рішення для початку використовували пошукові кампанії для отримання оптимальної кількості конверсій, для того щоб в подальшому мати данні для запуску Performance Max кампаній та їх успішної оптимізації.</a:t>
            </a:r>
          </a:p>
          <a:p>
            <a:pPr algn="r">
              <a:lnSpc>
                <a:spcPts val="3769"/>
              </a:lnSpc>
            </a:pPr>
            <a:r>
              <a:rPr lang="en-US" sz="2692">
                <a:solidFill>
                  <a:srgbClr val="272B64"/>
                </a:solidFill>
                <a:latin typeface="Raleway 1"/>
              </a:rPr>
              <a:t> </a:t>
            </a:r>
          </a:p>
          <a:p>
            <a:pPr algn="r">
              <a:lnSpc>
                <a:spcPts val="3769"/>
              </a:lnSpc>
              <a:spcBef>
                <a:spcPct val="0"/>
              </a:spcBef>
            </a:pPr>
            <a:r>
              <a:rPr lang="en-US" sz="2692">
                <a:solidFill>
                  <a:srgbClr val="272B64"/>
                </a:solidFill>
                <a:latin typeface="Raleway 1"/>
              </a:rPr>
              <a:t>Також використовували кампанії в КММ, для охоплення додаткового попиту і  отримання трафіку на сайт . 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7636292"/>
            <a:ext cx="6933554" cy="771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4"/>
              </a:lnSpc>
            </a:pPr>
            <a:r>
              <a:rPr lang="en-US" sz="2203">
                <a:solidFill>
                  <a:srgbClr val="272B64"/>
                </a:solidFill>
                <a:latin typeface="Raleway 1 Bold"/>
              </a:rPr>
              <a:t>ПРИКЛАД СТРУКТУРИ  КАМПАНІЙ В АКАУНТІ </a:t>
            </a:r>
          </a:p>
          <a:p>
            <a:pPr>
              <a:lnSpc>
                <a:spcPts val="3084"/>
              </a:lnSpc>
              <a:spcBef>
                <a:spcPct val="0"/>
              </a:spcBef>
            </a:pPr>
            <a:endParaRPr lang="en-US" sz="2203">
              <a:solidFill>
                <a:srgbClr val="272B64"/>
              </a:solidFill>
              <a:latin typeface="Raleway 1 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" y="8186748"/>
            <a:ext cx="10749819" cy="2100252"/>
            <a:chOff x="0" y="0"/>
            <a:chExt cx="2831228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3886174"/>
            <a:ext cx="8641086" cy="4584528"/>
            <a:chOff x="0" y="0"/>
            <a:chExt cx="11521448" cy="6112704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5352" r="5352"/>
            <a:stretch>
              <a:fillRect/>
            </a:stretch>
          </p:blipFill>
          <p:spPr>
            <a:xfrm>
              <a:off x="0" y="0"/>
              <a:ext cx="11521448" cy="6112704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866536" y="2732799"/>
            <a:ext cx="8115300" cy="738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19"/>
              </a:lnSpc>
              <a:spcBef>
                <a:spcPct val="0"/>
              </a:spcBef>
            </a:pPr>
            <a:r>
              <a:rPr lang="en-US" sz="4299">
                <a:solidFill>
                  <a:srgbClr val="272B64"/>
                </a:solidFill>
                <a:latin typeface="Raleway 1 Bold"/>
              </a:rPr>
              <a:t>ВИКОНАНІ РОБОТИ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99096" y="3414154"/>
            <a:ext cx="7157374" cy="6056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Контроль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якості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пошукових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запитів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та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розширення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списку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мінус-слів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.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Контроль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якості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місць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розміщення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для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кампаній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в КММ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та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Performance Max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кампаній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 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Контроль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якості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об’єктів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для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кампаній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в КММ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та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Performance Max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кампаній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 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Аналіз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конкурентів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 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Створення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оголошень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з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новими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УТП;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Коригування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ставок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та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стратегій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призначення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ставок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для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виходу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на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планові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показники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</a:t>
            </a:r>
          </a:p>
          <a:p>
            <a:pPr>
              <a:lnSpc>
                <a:spcPts val="3731"/>
              </a:lnSpc>
            </a:pPr>
            <a:endParaRPr lang="en-US" sz="2665" dirty="0">
              <a:solidFill>
                <a:srgbClr val="272B64"/>
              </a:solidFill>
              <a:latin typeface="Raleway 1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-1" y="0"/>
            <a:ext cx="18288001" cy="1028700"/>
            <a:chOff x="0" y="0"/>
            <a:chExt cx="5535036" cy="5531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535036" cy="553153"/>
            </a:xfrm>
            <a:custGeom>
              <a:avLst/>
              <a:gdLst/>
              <a:ahLst/>
              <a:cxnLst/>
              <a:rect l="l" t="t" r="r" b="b"/>
              <a:pathLst>
                <a:path w="5535036" h="553153">
                  <a:moveTo>
                    <a:pt x="0" y="0"/>
                  </a:moveTo>
                  <a:lnTo>
                    <a:pt x="5535036" y="0"/>
                  </a:lnTo>
                  <a:lnTo>
                    <a:pt x="5535036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5535036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5250796" y="892143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" y="0"/>
            <a:ext cx="18288001" cy="970856"/>
            <a:chOff x="0" y="0"/>
            <a:chExt cx="5934567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34567" cy="553153"/>
            </a:xfrm>
            <a:custGeom>
              <a:avLst/>
              <a:gdLst/>
              <a:ahLst/>
              <a:cxnLst/>
              <a:rect l="l" t="t" r="r" b="b"/>
              <a:pathLst>
                <a:path w="5934567" h="553153">
                  <a:moveTo>
                    <a:pt x="0" y="0"/>
                  </a:moveTo>
                  <a:lnTo>
                    <a:pt x="5934567" y="0"/>
                  </a:lnTo>
                  <a:lnTo>
                    <a:pt x="5934567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934567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870870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>
            <a:off x="15254467" y="8700445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5" y="0"/>
                </a:lnTo>
                <a:lnTo>
                  <a:pt x="2008505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7" name="TextBox 7"/>
          <p:cNvSpPr txBox="1"/>
          <p:nvPr/>
        </p:nvSpPr>
        <p:spPr>
          <a:xfrm>
            <a:off x="4403609" y="1491913"/>
            <a:ext cx="9978694" cy="123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4"/>
              </a:lnSpc>
            </a:pPr>
            <a:r>
              <a:rPr lang="en-US" sz="4360">
                <a:solidFill>
                  <a:srgbClr val="272B64"/>
                </a:solidFill>
                <a:latin typeface="Raleway 1 Bold"/>
              </a:rPr>
              <a:t>РЕЗУЛЬТАТИ</a:t>
            </a:r>
          </a:p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272B64"/>
                </a:solidFill>
                <a:latin typeface="Raleway 1"/>
              </a:rPr>
              <a:t>період:  25.05 - 24.09.2023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6288" y="3001976"/>
            <a:ext cx="12219504" cy="1590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39"/>
              </a:lnSpc>
              <a:spcBef>
                <a:spcPct val="0"/>
              </a:spcBef>
            </a:pPr>
            <a:r>
              <a:rPr lang="en-US" spc="437" dirty="0">
                <a:solidFill>
                  <a:srgbClr val="272B64"/>
                </a:solidFill>
                <a:latin typeface="Roboto"/>
              </a:rPr>
              <a:t>ЗАВДЯКИ КОМПЛЕКСНІЙ РОБОТІ З ПРОЕКТОМ ВДАЛОСЬ ОТРИМАТИ</a:t>
            </a:r>
          </a:p>
          <a:p>
            <a:pPr>
              <a:lnSpc>
                <a:spcPts val="3139"/>
              </a:lnSpc>
              <a:spcBef>
                <a:spcPct val="0"/>
              </a:spcBef>
            </a:pPr>
            <a:endParaRPr lang="en-US" spc="437" dirty="0">
              <a:solidFill>
                <a:srgbClr val="272B64"/>
              </a:solidFill>
              <a:latin typeface="Roboto"/>
            </a:endParaRPr>
          </a:p>
          <a:p>
            <a:pPr marL="484201" lvl="1" indent="-242101">
              <a:lnSpc>
                <a:spcPts val="3139"/>
              </a:lnSpc>
              <a:buFont typeface="Arial"/>
              <a:buChar char="•"/>
            </a:pPr>
            <a:r>
              <a:rPr lang="en-US" spc="437" dirty="0">
                <a:solidFill>
                  <a:srgbClr val="272B64"/>
                </a:solidFill>
                <a:latin typeface="Roboto"/>
              </a:rPr>
              <a:t>КІЛЬКІСТЬ </a:t>
            </a:r>
            <a:r>
              <a:rPr lang="uk-UA" spc="437" dirty="0">
                <a:solidFill>
                  <a:srgbClr val="272B64"/>
                </a:solidFill>
                <a:latin typeface="Roboto"/>
              </a:rPr>
              <a:t>ЗВЕРНЕНЬ </a:t>
            </a:r>
            <a:r>
              <a:rPr lang="en-US" spc="437" dirty="0">
                <a:solidFill>
                  <a:srgbClr val="272B64"/>
                </a:solidFill>
                <a:latin typeface="Roboto"/>
              </a:rPr>
              <a:t>= 551;</a:t>
            </a:r>
          </a:p>
          <a:p>
            <a:pPr marL="484201" lvl="1" indent="-242101">
              <a:lnSpc>
                <a:spcPts val="3139"/>
              </a:lnSpc>
              <a:buFont typeface="Arial"/>
              <a:buChar char="•"/>
            </a:pPr>
            <a:r>
              <a:rPr lang="en-US" spc="437" dirty="0">
                <a:solidFill>
                  <a:srgbClr val="272B64"/>
                </a:solidFill>
                <a:latin typeface="Roboto"/>
              </a:rPr>
              <a:t>СЕРЕДНЯ CPА - 645 </a:t>
            </a:r>
            <a:r>
              <a:rPr lang="en-US" spc="437" dirty="0">
                <a:solidFill>
                  <a:srgbClr val="272B64"/>
                </a:solidFill>
                <a:latin typeface="Roboto Bold"/>
              </a:rPr>
              <a:t>ГРН;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453090623"/>
              </p:ext>
            </p:extLst>
          </p:nvPr>
        </p:nvGraphicFramePr>
        <p:xfrm>
          <a:off x="1828800" y="5168491"/>
          <a:ext cx="6400800" cy="5108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039880" y="4758608"/>
            <a:ext cx="62082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dirty="0">
                <a:solidFill>
                  <a:srgbClr val="272B64"/>
                </a:solidFill>
              </a:rPr>
              <a:t>Графік</a:t>
            </a:r>
            <a:r>
              <a:rPr lang="ru-RU" sz="1200" dirty="0">
                <a:solidFill>
                  <a:srgbClr val="272B64"/>
                </a:solidFill>
              </a:rPr>
              <a:t>и</a:t>
            </a:r>
            <a:r>
              <a:rPr lang="uk-UA" sz="1200" dirty="0">
                <a:solidFill>
                  <a:srgbClr val="272B64"/>
                </a:solidFill>
              </a:rPr>
              <a:t> побудовано по даних з місячних звітів. Звіти готували за </a:t>
            </a:r>
            <a:r>
              <a:rPr lang="uk-UA" sz="1200" dirty="0" err="1">
                <a:solidFill>
                  <a:srgbClr val="272B64"/>
                </a:solidFill>
              </a:rPr>
              <a:t>данними</a:t>
            </a:r>
            <a:r>
              <a:rPr lang="uk-UA" sz="1200" dirty="0">
                <a:solidFill>
                  <a:srgbClr val="272B64"/>
                </a:solidFill>
              </a:rPr>
              <a:t> з </a:t>
            </a:r>
            <a:r>
              <a:rPr lang="en-US" sz="1200" dirty="0">
                <a:solidFill>
                  <a:srgbClr val="272B64"/>
                </a:solidFill>
              </a:rPr>
              <a:t>Google Analytics</a:t>
            </a:r>
            <a:endParaRPr lang="ru-RU" sz="1200" dirty="0">
              <a:solidFill>
                <a:srgbClr val="272B64"/>
              </a:solidFill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448583058"/>
              </p:ext>
            </p:extLst>
          </p:nvPr>
        </p:nvGraphicFramePr>
        <p:xfrm>
          <a:off x="9979670" y="5168492"/>
          <a:ext cx="6400800" cy="5108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1426"/>
            <a:ext cx="9144000" cy="2100252"/>
            <a:chOff x="0" y="0"/>
            <a:chExt cx="2831228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753600" y="9258300"/>
            <a:ext cx="8534401" cy="1028700"/>
            <a:chOff x="0" y="0"/>
            <a:chExt cx="2831228" cy="5531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701179" y="102870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11095278" y="2127900"/>
            <a:ext cx="6164022" cy="6164022"/>
          </a:xfrm>
          <a:custGeom>
            <a:avLst/>
            <a:gdLst/>
            <a:ahLst/>
            <a:cxnLst/>
            <a:rect l="l" t="t" r="r" b="b"/>
            <a:pathLst>
              <a:path w="6164022" h="6164022">
                <a:moveTo>
                  <a:pt x="0" y="0"/>
                </a:moveTo>
                <a:lnTo>
                  <a:pt x="6164022" y="0"/>
                </a:lnTo>
                <a:lnTo>
                  <a:pt x="6164022" y="6164022"/>
                </a:lnTo>
                <a:lnTo>
                  <a:pt x="0" y="61640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0" name="TextBox 10"/>
          <p:cNvSpPr txBox="1"/>
          <p:nvPr/>
        </p:nvSpPr>
        <p:spPr>
          <a:xfrm>
            <a:off x="574407" y="3071375"/>
            <a:ext cx="8569593" cy="150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13"/>
              </a:lnSpc>
              <a:spcBef>
                <a:spcPct val="0"/>
              </a:spcBef>
            </a:pPr>
            <a:r>
              <a:rPr lang="en-US" sz="4295">
                <a:solidFill>
                  <a:srgbClr val="272B64"/>
                </a:solidFill>
                <a:latin typeface="Raleway 1 Bold"/>
              </a:rPr>
              <a:t>САЙТ МОБІЛЬНИХ АКСЕСУАРІВ “WEBAKS”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74407" y="5086350"/>
            <a:ext cx="8569593" cy="1780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88"/>
              </a:lnSpc>
              <a:spcBef>
                <a:spcPct val="0"/>
              </a:spcBef>
            </a:pPr>
            <a:r>
              <a:rPr lang="en-US" sz="2563">
                <a:solidFill>
                  <a:srgbClr val="272B64"/>
                </a:solidFill>
                <a:latin typeface="Raleway 1"/>
              </a:rPr>
              <a:t>WEBAKS - інтернет магазин що здійснює роздрібну торгівлю дрібною електронікою, та мобільнимим  аксесуарами. Також магазин має офлайн точку в ТЦ "ACADEM-CITY".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74407" y="7968390"/>
            <a:ext cx="402336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u="sng">
                <a:solidFill>
                  <a:srgbClr val="272B64"/>
                </a:solidFill>
                <a:latin typeface="Open Sans"/>
                <a:hlinkClick r:id="rId5" tooltip="https://webaks.com.ua/ua/"/>
              </a:rPr>
              <a:t>Посилання на сайт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74407" y="7152139"/>
            <a:ext cx="8569593" cy="530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3"/>
              </a:lnSpc>
              <a:spcBef>
                <a:spcPct val="0"/>
              </a:spcBef>
            </a:pPr>
            <a:r>
              <a:rPr lang="en-US" sz="3095">
                <a:solidFill>
                  <a:srgbClr val="272B64"/>
                </a:solidFill>
                <a:latin typeface="Raleway 1"/>
              </a:rPr>
              <a:t>Місячний бюджет - 80 000 грн.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9856989" y="4144908"/>
            <a:ext cx="6830823" cy="2296761"/>
            <a:chOff x="0" y="0"/>
            <a:chExt cx="1799065" cy="6049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99065" cy="604908"/>
            </a:xfrm>
            <a:custGeom>
              <a:avLst/>
              <a:gdLst/>
              <a:ahLst/>
              <a:cxnLst/>
              <a:rect l="l" t="t" r="r" b="b"/>
              <a:pathLst>
                <a:path w="1799065" h="604908">
                  <a:moveTo>
                    <a:pt x="0" y="0"/>
                  </a:moveTo>
                  <a:lnTo>
                    <a:pt x="1799065" y="0"/>
                  </a:lnTo>
                  <a:lnTo>
                    <a:pt x="1799065" y="604908"/>
                  </a:lnTo>
                  <a:lnTo>
                    <a:pt x="0" y="604908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799065" cy="6620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" y="0"/>
            <a:ext cx="18288001" cy="1028700"/>
            <a:chOff x="0" y="0"/>
            <a:chExt cx="5925276" cy="5531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25276" cy="553153"/>
            </a:xfrm>
            <a:custGeom>
              <a:avLst/>
              <a:gdLst/>
              <a:ahLst/>
              <a:cxnLst/>
              <a:rect l="l" t="t" r="r" b="b"/>
              <a:pathLst>
                <a:path w="5925276" h="553153">
                  <a:moveTo>
                    <a:pt x="0" y="0"/>
                  </a:moveTo>
                  <a:lnTo>
                    <a:pt x="5925276" y="0"/>
                  </a:lnTo>
                  <a:lnTo>
                    <a:pt x="5925276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5925276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806305" y="0"/>
            <a:ext cx="5481695" cy="10287000"/>
            <a:chOff x="0" y="0"/>
            <a:chExt cx="7308927" cy="1371600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/>
            <a:srcRect l="51521" r="15062"/>
            <a:stretch>
              <a:fillRect/>
            </a:stretch>
          </p:blipFill>
          <p:spPr>
            <a:xfrm>
              <a:off x="0" y="0"/>
              <a:ext cx="7308927" cy="13716000"/>
            </a:xfrm>
            <a:prstGeom prst="rect">
              <a:avLst/>
            </a:prstGeom>
          </p:spPr>
        </p:pic>
      </p:grpSp>
      <p:sp>
        <p:nvSpPr>
          <p:cNvPr id="10" name="TextBox 10"/>
          <p:cNvSpPr txBox="1"/>
          <p:nvPr/>
        </p:nvSpPr>
        <p:spPr>
          <a:xfrm>
            <a:off x="1028700" y="3702781"/>
            <a:ext cx="10354082" cy="779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4"/>
              </a:lnSpc>
              <a:spcBef>
                <a:spcPct val="0"/>
              </a:spcBef>
            </a:pPr>
            <a:r>
              <a:rPr lang="en-US" sz="4546">
                <a:solidFill>
                  <a:srgbClr val="272B64"/>
                </a:solidFill>
                <a:latin typeface="Raleway 1 Bold"/>
              </a:rPr>
              <a:t>ЦІЛІ ПРОЕКТУ </a:t>
            </a:r>
          </a:p>
        </p:txBody>
      </p:sp>
      <p:sp>
        <p:nvSpPr>
          <p:cNvPr id="11" name="Freeform 11"/>
          <p:cNvSpPr/>
          <p:nvPr/>
        </p:nvSpPr>
        <p:spPr>
          <a:xfrm>
            <a:off x="1028700" y="8681868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2" name="Freeform 12"/>
          <p:cNvSpPr/>
          <p:nvPr/>
        </p:nvSpPr>
        <p:spPr>
          <a:xfrm>
            <a:off x="9776131" y="1328277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3" name="TextBox 13"/>
          <p:cNvSpPr txBox="1"/>
          <p:nvPr/>
        </p:nvSpPr>
        <p:spPr>
          <a:xfrm>
            <a:off x="1028700" y="4435035"/>
            <a:ext cx="7810500" cy="2385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72"/>
              </a:lnSpc>
            </a:pPr>
            <a:endParaRPr dirty="0"/>
          </a:p>
          <a:p>
            <a:pPr marL="473818" lvl="1" indent="-236909">
              <a:lnSpc>
                <a:spcPts val="3072"/>
              </a:lnSpc>
              <a:buFont typeface="Arial"/>
              <a:buChar char="•"/>
            </a:pPr>
            <a:r>
              <a:rPr lang="en-US" sz="2194" spc="427" dirty="0">
                <a:solidFill>
                  <a:srgbClr val="272B64"/>
                </a:solidFill>
                <a:latin typeface="Raleway 1"/>
              </a:rPr>
              <a:t>ЗБІЛЬШИТИ ЗАГАЛЬНИЙ ДОХІД ВІД ПРОДАЖУ АКСЕСУАРІВ;</a:t>
            </a:r>
          </a:p>
          <a:p>
            <a:pPr marL="473818" lvl="1" indent="-236909">
              <a:lnSpc>
                <a:spcPts val="3072"/>
              </a:lnSpc>
              <a:buFont typeface="Arial"/>
              <a:buChar char="•"/>
            </a:pPr>
            <a:r>
              <a:rPr lang="en-US" sz="2194" spc="427" dirty="0">
                <a:solidFill>
                  <a:srgbClr val="272B64"/>
                </a:solidFill>
                <a:latin typeface="Raleway 1"/>
              </a:rPr>
              <a:t>ОТРИМАТИ ПОКАЗНИК ROAS ~450%;</a:t>
            </a:r>
          </a:p>
          <a:p>
            <a:pPr marL="473818" lvl="1" indent="-236909">
              <a:lnSpc>
                <a:spcPts val="3072"/>
              </a:lnSpc>
              <a:buFont typeface="Arial"/>
              <a:buChar char="•"/>
            </a:pPr>
            <a:r>
              <a:rPr lang="en-US" sz="2194" spc="427" dirty="0">
                <a:solidFill>
                  <a:srgbClr val="272B64"/>
                </a:solidFill>
                <a:latin typeface="Raleway 1"/>
              </a:rPr>
              <a:t>ОТРИМАННЯ ЦІЛЬОВОЇ CPA НЕ БІЛЬШЕ 70 ГРН;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39310" y="9258300"/>
            <a:ext cx="10148690" cy="1028700"/>
            <a:chOff x="0" y="0"/>
            <a:chExt cx="3193594" cy="4699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93594" cy="469951"/>
            </a:xfrm>
            <a:custGeom>
              <a:avLst/>
              <a:gdLst/>
              <a:ahLst/>
              <a:cxnLst/>
              <a:rect l="l" t="t" r="r" b="b"/>
              <a:pathLst>
                <a:path w="3193594" h="469951">
                  <a:moveTo>
                    <a:pt x="0" y="0"/>
                  </a:moveTo>
                  <a:lnTo>
                    <a:pt x="3193594" y="0"/>
                  </a:lnTo>
                  <a:lnTo>
                    <a:pt x="3193594" y="469951"/>
                  </a:lnTo>
                  <a:lnTo>
                    <a:pt x="0" y="469951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3193594" cy="5271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6319770" cy="1028700"/>
            <a:chOff x="0" y="0"/>
            <a:chExt cx="3193594" cy="46995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93594" cy="469951"/>
            </a:xfrm>
            <a:custGeom>
              <a:avLst/>
              <a:gdLst/>
              <a:ahLst/>
              <a:cxnLst/>
              <a:rect l="l" t="t" r="r" b="b"/>
              <a:pathLst>
                <a:path w="3193594" h="469951">
                  <a:moveTo>
                    <a:pt x="0" y="0"/>
                  </a:moveTo>
                  <a:lnTo>
                    <a:pt x="3193594" y="0"/>
                  </a:lnTo>
                  <a:lnTo>
                    <a:pt x="3193594" y="469951"/>
                  </a:lnTo>
                  <a:lnTo>
                    <a:pt x="0" y="469951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3193594" cy="5271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870870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256931" y="5546377"/>
            <a:ext cx="7321992" cy="932309"/>
          </a:xfrm>
          <a:custGeom>
            <a:avLst/>
            <a:gdLst/>
            <a:ahLst/>
            <a:cxnLst/>
            <a:rect l="l" t="t" r="r" b="b"/>
            <a:pathLst>
              <a:path w="7321992" h="932309">
                <a:moveTo>
                  <a:pt x="0" y="0"/>
                </a:moveTo>
                <a:lnTo>
                  <a:pt x="7321992" y="0"/>
                </a:lnTo>
                <a:lnTo>
                  <a:pt x="7321992" y="932309"/>
                </a:lnTo>
                <a:lnTo>
                  <a:pt x="0" y="9323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56979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0" name="Freeform 10"/>
          <p:cNvSpPr/>
          <p:nvPr/>
        </p:nvSpPr>
        <p:spPr>
          <a:xfrm>
            <a:off x="256931" y="4092215"/>
            <a:ext cx="7321992" cy="1632681"/>
          </a:xfrm>
          <a:custGeom>
            <a:avLst/>
            <a:gdLst/>
            <a:ahLst/>
            <a:cxnLst/>
            <a:rect l="l" t="t" r="r" b="b"/>
            <a:pathLst>
              <a:path w="7258954" h="1632681">
                <a:moveTo>
                  <a:pt x="0" y="0"/>
                </a:moveTo>
                <a:lnTo>
                  <a:pt x="7258954" y="0"/>
                </a:lnTo>
                <a:lnTo>
                  <a:pt x="7258954" y="1632681"/>
                </a:lnTo>
                <a:lnTo>
                  <a:pt x="0" y="16326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11906" r="-58383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1" name="TextBox 11"/>
          <p:cNvSpPr txBox="1"/>
          <p:nvPr/>
        </p:nvSpPr>
        <p:spPr>
          <a:xfrm>
            <a:off x="6319770" y="2936383"/>
            <a:ext cx="11420079" cy="88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41"/>
              </a:lnSpc>
              <a:spcBef>
                <a:spcPct val="0"/>
              </a:spcBef>
            </a:pPr>
            <a:r>
              <a:rPr lang="en-US" sz="5172">
                <a:solidFill>
                  <a:srgbClr val="272B64"/>
                </a:solidFill>
                <a:latin typeface="Raleway 1 Bold"/>
              </a:rPr>
              <a:t>РЕКЛАМНІ ІНСТРУМЕНТИ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254661" y="4196618"/>
            <a:ext cx="9485188" cy="1949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769"/>
              </a:lnSpc>
              <a:spcBef>
                <a:spcPct val="0"/>
              </a:spcBef>
            </a:pP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При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роботі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з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проектом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вікористовували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спочатку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кампанії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в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торговій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мережі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Google Shopping.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Після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отримання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достатньої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кількості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данних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для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навчання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,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запустили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Performance Max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Кампані</a:t>
            </a:r>
            <a:r>
              <a:rPr lang="ru-RU" sz="2692" dirty="0">
                <a:solidFill>
                  <a:srgbClr val="272B64"/>
                </a:solidFill>
                <a:latin typeface="Raleway 1"/>
              </a:rPr>
              <a:t>ю.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45369" y="6982518"/>
            <a:ext cx="6933554" cy="771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4"/>
              </a:lnSpc>
            </a:pPr>
            <a:r>
              <a:rPr lang="en-US" sz="2203">
                <a:solidFill>
                  <a:srgbClr val="272B64"/>
                </a:solidFill>
                <a:latin typeface="Raleway 1 Bold"/>
              </a:rPr>
              <a:t>ПРИКЛАД СТРУКТУРИ  КАМПАНІЙ В АКАУНТІ </a:t>
            </a:r>
          </a:p>
          <a:p>
            <a:pPr>
              <a:lnSpc>
                <a:spcPts val="3084"/>
              </a:lnSpc>
              <a:spcBef>
                <a:spcPct val="0"/>
              </a:spcBef>
            </a:pPr>
            <a:endParaRPr lang="en-US" sz="2203">
              <a:solidFill>
                <a:srgbClr val="272B64"/>
              </a:solidFill>
              <a:latin typeface="Raleway 1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723" y="-44887"/>
            <a:ext cx="10749819" cy="2100252"/>
            <a:chOff x="0" y="0"/>
            <a:chExt cx="2831228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701179" y="102870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1" name="TextBox 11"/>
          <p:cNvSpPr txBox="1"/>
          <p:nvPr/>
        </p:nvSpPr>
        <p:spPr>
          <a:xfrm>
            <a:off x="574407" y="3278513"/>
            <a:ext cx="8569593" cy="150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13"/>
              </a:lnSpc>
            </a:pPr>
            <a:r>
              <a:rPr lang="en-US" sz="4295">
                <a:solidFill>
                  <a:srgbClr val="272B64"/>
                </a:solidFill>
                <a:latin typeface="Raleway 1 Bold"/>
              </a:rPr>
              <a:t>ІНТЕРНЕТ МАГАЗИН </a:t>
            </a:r>
          </a:p>
          <a:p>
            <a:pPr>
              <a:lnSpc>
                <a:spcPts val="6013"/>
              </a:lnSpc>
              <a:spcBef>
                <a:spcPct val="0"/>
              </a:spcBef>
            </a:pPr>
            <a:r>
              <a:rPr lang="en-US" sz="4295">
                <a:solidFill>
                  <a:srgbClr val="272B64"/>
                </a:solidFill>
                <a:latin typeface="Raleway 1 Bold"/>
              </a:rPr>
              <a:t>“ПЛАНЕТА КОХАННЯ”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74407" y="5095875"/>
            <a:ext cx="7850017" cy="2035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87"/>
              </a:lnSpc>
            </a:pPr>
            <a:r>
              <a:rPr lang="en-US" sz="2348">
                <a:solidFill>
                  <a:srgbClr val="272B64"/>
                </a:solidFill>
                <a:latin typeface="Raleway 1"/>
              </a:rPr>
              <a:t>Секс-шоп «Планета Кохання» - інтернет-крамниц, яка здійснює торгівлю товарами інтимного призначення, наприклад: секс-іграшками, лубрикантами, товарами для інтимного здоров’я.</a:t>
            </a:r>
          </a:p>
          <a:p>
            <a:pPr algn="just">
              <a:lnSpc>
                <a:spcPts val="3287"/>
              </a:lnSpc>
              <a:spcBef>
                <a:spcPct val="0"/>
              </a:spcBef>
            </a:pPr>
            <a:endParaRPr lang="en-US" sz="2348">
              <a:solidFill>
                <a:srgbClr val="272B64"/>
              </a:solidFill>
              <a:latin typeface="Raleway 1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574407" y="7965439"/>
            <a:ext cx="402336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u="sng">
                <a:solidFill>
                  <a:srgbClr val="272B64"/>
                </a:solidFill>
                <a:latin typeface="Open Sans"/>
                <a:hlinkClick r:id="rId4" tooltip="https://planeta-lubvi.com.ua"/>
              </a:rPr>
              <a:t>Посилання на сайт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74407" y="7065059"/>
            <a:ext cx="8569593" cy="530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3"/>
              </a:lnSpc>
              <a:spcBef>
                <a:spcPct val="0"/>
              </a:spcBef>
            </a:pPr>
            <a:r>
              <a:rPr lang="en-US" sz="3095">
                <a:solidFill>
                  <a:srgbClr val="272B64"/>
                </a:solidFill>
                <a:latin typeface="Raleway 1"/>
              </a:rPr>
              <a:t>Середній місячний бюджет - 100 000 грн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7239000" y="8877299"/>
            <a:ext cx="11053011" cy="1429753"/>
            <a:chOff x="0" y="0"/>
            <a:chExt cx="2831228" cy="5531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755681" y="2517890"/>
            <a:ext cx="7010400" cy="5644919"/>
          </a:xfrm>
          <a:custGeom>
            <a:avLst/>
            <a:gdLst/>
            <a:ahLst/>
            <a:cxnLst/>
            <a:rect l="l" t="t" r="r" b="b"/>
            <a:pathLst>
              <a:path w="7870147" h="6214419">
                <a:moveTo>
                  <a:pt x="0" y="0"/>
                </a:moveTo>
                <a:lnTo>
                  <a:pt x="7870147" y="0"/>
                </a:lnTo>
                <a:lnTo>
                  <a:pt x="7870147" y="6214418"/>
                </a:lnTo>
                <a:lnTo>
                  <a:pt x="0" y="62144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0670" t="-5591" r="-10670" b="-9662"/>
            </a:stretch>
          </a:blipFill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" y="8186748"/>
            <a:ext cx="10299097" cy="2100252"/>
            <a:chOff x="0" y="0"/>
            <a:chExt cx="2831228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6853" y="3965752"/>
            <a:ext cx="8641086" cy="4584528"/>
            <a:chOff x="0" y="0"/>
            <a:chExt cx="11521448" cy="6112704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5352" r="5352"/>
            <a:stretch>
              <a:fillRect/>
            </a:stretch>
          </p:blipFill>
          <p:spPr>
            <a:xfrm>
              <a:off x="0" y="0"/>
              <a:ext cx="11521448" cy="6112704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1001453" y="2749499"/>
            <a:ext cx="8115300" cy="738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19"/>
              </a:lnSpc>
              <a:spcBef>
                <a:spcPct val="0"/>
              </a:spcBef>
            </a:pPr>
            <a:r>
              <a:rPr lang="en-US" sz="4299" dirty="0">
                <a:solidFill>
                  <a:srgbClr val="272B64"/>
                </a:solidFill>
                <a:latin typeface="Raleway 1 Bold"/>
              </a:rPr>
              <a:t>ВИКОНАНІ РОБОТИ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99096" y="3414154"/>
            <a:ext cx="7157374" cy="5693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Контроль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якості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пошукових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запитів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та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розширення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списку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мінус-слів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 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Аналіз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найбільш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рентабельних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і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конверсійних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товарів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Надання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рекомендацій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щодо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оптимізації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товарного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фіда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ru-RU" sz="2665" dirty="0">
                <a:solidFill>
                  <a:srgbClr val="272B64"/>
                </a:solidFill>
                <a:latin typeface="Raleway 1"/>
              </a:rPr>
              <a:t>на основ</a:t>
            </a:r>
            <a:r>
              <a:rPr lang="uk-UA" sz="2665" dirty="0">
                <a:solidFill>
                  <a:srgbClr val="272B64"/>
                </a:solidFill>
                <a:latin typeface="Raleway 1"/>
              </a:rPr>
              <a:t>і аналізу пошукових запитів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 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Коригування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ставок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та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стратегій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призначення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ставок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для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виходу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на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планові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показники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і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збільшення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кількості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трансакцій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</a:t>
            </a:r>
          </a:p>
          <a:p>
            <a:pPr>
              <a:lnSpc>
                <a:spcPts val="3731"/>
              </a:lnSpc>
            </a:pPr>
            <a:endParaRPr lang="en-US" sz="2665" dirty="0">
              <a:solidFill>
                <a:srgbClr val="272B64"/>
              </a:solidFill>
              <a:latin typeface="Raleway 1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-1" y="0"/>
            <a:ext cx="18288001" cy="1028700"/>
            <a:chOff x="0" y="0"/>
            <a:chExt cx="5535036" cy="5531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535036" cy="553153"/>
            </a:xfrm>
            <a:custGeom>
              <a:avLst/>
              <a:gdLst/>
              <a:ahLst/>
              <a:cxnLst/>
              <a:rect l="l" t="t" r="r" b="b"/>
              <a:pathLst>
                <a:path w="5535036" h="553153">
                  <a:moveTo>
                    <a:pt x="0" y="0"/>
                  </a:moveTo>
                  <a:lnTo>
                    <a:pt x="5535036" y="0"/>
                  </a:lnTo>
                  <a:lnTo>
                    <a:pt x="5535036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5535036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5250796" y="892143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18288000" cy="970856"/>
            <a:chOff x="0" y="0"/>
            <a:chExt cx="5934567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34567" cy="553153"/>
            </a:xfrm>
            <a:custGeom>
              <a:avLst/>
              <a:gdLst/>
              <a:ahLst/>
              <a:cxnLst/>
              <a:rect l="l" t="t" r="r" b="b"/>
              <a:pathLst>
                <a:path w="5934567" h="553153">
                  <a:moveTo>
                    <a:pt x="0" y="0"/>
                  </a:moveTo>
                  <a:lnTo>
                    <a:pt x="5934567" y="0"/>
                  </a:lnTo>
                  <a:lnTo>
                    <a:pt x="5934567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934567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870870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>
            <a:off x="15254467" y="8700445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5" y="0"/>
                </a:lnTo>
                <a:lnTo>
                  <a:pt x="2008505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7" name="TextBox 7"/>
          <p:cNvSpPr txBox="1"/>
          <p:nvPr/>
        </p:nvSpPr>
        <p:spPr>
          <a:xfrm>
            <a:off x="4384559" y="1491913"/>
            <a:ext cx="9978694" cy="123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4"/>
              </a:lnSpc>
            </a:pPr>
            <a:r>
              <a:rPr lang="en-US" sz="4360" dirty="0">
                <a:solidFill>
                  <a:srgbClr val="272B64"/>
                </a:solidFill>
                <a:latin typeface="Raleway 1 Bold"/>
              </a:rPr>
              <a:t>РЕЗУЛЬТАТИ</a:t>
            </a:r>
          </a:p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dirty="0" err="1">
                <a:solidFill>
                  <a:srgbClr val="272B64"/>
                </a:solidFill>
                <a:latin typeface="Raleway 1"/>
              </a:rPr>
              <a:t>період</a:t>
            </a:r>
            <a:r>
              <a:rPr lang="en-US" sz="2599" dirty="0">
                <a:solidFill>
                  <a:srgbClr val="272B64"/>
                </a:solidFill>
                <a:latin typeface="Raleway 1"/>
              </a:rPr>
              <a:t>:  03.04 - 02.</a:t>
            </a:r>
            <a:r>
              <a:rPr lang="uk-UA" sz="2599" dirty="0">
                <a:solidFill>
                  <a:srgbClr val="272B64"/>
                </a:solidFill>
                <a:latin typeface="Raleway 1"/>
              </a:rPr>
              <a:t>10</a:t>
            </a:r>
            <a:r>
              <a:rPr lang="en-US" sz="2599" dirty="0">
                <a:solidFill>
                  <a:srgbClr val="272B64"/>
                </a:solidFill>
                <a:latin typeface="Raleway 1"/>
              </a:rPr>
              <a:t>.2023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6288" y="3011501"/>
            <a:ext cx="11879938" cy="1878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99"/>
              </a:lnSpc>
              <a:spcBef>
                <a:spcPct val="0"/>
              </a:spcBef>
            </a:pPr>
            <a:r>
              <a:rPr lang="en-US" sz="1400" spc="417" dirty="0">
                <a:solidFill>
                  <a:srgbClr val="272B64"/>
                </a:solidFill>
                <a:latin typeface="Roboto"/>
              </a:rPr>
              <a:t>ЗАВДЯКИ КОМПЛЕКСНІЙ РОБОТІ З ПРОЕКТОМ ВДАЛОСЬ ОТРИМАТИ</a:t>
            </a:r>
          </a:p>
          <a:p>
            <a:pPr>
              <a:lnSpc>
                <a:spcPts val="2999"/>
              </a:lnSpc>
              <a:spcBef>
                <a:spcPct val="0"/>
              </a:spcBef>
            </a:pPr>
            <a:endParaRPr lang="en-US" sz="1400" spc="417" dirty="0">
              <a:solidFill>
                <a:srgbClr val="272B64"/>
              </a:solidFill>
              <a:latin typeface="Roboto"/>
            </a:endParaRPr>
          </a:p>
          <a:p>
            <a:pPr marL="462612" lvl="1" indent="-231306">
              <a:lnSpc>
                <a:spcPts val="2999"/>
              </a:lnSpc>
              <a:buFont typeface="Arial"/>
              <a:buChar char="•"/>
            </a:pPr>
            <a:r>
              <a:rPr lang="en-US" sz="1400" spc="417" dirty="0">
                <a:solidFill>
                  <a:srgbClr val="272B64"/>
                </a:solidFill>
                <a:latin typeface="Roboto"/>
              </a:rPr>
              <a:t>ЗАГАЛЬНИЙ ДОХІД = 1 957 325 ГРН;</a:t>
            </a:r>
          </a:p>
          <a:p>
            <a:pPr marL="462612" lvl="1" indent="-231306">
              <a:lnSpc>
                <a:spcPts val="2999"/>
              </a:lnSpc>
              <a:buFont typeface="Arial"/>
              <a:buChar char="•"/>
            </a:pPr>
            <a:r>
              <a:rPr lang="en-US" sz="1400" spc="417" dirty="0">
                <a:solidFill>
                  <a:srgbClr val="272B64"/>
                </a:solidFill>
                <a:latin typeface="Roboto"/>
              </a:rPr>
              <a:t>ROAS - 468,77%;</a:t>
            </a:r>
          </a:p>
          <a:p>
            <a:pPr marL="462612" lvl="1" indent="-231306">
              <a:lnSpc>
                <a:spcPts val="2999"/>
              </a:lnSpc>
              <a:buFont typeface="Arial"/>
              <a:buChar char="•"/>
            </a:pPr>
            <a:r>
              <a:rPr lang="en-US" sz="1400" spc="417" dirty="0">
                <a:solidFill>
                  <a:srgbClr val="272B64"/>
                </a:solidFill>
                <a:latin typeface="Roboto"/>
              </a:rPr>
              <a:t>СЕРЕДНЯ СPA - 53,7 ГРН;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793551481"/>
              </p:ext>
            </p:extLst>
          </p:nvPr>
        </p:nvGraphicFramePr>
        <p:xfrm>
          <a:off x="14514" y="5461000"/>
          <a:ext cx="6019800" cy="482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627288361"/>
              </p:ext>
            </p:extLst>
          </p:nvPr>
        </p:nvGraphicFramePr>
        <p:xfrm>
          <a:off x="6141357" y="5461000"/>
          <a:ext cx="6019800" cy="482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254118052"/>
              </p:ext>
            </p:extLst>
          </p:nvPr>
        </p:nvGraphicFramePr>
        <p:xfrm>
          <a:off x="12268200" y="5461000"/>
          <a:ext cx="6019800" cy="482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6269787" y="5146974"/>
            <a:ext cx="62082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200" dirty="0">
                <a:solidFill>
                  <a:srgbClr val="272B64"/>
                </a:solidFill>
              </a:rPr>
              <a:t>Графік</a:t>
            </a:r>
            <a:r>
              <a:rPr lang="ru-RU" sz="1200" dirty="0">
                <a:solidFill>
                  <a:srgbClr val="272B64"/>
                </a:solidFill>
              </a:rPr>
              <a:t>и</a:t>
            </a:r>
            <a:r>
              <a:rPr lang="uk-UA" sz="1200" dirty="0">
                <a:solidFill>
                  <a:srgbClr val="272B64"/>
                </a:solidFill>
              </a:rPr>
              <a:t> побудовано по даних з місячних звітів. Звіти готували за даними з </a:t>
            </a:r>
            <a:r>
              <a:rPr lang="en-US" sz="1200" dirty="0">
                <a:solidFill>
                  <a:srgbClr val="272B64"/>
                </a:solidFill>
              </a:rPr>
              <a:t>Google Analytics</a:t>
            </a:r>
            <a:endParaRPr lang="ru-RU" sz="1200" dirty="0">
              <a:solidFill>
                <a:srgbClr val="272B64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530619" cy="2100252"/>
            <a:chOff x="0" y="0"/>
            <a:chExt cx="2831228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44000" y="9258300"/>
            <a:ext cx="9144001" cy="1028700"/>
            <a:chOff x="0" y="0"/>
            <a:chExt cx="2831228" cy="5531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701179" y="102870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10382545" y="2265197"/>
            <a:ext cx="7327138" cy="5756606"/>
          </a:xfrm>
          <a:custGeom>
            <a:avLst/>
            <a:gdLst/>
            <a:ahLst/>
            <a:cxnLst/>
            <a:rect l="l" t="t" r="r" b="b"/>
            <a:pathLst>
              <a:path w="7327138" h="5756606">
                <a:moveTo>
                  <a:pt x="0" y="0"/>
                </a:moveTo>
                <a:lnTo>
                  <a:pt x="7327138" y="0"/>
                </a:lnTo>
                <a:lnTo>
                  <a:pt x="7327138" y="5756606"/>
                </a:lnTo>
                <a:lnTo>
                  <a:pt x="0" y="57566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676" r="-5676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0" name="TextBox 10"/>
          <p:cNvSpPr txBox="1"/>
          <p:nvPr/>
        </p:nvSpPr>
        <p:spPr>
          <a:xfrm>
            <a:off x="574407" y="3071375"/>
            <a:ext cx="8569593" cy="150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13"/>
              </a:lnSpc>
              <a:spcBef>
                <a:spcPct val="0"/>
              </a:spcBef>
            </a:pPr>
            <a:r>
              <a:rPr lang="en-US" sz="4295">
                <a:solidFill>
                  <a:srgbClr val="272B64"/>
                </a:solidFill>
                <a:latin typeface="Raleway 1 Bold"/>
              </a:rPr>
              <a:t>МЕРЕЖА ДИТЯЧИХ КЛІНІК “ВЕСЕЛКА”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74407" y="5086350"/>
            <a:ext cx="6176279" cy="1333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88"/>
              </a:lnSpc>
              <a:spcBef>
                <a:spcPct val="0"/>
              </a:spcBef>
            </a:pPr>
            <a:r>
              <a:rPr lang="en-US" sz="2563" dirty="0" err="1">
                <a:solidFill>
                  <a:srgbClr val="272B64"/>
                </a:solidFill>
                <a:latin typeface="Raleway 1"/>
              </a:rPr>
              <a:t>Перша</a:t>
            </a:r>
            <a:r>
              <a:rPr lang="en-US" sz="2563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63" dirty="0" err="1">
                <a:solidFill>
                  <a:srgbClr val="272B64"/>
                </a:solidFill>
                <a:latin typeface="Raleway 1"/>
              </a:rPr>
              <a:t>приватна</a:t>
            </a:r>
            <a:r>
              <a:rPr lang="en-US" sz="2563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63" dirty="0" err="1">
                <a:solidFill>
                  <a:srgbClr val="272B64"/>
                </a:solidFill>
                <a:latin typeface="Raleway 1"/>
              </a:rPr>
              <a:t>спеціалізована</a:t>
            </a:r>
            <a:r>
              <a:rPr lang="en-US" sz="2563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63" dirty="0" err="1">
                <a:solidFill>
                  <a:srgbClr val="272B64"/>
                </a:solidFill>
                <a:latin typeface="Raleway 1"/>
              </a:rPr>
              <a:t>дитяча</a:t>
            </a:r>
            <a:r>
              <a:rPr lang="en-US" sz="2563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63" dirty="0" err="1">
                <a:solidFill>
                  <a:srgbClr val="272B64"/>
                </a:solidFill>
                <a:latin typeface="Raleway 1"/>
              </a:rPr>
              <a:t>поліклініка</a:t>
            </a:r>
            <a:r>
              <a:rPr lang="en-US" sz="2563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63" dirty="0" err="1">
                <a:solidFill>
                  <a:srgbClr val="272B64"/>
                </a:solidFill>
                <a:latin typeface="Raleway 1"/>
              </a:rPr>
              <a:t>яка</a:t>
            </a:r>
            <a:r>
              <a:rPr lang="en-US" sz="2563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63" dirty="0" err="1">
                <a:solidFill>
                  <a:srgbClr val="272B64"/>
                </a:solidFill>
                <a:latin typeface="Raleway 1"/>
              </a:rPr>
              <a:t>відкрилась</a:t>
            </a:r>
            <a:r>
              <a:rPr lang="en-US" sz="2563" dirty="0">
                <a:solidFill>
                  <a:srgbClr val="272B64"/>
                </a:solidFill>
                <a:latin typeface="Raleway 1"/>
              </a:rPr>
              <a:t> 22 </a:t>
            </a:r>
            <a:r>
              <a:rPr lang="en-US" sz="2563" dirty="0" err="1">
                <a:solidFill>
                  <a:srgbClr val="272B64"/>
                </a:solidFill>
                <a:latin typeface="Raleway 1"/>
              </a:rPr>
              <a:t>лютого</a:t>
            </a:r>
            <a:r>
              <a:rPr lang="en-US" sz="2563" dirty="0">
                <a:solidFill>
                  <a:srgbClr val="272B64"/>
                </a:solidFill>
                <a:latin typeface="Raleway 1"/>
              </a:rPr>
              <a:t> 2015 </a:t>
            </a:r>
            <a:r>
              <a:rPr lang="en-US" sz="2563" dirty="0" err="1">
                <a:solidFill>
                  <a:srgbClr val="272B64"/>
                </a:solidFill>
                <a:latin typeface="Raleway 1"/>
              </a:rPr>
              <a:t>року</a:t>
            </a:r>
            <a:r>
              <a:rPr lang="en-US" sz="2563" dirty="0">
                <a:solidFill>
                  <a:srgbClr val="272B64"/>
                </a:solidFill>
                <a:latin typeface="Raleway 1"/>
              </a:rPr>
              <a:t> у </a:t>
            </a:r>
            <a:r>
              <a:rPr lang="en-US" sz="2563" dirty="0" err="1">
                <a:solidFill>
                  <a:srgbClr val="272B64"/>
                </a:solidFill>
                <a:latin typeface="Raleway 1"/>
              </a:rPr>
              <a:t>Львові</a:t>
            </a:r>
            <a:r>
              <a:rPr lang="en-US" sz="2563" dirty="0">
                <a:solidFill>
                  <a:srgbClr val="272B64"/>
                </a:solidFill>
                <a:latin typeface="Raleway 1"/>
              </a:rPr>
              <a:t>.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74407" y="7968390"/>
            <a:ext cx="402336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u="sng">
                <a:solidFill>
                  <a:srgbClr val="272B64"/>
                </a:solidFill>
                <a:latin typeface="Open Sans"/>
                <a:hlinkClick r:id="rId5" tooltip="https://veselka.clinic"/>
              </a:rPr>
              <a:t>Посилання на сайт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74407" y="6958740"/>
            <a:ext cx="8569593" cy="530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3"/>
              </a:lnSpc>
              <a:spcBef>
                <a:spcPct val="0"/>
              </a:spcBef>
            </a:pPr>
            <a:r>
              <a:rPr lang="en-US" sz="3095">
                <a:solidFill>
                  <a:srgbClr val="272B64"/>
                </a:solidFill>
                <a:latin typeface="Raleway 1"/>
              </a:rPr>
              <a:t>Місячний бюджет - 55 000 грн.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9856989" y="4144908"/>
            <a:ext cx="6830823" cy="2296761"/>
            <a:chOff x="0" y="0"/>
            <a:chExt cx="1799065" cy="6049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99065" cy="604908"/>
            </a:xfrm>
            <a:custGeom>
              <a:avLst/>
              <a:gdLst/>
              <a:ahLst/>
              <a:cxnLst/>
              <a:rect l="l" t="t" r="r" b="b"/>
              <a:pathLst>
                <a:path w="1799065" h="604908">
                  <a:moveTo>
                    <a:pt x="0" y="0"/>
                  </a:moveTo>
                  <a:lnTo>
                    <a:pt x="1799065" y="0"/>
                  </a:lnTo>
                  <a:lnTo>
                    <a:pt x="1799065" y="604908"/>
                  </a:lnTo>
                  <a:lnTo>
                    <a:pt x="0" y="604908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799065" cy="6620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" y="0"/>
            <a:ext cx="18288001" cy="1028700"/>
            <a:chOff x="0" y="0"/>
            <a:chExt cx="5925276" cy="5531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25276" cy="553153"/>
            </a:xfrm>
            <a:custGeom>
              <a:avLst/>
              <a:gdLst/>
              <a:ahLst/>
              <a:cxnLst/>
              <a:rect l="l" t="t" r="r" b="b"/>
              <a:pathLst>
                <a:path w="5925276" h="553153">
                  <a:moveTo>
                    <a:pt x="0" y="0"/>
                  </a:moveTo>
                  <a:lnTo>
                    <a:pt x="5925276" y="0"/>
                  </a:lnTo>
                  <a:lnTo>
                    <a:pt x="5925276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5925276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806305" y="0"/>
            <a:ext cx="5481695" cy="10287000"/>
            <a:chOff x="0" y="0"/>
            <a:chExt cx="7308927" cy="1371600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/>
            <a:srcRect l="51521" r="15062"/>
            <a:stretch>
              <a:fillRect/>
            </a:stretch>
          </p:blipFill>
          <p:spPr>
            <a:xfrm>
              <a:off x="0" y="0"/>
              <a:ext cx="7308927" cy="13716000"/>
            </a:xfrm>
            <a:prstGeom prst="rect">
              <a:avLst/>
            </a:prstGeom>
          </p:spPr>
        </p:pic>
      </p:grpSp>
      <p:sp>
        <p:nvSpPr>
          <p:cNvPr id="10" name="TextBox 10"/>
          <p:cNvSpPr txBox="1"/>
          <p:nvPr/>
        </p:nvSpPr>
        <p:spPr>
          <a:xfrm>
            <a:off x="1028700" y="3702781"/>
            <a:ext cx="10354082" cy="779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4"/>
              </a:lnSpc>
              <a:spcBef>
                <a:spcPct val="0"/>
              </a:spcBef>
            </a:pPr>
            <a:r>
              <a:rPr lang="en-US" sz="4546">
                <a:solidFill>
                  <a:srgbClr val="272B64"/>
                </a:solidFill>
                <a:latin typeface="Raleway 1 Bold"/>
              </a:rPr>
              <a:t>ЦІЛІ ПРОЕКТУ </a:t>
            </a:r>
          </a:p>
        </p:txBody>
      </p:sp>
      <p:sp>
        <p:nvSpPr>
          <p:cNvPr id="11" name="Freeform 11"/>
          <p:cNvSpPr/>
          <p:nvPr/>
        </p:nvSpPr>
        <p:spPr>
          <a:xfrm>
            <a:off x="1028700" y="8681868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2" name="Freeform 12"/>
          <p:cNvSpPr/>
          <p:nvPr/>
        </p:nvSpPr>
        <p:spPr>
          <a:xfrm>
            <a:off x="9776131" y="1328277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3" name="TextBox 13"/>
          <p:cNvSpPr txBox="1"/>
          <p:nvPr/>
        </p:nvSpPr>
        <p:spPr>
          <a:xfrm>
            <a:off x="1028700" y="4435035"/>
            <a:ext cx="7092049" cy="2782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2"/>
              </a:lnSpc>
            </a:pPr>
            <a:endParaRPr dirty="0"/>
          </a:p>
          <a:p>
            <a:pPr>
              <a:lnSpc>
                <a:spcPts val="3072"/>
              </a:lnSpc>
            </a:pPr>
            <a:endParaRPr dirty="0"/>
          </a:p>
          <a:p>
            <a:pPr marL="473818" lvl="1" indent="-236909">
              <a:lnSpc>
                <a:spcPts val="3072"/>
              </a:lnSpc>
              <a:buFont typeface="Arial"/>
              <a:buChar char="•"/>
            </a:pPr>
            <a:r>
              <a:rPr lang="en-US" sz="2194" spc="427" dirty="0">
                <a:solidFill>
                  <a:srgbClr val="272B64"/>
                </a:solidFill>
                <a:latin typeface="Raleway 1"/>
              </a:rPr>
              <a:t>ЗБІЛЬШЕННЯ КІЛЬКОСТІ ЗАЯВОК НА ЗАПИ</a:t>
            </a:r>
            <a:r>
              <a:rPr lang="ru-RU" sz="2194" spc="427" dirty="0">
                <a:solidFill>
                  <a:srgbClr val="272B64"/>
                </a:solidFill>
                <a:latin typeface="Raleway 1"/>
              </a:rPr>
              <a:t>С НА ПРИЙОМ ДО Л</a:t>
            </a:r>
            <a:r>
              <a:rPr lang="uk-UA" sz="2194" spc="427" dirty="0">
                <a:solidFill>
                  <a:srgbClr val="272B64"/>
                </a:solidFill>
                <a:latin typeface="Raleway 1"/>
              </a:rPr>
              <a:t>ІКАРЯ</a:t>
            </a:r>
            <a:r>
              <a:rPr lang="en-US" sz="2194" spc="427" dirty="0">
                <a:solidFill>
                  <a:srgbClr val="272B64"/>
                </a:solidFill>
                <a:latin typeface="Raleway 1"/>
              </a:rPr>
              <a:t>, З ЦІНОЮ НЕ БІЛЬШЕ 40ГРН ЗА ЛІД.</a:t>
            </a:r>
          </a:p>
          <a:p>
            <a:pPr>
              <a:lnSpc>
                <a:spcPts val="3072"/>
              </a:lnSpc>
            </a:pPr>
            <a:r>
              <a:rPr lang="en-US" sz="2194" spc="427" dirty="0">
                <a:solidFill>
                  <a:srgbClr val="272B64"/>
                </a:solidFill>
                <a:latin typeface="Raleway 1"/>
              </a:rPr>
              <a:t> </a:t>
            </a:r>
          </a:p>
          <a:p>
            <a:pPr>
              <a:lnSpc>
                <a:spcPts val="3072"/>
              </a:lnSpc>
            </a:pPr>
            <a:endParaRPr lang="en-US" sz="2194" spc="427" dirty="0">
              <a:solidFill>
                <a:srgbClr val="272B64"/>
              </a:solidFill>
              <a:latin typeface="Raleway 1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39310" y="9258300"/>
            <a:ext cx="10148690" cy="1028700"/>
            <a:chOff x="0" y="0"/>
            <a:chExt cx="3193594" cy="4699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93594" cy="469951"/>
            </a:xfrm>
            <a:custGeom>
              <a:avLst/>
              <a:gdLst/>
              <a:ahLst/>
              <a:cxnLst/>
              <a:rect l="l" t="t" r="r" b="b"/>
              <a:pathLst>
                <a:path w="3193594" h="469951">
                  <a:moveTo>
                    <a:pt x="0" y="0"/>
                  </a:moveTo>
                  <a:lnTo>
                    <a:pt x="3193594" y="0"/>
                  </a:lnTo>
                  <a:lnTo>
                    <a:pt x="3193594" y="469951"/>
                  </a:lnTo>
                  <a:lnTo>
                    <a:pt x="0" y="469951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3193594" cy="5271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-17148"/>
            <a:ext cx="6319770" cy="1019206"/>
            <a:chOff x="0" y="0"/>
            <a:chExt cx="3193594" cy="46995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93594" cy="469951"/>
            </a:xfrm>
            <a:custGeom>
              <a:avLst/>
              <a:gdLst/>
              <a:ahLst/>
              <a:cxnLst/>
              <a:rect l="l" t="t" r="r" b="b"/>
              <a:pathLst>
                <a:path w="3193594" h="469951">
                  <a:moveTo>
                    <a:pt x="0" y="0"/>
                  </a:moveTo>
                  <a:lnTo>
                    <a:pt x="3193594" y="0"/>
                  </a:lnTo>
                  <a:lnTo>
                    <a:pt x="3193594" y="469951"/>
                  </a:lnTo>
                  <a:lnTo>
                    <a:pt x="0" y="469951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3193594" cy="5271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870870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150354" y="3119311"/>
            <a:ext cx="7988956" cy="3005043"/>
          </a:xfrm>
          <a:custGeom>
            <a:avLst/>
            <a:gdLst/>
            <a:ahLst/>
            <a:cxnLst/>
            <a:rect l="l" t="t" r="r" b="b"/>
            <a:pathLst>
              <a:path w="7988956" h="3005043">
                <a:moveTo>
                  <a:pt x="0" y="0"/>
                </a:moveTo>
                <a:lnTo>
                  <a:pt x="7988956" y="0"/>
                </a:lnTo>
                <a:lnTo>
                  <a:pt x="7988956" y="3005043"/>
                </a:lnTo>
                <a:lnTo>
                  <a:pt x="0" y="30050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643" r="-26931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0" name="TextBox 10"/>
          <p:cNvSpPr txBox="1"/>
          <p:nvPr/>
        </p:nvSpPr>
        <p:spPr>
          <a:xfrm>
            <a:off x="6319770" y="3119311"/>
            <a:ext cx="11420079" cy="88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41"/>
              </a:lnSpc>
              <a:spcBef>
                <a:spcPct val="0"/>
              </a:spcBef>
            </a:pPr>
            <a:r>
              <a:rPr lang="en-US" sz="5172" dirty="0">
                <a:solidFill>
                  <a:srgbClr val="272B64"/>
                </a:solidFill>
                <a:latin typeface="Raleway 1 Bold"/>
              </a:rPr>
              <a:t>РЕКЛАМНІ ІНСТРУМЕНТИ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254661" y="4136953"/>
            <a:ext cx="9485188" cy="2370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769"/>
              </a:lnSpc>
            </a:pP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Використовували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рекламу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в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пошуковій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мережі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з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розбивкою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по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напрямках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.</a:t>
            </a:r>
          </a:p>
          <a:p>
            <a:pPr algn="r">
              <a:lnSpc>
                <a:spcPts val="3769"/>
              </a:lnSpc>
            </a:pPr>
            <a:r>
              <a:rPr lang="en-US" sz="2692" dirty="0">
                <a:solidFill>
                  <a:srgbClr val="272B64"/>
                </a:solidFill>
                <a:latin typeface="Raleway 1"/>
              </a:rPr>
              <a:t>В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подальшому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запустили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Perfrmance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Max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щоб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збільшити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охоплення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і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отримати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більшу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кількость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конверсій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.</a:t>
            </a:r>
          </a:p>
          <a:p>
            <a:pPr algn="r">
              <a:lnSpc>
                <a:spcPts val="3769"/>
              </a:lnSpc>
              <a:spcBef>
                <a:spcPct val="0"/>
              </a:spcBef>
            </a:pPr>
            <a:r>
              <a:rPr lang="en-US" sz="2692" dirty="0">
                <a:solidFill>
                  <a:srgbClr val="272B64"/>
                </a:solidFill>
                <a:latin typeface="Raleway 1"/>
              </a:rPr>
              <a:t>.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01980" y="6669161"/>
            <a:ext cx="6933554" cy="771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4"/>
              </a:lnSpc>
            </a:pPr>
            <a:r>
              <a:rPr lang="en-US" sz="2203">
                <a:solidFill>
                  <a:srgbClr val="272B64"/>
                </a:solidFill>
                <a:latin typeface="Raleway 1 Bold"/>
              </a:rPr>
              <a:t>ПРИКЛАД СТРУКТУРИ  КАМПАНІЙ В АКАУНТІ </a:t>
            </a:r>
          </a:p>
          <a:p>
            <a:pPr>
              <a:lnSpc>
                <a:spcPts val="3084"/>
              </a:lnSpc>
              <a:spcBef>
                <a:spcPct val="0"/>
              </a:spcBef>
            </a:pPr>
            <a:endParaRPr lang="en-US" sz="2203">
              <a:solidFill>
                <a:srgbClr val="272B64"/>
              </a:solidFill>
              <a:latin typeface="Raleway 1 Bol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667" y="8186748"/>
            <a:ext cx="10749819" cy="2100252"/>
            <a:chOff x="0" y="0"/>
            <a:chExt cx="2831228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3886174"/>
            <a:ext cx="8641086" cy="4584528"/>
            <a:chOff x="0" y="0"/>
            <a:chExt cx="11521448" cy="6112704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5352" r="5352"/>
            <a:stretch>
              <a:fillRect/>
            </a:stretch>
          </p:blipFill>
          <p:spPr>
            <a:xfrm>
              <a:off x="0" y="0"/>
              <a:ext cx="11521448" cy="6112704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866536" y="2732799"/>
            <a:ext cx="8115300" cy="738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19"/>
              </a:lnSpc>
              <a:spcBef>
                <a:spcPct val="0"/>
              </a:spcBef>
            </a:pPr>
            <a:r>
              <a:rPr lang="en-US" sz="4299">
                <a:solidFill>
                  <a:srgbClr val="272B64"/>
                </a:solidFill>
                <a:latin typeface="Raleway 1 Bold"/>
              </a:rPr>
              <a:t>ВИКОНАНІ РОБОТИ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1" y="0"/>
            <a:ext cx="18288001" cy="1028700"/>
            <a:chOff x="0" y="0"/>
            <a:chExt cx="5535036" cy="55315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535036" cy="553153"/>
            </a:xfrm>
            <a:custGeom>
              <a:avLst/>
              <a:gdLst/>
              <a:ahLst/>
              <a:cxnLst/>
              <a:rect l="l" t="t" r="r" b="b"/>
              <a:pathLst>
                <a:path w="5535036" h="553153">
                  <a:moveTo>
                    <a:pt x="0" y="0"/>
                  </a:moveTo>
                  <a:lnTo>
                    <a:pt x="5535036" y="0"/>
                  </a:lnTo>
                  <a:lnTo>
                    <a:pt x="5535036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5535036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5250796" y="892143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2" name="TextBox 12"/>
          <p:cNvSpPr txBox="1"/>
          <p:nvPr/>
        </p:nvSpPr>
        <p:spPr>
          <a:xfrm>
            <a:off x="10876619" y="3414154"/>
            <a:ext cx="7157374" cy="5656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Контроль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якості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пошукових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запитів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та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розширення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списку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мінус-слів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Контроль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якості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місць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розміщення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для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Performance Max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кампаній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 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Контроль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якості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об’єктів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для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Performance Max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кампаній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 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Аналіз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конкурентів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 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Створення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оголошень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з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новими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УТП;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Коригування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ставок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та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стратегій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призначення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ставок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для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виходу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на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планові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показники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</a:t>
            </a:r>
          </a:p>
          <a:p>
            <a:pPr>
              <a:lnSpc>
                <a:spcPts val="3731"/>
              </a:lnSpc>
            </a:pPr>
            <a:endParaRPr lang="en-US" sz="2665" dirty="0">
              <a:solidFill>
                <a:srgbClr val="272B64"/>
              </a:solidFill>
              <a:latin typeface="Raleway 1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" y="0"/>
            <a:ext cx="18288001" cy="970856"/>
            <a:chOff x="0" y="0"/>
            <a:chExt cx="5934567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34567" cy="553153"/>
            </a:xfrm>
            <a:custGeom>
              <a:avLst/>
              <a:gdLst/>
              <a:ahLst/>
              <a:cxnLst/>
              <a:rect l="l" t="t" r="r" b="b"/>
              <a:pathLst>
                <a:path w="5934567" h="553153">
                  <a:moveTo>
                    <a:pt x="0" y="0"/>
                  </a:moveTo>
                  <a:lnTo>
                    <a:pt x="5934567" y="0"/>
                  </a:lnTo>
                  <a:lnTo>
                    <a:pt x="5934567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934567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870870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>
            <a:off x="15254467" y="8700445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5" y="0"/>
                </a:lnTo>
                <a:lnTo>
                  <a:pt x="2008505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7" name="TextBox 7"/>
          <p:cNvSpPr txBox="1"/>
          <p:nvPr/>
        </p:nvSpPr>
        <p:spPr>
          <a:xfrm>
            <a:off x="4384559" y="1491913"/>
            <a:ext cx="9978694" cy="123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4"/>
              </a:lnSpc>
            </a:pPr>
            <a:r>
              <a:rPr lang="en-US" sz="4360" dirty="0">
                <a:solidFill>
                  <a:srgbClr val="272B64"/>
                </a:solidFill>
                <a:latin typeface="Raleway 1 Bold"/>
              </a:rPr>
              <a:t>РЕЗУЛЬТАТИ</a:t>
            </a:r>
          </a:p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dirty="0" err="1">
                <a:solidFill>
                  <a:srgbClr val="272B64"/>
                </a:solidFill>
                <a:latin typeface="Raleway 1"/>
              </a:rPr>
              <a:t>період</a:t>
            </a:r>
            <a:r>
              <a:rPr lang="en-US" sz="2599" dirty="0">
                <a:solidFill>
                  <a:srgbClr val="272B64"/>
                </a:solidFill>
                <a:latin typeface="Raleway 1"/>
              </a:rPr>
              <a:t>:  01.04 - 30.0</a:t>
            </a:r>
            <a:r>
              <a:rPr lang="uk-UA" sz="2599" dirty="0">
                <a:solidFill>
                  <a:srgbClr val="272B64"/>
                </a:solidFill>
                <a:latin typeface="Raleway 1"/>
              </a:rPr>
              <a:t>8</a:t>
            </a:r>
            <a:r>
              <a:rPr lang="en-US" sz="2599" dirty="0">
                <a:solidFill>
                  <a:srgbClr val="272B64"/>
                </a:solidFill>
                <a:latin typeface="Raleway 1"/>
              </a:rPr>
              <a:t>.2023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6288" y="3001976"/>
            <a:ext cx="12219504" cy="1562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39"/>
              </a:lnSpc>
              <a:spcBef>
                <a:spcPct val="0"/>
              </a:spcBef>
            </a:pPr>
            <a:r>
              <a:rPr lang="en-US" sz="1400" spc="437" dirty="0">
                <a:solidFill>
                  <a:srgbClr val="272B64"/>
                </a:solidFill>
                <a:latin typeface="Roboto"/>
              </a:rPr>
              <a:t>ЗАВДЯКИ КОМПЛЕКСНІЙ РОБОТІ З ПРОЕКТОМ ВДАЛОСЬ ОТРИМАТИ</a:t>
            </a:r>
          </a:p>
          <a:p>
            <a:pPr>
              <a:lnSpc>
                <a:spcPts val="3139"/>
              </a:lnSpc>
              <a:spcBef>
                <a:spcPct val="0"/>
              </a:spcBef>
            </a:pPr>
            <a:endParaRPr lang="en-US" sz="1400" spc="437" dirty="0">
              <a:solidFill>
                <a:srgbClr val="272B64"/>
              </a:solidFill>
              <a:latin typeface="Roboto"/>
            </a:endParaRPr>
          </a:p>
          <a:p>
            <a:pPr marL="484201" lvl="1" indent="-242101">
              <a:lnSpc>
                <a:spcPts val="3139"/>
              </a:lnSpc>
              <a:buFont typeface="Arial"/>
              <a:buChar char="•"/>
            </a:pPr>
            <a:r>
              <a:rPr lang="en-US" sz="1400" spc="437" dirty="0">
                <a:solidFill>
                  <a:srgbClr val="272B64"/>
                </a:solidFill>
                <a:latin typeface="Roboto"/>
              </a:rPr>
              <a:t>КІЛЬКІСТЬ </a:t>
            </a:r>
            <a:r>
              <a:rPr lang="ru-RU" sz="1400" spc="437" dirty="0">
                <a:solidFill>
                  <a:srgbClr val="272B64"/>
                </a:solidFill>
                <a:latin typeface="Roboto"/>
              </a:rPr>
              <a:t>ЗАЯВОК </a:t>
            </a:r>
            <a:r>
              <a:rPr lang="en-US" sz="1400" spc="437" dirty="0">
                <a:solidFill>
                  <a:srgbClr val="272B64"/>
                </a:solidFill>
                <a:latin typeface="Roboto"/>
              </a:rPr>
              <a:t>= 15 33</a:t>
            </a:r>
            <a:r>
              <a:rPr lang="ru-RU" sz="1400" spc="437" dirty="0">
                <a:solidFill>
                  <a:srgbClr val="272B64"/>
                </a:solidFill>
                <a:latin typeface="Roboto"/>
              </a:rPr>
              <a:t>2</a:t>
            </a:r>
            <a:r>
              <a:rPr lang="en-US" sz="1400" spc="437" dirty="0">
                <a:solidFill>
                  <a:srgbClr val="272B64"/>
                </a:solidFill>
                <a:latin typeface="Roboto"/>
              </a:rPr>
              <a:t>;</a:t>
            </a:r>
          </a:p>
          <a:p>
            <a:pPr marL="484201" lvl="1" indent="-242101">
              <a:lnSpc>
                <a:spcPts val="3139"/>
              </a:lnSpc>
              <a:buFont typeface="Arial"/>
              <a:buChar char="•"/>
            </a:pPr>
            <a:r>
              <a:rPr lang="en-US" sz="1400" spc="437" dirty="0">
                <a:solidFill>
                  <a:srgbClr val="272B64"/>
                </a:solidFill>
                <a:latin typeface="Roboto"/>
              </a:rPr>
              <a:t>СЕРЕДНЯ CPА - 52,09 </a:t>
            </a:r>
            <a:r>
              <a:rPr lang="en-US" sz="1400" spc="437" dirty="0">
                <a:solidFill>
                  <a:srgbClr val="272B64"/>
                </a:solidFill>
                <a:latin typeface="Roboto Bold"/>
              </a:rPr>
              <a:t>ГРН.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143939041"/>
              </p:ext>
            </p:extLst>
          </p:nvPr>
        </p:nvGraphicFramePr>
        <p:xfrm>
          <a:off x="1828800" y="4991100"/>
          <a:ext cx="6400800" cy="5108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636408442"/>
              </p:ext>
            </p:extLst>
          </p:nvPr>
        </p:nvGraphicFramePr>
        <p:xfrm>
          <a:off x="10062071" y="4991099"/>
          <a:ext cx="6400800" cy="5108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6269787" y="4620108"/>
            <a:ext cx="62082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200" dirty="0">
                <a:solidFill>
                  <a:srgbClr val="272B64"/>
                </a:solidFill>
              </a:rPr>
              <a:t>Графік</a:t>
            </a:r>
            <a:r>
              <a:rPr lang="ru-RU" sz="1200" dirty="0">
                <a:solidFill>
                  <a:srgbClr val="272B64"/>
                </a:solidFill>
              </a:rPr>
              <a:t>и</a:t>
            </a:r>
            <a:r>
              <a:rPr lang="uk-UA" sz="1200" dirty="0">
                <a:solidFill>
                  <a:srgbClr val="272B64"/>
                </a:solidFill>
              </a:rPr>
              <a:t> побудовано по даних з місячних звітів. Звіти готували за даними з </a:t>
            </a:r>
            <a:r>
              <a:rPr lang="en-US" sz="1200" dirty="0">
                <a:solidFill>
                  <a:srgbClr val="272B64"/>
                </a:solidFill>
              </a:rPr>
              <a:t>Google Analytics</a:t>
            </a:r>
            <a:endParaRPr lang="ru-RU" sz="1200" dirty="0">
              <a:solidFill>
                <a:srgbClr val="272B64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28707" y="3193708"/>
            <a:ext cx="13604707" cy="2250910"/>
            <a:chOff x="0" y="0"/>
            <a:chExt cx="3583133" cy="5928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83133" cy="592832"/>
            </a:xfrm>
            <a:custGeom>
              <a:avLst/>
              <a:gdLst/>
              <a:ahLst/>
              <a:cxnLst/>
              <a:rect l="l" t="t" r="r" b="b"/>
              <a:pathLst>
                <a:path w="3583133" h="592832">
                  <a:moveTo>
                    <a:pt x="0" y="0"/>
                  </a:moveTo>
                  <a:lnTo>
                    <a:pt x="3583133" y="0"/>
                  </a:lnTo>
                  <a:lnTo>
                    <a:pt x="3583133" y="592832"/>
                  </a:lnTo>
                  <a:lnTo>
                    <a:pt x="0" y="592832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3583133" cy="6499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964622" y="3275750"/>
            <a:ext cx="12358756" cy="1949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78"/>
              </a:lnSpc>
              <a:spcBef>
                <a:spcPct val="0"/>
              </a:spcBef>
            </a:pPr>
            <a:r>
              <a:rPr lang="en-US" sz="8800" dirty="0">
                <a:solidFill>
                  <a:srgbClr val="E8F0FF"/>
                </a:solidFill>
                <a:latin typeface="Raleway 1 Bold"/>
              </a:rPr>
              <a:t>ДЯКУЮ ЗА УВАГУ</a:t>
            </a:r>
            <a:r>
              <a:rPr lang="uk-UA" sz="8800" dirty="0">
                <a:solidFill>
                  <a:srgbClr val="E8F0FF"/>
                </a:solidFill>
                <a:latin typeface="Raleway 1 Bold"/>
              </a:rPr>
              <a:t>!</a:t>
            </a:r>
            <a:endParaRPr lang="en-US" sz="8800" dirty="0">
              <a:solidFill>
                <a:srgbClr val="E8F0FF"/>
              </a:solidFill>
              <a:latin typeface="Raleway 1 Bold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1010077" y="9236874"/>
            <a:ext cx="7277924" cy="1050126"/>
            <a:chOff x="0" y="0"/>
            <a:chExt cx="2831228" cy="5531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0"/>
            <a:ext cx="7407862" cy="1050126"/>
            <a:chOff x="0" y="0"/>
            <a:chExt cx="2831228" cy="5531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324454" y="7821437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5" y="0"/>
                </a:lnTo>
                <a:lnTo>
                  <a:pt x="2008505" y="1099199"/>
                </a:lnTo>
                <a:lnTo>
                  <a:pt x="0" y="10991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3" name="Freeform 13"/>
          <p:cNvSpPr/>
          <p:nvPr/>
        </p:nvSpPr>
        <p:spPr>
          <a:xfrm>
            <a:off x="14929161" y="1512007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5" y="0"/>
                </a:lnTo>
                <a:lnTo>
                  <a:pt x="2008505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9856989" y="4144908"/>
            <a:ext cx="6830823" cy="2296761"/>
            <a:chOff x="0" y="0"/>
            <a:chExt cx="1799065" cy="6049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99065" cy="604908"/>
            </a:xfrm>
            <a:custGeom>
              <a:avLst/>
              <a:gdLst/>
              <a:ahLst/>
              <a:cxnLst/>
              <a:rect l="l" t="t" r="r" b="b"/>
              <a:pathLst>
                <a:path w="1799065" h="604908">
                  <a:moveTo>
                    <a:pt x="0" y="0"/>
                  </a:moveTo>
                  <a:lnTo>
                    <a:pt x="1799065" y="0"/>
                  </a:lnTo>
                  <a:lnTo>
                    <a:pt x="1799065" y="604908"/>
                  </a:lnTo>
                  <a:lnTo>
                    <a:pt x="0" y="604908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799065" cy="6620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" y="0"/>
            <a:ext cx="18288001" cy="1028700"/>
            <a:chOff x="0" y="0"/>
            <a:chExt cx="5925276" cy="5531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25276" cy="553153"/>
            </a:xfrm>
            <a:custGeom>
              <a:avLst/>
              <a:gdLst/>
              <a:ahLst/>
              <a:cxnLst/>
              <a:rect l="l" t="t" r="r" b="b"/>
              <a:pathLst>
                <a:path w="5925276" h="553153">
                  <a:moveTo>
                    <a:pt x="0" y="0"/>
                  </a:moveTo>
                  <a:lnTo>
                    <a:pt x="5925276" y="0"/>
                  </a:lnTo>
                  <a:lnTo>
                    <a:pt x="5925276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5925276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806305" y="0"/>
            <a:ext cx="5481695" cy="10287000"/>
            <a:chOff x="0" y="0"/>
            <a:chExt cx="7308927" cy="1371600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/>
            <a:srcRect l="51521" r="15062"/>
            <a:stretch>
              <a:fillRect/>
            </a:stretch>
          </p:blipFill>
          <p:spPr>
            <a:xfrm>
              <a:off x="0" y="0"/>
              <a:ext cx="7308927" cy="13716000"/>
            </a:xfrm>
            <a:prstGeom prst="rect">
              <a:avLst/>
            </a:prstGeom>
          </p:spPr>
        </p:pic>
      </p:grpSp>
      <p:sp>
        <p:nvSpPr>
          <p:cNvPr id="10" name="TextBox 10"/>
          <p:cNvSpPr txBox="1"/>
          <p:nvPr/>
        </p:nvSpPr>
        <p:spPr>
          <a:xfrm>
            <a:off x="1028700" y="3621888"/>
            <a:ext cx="10354082" cy="779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4"/>
              </a:lnSpc>
              <a:spcBef>
                <a:spcPct val="0"/>
              </a:spcBef>
            </a:pPr>
            <a:r>
              <a:rPr lang="en-US" sz="4546">
                <a:solidFill>
                  <a:srgbClr val="272B64"/>
                </a:solidFill>
                <a:latin typeface="Raleway 1 Bold"/>
              </a:rPr>
              <a:t>ЦІЛІ ПРОЕКТУ </a:t>
            </a:r>
          </a:p>
        </p:txBody>
      </p:sp>
      <p:sp>
        <p:nvSpPr>
          <p:cNvPr id="11" name="Freeform 11"/>
          <p:cNvSpPr/>
          <p:nvPr/>
        </p:nvSpPr>
        <p:spPr>
          <a:xfrm>
            <a:off x="1028700" y="8681868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2" name="Freeform 12"/>
          <p:cNvSpPr/>
          <p:nvPr/>
        </p:nvSpPr>
        <p:spPr>
          <a:xfrm>
            <a:off x="9776131" y="1328277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3" name="TextBox 13"/>
          <p:cNvSpPr txBox="1"/>
          <p:nvPr/>
        </p:nvSpPr>
        <p:spPr>
          <a:xfrm>
            <a:off x="1028700" y="4659164"/>
            <a:ext cx="7850017" cy="323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67"/>
              </a:lnSpc>
            </a:pPr>
            <a:endParaRPr dirty="0"/>
          </a:p>
          <a:p>
            <a:pPr marL="550126" lvl="1" indent="-275063" algn="just">
              <a:lnSpc>
                <a:spcPts val="3567"/>
              </a:lnSpc>
              <a:buFont typeface="Arial"/>
              <a:buChar char="•"/>
            </a:pP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Вийти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на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загальний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дохід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від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 200 000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грн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на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місяць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;</a:t>
            </a:r>
          </a:p>
          <a:p>
            <a:pPr marL="550126" lvl="1" indent="-275063" algn="just">
              <a:lnSpc>
                <a:spcPts val="3567"/>
              </a:lnSpc>
              <a:buFont typeface="Arial"/>
              <a:buChar char="•"/>
            </a:pP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Отримати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показник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ROAS ~300%; </a:t>
            </a:r>
          </a:p>
          <a:p>
            <a:pPr marL="550126" lvl="1" indent="-275063" algn="just">
              <a:lnSpc>
                <a:spcPts val="3567"/>
              </a:lnSpc>
              <a:buFont typeface="Arial"/>
              <a:buChar char="•"/>
            </a:pP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Збільшити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кількість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трансакцій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на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сайті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до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200+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на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місяць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;</a:t>
            </a:r>
          </a:p>
          <a:p>
            <a:pPr algn="just">
              <a:lnSpc>
                <a:spcPts val="3567"/>
              </a:lnSpc>
              <a:spcBef>
                <a:spcPct val="0"/>
              </a:spcBef>
            </a:pP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39310" y="9258300"/>
            <a:ext cx="10148690" cy="1028700"/>
            <a:chOff x="0" y="0"/>
            <a:chExt cx="3193594" cy="4699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93594" cy="469951"/>
            </a:xfrm>
            <a:custGeom>
              <a:avLst/>
              <a:gdLst/>
              <a:ahLst/>
              <a:cxnLst/>
              <a:rect l="l" t="t" r="r" b="b"/>
              <a:pathLst>
                <a:path w="3193594" h="469951">
                  <a:moveTo>
                    <a:pt x="0" y="0"/>
                  </a:moveTo>
                  <a:lnTo>
                    <a:pt x="3193594" y="0"/>
                  </a:lnTo>
                  <a:lnTo>
                    <a:pt x="3193594" y="469951"/>
                  </a:lnTo>
                  <a:lnTo>
                    <a:pt x="0" y="469951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3193594" cy="5271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-19604"/>
            <a:ext cx="6319770" cy="1048303"/>
            <a:chOff x="0" y="0"/>
            <a:chExt cx="3193594" cy="46995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93594" cy="469951"/>
            </a:xfrm>
            <a:custGeom>
              <a:avLst/>
              <a:gdLst/>
              <a:ahLst/>
              <a:cxnLst/>
              <a:rect l="l" t="t" r="r" b="b"/>
              <a:pathLst>
                <a:path w="3193594" h="469951">
                  <a:moveTo>
                    <a:pt x="0" y="0"/>
                  </a:moveTo>
                  <a:lnTo>
                    <a:pt x="3193594" y="0"/>
                  </a:lnTo>
                  <a:lnTo>
                    <a:pt x="3193594" y="469951"/>
                  </a:lnTo>
                  <a:lnTo>
                    <a:pt x="0" y="469951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3193594" cy="5271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870870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526522" y="2322912"/>
            <a:ext cx="7612788" cy="4498493"/>
          </a:xfrm>
          <a:custGeom>
            <a:avLst/>
            <a:gdLst/>
            <a:ahLst/>
            <a:cxnLst/>
            <a:rect l="l" t="t" r="r" b="b"/>
            <a:pathLst>
              <a:path w="7612788" h="4498493">
                <a:moveTo>
                  <a:pt x="0" y="0"/>
                </a:moveTo>
                <a:lnTo>
                  <a:pt x="7612787" y="0"/>
                </a:lnTo>
                <a:lnTo>
                  <a:pt x="7612787" y="4498492"/>
                </a:lnTo>
                <a:lnTo>
                  <a:pt x="0" y="44984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892" t="-38102" r="-41207" b="-540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0" name="TextBox 10"/>
          <p:cNvSpPr txBox="1"/>
          <p:nvPr/>
        </p:nvSpPr>
        <p:spPr>
          <a:xfrm>
            <a:off x="6319770" y="1990527"/>
            <a:ext cx="11420079" cy="88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41"/>
              </a:lnSpc>
              <a:spcBef>
                <a:spcPct val="0"/>
              </a:spcBef>
            </a:pPr>
            <a:r>
              <a:rPr lang="en-US" sz="5172">
                <a:solidFill>
                  <a:srgbClr val="272B64"/>
                </a:solidFill>
                <a:latin typeface="Raleway 1 Bold"/>
              </a:rPr>
              <a:t>РЕКЛАМНІ ІНСТРУМЕНТИ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254660" y="3168619"/>
            <a:ext cx="9485188" cy="1304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89"/>
              </a:lnSpc>
            </a:pPr>
            <a:r>
              <a:rPr lang="en-US" sz="2492">
                <a:solidFill>
                  <a:srgbClr val="272B64"/>
                </a:solidFill>
                <a:latin typeface="Raleway 1"/>
              </a:rPr>
              <a:t>Звертаючи увагу на специфіку  ніші прийняли рішення використовувати Google Search Ads</a:t>
            </a:r>
          </a:p>
          <a:p>
            <a:pPr algn="r">
              <a:lnSpc>
                <a:spcPts val="3489"/>
              </a:lnSpc>
              <a:spcBef>
                <a:spcPct val="0"/>
              </a:spcBef>
            </a:pPr>
            <a:endParaRPr lang="en-US" sz="2492">
              <a:solidFill>
                <a:srgbClr val="272B64"/>
              </a:solidFill>
              <a:latin typeface="Raleway 1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254660" y="4415802"/>
            <a:ext cx="9485188" cy="2177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89"/>
              </a:lnSpc>
            </a:pPr>
            <a:r>
              <a:rPr lang="en-US" sz="2492">
                <a:solidFill>
                  <a:srgbClr val="272B64"/>
                </a:solidFill>
                <a:latin typeface="Raleway 1"/>
              </a:rPr>
              <a:t>Також намагались запустити Google Shopping кампанії, але був заблокований Merchant Centre.</a:t>
            </a:r>
          </a:p>
          <a:p>
            <a:pPr algn="r">
              <a:lnSpc>
                <a:spcPts val="3489"/>
              </a:lnSpc>
            </a:pPr>
            <a:r>
              <a:rPr lang="en-US" sz="2492">
                <a:solidFill>
                  <a:srgbClr val="272B64"/>
                </a:solidFill>
                <a:latin typeface="Raleway 1"/>
              </a:rPr>
              <a:t>Намагались вирішити це питання з підтримкою Google, але результату від консультації не отримали.</a:t>
            </a:r>
          </a:p>
          <a:p>
            <a:pPr algn="r">
              <a:lnSpc>
                <a:spcPts val="3489"/>
              </a:lnSpc>
              <a:spcBef>
                <a:spcPct val="0"/>
              </a:spcBef>
            </a:pPr>
            <a:endParaRPr lang="en-US" sz="2492">
              <a:solidFill>
                <a:srgbClr val="272B64"/>
              </a:solidFill>
              <a:latin typeface="Raleway 1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38200" y="7361397"/>
            <a:ext cx="6933554" cy="771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4"/>
              </a:lnSpc>
            </a:pPr>
            <a:r>
              <a:rPr lang="en-US" sz="2203" dirty="0">
                <a:solidFill>
                  <a:srgbClr val="272B64"/>
                </a:solidFill>
                <a:latin typeface="Raleway 1 Bold"/>
              </a:rPr>
              <a:t>ПРИКЛАД СТРУКТУРИ  КАМПАНІЙ В АКАУНТІ </a:t>
            </a:r>
          </a:p>
          <a:p>
            <a:pPr>
              <a:lnSpc>
                <a:spcPts val="3084"/>
              </a:lnSpc>
              <a:spcBef>
                <a:spcPct val="0"/>
              </a:spcBef>
            </a:pPr>
            <a:endParaRPr lang="en-US" sz="2203" dirty="0">
              <a:solidFill>
                <a:srgbClr val="272B64"/>
              </a:solidFill>
              <a:latin typeface="Raleway 1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186748"/>
            <a:ext cx="10299096" cy="2100252"/>
            <a:chOff x="0" y="0"/>
            <a:chExt cx="2831228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2516079"/>
            <a:ext cx="8115300" cy="738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19"/>
              </a:lnSpc>
              <a:spcBef>
                <a:spcPct val="0"/>
              </a:spcBef>
            </a:pPr>
            <a:r>
              <a:rPr lang="en-US" sz="4299">
                <a:solidFill>
                  <a:srgbClr val="272B64"/>
                </a:solidFill>
                <a:latin typeface="Raleway 1 Bold"/>
              </a:rPr>
              <a:t>ВИКОНАНІ РОБОТИ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99096" y="3505827"/>
            <a:ext cx="7157374" cy="5219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Контроль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якості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пошукових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запитів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та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розширення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списку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мінус-слів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Аналіз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найбільш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рентабельних</a:t>
            </a:r>
            <a:r>
              <a:rPr lang="ru-RU" sz="2665" dirty="0">
                <a:solidFill>
                  <a:srgbClr val="272B64"/>
                </a:solidFill>
                <a:latin typeface="Raleway 1"/>
              </a:rPr>
              <a:t> та </a:t>
            </a:r>
            <a:r>
              <a:rPr lang="uk-UA" sz="2665" dirty="0">
                <a:solidFill>
                  <a:srgbClr val="272B64"/>
                </a:solidFill>
                <a:latin typeface="Raleway 1"/>
              </a:rPr>
              <a:t>конверсійних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товарів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uk-UA" sz="2665" dirty="0">
                <a:solidFill>
                  <a:srgbClr val="272B64"/>
                </a:solidFill>
                <a:latin typeface="Raleway 1"/>
              </a:rPr>
              <a:t>для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їх</a:t>
            </a:r>
            <a:r>
              <a:rPr lang="ru-RU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ru-RU" sz="2665" dirty="0" err="1">
                <a:solidFill>
                  <a:srgbClr val="272B64"/>
                </a:solidFill>
                <a:latin typeface="Raleway 1"/>
              </a:rPr>
              <a:t>масштабування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Аналіз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конкурентів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 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Створення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оголошень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з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новими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УТП;</a:t>
            </a:r>
          </a:p>
          <a:p>
            <a:pPr marL="575439" lvl="1" indent="-287720">
              <a:lnSpc>
                <a:spcPts val="3731"/>
              </a:lnSpc>
              <a:buFont typeface="Arial"/>
              <a:buChar char="•"/>
            </a:pP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Коригування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ставок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та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стратегій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призначення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ставок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для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виходу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на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планові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65" dirty="0" err="1">
                <a:solidFill>
                  <a:srgbClr val="272B64"/>
                </a:solidFill>
                <a:latin typeface="Raleway 1"/>
              </a:rPr>
              <a:t>показники</a:t>
            </a:r>
            <a:r>
              <a:rPr lang="en-US" sz="2665" dirty="0">
                <a:solidFill>
                  <a:srgbClr val="272B64"/>
                </a:solidFill>
                <a:latin typeface="Raleway 1"/>
              </a:rPr>
              <a:t>;</a:t>
            </a:r>
          </a:p>
          <a:p>
            <a:pPr>
              <a:lnSpc>
                <a:spcPts val="3731"/>
              </a:lnSpc>
            </a:pPr>
            <a:endParaRPr lang="en-US" sz="2665" dirty="0">
              <a:solidFill>
                <a:srgbClr val="272B64"/>
              </a:solidFill>
              <a:latin typeface="Raleway 1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-1" y="0"/>
            <a:ext cx="18288001" cy="1028700"/>
            <a:chOff x="0" y="0"/>
            <a:chExt cx="5535036" cy="5531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535036" cy="553153"/>
            </a:xfrm>
            <a:custGeom>
              <a:avLst/>
              <a:gdLst/>
              <a:ahLst/>
              <a:cxnLst/>
              <a:rect l="l" t="t" r="r" b="b"/>
              <a:pathLst>
                <a:path w="5535036" h="553153">
                  <a:moveTo>
                    <a:pt x="0" y="0"/>
                  </a:moveTo>
                  <a:lnTo>
                    <a:pt x="5535036" y="0"/>
                  </a:lnTo>
                  <a:lnTo>
                    <a:pt x="5535036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5535036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5250796" y="892143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5" name="Group 5"/>
          <p:cNvGrpSpPr/>
          <p:nvPr/>
        </p:nvGrpSpPr>
        <p:grpSpPr>
          <a:xfrm>
            <a:off x="1028700" y="3577999"/>
            <a:ext cx="8641086" cy="5147205"/>
            <a:chOff x="0" y="0"/>
            <a:chExt cx="11521448" cy="6112704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/>
            <a:srcRect l="5352" r="5352"/>
            <a:stretch>
              <a:fillRect/>
            </a:stretch>
          </p:blipFill>
          <p:spPr>
            <a:xfrm>
              <a:off x="0" y="0"/>
              <a:ext cx="11521448" cy="61127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" y="0"/>
            <a:ext cx="18288001" cy="970856"/>
            <a:chOff x="0" y="0"/>
            <a:chExt cx="5934567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34567" cy="553153"/>
            </a:xfrm>
            <a:custGeom>
              <a:avLst/>
              <a:gdLst/>
              <a:ahLst/>
              <a:cxnLst/>
              <a:rect l="l" t="t" r="r" b="b"/>
              <a:pathLst>
                <a:path w="5934567" h="553153">
                  <a:moveTo>
                    <a:pt x="0" y="0"/>
                  </a:moveTo>
                  <a:lnTo>
                    <a:pt x="5934567" y="0"/>
                  </a:lnTo>
                  <a:lnTo>
                    <a:pt x="5934567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934567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254467" y="8700445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5" y="0"/>
                </a:lnTo>
                <a:lnTo>
                  <a:pt x="2008505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7" name="TextBox 7"/>
          <p:cNvSpPr txBox="1"/>
          <p:nvPr/>
        </p:nvSpPr>
        <p:spPr>
          <a:xfrm>
            <a:off x="4154652" y="1253768"/>
            <a:ext cx="9978694" cy="72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4"/>
              </a:lnSpc>
            </a:pPr>
            <a:r>
              <a:rPr lang="en-US" sz="4360" dirty="0">
                <a:solidFill>
                  <a:srgbClr val="272B64"/>
                </a:solidFill>
                <a:latin typeface="Raleway 1 Bold"/>
              </a:rPr>
              <a:t>РЕЗУЛЬТАТИ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95400" y="2636991"/>
            <a:ext cx="16611600" cy="1987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39"/>
              </a:lnSpc>
              <a:spcBef>
                <a:spcPct val="0"/>
              </a:spcBef>
            </a:pPr>
            <a:r>
              <a:rPr lang="en-US" sz="1600" spc="437" dirty="0">
                <a:solidFill>
                  <a:srgbClr val="272B64"/>
                </a:solidFill>
                <a:latin typeface="Roboto"/>
              </a:rPr>
              <a:t>ЗАВДЯКИ КОМПЛЕКСНІЙ РОБОТІ З ПРОЕКТОМ ВДАЛОСЬ ОТРИМАТИ</a:t>
            </a:r>
            <a:r>
              <a:rPr lang="ru-RU" sz="1600" spc="437" dirty="0">
                <a:solidFill>
                  <a:srgbClr val="272B64"/>
                </a:solidFill>
                <a:latin typeface="Roboto"/>
              </a:rPr>
              <a:t>:</a:t>
            </a:r>
            <a:endParaRPr lang="en-US" sz="1600" spc="437" dirty="0">
              <a:solidFill>
                <a:srgbClr val="272B64"/>
              </a:solidFill>
              <a:latin typeface="Roboto"/>
            </a:endParaRPr>
          </a:p>
          <a:p>
            <a:pPr>
              <a:lnSpc>
                <a:spcPts val="3139"/>
              </a:lnSpc>
              <a:spcBef>
                <a:spcPct val="0"/>
              </a:spcBef>
            </a:pPr>
            <a:endParaRPr lang="en-US" sz="1600" spc="437" dirty="0">
              <a:solidFill>
                <a:srgbClr val="272B64"/>
              </a:solidFill>
              <a:latin typeface="Roboto"/>
            </a:endParaRPr>
          </a:p>
          <a:p>
            <a:pPr marL="484201" lvl="1" indent="-242101">
              <a:lnSpc>
                <a:spcPts val="3139"/>
              </a:lnSpc>
              <a:buFont typeface="Arial"/>
              <a:buChar char="•"/>
            </a:pPr>
            <a:r>
              <a:rPr lang="en-US" sz="1600" spc="437" dirty="0">
                <a:solidFill>
                  <a:srgbClr val="272B64"/>
                </a:solidFill>
                <a:latin typeface="Roboto"/>
              </a:rPr>
              <a:t>ЗАГАЛЬНИЙ ДОХІД = </a:t>
            </a:r>
            <a:r>
              <a:rPr lang="en-US" sz="1600" spc="437" dirty="0">
                <a:solidFill>
                  <a:srgbClr val="272B64"/>
                </a:solidFill>
                <a:latin typeface="Roboto Bold"/>
              </a:rPr>
              <a:t>1 365 196,69 ГРН</a:t>
            </a:r>
            <a:r>
              <a:rPr lang="en-US" sz="1600" spc="437" dirty="0">
                <a:solidFill>
                  <a:srgbClr val="272B64"/>
                </a:solidFill>
                <a:latin typeface="Roboto"/>
              </a:rPr>
              <a:t>;</a:t>
            </a:r>
          </a:p>
          <a:p>
            <a:pPr marL="484201" lvl="1" indent="-242101">
              <a:lnSpc>
                <a:spcPts val="3139"/>
              </a:lnSpc>
              <a:buFont typeface="Arial"/>
              <a:buChar char="•"/>
            </a:pPr>
            <a:r>
              <a:rPr lang="en-US" sz="1600" spc="437" dirty="0">
                <a:solidFill>
                  <a:srgbClr val="272B64"/>
                </a:solidFill>
                <a:latin typeface="Roboto"/>
              </a:rPr>
              <a:t>ROAS =</a:t>
            </a:r>
            <a:r>
              <a:rPr lang="en-US" sz="1600" spc="437" dirty="0">
                <a:solidFill>
                  <a:srgbClr val="272B64"/>
                </a:solidFill>
                <a:latin typeface="Roboto Bold"/>
              </a:rPr>
              <a:t> 299,56%;</a:t>
            </a:r>
            <a:endParaRPr lang="ru-RU" sz="1600" spc="437" dirty="0">
              <a:solidFill>
                <a:srgbClr val="272B64"/>
              </a:solidFill>
              <a:latin typeface="Roboto Bold"/>
            </a:endParaRPr>
          </a:p>
          <a:p>
            <a:pPr marL="242100" lvl="1">
              <a:lnSpc>
                <a:spcPts val="3139"/>
              </a:lnSpc>
            </a:pPr>
            <a:endParaRPr lang="ru-RU" sz="1600" spc="437" dirty="0">
              <a:solidFill>
                <a:srgbClr val="272B64"/>
              </a:solidFill>
              <a:latin typeface="Roboto Bold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648236" y="1916601"/>
            <a:ext cx="299152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ru-RU" dirty="0">
                <a:solidFill>
                  <a:srgbClr val="272B64"/>
                </a:solidFill>
                <a:latin typeface="Raleway 1"/>
              </a:rPr>
              <a:t>П</a:t>
            </a:r>
            <a:r>
              <a:rPr lang="en-US" dirty="0" err="1">
                <a:solidFill>
                  <a:srgbClr val="272B64"/>
                </a:solidFill>
                <a:latin typeface="Raleway 1"/>
              </a:rPr>
              <a:t>еріод</a:t>
            </a:r>
            <a:r>
              <a:rPr lang="en-US" dirty="0">
                <a:solidFill>
                  <a:srgbClr val="272B64"/>
                </a:solidFill>
                <a:latin typeface="Raleway 1"/>
              </a:rPr>
              <a:t>:  21.04 - 20.09.2023</a:t>
            </a: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4171731700"/>
              </p:ext>
            </p:extLst>
          </p:nvPr>
        </p:nvGraphicFramePr>
        <p:xfrm>
          <a:off x="6134098" y="5287548"/>
          <a:ext cx="6019800" cy="482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715000" y="4802243"/>
            <a:ext cx="73027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rgbClr val="272B64"/>
                </a:solidFill>
              </a:rPr>
              <a:t>Графік</a:t>
            </a:r>
            <a:r>
              <a:rPr lang="ru-RU" sz="1400" dirty="0">
                <a:solidFill>
                  <a:srgbClr val="272B64"/>
                </a:solidFill>
              </a:rPr>
              <a:t>и</a:t>
            </a:r>
            <a:r>
              <a:rPr lang="uk-UA" sz="1400" dirty="0">
                <a:solidFill>
                  <a:srgbClr val="272B64"/>
                </a:solidFill>
              </a:rPr>
              <a:t> побудовано по даних з місячних звітів. Звіти готували за </a:t>
            </a:r>
            <a:r>
              <a:rPr lang="uk-UA" sz="1400" dirty="0" err="1">
                <a:solidFill>
                  <a:srgbClr val="272B64"/>
                </a:solidFill>
              </a:rPr>
              <a:t>данними</a:t>
            </a:r>
            <a:r>
              <a:rPr lang="uk-UA" sz="1400" dirty="0">
                <a:solidFill>
                  <a:srgbClr val="272B64"/>
                </a:solidFill>
              </a:rPr>
              <a:t> з </a:t>
            </a:r>
            <a:r>
              <a:rPr lang="en-US" sz="1400" dirty="0">
                <a:solidFill>
                  <a:srgbClr val="272B64"/>
                </a:solidFill>
              </a:rPr>
              <a:t>Google Analytics</a:t>
            </a:r>
            <a:endParaRPr lang="ru-RU" sz="1400" dirty="0">
              <a:solidFill>
                <a:srgbClr val="272B64"/>
              </a:solidFill>
            </a:endParaRPr>
          </a:p>
        </p:txBody>
      </p:sp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1549494589"/>
              </p:ext>
            </p:extLst>
          </p:nvPr>
        </p:nvGraphicFramePr>
        <p:xfrm>
          <a:off x="12244567" y="5287548"/>
          <a:ext cx="6019800" cy="482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2864396920"/>
              </p:ext>
            </p:extLst>
          </p:nvPr>
        </p:nvGraphicFramePr>
        <p:xfrm>
          <a:off x="0" y="5287548"/>
          <a:ext cx="6019800" cy="482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9308" y="-21426"/>
            <a:ext cx="8905702" cy="2100252"/>
            <a:chOff x="0" y="0"/>
            <a:chExt cx="2831228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44000" y="9258300"/>
            <a:ext cx="9144001" cy="1028700"/>
            <a:chOff x="0" y="0"/>
            <a:chExt cx="2831228" cy="5531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701179" y="102870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10962456" y="1995078"/>
            <a:ext cx="6296844" cy="6296844"/>
          </a:xfrm>
          <a:custGeom>
            <a:avLst/>
            <a:gdLst/>
            <a:ahLst/>
            <a:cxnLst/>
            <a:rect l="l" t="t" r="r" b="b"/>
            <a:pathLst>
              <a:path w="6296844" h="6296844">
                <a:moveTo>
                  <a:pt x="0" y="0"/>
                </a:moveTo>
                <a:lnTo>
                  <a:pt x="6296844" y="0"/>
                </a:lnTo>
                <a:lnTo>
                  <a:pt x="6296844" y="6296844"/>
                </a:lnTo>
                <a:lnTo>
                  <a:pt x="0" y="62968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0" name="TextBox 10"/>
          <p:cNvSpPr txBox="1"/>
          <p:nvPr/>
        </p:nvSpPr>
        <p:spPr>
          <a:xfrm>
            <a:off x="574407" y="3278513"/>
            <a:ext cx="8569593" cy="2262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13"/>
              </a:lnSpc>
            </a:pPr>
            <a:r>
              <a:rPr lang="en-US" sz="4295">
                <a:solidFill>
                  <a:srgbClr val="272B64"/>
                </a:solidFill>
                <a:latin typeface="Raleway 1 Bold"/>
              </a:rPr>
              <a:t>АДВОКАТСЬКЕ ОБ'ЄДНАННЯ "LAWRANGE"</a:t>
            </a:r>
          </a:p>
          <a:p>
            <a:pPr>
              <a:lnSpc>
                <a:spcPts val="6013"/>
              </a:lnSpc>
              <a:spcBef>
                <a:spcPct val="0"/>
              </a:spcBef>
            </a:pPr>
            <a:endParaRPr lang="en-US" sz="4295">
              <a:solidFill>
                <a:srgbClr val="272B64"/>
              </a:solidFill>
              <a:latin typeface="Raleway 1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74407" y="5095875"/>
            <a:ext cx="7850017" cy="1626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87"/>
              </a:lnSpc>
              <a:spcBef>
                <a:spcPct val="0"/>
              </a:spcBef>
            </a:pPr>
            <a:r>
              <a:rPr lang="en-US" sz="2348">
                <a:solidFill>
                  <a:srgbClr val="272B64"/>
                </a:solidFill>
                <a:latin typeface="Raleway 1"/>
              </a:rPr>
              <a:t>Компанія займається наданням юридичних послуг, консультацій подактових експертів, наданням  комплексного юридичного супровіду підприємствам в Україні, ЄС, США та Азії,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74407" y="7968390"/>
            <a:ext cx="402336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u="sng">
                <a:solidFill>
                  <a:srgbClr val="272B64"/>
                </a:solidFill>
                <a:latin typeface="Open Sans"/>
                <a:hlinkClick r:id="rId5" tooltip="https://lawrange.net/uk/"/>
              </a:rPr>
              <a:t>Посилання на сайт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74407" y="7079785"/>
            <a:ext cx="8569593" cy="530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3"/>
              </a:lnSpc>
              <a:spcBef>
                <a:spcPct val="0"/>
              </a:spcBef>
            </a:pPr>
            <a:r>
              <a:rPr lang="en-US" sz="3095">
                <a:solidFill>
                  <a:srgbClr val="272B64"/>
                </a:solidFill>
                <a:latin typeface="Raleway 1"/>
              </a:rPr>
              <a:t>Середній місячний бюджет - 45 000 грн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9856989" y="4144908"/>
            <a:ext cx="6830823" cy="2296761"/>
            <a:chOff x="0" y="0"/>
            <a:chExt cx="1799065" cy="6049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99065" cy="604908"/>
            </a:xfrm>
            <a:custGeom>
              <a:avLst/>
              <a:gdLst/>
              <a:ahLst/>
              <a:cxnLst/>
              <a:rect l="l" t="t" r="r" b="b"/>
              <a:pathLst>
                <a:path w="1799065" h="604908">
                  <a:moveTo>
                    <a:pt x="0" y="0"/>
                  </a:moveTo>
                  <a:lnTo>
                    <a:pt x="1799065" y="0"/>
                  </a:lnTo>
                  <a:lnTo>
                    <a:pt x="1799065" y="604908"/>
                  </a:lnTo>
                  <a:lnTo>
                    <a:pt x="0" y="604908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799065" cy="6620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" y="0"/>
            <a:ext cx="18288001" cy="1028700"/>
            <a:chOff x="0" y="0"/>
            <a:chExt cx="5925276" cy="5531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25276" cy="553153"/>
            </a:xfrm>
            <a:custGeom>
              <a:avLst/>
              <a:gdLst/>
              <a:ahLst/>
              <a:cxnLst/>
              <a:rect l="l" t="t" r="r" b="b"/>
              <a:pathLst>
                <a:path w="5925276" h="553153">
                  <a:moveTo>
                    <a:pt x="0" y="0"/>
                  </a:moveTo>
                  <a:lnTo>
                    <a:pt x="5925276" y="0"/>
                  </a:lnTo>
                  <a:lnTo>
                    <a:pt x="5925276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5925276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806305" y="0"/>
            <a:ext cx="5481695" cy="10287000"/>
            <a:chOff x="0" y="0"/>
            <a:chExt cx="7308927" cy="1371600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/>
            <a:srcRect l="51521" r="15062"/>
            <a:stretch>
              <a:fillRect/>
            </a:stretch>
          </p:blipFill>
          <p:spPr>
            <a:xfrm>
              <a:off x="0" y="0"/>
              <a:ext cx="7308927" cy="13716000"/>
            </a:xfrm>
            <a:prstGeom prst="rect">
              <a:avLst/>
            </a:prstGeom>
          </p:spPr>
        </p:pic>
      </p:grpSp>
      <p:sp>
        <p:nvSpPr>
          <p:cNvPr id="10" name="TextBox 10"/>
          <p:cNvSpPr txBox="1"/>
          <p:nvPr/>
        </p:nvSpPr>
        <p:spPr>
          <a:xfrm>
            <a:off x="1028700" y="1782627"/>
            <a:ext cx="10354082" cy="779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4"/>
              </a:lnSpc>
              <a:spcBef>
                <a:spcPct val="0"/>
              </a:spcBef>
            </a:pPr>
            <a:r>
              <a:rPr lang="en-US" sz="4546">
                <a:solidFill>
                  <a:srgbClr val="272B64"/>
                </a:solidFill>
                <a:latin typeface="Raleway 1 Bold"/>
              </a:rPr>
              <a:t>ЦІЛІ ПРОЕКТУ </a:t>
            </a:r>
          </a:p>
        </p:txBody>
      </p:sp>
      <p:sp>
        <p:nvSpPr>
          <p:cNvPr id="11" name="Freeform 11"/>
          <p:cNvSpPr/>
          <p:nvPr/>
        </p:nvSpPr>
        <p:spPr>
          <a:xfrm>
            <a:off x="1028700" y="8681868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2" name="Freeform 12"/>
          <p:cNvSpPr/>
          <p:nvPr/>
        </p:nvSpPr>
        <p:spPr>
          <a:xfrm>
            <a:off x="9776131" y="1328277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3" name="TextBox 13"/>
          <p:cNvSpPr txBox="1"/>
          <p:nvPr/>
        </p:nvSpPr>
        <p:spPr>
          <a:xfrm>
            <a:off x="1028701" y="3020599"/>
            <a:ext cx="7048499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567"/>
              </a:lnSpc>
            </a:pPr>
            <a:endParaRPr dirty="0"/>
          </a:p>
          <a:p>
            <a:pPr marL="550126" lvl="1" indent="-275063" algn="just">
              <a:lnSpc>
                <a:spcPts val="3567"/>
              </a:lnSpc>
              <a:buFont typeface="Arial"/>
              <a:buChar char="•"/>
            </a:pP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Просування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таких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напрямків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як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:</a:t>
            </a:r>
          </a:p>
          <a:p>
            <a:pPr marL="1100251" lvl="2" indent="-366750" algn="just">
              <a:lnSpc>
                <a:spcPts val="3567"/>
              </a:lnSpc>
              <a:buFont typeface="Arial"/>
              <a:buChar char="⚬"/>
            </a:pPr>
            <a:r>
              <a:rPr lang="uk-UA" sz="2548" dirty="0">
                <a:solidFill>
                  <a:srgbClr val="272B64"/>
                </a:solidFill>
                <a:latin typeface="Raleway 1"/>
              </a:rPr>
              <a:t>Юридичний з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ахист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бізнесу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в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Україні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та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закордоном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;</a:t>
            </a:r>
          </a:p>
          <a:p>
            <a:pPr marL="1100251" lvl="2" indent="-366750" algn="just">
              <a:lnSpc>
                <a:spcPts val="3567"/>
              </a:lnSpc>
              <a:buFont typeface="Arial"/>
              <a:buChar char="⚬"/>
            </a:pP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Відкриття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рахунків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за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кордоном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;</a:t>
            </a:r>
          </a:p>
          <a:p>
            <a:pPr marL="1100251" lvl="2" indent="-366750" algn="just">
              <a:lnSpc>
                <a:spcPts val="3567"/>
              </a:lnSpc>
              <a:buFont typeface="Arial"/>
              <a:buChar char="⚬"/>
            </a:pP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Відкриття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компаній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за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кордоном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; </a:t>
            </a:r>
          </a:p>
          <a:p>
            <a:pPr marL="1100251" lvl="2" indent="-366750" algn="just">
              <a:lnSpc>
                <a:spcPts val="3567"/>
              </a:lnSpc>
              <a:buFont typeface="Arial"/>
              <a:buChar char="⚬"/>
            </a:pPr>
            <a:r>
              <a:rPr lang="en-US" sz="2548" dirty="0" err="1">
                <a:solidFill>
                  <a:srgbClr val="272B64"/>
                </a:solidFill>
                <a:latin typeface="Raleway 1"/>
              </a:rPr>
              <a:t>Реєстрація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крипто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кампаній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;</a:t>
            </a:r>
          </a:p>
          <a:p>
            <a:pPr algn="just">
              <a:lnSpc>
                <a:spcPts val="3567"/>
              </a:lnSpc>
            </a:pPr>
            <a:endParaRPr lang="en-US" sz="2548" dirty="0">
              <a:solidFill>
                <a:srgbClr val="272B64"/>
              </a:solidFill>
              <a:latin typeface="Raleway 1"/>
            </a:endParaRPr>
          </a:p>
          <a:p>
            <a:pPr marL="550126" lvl="1" indent="-275063" algn="just">
              <a:lnSpc>
                <a:spcPts val="3567"/>
              </a:lnSpc>
              <a:buFont typeface="Arial"/>
              <a:buChar char="•"/>
            </a:pP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Вийти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на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результат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25+ </a:t>
            </a:r>
            <a:r>
              <a:rPr lang="uk-UA" sz="2548" dirty="0" err="1">
                <a:solidFill>
                  <a:srgbClr val="272B64"/>
                </a:solidFill>
                <a:latin typeface="Raleway 1"/>
              </a:rPr>
              <a:t>конверсій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на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місяць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, з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ціною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~2000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грн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548" dirty="0" err="1">
                <a:solidFill>
                  <a:srgbClr val="272B64"/>
                </a:solidFill>
                <a:latin typeface="Raleway 1"/>
              </a:rPr>
              <a:t>за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uk-UA" sz="2548" dirty="0">
                <a:solidFill>
                  <a:srgbClr val="272B64"/>
                </a:solidFill>
                <a:latin typeface="Raleway 1"/>
              </a:rPr>
              <a:t>конверсію</a:t>
            </a:r>
            <a:r>
              <a:rPr lang="en-US" sz="2548" dirty="0">
                <a:solidFill>
                  <a:srgbClr val="272B64"/>
                </a:solidFill>
                <a:latin typeface="Raleway 1"/>
              </a:rPr>
              <a:t>.</a:t>
            </a:r>
          </a:p>
          <a:p>
            <a:pPr algn="just">
              <a:lnSpc>
                <a:spcPts val="3567"/>
              </a:lnSpc>
              <a:spcBef>
                <a:spcPct val="0"/>
              </a:spcBef>
            </a:pPr>
            <a:r>
              <a:rPr lang="en-US" sz="2548" dirty="0">
                <a:solidFill>
                  <a:srgbClr val="272B64"/>
                </a:solidFill>
                <a:latin typeface="Raleway 1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39310" y="9258300"/>
            <a:ext cx="10148690" cy="1028700"/>
            <a:chOff x="0" y="0"/>
            <a:chExt cx="3193594" cy="4699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93594" cy="469951"/>
            </a:xfrm>
            <a:custGeom>
              <a:avLst/>
              <a:gdLst/>
              <a:ahLst/>
              <a:cxnLst/>
              <a:rect l="l" t="t" r="r" b="b"/>
              <a:pathLst>
                <a:path w="3193594" h="469951">
                  <a:moveTo>
                    <a:pt x="0" y="0"/>
                  </a:moveTo>
                  <a:lnTo>
                    <a:pt x="3193594" y="0"/>
                  </a:lnTo>
                  <a:lnTo>
                    <a:pt x="3193594" y="469951"/>
                  </a:lnTo>
                  <a:lnTo>
                    <a:pt x="0" y="469951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3193594" cy="5271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6319770" cy="1028700"/>
            <a:chOff x="0" y="0"/>
            <a:chExt cx="3193594" cy="46995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93594" cy="469951"/>
            </a:xfrm>
            <a:custGeom>
              <a:avLst/>
              <a:gdLst/>
              <a:ahLst/>
              <a:cxnLst/>
              <a:rect l="l" t="t" r="r" b="b"/>
              <a:pathLst>
                <a:path w="3193594" h="469951">
                  <a:moveTo>
                    <a:pt x="0" y="0"/>
                  </a:moveTo>
                  <a:lnTo>
                    <a:pt x="3193594" y="0"/>
                  </a:lnTo>
                  <a:lnTo>
                    <a:pt x="3193594" y="469951"/>
                  </a:lnTo>
                  <a:lnTo>
                    <a:pt x="0" y="469951"/>
                  </a:lnTo>
                  <a:close/>
                </a:path>
              </a:pathLst>
            </a:custGeom>
            <a:solidFill>
              <a:srgbClr val="272B6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3193594" cy="5271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8708700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4" y="0"/>
                </a:lnTo>
                <a:lnTo>
                  <a:pt x="2008504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433987" y="2281678"/>
            <a:ext cx="7705323" cy="4886138"/>
          </a:xfrm>
          <a:custGeom>
            <a:avLst/>
            <a:gdLst/>
            <a:ahLst/>
            <a:cxnLst/>
            <a:rect l="l" t="t" r="r" b="b"/>
            <a:pathLst>
              <a:path w="7705323" h="4886138">
                <a:moveTo>
                  <a:pt x="0" y="0"/>
                </a:moveTo>
                <a:lnTo>
                  <a:pt x="7705323" y="0"/>
                </a:lnTo>
                <a:lnTo>
                  <a:pt x="7705323" y="4886139"/>
                </a:lnTo>
                <a:lnTo>
                  <a:pt x="0" y="48861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587" r="-15336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0" name="TextBox 10"/>
          <p:cNvSpPr txBox="1"/>
          <p:nvPr/>
        </p:nvSpPr>
        <p:spPr>
          <a:xfrm>
            <a:off x="6319770" y="2853175"/>
            <a:ext cx="11420079" cy="88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41"/>
              </a:lnSpc>
              <a:spcBef>
                <a:spcPct val="0"/>
              </a:spcBef>
            </a:pPr>
            <a:r>
              <a:rPr lang="en-US" sz="5172" dirty="0">
                <a:solidFill>
                  <a:srgbClr val="272B64"/>
                </a:solidFill>
                <a:latin typeface="Raleway 1 Bold"/>
              </a:rPr>
              <a:t>РЕКЛАМНІ ІНСТРУМЕНТИ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254661" y="4212232"/>
            <a:ext cx="9485188" cy="1949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769"/>
              </a:lnSpc>
              <a:spcBef>
                <a:spcPct val="0"/>
              </a:spcBef>
            </a:pP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Оскільки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по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послугах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які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надає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компанія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частка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прямого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попиту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є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найбільшою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,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прийняли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рішення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використовувати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пошукові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кампанії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для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отримання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конверсій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,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та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компанії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в КММ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для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збільшення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впізнаваності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про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 </a:t>
            </a:r>
            <a:r>
              <a:rPr lang="en-US" sz="2692" dirty="0" err="1">
                <a:solidFill>
                  <a:srgbClr val="272B64"/>
                </a:solidFill>
                <a:latin typeface="Raleway 1"/>
              </a:rPr>
              <a:t>бренд</a:t>
            </a:r>
            <a:r>
              <a:rPr lang="en-US" sz="2692" dirty="0">
                <a:solidFill>
                  <a:srgbClr val="272B64"/>
                </a:solidFill>
                <a:latin typeface="Raleway 1"/>
              </a:rPr>
              <a:t>..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7528521"/>
            <a:ext cx="6933554" cy="771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4"/>
              </a:lnSpc>
            </a:pPr>
            <a:r>
              <a:rPr lang="en-US" sz="2203">
                <a:solidFill>
                  <a:srgbClr val="272B64"/>
                </a:solidFill>
                <a:latin typeface="Raleway 1 Bold"/>
              </a:rPr>
              <a:t>ПРИКЛАД СТРУКТУРИ  КАМПАНІЙ В АКАУНТІ </a:t>
            </a:r>
          </a:p>
          <a:p>
            <a:pPr>
              <a:lnSpc>
                <a:spcPts val="3084"/>
              </a:lnSpc>
              <a:spcBef>
                <a:spcPct val="0"/>
              </a:spcBef>
            </a:pPr>
            <a:endParaRPr lang="en-US" sz="2203">
              <a:solidFill>
                <a:srgbClr val="272B64"/>
              </a:solidFill>
              <a:latin typeface="Raleway 1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1039</Words>
  <Application>Microsoft Office PowerPoint</Application>
  <PresentationFormat>Произвольный</PresentationFormat>
  <Paragraphs>161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6" baseType="lpstr">
      <vt:lpstr>Raleway 1 Bold</vt:lpstr>
      <vt:lpstr>Roboto Bold</vt:lpstr>
      <vt:lpstr>Roboto</vt:lpstr>
      <vt:lpstr>Calibri</vt:lpstr>
      <vt:lpstr>Arial</vt:lpstr>
      <vt:lpstr>Raleway 1</vt:lpstr>
      <vt:lpstr>Open Sans</vt:lpstr>
      <vt:lpstr>Raleway 2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Purple Professional Business Presentation</dc:title>
  <dc:creator>user</dc:creator>
  <cp:lastModifiedBy>Nazar Manieikin</cp:lastModifiedBy>
  <cp:revision>22</cp:revision>
  <dcterms:created xsi:type="dcterms:W3CDTF">2006-08-16T00:00:00Z</dcterms:created>
  <dcterms:modified xsi:type="dcterms:W3CDTF">2024-03-02T10:09:18Z</dcterms:modified>
  <dc:identifier>DAFxpEDpDoc</dc:identifier>
</cp:coreProperties>
</file>