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49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04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425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94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194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001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0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13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16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69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2F950F6-885F-40B3-B3A3-0208D008AB32}" type="datetimeFigureOut">
              <a:rPr lang="ru-UA" smtClean="0"/>
              <a:t>02.09.2024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E3E6707-794E-4E8B-8949-E483561FEEB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701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812160-F946-CBA9-96EE-7BA40D2C3936}"/>
              </a:ext>
            </a:extLst>
          </p:cNvPr>
          <p:cNvSpPr txBox="1"/>
          <p:nvPr/>
        </p:nvSpPr>
        <p:spPr>
          <a:xfrm>
            <a:off x="3048778" y="3244334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i="0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Мистецтво навколо нас</a:t>
            </a:r>
            <a:endParaRPr lang="ru-UA" sz="4000" dirty="0"/>
          </a:p>
        </p:txBody>
      </p:sp>
    </p:spTree>
    <p:extLst>
      <p:ext uri="{BB962C8B-B14F-4D97-AF65-F5344CB8AC3E}">
        <p14:creationId xmlns:p14="http://schemas.microsoft.com/office/powerpoint/2010/main" val="370313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ентація &quot;Мистецтво фотографії&quot; з мистецтва для 9 класу - на сайті «На  Урок»">
            <a:extLst>
              <a:ext uri="{FF2B5EF4-FFF2-40B4-BE49-F238E27FC236}">
                <a16:creationId xmlns:a16="http://schemas.microsoft.com/office/drawing/2014/main" id="{8C9D54AE-A326-D27A-5F47-EB17EF0A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" y="134322"/>
            <a:ext cx="5719276" cy="35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Где в Киеве обучиться искусству фотографии | КиївВлада">
            <a:extLst>
              <a:ext uri="{FF2B5EF4-FFF2-40B4-BE49-F238E27FC236}">
                <a16:creationId xmlns:a16="http://schemas.microsoft.com/office/drawing/2014/main" id="{F8D831A6-6C6A-5EEB-5B33-99BF1560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63" y="3010095"/>
            <a:ext cx="6488923" cy="37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Фахівці розповіли чи можна палити і рвати фотографії та як позбутися від  них правильно">
            <a:extLst>
              <a:ext uri="{FF2B5EF4-FFF2-40B4-BE49-F238E27FC236}">
                <a16:creationId xmlns:a16="http://schemas.microsoft.com/office/drawing/2014/main" id="{C102257D-D49F-1DD0-17E9-170D5068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77" y="134322"/>
            <a:ext cx="5719274" cy="37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ультиплікація - Підручник з Мистецтва. 9 клас. Назаренко - Нова програма">
            <a:extLst>
              <a:ext uri="{FF2B5EF4-FFF2-40B4-BE49-F238E27FC236}">
                <a16:creationId xmlns:a16="http://schemas.microsoft.com/office/drawing/2014/main" id="{9BF9E48B-782A-B224-3818-CC03096D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1" y="223936"/>
            <a:ext cx="4968128" cy="288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Мультипликация VS Анимация. В Чем Разница? (На Примерах)">
            <a:extLst>
              <a:ext uri="{FF2B5EF4-FFF2-40B4-BE49-F238E27FC236}">
                <a16:creationId xmlns:a16="http://schemas.microsoft.com/office/drawing/2014/main" id="{26D4D541-5263-09EC-8A83-044729A8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59" y="2883160"/>
            <a:ext cx="5506065" cy="37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ультиплікація | РУДАНА">
            <a:extLst>
              <a:ext uri="{FF2B5EF4-FFF2-40B4-BE49-F238E27FC236}">
                <a16:creationId xmlns:a16="http://schemas.microsoft.com/office/drawing/2014/main" id="{52CD3AB9-D75C-A54D-3A97-D2F3A4E2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51" y="195945"/>
            <a:ext cx="6195054" cy="3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 воді, на небі та на землі: які вистави пропонують цирки України?">
            <a:extLst>
              <a:ext uri="{FF2B5EF4-FFF2-40B4-BE49-F238E27FC236}">
                <a16:creationId xmlns:a16="http://schemas.microsoft.com/office/drawing/2014/main" id="{ECB9696A-4C47-6FCF-BAD3-9A9DA84A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0" y="148318"/>
            <a:ext cx="5496606" cy="39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UAnimals - Зупиніть знущання над живими істотами. Не відвідуйте цирки з  тваринами! | Facebook">
            <a:extLst>
              <a:ext uri="{FF2B5EF4-FFF2-40B4-BE49-F238E27FC236}">
                <a16:creationId xmlns:a16="http://schemas.microsoft.com/office/drawing/2014/main" id="{15D975A6-2F05-82BD-C71F-603F4677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82" y="3644770"/>
            <a:ext cx="5496606" cy="32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Урок &quot;Циркове мистецтво&quot;- презентація 5 клас | Презентація. Образотворче  мистецтво">
            <a:extLst>
              <a:ext uri="{FF2B5EF4-FFF2-40B4-BE49-F238E27FC236}">
                <a16:creationId xmlns:a16="http://schemas.microsoft.com/office/drawing/2014/main" id="{A2FCAD47-865C-E926-F4A6-93E3E7CA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18" y="148317"/>
            <a:ext cx="5354022" cy="39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5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9EFBB-FC1F-E074-0902-BB59CA6109ED}"/>
              </a:ext>
            </a:extLst>
          </p:cNvPr>
          <p:cNvSpPr txBox="1"/>
          <p:nvPr/>
        </p:nvSpPr>
        <p:spPr>
          <a:xfrm>
            <a:off x="426875" y="409288"/>
            <a:ext cx="11292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Думки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почуття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викликають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у нас твори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мистецтва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називаються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художніми</a:t>
            </a:r>
            <a:r>
              <a:rPr lang="ru-RU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образами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9F4AE-031D-FFB3-BE66-47F890F50B9E}"/>
              </a:ext>
            </a:extLst>
          </p:cNvPr>
          <p:cNvSpPr txBox="1"/>
          <p:nvPr/>
        </p:nvSpPr>
        <p:spPr>
          <a:xfrm>
            <a:off x="426875" y="962714"/>
            <a:ext cx="118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Слово „мистецтво” іноді також застосовують, щоб підкреслити </a:t>
            </a:r>
            <a:r>
              <a:rPr lang="uk-UA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вищий рівень майстерності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в будь-якій діяльності, наприклад, “мистецтво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кухаря</a:t>
            </a:r>
            <a:r>
              <a:rPr lang="uk-UA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 або “мистецтво водія”.</a:t>
            </a:r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C2FE2-F362-E826-16D8-DD7ED014B965}"/>
              </a:ext>
            </a:extLst>
          </p:cNvPr>
          <p:cNvSpPr txBox="1"/>
          <p:nvPr/>
        </p:nvSpPr>
        <p:spPr>
          <a:xfrm>
            <a:off x="426875" y="1928717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uk-UA" b="1" i="1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Обр. М. Леонтовича</a:t>
            </a:r>
            <a:r>
              <a:rPr lang="uk-UA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. Щедрик</a:t>
            </a:r>
            <a:endParaRPr lang="ru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BBB91-69BA-BBC4-9D60-EE39873B39AC}"/>
              </a:ext>
            </a:extLst>
          </p:cNvPr>
          <p:cNvSpPr txBox="1"/>
          <p:nvPr/>
        </p:nvSpPr>
        <p:spPr>
          <a:xfrm>
            <a:off x="426875" y="2433055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 Щедрик різними мовами</a:t>
            </a:r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A4F0C-F965-9560-8242-805BFAE79D6E}"/>
              </a:ext>
            </a:extLst>
          </p:cNvPr>
          <p:cNvSpPr txBox="1"/>
          <p:nvPr/>
        </p:nvSpPr>
        <p:spPr>
          <a:xfrm>
            <a:off x="426875" y="2937393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Дж. </a:t>
            </a:r>
            <a:r>
              <a:rPr lang="ru-RU" b="1" i="1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Вільямс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. „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Щедрик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” у 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фільмі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„Один 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вдома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”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9C4FB-2C1D-DB42-D5D1-E34E8014D5E1}"/>
              </a:ext>
            </a:extLst>
          </p:cNvPr>
          <p:cNvSpPr txBox="1"/>
          <p:nvPr/>
        </p:nvSpPr>
        <p:spPr>
          <a:xfrm>
            <a:off x="426875" y="3366610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Pentatonix</a:t>
            </a:r>
            <a:r>
              <a:rPr lang="en-US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uk-UA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Щедрик</a:t>
            </a:r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7EFF6-B6A8-DFF5-0269-775C115A3173}"/>
              </a:ext>
            </a:extLst>
          </p:cNvPr>
          <p:cNvSpPr txBox="1"/>
          <p:nvPr/>
        </p:nvSpPr>
        <p:spPr>
          <a:xfrm>
            <a:off x="426875" y="3795827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Мультфільм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Гноми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і Король гори”</a:t>
            </a:r>
            <a:endParaRPr lang="ru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220D6-6330-D256-4159-DDDE8D927BF1}"/>
              </a:ext>
            </a:extLst>
          </p:cNvPr>
          <p:cNvSpPr txBox="1"/>
          <p:nvPr/>
        </p:nvSpPr>
        <p:spPr>
          <a:xfrm>
            <a:off x="426875" y="4298693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Ж. </a:t>
            </a:r>
            <a:r>
              <a:rPr lang="uk-UA" b="1" i="1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Колодуб</a:t>
            </a:r>
            <a:r>
              <a:rPr lang="uk-UA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. Троль</a:t>
            </a:r>
            <a:endParaRPr lang="ru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F3EA1-4377-30C5-DA0F-3AFB8B3F4371}"/>
              </a:ext>
            </a:extLst>
          </p:cNvPr>
          <p:cNvSpPr txBox="1"/>
          <p:nvPr/>
        </p:nvSpPr>
        <p:spPr>
          <a:xfrm>
            <a:off x="426875" y="4801559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Троль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фільмі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Гаррі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Поттер та 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філософський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u="none" strike="noStrike" dirty="0" err="1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камінь</a:t>
            </a:r>
            <a:r>
              <a:rPr lang="ru-RU" b="0" i="0" u="none" strike="noStrike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”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4558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8B9404-6105-E1EB-5691-6504DBCC0FBF}"/>
              </a:ext>
            </a:extLst>
          </p:cNvPr>
          <p:cNvSpPr txBox="1"/>
          <p:nvPr/>
        </p:nvSpPr>
        <p:spPr>
          <a:xfrm>
            <a:off x="2591578" y="351845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0" i="0" dirty="0">
                <a:solidFill>
                  <a:srgbClr val="0050D0"/>
                </a:solidFill>
                <a:effectLst/>
                <a:latin typeface="Roboto" panose="02000000000000000000" pitchFamily="2" charset="0"/>
              </a:rPr>
              <a:t>Види мистецтва. Художній образ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C698A-1F1C-7329-D5FB-00FDC0AC6FF3}"/>
              </a:ext>
            </a:extLst>
          </p:cNvPr>
          <p:cNvSpPr txBox="1"/>
          <p:nvPr/>
        </p:nvSpPr>
        <p:spPr>
          <a:xfrm>
            <a:off x="165619" y="981375"/>
            <a:ext cx="45090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Мистецтво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особливий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спосіб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відображення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життя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Творами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мистецтва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люди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розповідають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враження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висловлюють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своє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власне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ставлення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подій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ru-UA" sz="2400" dirty="0"/>
          </a:p>
        </p:txBody>
      </p:sp>
      <p:pic>
        <p:nvPicPr>
          <p:cNvPr id="1026" name="Picture 2" descr="Презентація &quot;Види мистецтва&quot; до уроку образотворчого мистецтва 5 клас">
            <a:extLst>
              <a:ext uri="{FF2B5EF4-FFF2-40B4-BE49-F238E27FC236}">
                <a16:creationId xmlns:a16="http://schemas.microsoft.com/office/drawing/2014/main" id="{648FAE6C-FA2C-B60E-6169-B4CBD618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21" y="981375"/>
            <a:ext cx="6667500" cy="55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6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873AA7-06BC-B4B2-53A7-03D5BB14B475}"/>
              </a:ext>
            </a:extLst>
          </p:cNvPr>
          <p:cNvSpPr txBox="1"/>
          <p:nvPr/>
        </p:nvSpPr>
        <p:spPr>
          <a:xfrm>
            <a:off x="361562" y="339021"/>
            <a:ext cx="50595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Існують різні 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види мистецтва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образотворче,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декоративно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-вжиткове, музичне, мистецтво танцю (хореографія), мистецтво будівництва (архітектура), театральне мистецтво, кіномистецтво, мистецтво фотографії, мультиплікація, циркове мистецтво.</a:t>
            </a:r>
            <a:endParaRPr lang="ru-UA" sz="2400" dirty="0"/>
          </a:p>
        </p:txBody>
      </p:sp>
      <p:pic>
        <p:nvPicPr>
          <p:cNvPr id="2050" name="Picture 2" descr="Комплект &quot;Образотворче мистецтво&quot; - купити в B-Pro">
            <a:extLst>
              <a:ext uri="{FF2B5EF4-FFF2-40B4-BE49-F238E27FC236}">
                <a16:creationId xmlns:a16="http://schemas.microsoft.com/office/drawing/2014/main" id="{79D4DF0C-8701-4268-2E04-FA3214A6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021"/>
            <a:ext cx="5685066" cy="60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разотворче мистецтво — Вікіпедія">
            <a:extLst>
              <a:ext uri="{FF2B5EF4-FFF2-40B4-BE49-F238E27FC236}">
                <a16:creationId xmlns:a16="http://schemas.microsoft.com/office/drawing/2014/main" id="{2831B7D5-A169-841C-F43B-501233FB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3" y="335902"/>
            <a:ext cx="5971016" cy="47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5 найвідоміших творів світового живопису - Інтернет галерея картин і  скульптур KyivGallery">
            <a:extLst>
              <a:ext uri="{FF2B5EF4-FFF2-40B4-BE49-F238E27FC236}">
                <a16:creationId xmlns:a16="http://schemas.microsoft.com/office/drawing/2014/main" id="{9F66FD63-FD98-7383-A51A-7BCB0DA9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05" y="2323323"/>
            <a:ext cx="5956040" cy="41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1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тал:Декоративно-ужиткове мистецтво — Вікіпедія">
            <a:extLst>
              <a:ext uri="{FF2B5EF4-FFF2-40B4-BE49-F238E27FC236}">
                <a16:creationId xmlns:a16="http://schemas.microsoft.com/office/drawing/2014/main" id="{B1C01185-FD2D-4983-8118-832B3390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7" y="159495"/>
            <a:ext cx="5463462" cy="36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екоративно-ужиткове мистецтво">
            <a:extLst>
              <a:ext uri="{FF2B5EF4-FFF2-40B4-BE49-F238E27FC236}">
                <a16:creationId xmlns:a16="http://schemas.microsoft.com/office/drawing/2014/main" id="{92FECEE4-B661-BBAF-A9B8-5E7FC710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54" y="2653199"/>
            <a:ext cx="5463463" cy="36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екоративно-ужиткове мистецтво — Енциклопедія Сучасної України">
            <a:extLst>
              <a:ext uri="{FF2B5EF4-FFF2-40B4-BE49-F238E27FC236}">
                <a16:creationId xmlns:a16="http://schemas.microsoft.com/office/drawing/2014/main" id="{7D88B731-81F4-7B99-2335-B63EB417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55" y="159495"/>
            <a:ext cx="5133909" cy="36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4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узика — Вікіпедія">
            <a:extLst>
              <a:ext uri="{FF2B5EF4-FFF2-40B4-BE49-F238E27FC236}">
                <a16:creationId xmlns:a16="http://schemas.microsoft.com/office/drawing/2014/main" id="{D0A04FBF-049A-0F47-5B4C-41DA66A7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" y="152206"/>
            <a:ext cx="5487626" cy="40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025 Музичне мистецтво">
            <a:extLst>
              <a:ext uri="{FF2B5EF4-FFF2-40B4-BE49-F238E27FC236}">
                <a16:creationId xmlns:a16="http://schemas.microsoft.com/office/drawing/2014/main" id="{63C8BD60-F129-860A-CE52-BE67CE6F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84" y="3337260"/>
            <a:ext cx="5487626" cy="33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узика — Вікіпедія">
            <a:extLst>
              <a:ext uri="{FF2B5EF4-FFF2-40B4-BE49-F238E27FC236}">
                <a16:creationId xmlns:a16="http://schemas.microsoft.com/office/drawing/2014/main" id="{0CE817E0-17E0-2921-5366-9219B3FA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04" y="141622"/>
            <a:ext cx="5389984" cy="40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ема : &quot;Основні теми з хореографічного мистецтва&quot;">
            <a:extLst>
              <a:ext uri="{FF2B5EF4-FFF2-40B4-BE49-F238E27FC236}">
                <a16:creationId xmlns:a16="http://schemas.microsoft.com/office/drawing/2014/main" id="{7ADA87CE-46D7-247D-DE1C-4DBF377C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176762"/>
            <a:ext cx="5393094" cy="35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Екскурс у мистецтво побутової хореографії — Миколаївський обласний центр  народної творчості">
            <a:extLst>
              <a:ext uri="{FF2B5EF4-FFF2-40B4-BE49-F238E27FC236}">
                <a16:creationId xmlns:a16="http://schemas.microsoft.com/office/drawing/2014/main" id="{3EE308AD-FD27-44E0-5D51-73DB1F4D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6" y="2805828"/>
            <a:ext cx="5465580" cy="37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ntemporary -">
            <a:extLst>
              <a:ext uri="{FF2B5EF4-FFF2-40B4-BE49-F238E27FC236}">
                <a16:creationId xmlns:a16="http://schemas.microsoft.com/office/drawing/2014/main" id="{AFB892F9-7D91-0233-A2DC-C2600B19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98" y="-287694"/>
            <a:ext cx="4667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ідкрита лекція &quot;Мистецтво архітектури&quot; - Київський національний  університет будівництва i архітектури">
            <a:extLst>
              <a:ext uri="{FF2B5EF4-FFF2-40B4-BE49-F238E27FC236}">
                <a16:creationId xmlns:a16="http://schemas.microsoft.com/office/drawing/2014/main" id="{FA02B692-4187-4903-9B6C-54C196F2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9" y="149582"/>
            <a:ext cx="5675733" cy="36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истецтво архітектури: короткий екскурс в історію">
            <a:extLst>
              <a:ext uri="{FF2B5EF4-FFF2-40B4-BE49-F238E27FC236}">
                <a16:creationId xmlns:a16="http://schemas.microsoft.com/office/drawing/2014/main" id="{F80E6505-BB7A-20D5-46BB-EFB689E1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22" y="3429000"/>
            <a:ext cx="5313491" cy="33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Унікальна архітектура: 15 найбільш вражаючих будівель України - Рідна країна">
            <a:extLst>
              <a:ext uri="{FF2B5EF4-FFF2-40B4-BE49-F238E27FC236}">
                <a16:creationId xmlns:a16="http://schemas.microsoft.com/office/drawing/2014/main" id="{16213810-D3EA-F4C1-B431-F7898368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38" y="149582"/>
            <a:ext cx="5388027" cy="39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1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еатральне мистецтво">
            <a:extLst>
              <a:ext uri="{FF2B5EF4-FFF2-40B4-BE49-F238E27FC236}">
                <a16:creationId xmlns:a16="http://schemas.microsoft.com/office/drawing/2014/main" id="{91F4875B-C479-A192-8C39-EC929551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7" y="183113"/>
            <a:ext cx="5062636" cy="32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Театральне мистецтво України | Тест з мистецтва – «На Урок»">
            <a:extLst>
              <a:ext uri="{FF2B5EF4-FFF2-40B4-BE49-F238E27FC236}">
                <a16:creationId xmlns:a16="http://schemas.microsoft.com/office/drawing/2014/main" id="{D1FFB148-0DFF-8914-CCA9-E670286D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94" y="3156177"/>
            <a:ext cx="5673844" cy="35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ого театру потребує соціум? | Газета «День»">
            <a:extLst>
              <a:ext uri="{FF2B5EF4-FFF2-40B4-BE49-F238E27FC236}">
                <a16:creationId xmlns:a16="http://schemas.microsoft.com/office/drawing/2014/main" id="{6F7BE396-39D2-24E2-1E68-DAB133E0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51" y="183114"/>
            <a:ext cx="5262465" cy="32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9827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Другая 10">
      <a:dk1>
        <a:sysClr val="windowText" lastClr="000000"/>
      </a:dk1>
      <a:lt1>
        <a:srgbClr val="B4A6C5"/>
      </a:lt1>
      <a:dk2>
        <a:srgbClr val="432A30"/>
      </a:dk2>
      <a:lt2>
        <a:srgbClr val="624F79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83</TotalTime>
  <Words>164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Gill Sans MT</vt:lpstr>
      <vt:lpstr>Roboto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</cp:revision>
  <dcterms:created xsi:type="dcterms:W3CDTF">2024-09-01T21:10:45Z</dcterms:created>
  <dcterms:modified xsi:type="dcterms:W3CDTF">2024-09-02T15:38:38Z</dcterms:modified>
</cp:coreProperties>
</file>