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7" r:id="rId10"/>
    <p:sldId id="262" r:id="rId11"/>
    <p:sldId id="266" r:id="rId12"/>
    <p:sldId id="265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2" d="100"/>
          <a:sy n="82" d="100"/>
        </p:scale>
        <p:origin x="-1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t>04.09.2020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96127"/>
            <a:ext cx="6858000" cy="2387600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latin typeface="+mn-lt"/>
              </a:rPr>
              <a:t>Одышечно-цианотический</a:t>
            </a:r>
            <a:r>
              <a:rPr lang="ru-RU" sz="3600" b="1" dirty="0" smtClean="0">
                <a:latin typeface="+mn-lt"/>
              </a:rPr>
              <a:t> приступ при </a:t>
            </a:r>
            <a:r>
              <a:rPr lang="ru-RU" sz="3600" b="1" dirty="0" err="1">
                <a:latin typeface="+mn-lt"/>
              </a:rPr>
              <a:t>Т</a:t>
            </a:r>
            <a:r>
              <a:rPr lang="ru-RU" sz="3600" b="1" dirty="0" err="1" smtClean="0">
                <a:latin typeface="+mn-lt"/>
              </a:rPr>
              <a:t>етраде</a:t>
            </a:r>
            <a:r>
              <a:rPr lang="ru-RU" sz="3600" b="1" dirty="0" smtClean="0">
                <a:latin typeface="+mn-lt"/>
              </a:rPr>
              <a:t> </a:t>
            </a:r>
            <a:r>
              <a:rPr lang="ru-RU" sz="3600" b="1" dirty="0" err="1">
                <a:latin typeface="+mn-lt"/>
              </a:rPr>
              <a:t>Ф</a:t>
            </a:r>
            <a:r>
              <a:rPr lang="ru-RU" sz="3600" b="1" dirty="0" err="1" smtClean="0">
                <a:latin typeface="+mn-lt"/>
              </a:rPr>
              <a:t>алло</a:t>
            </a:r>
            <a:r>
              <a:rPr lang="ru-RU" sz="3600" b="1" dirty="0" smtClean="0">
                <a:latin typeface="+mn-lt"/>
              </a:rPr>
              <a:t>. Неотложная помощь</a:t>
            </a:r>
            <a:endParaRPr lang="ru-RU" sz="3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35529" y="536651"/>
            <a:ext cx="651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4. При судорогах ввести 20% раствор </a:t>
            </a:r>
            <a:r>
              <a:rPr lang="ru-RU" dirty="0" err="1"/>
              <a:t>оксибутирата</a:t>
            </a:r>
            <a:r>
              <a:rPr lang="ru-RU" dirty="0"/>
              <a:t> натрия 0,25-0,5 мл/кг (50-100 мг/кг) в/в струйно медленно.</a:t>
            </a:r>
          </a:p>
        </p:txBody>
      </p:sp>
      <p:pic>
        <p:nvPicPr>
          <p:cNvPr id="30" name="Picture 2" descr="&amp;Ocy;&amp;kcy;&amp;scy;&amp;icy;&amp;bcy;&amp;ucy;&amp;tcy;&amp;icy;&amp;rcy;&amp;acy;&amp;tcy; &amp;ncy;&amp;acy;&amp;tcy;&amp;rcy;&amp;icy;&amp;yacy; &amp;Dcy;&amp;iecy;&amp;rcy;&amp;pcy;&amp;iecy;&amp;scy;&amp;scy;&amp;acy;&amp;ncy;&amp;tcy;&amp;ycy; &amp;ncy;&amp;acy; &amp;pcy;&amp;ocy;&amp;rcy;&amp;tcy;&amp;acy;&amp;lcy;&amp;iecy; EUROLA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657" y="1262168"/>
            <a:ext cx="4136504" cy="413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7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14264" y="490104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u="sng" dirty="0">
                <a:solidFill>
                  <a:srgbClr val="FF0000"/>
                </a:solidFill>
              </a:rPr>
              <a:t>Противопоказаны сердечные гликозиды и диуретики!</a:t>
            </a:r>
          </a:p>
        </p:txBody>
      </p:sp>
      <p:pic>
        <p:nvPicPr>
          <p:cNvPr id="6" name="Picture 2" descr="&amp;Dcy;&amp;icy;&amp;gcy;&amp;ocy;&amp;kcy;&amp;scy;&amp;icy;&amp;ncy; &amp;Gcy;&amp;dcy;&amp;iecy; &amp;kcy;&amp;ucy;&amp;pcy;&amp;icy;&amp;tcy;&amp;softcy;, &amp;scy;&amp;kcy;&amp;ocy;&amp;lcy;&amp;softcy;&amp;kcy;&amp;ocy; &amp;scy;&amp;tcy;&amp;ocy;&amp;icy;&amp;t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015" y="2054281"/>
            <a:ext cx="3200400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&amp;Bcy;&amp;icy;&amp;bcy;&amp;lcy;&amp;iecy;&amp;jcy;&amp;scy;&amp;kcy;&amp;icy;&amp;jcy; &amp;Icy;&amp;zcy;&amp;rcy;&amp;acy;&amp;icy;&amp;lcy;&amp;softcy; - &amp;Fcy;&amp;ucy;&amp;rcy;&amp;ocy;&amp;scy;&amp;iecy;&amp;mcy;&amp;icy;&amp;dcy; - &amp;pcy;&amp;iecy;&amp;tcy;&amp;lcy;&amp;iecy;&amp;vcy;&amp;ocy;&amp;jcy; &amp;dcy;&amp;icy;&amp;ucy;&amp;rcy;&amp;iecy;&amp;tcy;&amp;icy;&amp;k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415" y="3476625"/>
            <a:ext cx="3821433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551008" y="1875099"/>
            <a:ext cx="7367840" cy="466459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551008" y="1666754"/>
            <a:ext cx="6794339" cy="41321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640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42931" y="1892477"/>
            <a:ext cx="681170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Госпитализация детей с </a:t>
            </a:r>
            <a:r>
              <a:rPr lang="ru-RU" sz="2800" dirty="0" err="1"/>
              <a:t>одышечно-цианотическими</a:t>
            </a:r>
            <a:r>
              <a:rPr lang="ru-RU" sz="2800" dirty="0"/>
              <a:t> приступами показана при неэффективности терапии. При успехе мероприятий первой помощи больной может быть оставлен дома с рекомендацией последующего применения </a:t>
            </a:r>
            <a:r>
              <a:rPr lang="ru-RU" sz="2800" dirty="0" err="1"/>
              <a:t>обзидана</a:t>
            </a:r>
            <a:r>
              <a:rPr lang="ru-RU" sz="2800" dirty="0"/>
              <a:t> в дозе 0,25-0,5 мг/кг </a:t>
            </a:r>
            <a:r>
              <a:rPr lang="ru-RU" sz="2800" dirty="0" err="1"/>
              <a:t>сут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548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37936" y="2472153"/>
            <a:ext cx="7886700" cy="8988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i="1" dirty="0" smtClean="0">
                <a:ln/>
                <a:solidFill>
                  <a:srgbClr val="660404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Спасибо за внимание!</a:t>
            </a:r>
            <a:endParaRPr lang="ru-RU" sz="4800" b="1" i="1" dirty="0">
              <a:ln/>
              <a:solidFill>
                <a:srgbClr val="660404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8152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0998"/>
            <a:ext cx="7886700" cy="898895"/>
          </a:xfrm>
        </p:spPr>
        <p:txBody>
          <a:bodyPr>
            <a:normAutofit/>
          </a:bodyPr>
          <a:lstStyle/>
          <a:p>
            <a:pPr algn="ctr"/>
            <a:r>
              <a:rPr lang="ru-RU" sz="4800" b="1" i="1" dirty="0" err="1" smtClean="0">
                <a:ln/>
                <a:solidFill>
                  <a:srgbClr val="660404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Тетрада</a:t>
            </a:r>
            <a:r>
              <a:rPr lang="ru-RU" sz="4800" b="1" i="1" dirty="0" smtClean="0">
                <a:ln/>
                <a:solidFill>
                  <a:srgbClr val="660404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</a:t>
            </a:r>
            <a:r>
              <a:rPr lang="ru-RU" sz="4800" b="1" i="1" dirty="0" err="1" smtClean="0">
                <a:ln/>
                <a:solidFill>
                  <a:srgbClr val="660404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Фалло</a:t>
            </a:r>
            <a:endParaRPr lang="ru-RU" sz="4800" b="1" i="1" dirty="0">
              <a:ln/>
              <a:solidFill>
                <a:srgbClr val="660404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927" y="977562"/>
            <a:ext cx="7176303" cy="562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0063" y="305722"/>
            <a:ext cx="7886700" cy="89889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i="1" dirty="0" err="1" smtClean="0">
                <a:ln/>
                <a:solidFill>
                  <a:srgbClr val="660404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Одышечно-цианотический</a:t>
            </a:r>
            <a:r>
              <a:rPr lang="ru-RU" sz="4800" b="1" i="1" dirty="0" smtClean="0">
                <a:ln/>
                <a:solidFill>
                  <a:srgbClr val="660404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 приступ</a:t>
            </a:r>
            <a:endParaRPr lang="ru-RU" sz="4800" b="1" i="1" dirty="0">
              <a:ln/>
              <a:solidFill>
                <a:srgbClr val="660404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9862" y="1532867"/>
            <a:ext cx="700847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Приступ </a:t>
            </a:r>
            <a:r>
              <a:rPr lang="ru-RU" sz="2800" dirty="0"/>
              <a:t>гипоксии у ребен­ка с врожденным пороком сердца синего типа, чаще всего с </a:t>
            </a:r>
            <a:r>
              <a:rPr lang="ru-RU" sz="2800" dirty="0" err="1"/>
              <a:t>тет­радой</a:t>
            </a:r>
            <a:r>
              <a:rPr lang="ru-RU" sz="2800" dirty="0"/>
              <a:t> </a:t>
            </a:r>
            <a:r>
              <a:rPr lang="ru-RU" sz="2800" dirty="0" err="1"/>
              <a:t>Фалло</a:t>
            </a:r>
            <a:r>
              <a:rPr lang="ru-RU" sz="2800" dirty="0"/>
              <a:t>, связанный со спазмом выходного отдела правого желудочка сердца.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9862" y="4381296"/>
            <a:ext cx="3281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Приступы гипоксии развиваются преимущественно у детей ран­него возраста - от 4-6 </a:t>
            </a:r>
            <a:r>
              <a:rPr lang="ru-RU" dirty="0" err="1"/>
              <a:t>мес</a:t>
            </a:r>
            <a:r>
              <a:rPr lang="ru-RU" dirty="0"/>
              <a:t> до 3 лет.</a:t>
            </a:r>
          </a:p>
        </p:txBody>
      </p:sp>
      <p:pic>
        <p:nvPicPr>
          <p:cNvPr id="31" name="Picture 2" descr="http://lib3.podelise.ru/tw_files2/urls_20/4/d-3607/3607_html_m2fd5c2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097" y="3692324"/>
            <a:ext cx="3504236" cy="298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39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51950" y="1569577"/>
            <a:ext cx="697953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●психоэмоциональное </a:t>
            </a:r>
            <a:r>
              <a:rPr lang="ru-RU" sz="3200" dirty="0"/>
              <a:t>напряжение, </a:t>
            </a:r>
            <a:endParaRPr lang="ru-RU" sz="3200" dirty="0" smtClean="0"/>
          </a:p>
          <a:p>
            <a:r>
              <a:rPr lang="ru-RU" sz="3200" dirty="0" smtClean="0"/>
              <a:t>●повышенная </a:t>
            </a:r>
            <a:r>
              <a:rPr lang="ru-RU" sz="3200" dirty="0"/>
              <a:t>физическая активность, </a:t>
            </a:r>
            <a:r>
              <a:rPr lang="ru-RU" sz="3200" dirty="0" smtClean="0"/>
              <a:t>●интеркуррентные заболевания, сопровождающиеся </a:t>
            </a:r>
            <a:r>
              <a:rPr lang="ru-RU" sz="3200" dirty="0"/>
              <a:t>дегидратацией (лихорадка, диарея), </a:t>
            </a:r>
            <a:endParaRPr lang="ru-RU" sz="3200" dirty="0" smtClean="0"/>
          </a:p>
          <a:p>
            <a:r>
              <a:rPr lang="ru-RU" sz="3200" dirty="0" smtClean="0"/>
              <a:t>●железодефицитная </a:t>
            </a:r>
            <a:r>
              <a:rPr lang="ru-RU" sz="3200" dirty="0"/>
              <a:t>анемия, </a:t>
            </a:r>
            <a:endParaRPr lang="ru-RU" sz="3200" dirty="0" smtClean="0"/>
          </a:p>
          <a:p>
            <a:r>
              <a:rPr lang="ru-RU" sz="3200" dirty="0" smtClean="0"/>
              <a:t>●синдром </a:t>
            </a:r>
            <a:r>
              <a:rPr lang="ru-RU" sz="3200" dirty="0"/>
              <a:t>нервно-рефлекторной возбудимости при перинатальном поражении ЦНС и др.</a:t>
            </a:r>
          </a:p>
        </p:txBody>
      </p:sp>
      <p:sp>
        <p:nvSpPr>
          <p:cNvPr id="31" name="Заголовок 1"/>
          <p:cNvSpPr>
            <a:spLocks noGrp="1"/>
          </p:cNvSpPr>
          <p:nvPr>
            <p:ph type="title"/>
          </p:nvPr>
        </p:nvSpPr>
        <p:spPr>
          <a:xfrm>
            <a:off x="1257300" y="502492"/>
            <a:ext cx="7886700" cy="898895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ln/>
                <a:solidFill>
                  <a:srgbClr val="660404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Провоцируемыми факторами могут быть:</a:t>
            </a:r>
            <a:endParaRPr lang="ru-RU" sz="3200" b="1" i="1" dirty="0">
              <a:ln/>
              <a:solidFill>
                <a:srgbClr val="660404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415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0998"/>
            <a:ext cx="7886700" cy="898895"/>
          </a:xfrm>
        </p:spPr>
        <p:txBody>
          <a:bodyPr>
            <a:normAutofit/>
          </a:bodyPr>
          <a:lstStyle/>
          <a:p>
            <a:pPr algn="ctr"/>
            <a:r>
              <a:rPr lang="ru-RU" sz="4800" b="1" i="1" dirty="0" smtClean="0">
                <a:ln/>
                <a:solidFill>
                  <a:srgbClr val="660404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Клиническая диагностика</a:t>
            </a:r>
            <a:endParaRPr lang="ru-RU" sz="4800" b="1" i="1" dirty="0">
              <a:ln/>
              <a:solidFill>
                <a:srgbClr val="660404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13053" y="1282191"/>
            <a:ext cx="42247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/>
              <a:t>Одышечно-цианотический</a:t>
            </a:r>
            <a:r>
              <a:rPr lang="ru-RU" sz="2000" dirty="0"/>
              <a:t> приступ характеризуется внезапным началом. Ребенок становится беспокойным, стонет, плачет, при этом усиливаются цианоз и одышка. Принимает вынужденную позу - лежит на боку с приведенными к животу ногами или присаживается на корточки. При аускультации сердца тахикардия, систолический шум стеноза легочной артерии не выслушивается. Продолжительность гипоксического приступа — от нескольких минут до нескольких часов. В тяжелых случаях возможны судороги, потеря сознания вплоть до комы и летальный исход.</a:t>
            </a:r>
          </a:p>
        </p:txBody>
      </p:sp>
      <p:pic>
        <p:nvPicPr>
          <p:cNvPr id="29" name="Picture 2" descr="http://euromednews.ru/wp-content/uploads/2012/09/91d421a89352c8f52367b02316edcbe0uniqueidcmcimag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813" y="2030913"/>
            <a:ext cx="3055716" cy="316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83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7300" y="1233228"/>
            <a:ext cx="7886700" cy="1325563"/>
          </a:xfrm>
        </p:spPr>
        <p:txBody>
          <a:bodyPr>
            <a:normAutofit/>
          </a:bodyPr>
          <a:lstStyle/>
          <a:p>
            <a:r>
              <a:rPr lang="ru-RU" sz="1800" dirty="0"/>
              <a:t>1. Успокоить ребенка, расстегнуть стесняющую одежду. Уложить на живот в коленно-локтевое положение (с приведенными к грудной клетке и согнутыми в коленных суставах ногами).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261" y="3512113"/>
            <a:ext cx="366395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Заголовок 1"/>
          <p:cNvSpPr txBox="1">
            <a:spLocks/>
          </p:cNvSpPr>
          <p:nvPr/>
        </p:nvSpPr>
        <p:spPr>
          <a:xfrm>
            <a:off x="628650" y="270998"/>
            <a:ext cx="7886700" cy="8988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b="1" i="1" dirty="0" smtClean="0">
                <a:ln/>
                <a:solidFill>
                  <a:srgbClr val="660404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n-lt"/>
              </a:rPr>
              <a:t>Неотложная помощь</a:t>
            </a:r>
            <a:endParaRPr lang="ru-RU" sz="4800" b="1" i="1" dirty="0">
              <a:ln/>
              <a:solidFill>
                <a:srgbClr val="660404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7381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85058" y="628853"/>
            <a:ext cx="64760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2. Провести ингаляцию увлажненного кислорода через маску.</a:t>
            </a:r>
          </a:p>
        </p:txBody>
      </p:sp>
      <p:pic>
        <p:nvPicPr>
          <p:cNvPr id="30" name="Picture 2" descr="http://gardenerelez.kak-lechit-vso.ru/images/2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601" y="1790625"/>
            <a:ext cx="4824536" cy="372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55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61908" y="102368"/>
            <a:ext cx="693902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3. При тяжелом приступе обеспечить доступ к вене и назначить:</a:t>
            </a:r>
          </a:p>
          <a:p>
            <a:r>
              <a:rPr lang="ru-RU" dirty="0"/>
              <a:t>4% раствор натрия бикарбоната в дозе 4-5 мл/кг (150-200 мг/кг) в/в медленно в течение 5 мин; можно повторить введение в половинной дозе через 30 мин и в течение последующих 4 часов под контролем рН крови;</a:t>
            </a:r>
          </a:p>
          <a:p>
            <a:r>
              <a:rPr lang="ru-RU" dirty="0"/>
              <a:t>1% раствор морфина или </a:t>
            </a:r>
            <a:r>
              <a:rPr lang="ru-RU" dirty="0" err="1"/>
              <a:t>промедола</a:t>
            </a:r>
            <a:r>
              <a:rPr lang="ru-RU" dirty="0"/>
              <a:t> в дозе 0,1 мл/год жизни п/к или в/в (детям старше 2 лет при отсутствии симптомов угнетения дыхания);</a:t>
            </a:r>
          </a:p>
          <a:p>
            <a:r>
              <a:rPr lang="ru-RU" dirty="0"/>
              <a:t>при отсутствии эффекта ввести осторожно (!) 0,1% раствор </a:t>
            </a:r>
            <a:r>
              <a:rPr lang="ru-RU" dirty="0" err="1"/>
              <a:t>обзидана</a:t>
            </a:r>
            <a:r>
              <a:rPr lang="ru-RU" dirty="0"/>
              <a:t> в дозе 0,1-0,2 мл/кг (0,1-0,2 мг/кг) в 10 мл 20% раствора глюкозы в/в медленно (со скоростью 1 мл/мин или 0,005 </a:t>
            </a:r>
            <a:r>
              <a:rPr lang="ru-RU" dirty="0" smtClean="0"/>
              <a:t>мг/мин).</a:t>
            </a:r>
            <a:endParaRPr lang="ru-RU" dirty="0"/>
          </a:p>
        </p:txBody>
      </p:sp>
      <p:pic>
        <p:nvPicPr>
          <p:cNvPr id="30" name="Picture 2" descr="http://www.chemistryland.com/CHM151W/02-Atoms/Nomenclature/NomenclatureHealth/BicarbonateInjec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046" y="3241689"/>
            <a:ext cx="1872630" cy="322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http://image.stirileprotv.ro/media/images/680xX/Sep2010/608846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634" y="3456841"/>
            <a:ext cx="2708035" cy="296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&amp;Mcy;&amp;acy;&amp;acy;&amp;lcy;&amp;ocy;&amp;kcy;&amp;scy; &amp;pcy;&amp;rcy;&amp;icy; &amp;bcy;&amp;iecy;&amp;rcy;&amp;iecy;&amp;mcy;&amp;iecy;&amp;ncy;&amp;ncy;&amp;ocy;&amp;scy;&amp;tcy;&amp;icy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669" y="3946450"/>
            <a:ext cx="22860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03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954" y="491145"/>
            <a:ext cx="68232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5. При </a:t>
            </a:r>
            <a:r>
              <a:rPr lang="ru-RU" dirty="0" err="1"/>
              <a:t>некупирующемся</a:t>
            </a:r>
            <a:r>
              <a:rPr lang="ru-RU" dirty="0"/>
              <a:t> приступе и развитии </a:t>
            </a:r>
            <a:r>
              <a:rPr lang="ru-RU" dirty="0" err="1"/>
              <a:t>гипоксемической</a:t>
            </a:r>
            <a:r>
              <a:rPr lang="ru-RU" dirty="0"/>
              <a:t> комы показан перевод на ИВЛ и экстренная паллиативная хирургическая операция (наложение </a:t>
            </a:r>
            <a:r>
              <a:rPr lang="ru-RU" dirty="0" err="1"/>
              <a:t>аортолегочного</a:t>
            </a:r>
            <a:r>
              <a:rPr lang="ru-RU" dirty="0"/>
              <a:t> анастомоза).</a:t>
            </a:r>
          </a:p>
        </p:txBody>
      </p:sp>
      <p:pic>
        <p:nvPicPr>
          <p:cNvPr id="5" name="Picture 2" descr="&amp;Acy;&amp;pcy;&amp;pcy;&amp;acy;&amp;rcy;&amp;acy;&amp;tcy;&amp;ycy; &amp;Icy;&amp;Vcy;&amp;Lcy; SERVO &amp;kcy;&amp;ocy;&amp;mcy;&amp;pcy;&amp;acy;&amp;ncy;&amp;icy;&amp;icy; MAQUET (&amp;SHcy;&amp;vcy;&amp;iecy;&amp;tscy;&amp;icy;&amp;yacy;). &amp;Vcy;&amp;iecy;&amp;rcy;&amp;scy;&amp;icy;&amp;yacy; &amp;dcy;&amp;lcy;&amp;yacy; &amp;pcy;&amp;iecy;&amp;chcy;&amp;acy;&amp;tcy;&amp;icy;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604" y="1712162"/>
            <a:ext cx="5000625" cy="353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67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409</Words>
  <Application>Microsoft Office PowerPoint</Application>
  <PresentationFormat>Экран (4:3)</PresentationFormat>
  <Paragraphs>24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Одышечно-цианотический приступ при Тетраде Фалло. Неотложная помощь</vt:lpstr>
      <vt:lpstr>Тетрада Фалло</vt:lpstr>
      <vt:lpstr>Одышечно-цианотический приступ</vt:lpstr>
      <vt:lpstr>Провоцируемыми факторами могут быть:</vt:lpstr>
      <vt:lpstr>Клиническая диагностика</vt:lpstr>
      <vt:lpstr>1. Успокоить ребенка, расстегнуть стесняющую одежду. Уложить на живот в коленно-локтевое положение (с приведенными к грудной клетке и согнутыми в коленных суставах ногами).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Лилия</cp:lastModifiedBy>
  <cp:revision>16</cp:revision>
  <dcterms:created xsi:type="dcterms:W3CDTF">2014-11-21T11:00:06Z</dcterms:created>
  <dcterms:modified xsi:type="dcterms:W3CDTF">2020-09-04T15:18:15Z</dcterms:modified>
</cp:coreProperties>
</file>