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rcRect b="3795"/>
          <a:stretch>
            <a:fillRect/>
          </a:stretch>
        </p:blipFill>
        <p:spPr>
          <a:xfrm>
            <a:off x="0" y="260350"/>
            <a:ext cx="12192000" cy="659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620713"/>
            <a:ext cx="10943167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1843088"/>
            <a:ext cx="10949517" cy="9810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870" y="916305"/>
            <a:ext cx="10342880" cy="1534160"/>
          </a:xfrm>
        </p:spPr>
        <p:txBody>
          <a:bodyPr/>
          <a:p>
            <a:r>
              <a:rPr lang="en-US" i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Розвиток і становлення юридичної психології</a:t>
            </a:r>
            <a:endParaRPr lang="en-US" i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15325" y="5331460"/>
            <a:ext cx="2651760" cy="723265"/>
          </a:xfrm>
        </p:spPr>
        <p:txBody>
          <a:bodyPr/>
          <a:p>
            <a:r>
              <a:rPr lang="uk-UA" altLang="en-US" sz="1800"/>
              <a:t>підготувала студентка групи ПБ-42с</a:t>
            </a:r>
            <a:endParaRPr lang="uk-UA" altLang="en-US" sz="1800"/>
          </a:p>
          <a:p>
            <a:r>
              <a:rPr lang="uk-UA" altLang="en-US" sz="1800"/>
              <a:t>Белевщук Олександра</a:t>
            </a:r>
            <a:endParaRPr lang="uk-UA" altLang="en-US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51155"/>
            <a:ext cx="10972800" cy="582613"/>
          </a:xfrm>
        </p:spPr>
        <p:txBody>
          <a:bodyPr/>
          <a:p>
            <a:pPr algn="ctr"/>
            <a:r>
              <a:rPr lang="en-US" i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Юридична психологія як наука </a:t>
            </a:r>
            <a:br>
              <a:rPr lang="en-US" i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i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виникає у XVII- XVIII ст.</a:t>
            </a:r>
            <a:endParaRPr lang="en-US" i="1" u="sng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1284605"/>
            <a:ext cx="5384800" cy="4843145"/>
          </a:xfrm>
        </p:spPr>
        <p:txBody>
          <a:bodyPr/>
          <a:p>
            <a:r>
              <a:rPr lang="en-US" sz="1800"/>
              <a:t>Саме в цей час з'являються перші наукові праці з психології, звернені до сфери кримінального судочинства.</a:t>
            </a:r>
            <a:endParaRPr lang="en-US" sz="1800"/>
          </a:p>
          <a:p>
            <a:r>
              <a:rPr lang="en-US" sz="1800"/>
              <a:t> Так, у Росії І. Т. Посошков (іц652-1726) висловлювався щодо необхідності врахування психологічних особливостей злочинців, пропонував психологічні рекомендації щодо допиту свідків і обвинувачених («Книга про жадобу і багатство»). </a:t>
            </a:r>
            <a:endParaRPr lang="en-US" sz="1800"/>
          </a:p>
          <a:p>
            <a:r>
              <a:rPr lang="en-US" sz="1800"/>
              <a:t>М. М. Щербатов (1733-1790) у своїх роботах указував, що закони повинні розроблятися з урахуванням індивідуальних особливостей особистості («Історії Російської імперії з давніх часів»).</a:t>
            </a:r>
            <a:endParaRPr lang="en-US" sz="1800"/>
          </a:p>
        </p:txBody>
      </p:sp>
      <p:pic>
        <p:nvPicPr>
          <p:cNvPr id="6" name="Content Placeholder 5" descr="unnamed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901690" y="1605915"/>
            <a:ext cx="6191250" cy="37973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sz="2000" b="1"/>
              <a:t>У XIX ст. </a:t>
            </a:r>
            <a:r>
              <a:rPr lang="en-US" sz="2000"/>
              <a:t>виходить серія робіт з юридичної психології: «Нарис судової психології» (А. У. Фрезе); «Психологічні особливості злочинців за новітніми дослідженнями» (Л. Є. Владимиров); «Систематичне керівництво з судової психології» (І. Фрідріх) та ін.</a:t>
            </a:r>
            <a:endParaRPr lang="en-US" sz="2000"/>
          </a:p>
          <a:p>
            <a:r>
              <a:rPr lang="en-US" sz="2000"/>
              <a:t>Середина XIX ст. характеризується тим, що в цей час були зроблені спроби у визначенні природи злочинної поведінки та посилюється інтерес до кримінальної психології. Дослідження психології злочинних типів розпочинає італійський професор з судової психіатрії Чезаре Ломброзо (1835-1909). Теорія Ч. Ломброзо одержує відображення в книзі «Злочинна людина в її співвідношенні з антропологією, юриспруденцією та тюрмознавством» (1876). З 1880 р. Ч. Ломброзо і його однодумці видавали журнал «Архів кримінальної психіатрії і кримінальної антропології». Ідеї Ч. Ломброзо були розвинуті в працях його учнів Енріко Феррі (основна праця «Кримінальна соціологія», 1881) і Рафаеля Гарофало (книга «Кримінологія», 1885). Основна ідея теорії Ч. Ломброзо (антропологічної школи кримінального права) полягає в тому, що існує «природжений злочинець» - особливий тип особи, яку, як писав Ч. Ломброзо, необхідно обміряти, зважити і повісити. «Природженого злочинця» можна виявити за фізичними ознаками («стигматами»)10 .</a:t>
            </a:r>
            <a:endParaRPr lang="en-US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 sz="1400" b="1"/>
              <a:t>У XIX - на початку XX ст. </a:t>
            </a:r>
            <a:r>
              <a:rPr lang="en-US" sz="1400"/>
              <a:t>виходять фундаментальні праці австрійських і німецьких учених, що ґрунтуються на експериментальних дослідженнях. Ганс Гросс є одним з піонерів кримінальної психології («Кримінальна психологія», 1905). Вільям Штерн проводить експерименти з визначення достовірності показань. За його помилковою думкою показання свідків є принципово недостовірними11 .</a:t>
            </a:r>
            <a:endParaRPr lang="en-US" sz="1400"/>
          </a:p>
          <a:p>
            <a:r>
              <a:rPr lang="en-US" sz="1400"/>
              <a:t>Наукові засади юридичної психології формувалися в результаті вивчення фізіології вищої нервової діяльності людини (праці І. М. Сєченова, І. П. Павлова, В. І. Сербського, В. М. Бехтерева та ін.). Перші спроби використовувати наукові дані психології в кримінальному судочинстві належали Л. Є. Владимирову, А. І. Єлістратову, Я. А. Канторовичу, А. Є. Брусиловському, М. М. Гернету, А. Ф. Коні та ін. Ці вчені проводили експерименти з вивчення можливості повного сприйняття індивідом дійсності в екстремальних умовах і подальшого відтворення з метою встановлення даних, пов'язаних із достовірним характером показань свідків.</a:t>
            </a:r>
            <a:endParaRPr lang="en-US" sz="1400"/>
          </a:p>
        </p:txBody>
      </p:sp>
      <p:pic>
        <p:nvPicPr>
          <p:cNvPr id="5" name="Content Placeholder 4" descr="yurydychna-psyhologiya-cover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7207885" y="972820"/>
            <a:ext cx="3693795" cy="503364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687705"/>
            <a:ext cx="10972800" cy="582613"/>
          </a:xfrm>
        </p:spPr>
        <p:txBody>
          <a:bodyPr/>
          <a:p>
            <a:pPr algn="ctr"/>
            <a:r>
              <a:rPr lang="en-US" sz="2800">
                <a:sym typeface="+mn-ea"/>
              </a:rPr>
              <a:t>Історія юридичної психології знає періоди, коли </a:t>
            </a:r>
            <a:r>
              <a:rPr lang="en-US" sz="2800" b="1">
                <a:sym typeface="+mn-ea"/>
              </a:rPr>
              <a:t>створювалися спеціальні кабінети й інститути з вивчення особи злочинця і злочинності</a:t>
            </a:r>
            <a:r>
              <a:rPr lang="en-US" sz="2800">
                <a:sym typeface="+mn-ea"/>
              </a:rPr>
              <a:t>.</a:t>
            </a:r>
            <a:endParaRPr lang="en-US" sz="280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9600" y="1894840"/>
            <a:ext cx="10972800" cy="3827145"/>
          </a:xfrm>
        </p:spPr>
        <p:txBody>
          <a:bodyPr/>
          <a:p>
            <a:pPr marL="0" indent="0">
              <a:buNone/>
            </a:pPr>
            <a:r>
              <a:rPr lang="en-US" sz="2400"/>
              <a:t> Так, у </a:t>
            </a:r>
            <a:r>
              <a:rPr lang="en-US" sz="2400" b="1"/>
              <a:t>1918 р</a:t>
            </a:r>
            <a:r>
              <a:rPr lang="en-US" sz="2400"/>
              <a:t>. у Петрограді був створений кабінет з вивчення злочинності і особи злочинця (аналогічні кабінети створюються в Москві, Саратові, Ростові, Києві, Харкові, Одесі). </a:t>
            </a:r>
            <a:endParaRPr lang="en-US" sz="2400"/>
          </a:p>
          <a:p>
            <a:pPr marL="0" indent="0">
              <a:buNone/>
            </a:pPr>
            <a:r>
              <a:rPr lang="en-US" sz="2400"/>
              <a:t>10 липня </a:t>
            </a:r>
            <a:r>
              <a:rPr lang="en-US" sz="2400" b="1"/>
              <a:t>1923 р</a:t>
            </a:r>
            <a:r>
              <a:rPr lang="en-US" sz="2400"/>
              <a:t>. Раднарком УРСР прийняв постанову про заснування в Харкові, Києві й Одесі обласних кабінетів науково-судової експертизи і затвердив положення про них. </a:t>
            </a:r>
            <a:endParaRPr lang="en-US" sz="2400"/>
          </a:p>
          <a:p>
            <a:pPr marL="0" indent="0">
              <a:buNone/>
            </a:pPr>
            <a:r>
              <a:rPr lang="en-US" sz="2400"/>
              <a:t>25 квітня </a:t>
            </a:r>
            <a:r>
              <a:rPr lang="en-US" sz="2400" b="1"/>
              <a:t>1925 р.</a:t>
            </a:r>
            <a:r>
              <a:rPr lang="en-US" sz="2400"/>
              <a:t> Раднарком УРСР затверджує нове положення про Кабінети науково-судової експертизи, що передбачає не лише виконання експертиз у судових справах, а й проведення наукових робіт і експериментальних досліджень з питань кримінальної техніки і методології досліджень злочинів і дослідження особи злочинця.</a:t>
            </a:r>
            <a:endParaRPr lang="en-US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 sz="1600"/>
              <a:t>У </a:t>
            </a:r>
            <a:r>
              <a:rPr lang="en-US" sz="1600" b="1"/>
              <a:t>1927 р</a:t>
            </a:r>
            <a:r>
              <a:rPr lang="en-US" sz="1600"/>
              <a:t>. була організована лабораторія експериментальної психології при Московській губернській прокуратурі. У цій лабораторії свої дослідження проводив основоположник нейропсихології в СРСР О. Р. Лурія (1902-1977). Вчений досліджував можливості використання асоціативного експерименту, застосування фіксуючої апаратури, що реєструє реакції випробуваного.</a:t>
            </a:r>
            <a:endParaRPr lang="en-US" sz="1600"/>
          </a:p>
          <a:p>
            <a:pPr marL="0" indent="0">
              <a:buNone/>
            </a:pPr>
            <a:endParaRPr lang="en-US" sz="1600" b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r>
              <a:rPr lang="en-US" sz="1800">
                <a:sym typeface="+mn-ea"/>
              </a:rPr>
              <a:t>У </a:t>
            </a:r>
            <a:r>
              <a:rPr lang="en-US" sz="1800" b="1">
                <a:sym typeface="+mn-ea"/>
              </a:rPr>
              <a:t>30-ті роки ХХ ст.</a:t>
            </a:r>
            <a:r>
              <a:rPr lang="en-US" sz="1800">
                <a:sym typeface="+mn-ea"/>
              </a:rPr>
              <a:t> відбуваються політичні зміни в житті суспільства, що негативно відобразилися на розвитку юридичної психології. Установи з вивчення злочинності і особи злочинця ліквідуються або реорганізуються. </a:t>
            </a:r>
            <a:r>
              <a:rPr lang="en-US" sz="1800" b="1">
                <a:sym typeface="+mn-ea"/>
              </a:rPr>
              <a:t>Психологію перетворюють на додаток педагогіки. Дослідження в галузі судової психології припиняються. В юриспруденції починає домінувати концепція А. Я. Вишинського про примат особистого визнання (особисте визнання - цариця доказів вини підсудного).</a:t>
            </a:r>
            <a:endParaRPr lang="en-US" sz="1800" b="1"/>
          </a:p>
          <a:p>
            <a:endParaRPr lang="en-US"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sz="360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b="1"/>
              <a:t>Відродження юридичної психології</a:t>
            </a:r>
            <a:r>
              <a:rPr lang="en-US"/>
              <a:t> припадає на 50-60-ті роки ХХ ст. У 1964 р. була прийнята спеціальна постанова ЦК КПРС «Про подальший розвиток юридичної науки і поліпшення юридичної освіти в країні». А з 1965 р. судову психологію почали викладати в юридичних вузах і на юридичних факультетах університетів.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1460" y="1477645"/>
            <a:ext cx="5433695" cy="2578735"/>
          </a:xfrm>
        </p:spPr>
        <p:txBody>
          <a:bodyPr/>
          <a:p>
            <a:r>
              <a:rPr lang="uk-UA" altLang="en-US" sz="9600" i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Дякую за увагу!</a:t>
            </a:r>
            <a:endParaRPr lang="uk-UA" altLang="en-US" sz="9600" i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296275" y="5288915"/>
            <a:ext cx="3051175" cy="800735"/>
          </a:xfrm>
        </p:spPr>
        <p:txBody>
          <a:bodyPr/>
          <a:p>
            <a:r>
              <a:rPr lang="uk-UA" altLang="en-US" i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сподіваюсь вам було цікаво</a:t>
            </a:r>
            <a:endParaRPr lang="uk-UA" altLang="en-US" i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range Waves">
  <a:themeElements>
    <a:clrScheme name="Orang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C73109"/>
      </a:accent1>
      <a:accent2>
        <a:srgbClr val="FF5050"/>
      </a:accent2>
      <a:accent3>
        <a:srgbClr val="FFFFFF"/>
      </a:accent3>
      <a:accent4>
        <a:srgbClr val="000000"/>
      </a:accent4>
      <a:accent5>
        <a:srgbClr val="E0ADAA"/>
      </a:accent5>
      <a:accent6>
        <a:srgbClr val="E74848"/>
      </a:accent6>
      <a:hlink>
        <a:srgbClr val="4D4D4D"/>
      </a:hlink>
      <a:folHlink>
        <a:srgbClr val="777777"/>
      </a:folHlink>
    </a:clrScheme>
    <a:fontScheme name="Orang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rang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73109"/>
        </a:accent1>
        <a:accent2>
          <a:srgbClr val="FF5050"/>
        </a:accent2>
        <a:accent3>
          <a:srgbClr val="FFFFFF"/>
        </a:accent3>
        <a:accent4>
          <a:srgbClr val="000000"/>
        </a:accent4>
        <a:accent5>
          <a:srgbClr val="E0ADAA"/>
        </a:accent5>
        <a:accent6>
          <a:srgbClr val="E74848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4870</Words>
  <Application>WPS Presentation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Orange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Розвиток і становлення юридичної психології</dc:title>
  <dc:creator>MSI</dc:creator>
  <cp:lastModifiedBy>MSI</cp:lastModifiedBy>
  <cp:revision>1</cp:revision>
  <dcterms:created xsi:type="dcterms:W3CDTF">2021-12-19T20:53:58Z</dcterms:created>
  <dcterms:modified xsi:type="dcterms:W3CDTF">2021-12-19T20:53:58Z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489CA25FE334400C843B9635F4F846F8</vt:lpwstr>
  </property>
  <property fmtid="{D5CDD505-2E9C-101B-9397-08002B2CF9AE}" pid="3" name="KSOProductBuildVer">
    <vt:lpwstr>1033-11.2.0.10382</vt:lpwstr>
  </property>
</Properties>
</file>