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1" r:id="rId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C7EC4-57D2-472A-9C1B-EB52E0F092C8}" type="datetimeFigureOut">
              <a:rPr lang="uk-UA" smtClean="0"/>
              <a:t>28.04.2025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8807-105C-40ED-8914-D6D5BB55CE8B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0322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C7EC4-57D2-472A-9C1B-EB52E0F092C8}" type="datetimeFigureOut">
              <a:rPr lang="uk-UA" smtClean="0"/>
              <a:t>28.04.2025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8807-105C-40ED-8914-D6D5BB55CE8B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68444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C7EC4-57D2-472A-9C1B-EB52E0F092C8}" type="datetimeFigureOut">
              <a:rPr lang="uk-UA" smtClean="0"/>
              <a:t>28.04.2025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8807-105C-40ED-8914-D6D5BB55CE8B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65156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C7EC4-57D2-472A-9C1B-EB52E0F092C8}" type="datetimeFigureOut">
              <a:rPr lang="uk-UA" smtClean="0"/>
              <a:t>28.04.2025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8807-105C-40ED-8914-D6D5BB55CE8B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78778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C7EC4-57D2-472A-9C1B-EB52E0F092C8}" type="datetimeFigureOut">
              <a:rPr lang="uk-UA" smtClean="0"/>
              <a:t>28.04.2025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8807-105C-40ED-8914-D6D5BB55CE8B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67635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C7EC4-57D2-472A-9C1B-EB52E0F092C8}" type="datetimeFigureOut">
              <a:rPr lang="uk-UA" smtClean="0"/>
              <a:t>28.04.2025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8807-105C-40ED-8914-D6D5BB55CE8B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62538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C7EC4-57D2-472A-9C1B-EB52E0F092C8}" type="datetimeFigureOut">
              <a:rPr lang="uk-UA" smtClean="0"/>
              <a:t>28.04.2025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8807-105C-40ED-8914-D6D5BB55CE8B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68546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C7EC4-57D2-472A-9C1B-EB52E0F092C8}" type="datetimeFigureOut">
              <a:rPr lang="uk-UA" smtClean="0"/>
              <a:t>28.04.2025</a:t>
            </a:fld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8807-105C-40ED-8914-D6D5BB55CE8B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3574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C7EC4-57D2-472A-9C1B-EB52E0F092C8}" type="datetimeFigureOut">
              <a:rPr lang="uk-UA" smtClean="0"/>
              <a:t>28.04.2025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8807-105C-40ED-8914-D6D5BB55CE8B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16898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C7EC4-57D2-472A-9C1B-EB52E0F092C8}" type="datetimeFigureOut">
              <a:rPr lang="uk-UA" smtClean="0"/>
              <a:t>28.04.2025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8807-105C-40ED-8914-D6D5BB55CE8B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30283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C7EC4-57D2-472A-9C1B-EB52E0F092C8}" type="datetimeFigureOut">
              <a:rPr lang="uk-UA" smtClean="0"/>
              <a:t>28.04.2025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8807-105C-40ED-8914-D6D5BB55CE8B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81763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DC7EC4-57D2-472A-9C1B-EB52E0F092C8}" type="datetimeFigureOut">
              <a:rPr lang="uk-UA" smtClean="0"/>
              <a:t>28.04.2025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2F8807-105C-40ED-8914-D6D5BB55CE8B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4169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378521" y="190584"/>
            <a:ext cx="45272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dirty="0">
                <a:solidFill>
                  <a:schemeClr val="bg1"/>
                </a:solidFill>
                <a:latin typeface="Monotype Corsiva" panose="03010101010201010101" pitchFamily="66" charset="0"/>
              </a:rPr>
              <a:t>Що ж таке геополітика?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95223" y="69013"/>
            <a:ext cx="2191109" cy="241539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95223" y="2674189"/>
            <a:ext cx="2191109" cy="253616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95223" y="5417389"/>
            <a:ext cx="2191109" cy="144061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0" y="836915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595223" y="836915"/>
            <a:ext cx="219110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4002656" y="1482749"/>
            <a:ext cx="807559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Monotype Corsiva" panose="03010101010201010101" pitchFamily="66" charset="0"/>
              </a:rPr>
              <a:t>Геополітика </a:t>
            </a:r>
            <a:r>
              <a:rPr lang="ru-RU" sz="28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– це </a:t>
            </a:r>
            <a:r>
              <a:rPr lang="ru-RU" sz="2800" dirty="0">
                <a:solidFill>
                  <a:schemeClr val="bg1"/>
                </a:solidFill>
                <a:latin typeface="Monotype Corsiva" panose="03010101010201010101" pitchFamily="66" charset="0"/>
              </a:rPr>
              <a:t>наука </a:t>
            </a:r>
            <a:r>
              <a:rPr lang="ru-RU" sz="28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проте , як  країни використовують землі , на яких </a:t>
            </a:r>
            <a:r>
              <a:rPr lang="ru-RU" sz="2800" dirty="0">
                <a:solidFill>
                  <a:schemeClr val="bg1"/>
                </a:solidFill>
                <a:latin typeface="Monotype Corsiva" panose="03010101010201010101" pitchFamily="66" charset="0"/>
              </a:rPr>
              <a:t>вони </a:t>
            </a:r>
            <a:r>
              <a:rPr lang="ru-RU" sz="28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розташовані , задля</a:t>
            </a:r>
            <a:r>
              <a:rPr lang="ru-RU" sz="2800" dirty="0">
                <a:solidFill>
                  <a:schemeClr val="bg1"/>
                </a:solidFill>
                <a:latin typeface="Monotype Corsiva" panose="03010101010201010101" pitchFamily="66" charset="0"/>
              </a:rPr>
              <a:t> </a:t>
            </a:r>
            <a:r>
              <a:rPr lang="ru-RU" sz="28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наростання влади , та залежності інших країн . </a:t>
            </a:r>
            <a:endParaRPr lang="uk-UA" sz="2800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280248" y="4081558"/>
            <a:ext cx="782991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Monotype Corsiva" panose="03010101010201010101" pitchFamily="66" charset="0"/>
              </a:rPr>
              <a:t>У 9-11 </a:t>
            </a:r>
            <a:r>
              <a:rPr lang="uk-UA" sz="24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столітті </a:t>
            </a:r>
            <a:r>
              <a:rPr lang="uk-UA" sz="2400" dirty="0">
                <a:solidFill>
                  <a:schemeClr val="bg1"/>
                </a:solidFill>
                <a:latin typeface="Monotype Corsiva" panose="03010101010201010101" pitchFamily="66" charset="0"/>
              </a:rPr>
              <a:t>геополітика </a:t>
            </a:r>
            <a:r>
              <a:rPr lang="uk-UA" sz="24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виглядала трохи</a:t>
            </a:r>
          </a:p>
          <a:p>
            <a:pPr algn="ctr"/>
            <a:r>
              <a:rPr lang="uk-UA" sz="24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 </a:t>
            </a:r>
            <a:r>
              <a:rPr lang="uk-UA" sz="2400" dirty="0">
                <a:solidFill>
                  <a:schemeClr val="bg1"/>
                </a:solidFill>
                <a:latin typeface="Monotype Corsiva" panose="03010101010201010101" pitchFamily="66" charset="0"/>
              </a:rPr>
              <a:t>інакше , ніж </a:t>
            </a:r>
            <a:r>
              <a:rPr lang="uk-UA" sz="24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так , як </a:t>
            </a:r>
            <a:r>
              <a:rPr lang="uk-UA" sz="2400" dirty="0">
                <a:solidFill>
                  <a:schemeClr val="bg1"/>
                </a:solidFill>
                <a:latin typeface="Monotype Corsiva" panose="03010101010201010101" pitchFamily="66" charset="0"/>
              </a:rPr>
              <a:t>ми уявляємо її зараз. </a:t>
            </a:r>
            <a:r>
              <a:rPr lang="uk-UA" sz="24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Тоді </a:t>
            </a:r>
            <a:r>
              <a:rPr lang="uk-UA" sz="2400" dirty="0">
                <a:solidFill>
                  <a:schemeClr val="bg1"/>
                </a:solidFill>
                <a:latin typeface="Monotype Corsiva" panose="03010101010201010101" pitchFamily="66" charset="0"/>
              </a:rPr>
              <a:t>це </a:t>
            </a:r>
            <a:endParaRPr lang="uk-UA" sz="2400" dirty="0" smtClean="0">
              <a:solidFill>
                <a:schemeClr val="bg1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uk-UA" sz="24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базувалося </a:t>
            </a:r>
            <a:r>
              <a:rPr lang="uk-UA" sz="2400" dirty="0">
                <a:solidFill>
                  <a:schemeClr val="bg1"/>
                </a:solidFill>
                <a:latin typeface="Monotype Corsiva" panose="03010101010201010101" pitchFamily="66" charset="0"/>
              </a:rPr>
              <a:t>здебільшого </a:t>
            </a:r>
            <a:r>
              <a:rPr lang="uk-UA" sz="24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на </a:t>
            </a:r>
            <a:r>
              <a:rPr lang="uk-UA" sz="2400" dirty="0">
                <a:solidFill>
                  <a:schemeClr val="bg1"/>
                </a:solidFill>
                <a:latin typeface="Monotype Corsiva" panose="03010101010201010101" pitchFamily="66" charset="0"/>
              </a:rPr>
              <a:t>завоюванні </a:t>
            </a:r>
            <a:r>
              <a:rPr lang="uk-UA" sz="24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території , </a:t>
            </a:r>
          </a:p>
          <a:p>
            <a:pPr algn="ctr"/>
            <a:r>
              <a:rPr lang="uk-UA" sz="24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боротьбі </a:t>
            </a:r>
            <a:r>
              <a:rPr lang="uk-UA" sz="2400" dirty="0">
                <a:solidFill>
                  <a:schemeClr val="bg1"/>
                </a:solidFill>
                <a:latin typeface="Monotype Corsiva" panose="03010101010201010101" pitchFamily="66" charset="0"/>
              </a:rPr>
              <a:t>за </a:t>
            </a:r>
            <a:r>
              <a:rPr lang="uk-UA" sz="24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ресурси</a:t>
            </a:r>
            <a:r>
              <a:rPr lang="uk-UA" sz="2400" dirty="0">
                <a:solidFill>
                  <a:schemeClr val="bg1"/>
                </a:solidFill>
                <a:latin typeface="Monotype Corsiva" panose="03010101010201010101" pitchFamily="66" charset="0"/>
              </a:rPr>
              <a:t>, релігійних </a:t>
            </a:r>
            <a:r>
              <a:rPr lang="uk-UA" sz="24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впливах </a:t>
            </a:r>
            <a:r>
              <a:rPr lang="uk-UA" sz="2400" dirty="0">
                <a:solidFill>
                  <a:schemeClr val="bg1"/>
                </a:solidFill>
                <a:latin typeface="Monotype Corsiva" panose="03010101010201010101" pitchFamily="66" charset="0"/>
              </a:rPr>
              <a:t>і </a:t>
            </a:r>
            <a:r>
              <a:rPr lang="uk-UA" sz="2400" dirty="0" err="1">
                <a:solidFill>
                  <a:schemeClr val="bg1"/>
                </a:solidFill>
                <a:latin typeface="Monotype Corsiva" panose="03010101010201010101" pitchFamily="66" charset="0"/>
              </a:rPr>
              <a:t>т.д</a:t>
            </a:r>
            <a:r>
              <a:rPr lang="uk-UA" sz="2400" dirty="0">
                <a:solidFill>
                  <a:schemeClr val="bg1"/>
                </a:solidFill>
                <a:latin typeface="Monotype Corsiva" panose="03010101010201010101" pitchFamily="66" charset="0"/>
              </a:rPr>
              <a:t>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097547" y="1362974"/>
            <a:ext cx="8094453" cy="173390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Прямоугольник 17"/>
          <p:cNvSpPr/>
          <p:nvPr/>
        </p:nvSpPr>
        <p:spPr>
          <a:xfrm>
            <a:off x="2786332" y="3942272"/>
            <a:ext cx="6607834" cy="192369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64249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192" b="20208"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t="52137"/>
          <a:stretch/>
        </p:blipFill>
        <p:spPr>
          <a:xfrm>
            <a:off x="0" y="3648973"/>
            <a:ext cx="12192000" cy="325265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21170" y="181589"/>
            <a:ext cx="43188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latin typeface="Monotype Corsiva" panose="03010101010201010101" pitchFamily="66" charset="0"/>
              </a:rPr>
              <a:t>Як </a:t>
            </a:r>
            <a:r>
              <a:rPr lang="ru-RU" sz="3200" dirty="0" smtClean="0">
                <a:latin typeface="Monotype Corsiva" panose="03010101010201010101" pitchFamily="66" charset="0"/>
              </a:rPr>
              <a:t>виникла </a:t>
            </a:r>
            <a:r>
              <a:rPr lang="ru-RU" sz="3200" dirty="0">
                <a:latin typeface="Monotype Corsiva" panose="03010101010201010101" pitchFamily="66" charset="0"/>
              </a:rPr>
              <a:t>Київська Русь?</a:t>
            </a:r>
            <a:endParaRPr lang="uk-UA" sz="3200" dirty="0">
              <a:latin typeface="Monotype Corsiva" panose="03010101010201010101" pitchFamily="66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3648973"/>
            <a:ext cx="12192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0" y="0"/>
            <a:ext cx="12192000" cy="9727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8" name="Прямая соединительная линия 7"/>
          <p:cNvCxnSpPr>
            <a:stCxn id="6" idx="3"/>
          </p:cNvCxnSpPr>
          <p:nvPr/>
        </p:nvCxnSpPr>
        <p:spPr>
          <a:xfrm>
            <a:off x="12192000" y="486383"/>
            <a:ext cx="0" cy="63716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86383"/>
            <a:ext cx="6097" cy="638306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262906" y="1701510"/>
            <a:ext cx="826985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latin typeface="Monotype Corsiva" panose="03010101010201010101" pitchFamily="66" charset="0"/>
              </a:rPr>
              <a:t>На території сучасної України були три землі: Київська, Чернігівська та Переяславська. Там жили поляни, сіверяни, уличі та тиверці, які займалися землеробством, тваринництвом, ремісництвом, полюванням і рибальством. Князі очолювали ці племена, але важливі питання вирішували на раді всього народу. У 862 році на півночі, біля Новгорода, слов’яни, які часто ворогували між собою, звернулися до варягів (скандинавів) по допомогу. Рюрик зі своєю дружиною прийшов </a:t>
            </a:r>
            <a:r>
              <a:rPr lang="uk-UA" sz="2000" dirty="0">
                <a:solidFill>
                  <a:schemeClr val="bg1"/>
                </a:solidFill>
                <a:latin typeface="Monotype Corsiva" panose="03010101010201010101" pitchFamily="66" charset="0"/>
              </a:rPr>
              <a:t>на ці землі, завоював їх і став князем. Це об’єднання стало Руссю, а її центром став Київ, який називали «матір’ю міст </a:t>
            </a:r>
            <a:r>
              <a:rPr lang="uk-UA" sz="20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руських». Завдяки </a:t>
            </a:r>
            <a:r>
              <a:rPr lang="uk-UA" sz="2000" dirty="0">
                <a:solidFill>
                  <a:schemeClr val="bg1"/>
                </a:solidFill>
                <a:latin typeface="Monotype Corsiva" panose="03010101010201010101" pitchFamily="66" charset="0"/>
              </a:rPr>
              <a:t>економічним шляхам через Київську Русь виникли відносини з Візантією. З Русі вивозили хутро, мед, віск і невільників, а з Візантії привозили коштовні тканини, прикраси, посуд, вироби із заліза.</a:t>
            </a:r>
          </a:p>
        </p:txBody>
      </p:sp>
    </p:spTree>
    <p:extLst>
      <p:ext uri="{BB962C8B-B14F-4D97-AF65-F5344CB8AC3E}">
        <p14:creationId xmlns:p14="http://schemas.microsoft.com/office/powerpoint/2010/main" val="253469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8258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426928" y="1682655"/>
            <a:ext cx="498130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>
                <a:solidFill>
                  <a:schemeClr val="bg1"/>
                </a:solidFill>
                <a:latin typeface="Monotype Corsiva" panose="03010101010201010101" pitchFamily="66" charset="0"/>
              </a:rPr>
              <a:t>Феодалізм на Русі мав елементи з Європи: </a:t>
            </a:r>
            <a:endParaRPr lang="uk-UA" sz="2000" dirty="0" smtClean="0">
              <a:solidFill>
                <a:schemeClr val="bg1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uk-UA" sz="20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земля </a:t>
            </a:r>
            <a:r>
              <a:rPr lang="uk-UA" sz="2000" dirty="0">
                <a:solidFill>
                  <a:schemeClr val="bg1"/>
                </a:solidFill>
                <a:latin typeface="Monotype Corsiva" panose="03010101010201010101" pitchFamily="66" charset="0"/>
              </a:rPr>
              <a:t>була джерелом багатства та влади, а суспільство поділялося на князів, бояр і селян. Бояри отримували землі від князя, але мали більше самостійності, ніж західні феодали. Контакти з Візантією, Польщею та іншими державами сприяли запозиченню елементів феодальної організації, але постійні війни та внутрішня боротьба князів призвели до </a:t>
            </a:r>
            <a:r>
              <a:rPr lang="uk-UA" sz="20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фор-</a:t>
            </a:r>
            <a:r>
              <a:rPr lang="uk-UA" sz="2000" dirty="0" err="1" smtClean="0">
                <a:solidFill>
                  <a:schemeClr val="bg1"/>
                </a:solidFill>
                <a:latin typeface="Monotype Corsiva" panose="03010101010201010101" pitchFamily="66" charset="0"/>
              </a:rPr>
              <a:t>мування</a:t>
            </a:r>
            <a:r>
              <a:rPr lang="uk-UA" sz="20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 </a:t>
            </a:r>
            <a:r>
              <a:rPr lang="uk-UA" sz="2000" dirty="0">
                <a:solidFill>
                  <a:schemeClr val="bg1"/>
                </a:solidFill>
                <a:latin typeface="Monotype Corsiva" panose="03010101010201010101" pitchFamily="66" charset="0"/>
              </a:rPr>
              <a:t>особливого варіанту феодалізму на Русі.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193" y="501832"/>
            <a:ext cx="5314950" cy="5715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9669" y="6216832"/>
            <a:ext cx="42846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Дякую за увагу !</a:t>
            </a:r>
            <a:endParaRPr lang="uk-UA" sz="3600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856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290</Words>
  <Application>Microsoft Office PowerPoint</Application>
  <PresentationFormat>Широкоэкранный</PresentationFormat>
  <Paragraphs>11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Monotype Corsiva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-</dc:title>
  <dc:creator>Учетная запись Майкрософт</dc:creator>
  <cp:lastModifiedBy>Учетная запись Майкрософт</cp:lastModifiedBy>
  <cp:revision>18</cp:revision>
  <dcterms:created xsi:type="dcterms:W3CDTF">2024-11-13T17:32:48Z</dcterms:created>
  <dcterms:modified xsi:type="dcterms:W3CDTF">2025-04-28T15:04:55Z</dcterms:modified>
</cp:coreProperties>
</file>