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E91"/>
    <a:srgbClr val="FFA573"/>
    <a:srgbClr val="D3ACFA"/>
    <a:srgbClr val="B9A1D1"/>
    <a:srgbClr val="CFB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56"/>
  </p:normalViewPr>
  <p:slideViewPr>
    <p:cSldViewPr snapToGrid="0" snapToObjects="1">
      <p:cViewPr>
        <p:scale>
          <a:sx n="101" d="100"/>
          <a:sy n="101" d="100"/>
        </p:scale>
        <p:origin x="115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Многокутник розподілу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594925634296"/>
          <c:y val="0.185648148148148"/>
          <c:w val="0.828064741907261"/>
          <c:h val="0.590748760571595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Лист1!$A$1:$E$1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Лист1!$A$2:$E$2</c:f>
              <c:numCache>
                <c:formatCode>General</c:formatCode>
                <c:ptCount val="5"/>
                <c:pt idx="0">
                  <c:v>0.05</c:v>
                </c:pt>
                <c:pt idx="1">
                  <c:v>0.048</c:v>
                </c:pt>
                <c:pt idx="2">
                  <c:v>0.045</c:v>
                </c:pt>
                <c:pt idx="3">
                  <c:v>0.043</c:v>
                </c:pt>
                <c:pt idx="4">
                  <c:v>0.814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0,05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Лист1!$B$1:$F$1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xVal>
          <c:yVal>
            <c:numRef>
              <c:f>Лист1!$B$2:$F$2</c:f>
              <c:numCache>
                <c:formatCode>General</c:formatCode>
                <c:ptCount val="5"/>
                <c:pt idx="0">
                  <c:v>0.048</c:v>
                </c:pt>
                <c:pt idx="1">
                  <c:v>0.045</c:v>
                </c:pt>
                <c:pt idx="2">
                  <c:v>0.043</c:v>
                </c:pt>
                <c:pt idx="3">
                  <c:v>0.814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218670128"/>
        <c:axId val="-218666736"/>
      </c:scatterChart>
      <c:valAx>
        <c:axId val="-218670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  <a:r>
                  <a:rPr lang="uk-UA"/>
                  <a:t>і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8666736"/>
        <c:crosses val="autoZero"/>
        <c:crossBetween val="midCat"/>
      </c:valAx>
      <c:valAx>
        <c:axId val="-21866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8670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0.01252</cdr:x>
      <cdr:y>0.3842</cdr:y>
    </cdr:from>
    <cdr:to>
      <cdr:x>0.0727</cdr:x>
      <cdr:y>0.52819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8900" y="1390612"/>
          <a:ext cx="427236" cy="52117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27198-CB4D-5742-817A-DED472C2F67F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4944D-71D7-9A42-8640-07F254C12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4944D-71D7-9A42-8640-07F254C12A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3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7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0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8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5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2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2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7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2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8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2228D-E021-D444-92D7-1B174DC2988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18BD-8357-DD4E-824A-A4BD0286A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5557" y="1568799"/>
            <a:ext cx="4860098" cy="1245425"/>
          </a:xfrm>
        </p:spPr>
        <p:txBody>
          <a:bodyPr>
            <a:normAutofit fontScale="90000"/>
          </a:bodyPr>
          <a:lstStyle/>
          <a:p>
            <a:r>
              <a:rPr lang="uk-UA" sz="480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Математичний аналіз</a:t>
            </a:r>
            <a:endParaRPr lang="ru-RU" sz="4800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9212" y="4408443"/>
            <a:ext cx="5352788" cy="506500"/>
          </a:xfrm>
          <a:solidFill>
            <a:srgbClr val="E3AE91"/>
          </a:solidFill>
          <a:ln>
            <a:solidFill>
              <a:srgbClr val="E3AE91"/>
            </a:solidFill>
          </a:ln>
        </p:spPr>
        <p:txBody>
          <a:bodyPr/>
          <a:lstStyle/>
          <a:p>
            <a:r>
              <a:rPr lang="ru-RU" i="1" dirty="0" err="1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Розв</a:t>
            </a:r>
            <a:r>
              <a:rPr lang="en-US" i="1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’</a:t>
            </a:r>
            <a:r>
              <a:rPr lang="uk-UA" i="1" dirty="0" err="1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язання</a:t>
            </a:r>
            <a:r>
              <a:rPr lang="uk-UA" i="1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задачі</a:t>
            </a:r>
            <a:endParaRPr lang="ru-RU" i="1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006247" cy="68580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6" y="1529698"/>
            <a:ext cx="5698720" cy="3798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3447" y="3428999"/>
            <a:ext cx="46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 smtClean="0">
                <a:solidFill>
                  <a:srgbClr val="FFA573"/>
                </a:solidFill>
              </a:rPr>
              <a:t>Підготувала</a:t>
            </a:r>
            <a:r>
              <a:rPr lang="ru-RU" sz="2400" dirty="0" smtClean="0">
                <a:solidFill>
                  <a:srgbClr val="FFA573"/>
                </a:solidFill>
              </a:rPr>
              <a:t>:</a:t>
            </a:r>
            <a:r>
              <a:rPr lang="ru-RU" sz="2400" dirty="0">
                <a:solidFill>
                  <a:srgbClr val="FFA573"/>
                </a:solidFill>
              </a:rPr>
              <a:t> </a:t>
            </a:r>
            <a:r>
              <a:rPr lang="ru-RU" sz="2000" i="1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Кухар Ярослава</a:t>
            </a:r>
            <a:endParaRPr lang="ru-RU" sz="2000" i="1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6510"/>
            <a:ext cx="7302674" cy="61059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latin typeface="Franklin Gothic Book" charset="0"/>
                <a:ea typeface="Franklin Gothic Book" charset="0"/>
                <a:cs typeface="Franklin Gothic Book" charset="0"/>
              </a:rPr>
              <a:t>Ч</a:t>
            </a:r>
            <a:r>
              <a:rPr lang="uk-UA" sz="3600" b="1" dirty="0" err="1">
                <a:latin typeface="Franklin Gothic Book" charset="0"/>
                <a:ea typeface="Franklin Gothic Book" charset="0"/>
                <a:cs typeface="Franklin Gothic Book" charset="0"/>
              </a:rPr>
              <a:t>ислові</a:t>
            </a:r>
            <a:r>
              <a:rPr lang="uk-UA" sz="3600" b="1" dirty="0">
                <a:latin typeface="Franklin Gothic Book" charset="0"/>
                <a:ea typeface="Franklin Gothic Book" charset="0"/>
                <a:cs typeface="Franklin Gothic Book" charset="0"/>
              </a:rPr>
              <a:t> характеристики:</a:t>
            </a:r>
            <a:endParaRPr lang="ru-RU" sz="3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1599" y="1578709"/>
            <a:ext cx="2425700" cy="7620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Franklin Gothic Book" charset="0"/>
                <a:ea typeface="Franklin Gothic Book" charset="0"/>
                <a:cs typeface="Franklin Gothic Book" charset="0"/>
              </a:rPr>
              <a:t>Математичне сподівання:</a:t>
            </a:r>
            <a:endParaRPr lang="ru-RU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379673" y="2906123"/>
                <a:ext cx="4826000" cy="1257300"/>
              </a:xfrm>
              <a:prstGeom prst="rect">
                <a:avLst/>
              </a:prstGeom>
              <a:solidFill>
                <a:srgbClr val="E3AE91"/>
              </a:solidFill>
              <a:ln>
                <a:solidFill>
                  <a:srgbClr val="E3A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М</m:t>
                      </m:r>
                      <m:d>
                        <m:d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d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х</m:t>
                          </m:r>
                        </m:e>
                      </m:d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𝑥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𝑝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1</m:t>
                          </m:r>
                        </m:sub>
                      </m:sSub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𝑥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𝑝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2</m:t>
                          </m:r>
                        </m:sub>
                      </m:sSub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𝑥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𝑝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3</m:t>
                          </m:r>
                        </m:sub>
                      </m:sSub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𝑥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𝑝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4</m:t>
                          </m:r>
                        </m:sub>
                      </m:sSub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𝑥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b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𝑝</m:t>
                          </m:r>
                        </m:e>
                        <m:sub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5</m:t>
                          </m:r>
                        </m:sub>
                      </m:sSub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=0∗0,05+1∗0,048+2∗0,045+3∗0,043+4∗0,814≈3,52</m:t>
                      </m:r>
                    </m:oMath>
                  </m:oMathPara>
                </a14:m>
                <a:endParaRPr lang="ru-RU" sz="2000" dirty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673" y="2906123"/>
                <a:ext cx="4826000" cy="12573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E3AE9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543425" y="1333500"/>
            <a:ext cx="1625600" cy="7620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>
                <a:latin typeface="Franklin Gothic Book" charset="0"/>
                <a:ea typeface="Franklin Gothic Book" charset="0"/>
                <a:cs typeface="Franklin Gothic Book" charset="0"/>
              </a:rPr>
              <a:t>Дисперсія:</a:t>
            </a:r>
            <a:endParaRPr lang="ru-RU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673" y="1714500"/>
            <a:ext cx="1931373" cy="10668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>
                <a:latin typeface="Franklin Gothic Book" charset="0"/>
                <a:ea typeface="Franklin Gothic Book" charset="0"/>
                <a:cs typeface="Franklin Gothic Book" charset="0"/>
              </a:rPr>
              <a:t>Середнє квадратичне відхилення: </a:t>
            </a:r>
            <a:endParaRPr lang="ru-RU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58252" y="2395640"/>
                <a:ext cx="2895600" cy="1257300"/>
              </a:xfrm>
              <a:prstGeom prst="rect">
                <a:avLst/>
              </a:prstGeom>
              <a:solidFill>
                <a:srgbClr val="E3AE91"/>
              </a:solidFill>
              <a:ln>
                <a:solidFill>
                  <a:srgbClr val="E3A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𝐷</m:t>
                      </m:r>
                      <m:d>
                        <m:d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d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𝑥</m:t>
                          </m:r>
                        </m:e>
                      </m:d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=</m:t>
                      </m:r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𝑀</m:t>
                      </m:r>
                      <m:sSup>
                        <m:sSup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pPr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(</m:t>
                          </m:r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𝑥</m:t>
                          </m:r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)</m:t>
                          </m:r>
                        </m:e>
                        <m:sup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2</m:t>
                          </m:r>
                        </m:sup>
                      </m:sSup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−</m:t>
                      </m:r>
                      <m:sSup>
                        <m:sSupPr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</m:ctrlPr>
                            </m:dPr>
                            <m:e>
                              <m:r>
                                <a:rPr lang="uk-UA" sz="2000" i="1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charset="0"/>
                                      <a:ea typeface="Franklin Gothic Book" charset="0"/>
                                      <a:cs typeface="Franklin Gothic Book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000" i="1">
                                      <a:latin typeface="Cambria Math" charset="0"/>
                                      <a:ea typeface="Franklin Gothic Book" charset="0"/>
                                      <a:cs typeface="Franklin Gothic Book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2</m:t>
                          </m:r>
                        </m:sup>
                      </m:sSup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=13,65−12,39=1,26</m:t>
                      </m:r>
                    </m:oMath>
                  </m:oMathPara>
                </a14:m>
                <a:endParaRPr lang="ru-RU" sz="2000" dirty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252" y="2395640"/>
                <a:ext cx="2895600" cy="12573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E3AE9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-13673" y="3100430"/>
                <a:ext cx="3352800" cy="1257300"/>
              </a:xfrm>
              <a:prstGeom prst="rect">
                <a:avLst/>
              </a:prstGeom>
              <a:solidFill>
                <a:srgbClr val="E3AE91"/>
              </a:solidFill>
              <a:ln>
                <a:solidFill>
                  <a:srgbClr val="E3A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𝜎</m:t>
                      </m:r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radPr>
                        <m:deg/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</m:ctrlPr>
                            </m:dPr>
                            <m:e>
                              <m:r>
                                <a:rPr lang="uk-UA" sz="2000" i="1">
                                  <a:latin typeface="Cambria Math" charset="0"/>
                                  <a:ea typeface="Franklin Gothic Book" charset="0"/>
                                  <a:cs typeface="Franklin Gothic Book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</m:ctrlPr>
                        </m:radPr>
                        <m:deg/>
                        <m:e>
                          <m:r>
                            <a:rPr lang="uk-UA" sz="2000" i="1">
                              <a:latin typeface="Cambria Math" charset="0"/>
                              <a:ea typeface="Franklin Gothic Book" charset="0"/>
                              <a:cs typeface="Franklin Gothic Book" charset="0"/>
                            </a:rPr>
                            <m:t>1,26</m:t>
                          </m:r>
                        </m:e>
                      </m:rad>
                      <m:r>
                        <a:rPr lang="uk-UA" sz="2000" i="1">
                          <a:latin typeface="Cambria Math" charset="0"/>
                          <a:ea typeface="Franklin Gothic Book" charset="0"/>
                          <a:cs typeface="Franklin Gothic Book" charset="0"/>
                        </a:rPr>
                        <m:t>=1,12</m:t>
                      </m:r>
                    </m:oMath>
                  </m:oMathPara>
                </a14:m>
                <a:endParaRPr lang="ru-RU" sz="2000" dirty="0">
                  <a:latin typeface="Franklin Gothic Book" charset="0"/>
                  <a:ea typeface="Franklin Gothic Book" charset="0"/>
                  <a:cs typeface="Franklin Gothic Book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73" y="3100430"/>
                <a:ext cx="3352800" cy="1257300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  <a:ln>
                <a:solidFill>
                  <a:srgbClr val="E3AE9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336800" y="4635500"/>
            <a:ext cx="7988300" cy="2044700"/>
          </a:xfrm>
          <a:prstGeom prst="rect">
            <a:avLst/>
          </a:prstGeom>
          <a:solidFill>
            <a:schemeClr val="bg1"/>
          </a:solidFill>
          <a:ln w="57150">
            <a:solidFill>
              <a:srgbClr val="FFA5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9100" y="4832350"/>
            <a:ext cx="6705600" cy="1657350"/>
          </a:xfrm>
          <a:prstGeom prst="rect">
            <a:avLst/>
          </a:prstGeom>
          <a:solidFill>
            <a:srgbClr val="E3AE91"/>
          </a:solidFill>
          <a:ln>
            <a:solidFill>
              <a:srgbClr val="FFA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Отже</a:t>
            </a:r>
            <a:r>
              <a:rPr lang="ru-RU" sz="2400" dirty="0">
                <a:latin typeface="Franklin Gothic Book" charset="0"/>
                <a:ea typeface="Franklin Gothic Book" charset="0"/>
                <a:cs typeface="Franklin Gothic Book" charset="0"/>
              </a:rPr>
              <a:t>, з наших </a:t>
            </a:r>
            <a:r>
              <a:rPr lang="ru-RU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розрахунк</a:t>
            </a:r>
            <a:r>
              <a:rPr lang="uk-UA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ів</a:t>
            </a:r>
            <a:r>
              <a:rPr lang="uk-UA" sz="2400" dirty="0">
                <a:latin typeface="Franklin Gothic Book" charset="0"/>
                <a:ea typeface="Franklin Gothic Book" charset="0"/>
                <a:cs typeface="Franklin Gothic Book" charset="0"/>
              </a:rPr>
              <a:t> можна виділити, що середнє значення випадкової величини </a:t>
            </a:r>
            <a:r>
              <a:rPr lang="uk-UA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sz="2400" dirty="0">
                <a:latin typeface="Franklin Gothic Book" charset="0"/>
                <a:ea typeface="Franklin Gothic Book" charset="0"/>
                <a:cs typeface="Franklin Gothic Book" charset="0"/>
              </a:rPr>
              <a:t> = 3,52, а відхилення значень від середнього – 1,12.</a:t>
            </a:r>
            <a:endParaRPr lang="ru-RU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7194637" y="546100"/>
            <a:ext cx="4940126" cy="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>
            <a:off x="1403350" y="1506304"/>
            <a:ext cx="4559300" cy="2116439"/>
          </a:xfrm>
          <a:prstGeom prst="arc">
            <a:avLst>
              <a:gd name="adj1" fmla="val 12037682"/>
              <a:gd name="adj2" fmla="val 19063262"/>
            </a:avLst>
          </a:prstGeom>
          <a:noFill/>
          <a:ln w="38100">
            <a:solidFill>
              <a:srgbClr val="E3AE9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1476131">
            <a:off x="5237942" y="1762080"/>
            <a:ext cx="5367713" cy="2884817"/>
          </a:xfrm>
          <a:prstGeom prst="arc">
            <a:avLst>
              <a:gd name="adj1" fmla="val 11856013"/>
              <a:gd name="adj2" fmla="val 17399852"/>
            </a:avLst>
          </a:prstGeom>
          <a:noFill/>
          <a:ln w="38100">
            <a:solidFill>
              <a:srgbClr val="E3AE9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006247" cy="68580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85753" y="0"/>
            <a:ext cx="3006247" cy="68580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97250" y="1854200"/>
            <a:ext cx="5397500" cy="2501900"/>
          </a:xfrm>
          <a:prstGeom prst="rect">
            <a:avLst/>
          </a:prstGeom>
          <a:solidFill>
            <a:schemeClr val="bg1"/>
          </a:solidFill>
          <a:ln w="57150">
            <a:solidFill>
              <a:srgbClr val="FFA5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04510" y="2034166"/>
            <a:ext cx="3982980" cy="2141968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2205" y="2667000"/>
            <a:ext cx="380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Дякуємо</a:t>
            </a:r>
            <a:r>
              <a:rPr lang="ru-RU" sz="360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за </a:t>
            </a:r>
            <a:r>
              <a:rPr lang="ru-RU" sz="3600" dirty="0" err="1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увагу</a:t>
            </a:r>
            <a:r>
              <a:rPr lang="ru-RU" sz="360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!</a:t>
            </a:r>
            <a:endParaRPr lang="ru-RU" sz="360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7" name="Прямая соединительная линия 6"/>
          <p:cNvCxnSpPr>
            <a:stCxn id="2" idx="0"/>
            <a:endCxn id="2" idx="2"/>
          </p:cNvCxnSpPr>
          <p:nvPr/>
        </p:nvCxnSpPr>
        <p:spPr>
          <a:xfrm>
            <a:off x="1503124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" idx="0"/>
            <a:endCxn id="3" idx="2"/>
          </p:cNvCxnSpPr>
          <p:nvPr/>
        </p:nvCxnSpPr>
        <p:spPr>
          <a:xfrm>
            <a:off x="10688877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-1" y="330997"/>
            <a:ext cx="3006247" cy="87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0" y="6528597"/>
            <a:ext cx="3006247" cy="87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185752" y="330997"/>
            <a:ext cx="3006247" cy="87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185751" y="6515425"/>
            <a:ext cx="3006247" cy="870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124200" y="330997"/>
            <a:ext cx="5930900" cy="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124200" y="6528597"/>
            <a:ext cx="5930900" cy="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625"/>
            <a:ext cx="8079288" cy="67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4257" y="330699"/>
            <a:ext cx="759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Умова</a:t>
            </a:r>
            <a:r>
              <a:rPr lang="ru-RU" sz="3600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та </a:t>
            </a:r>
            <a:r>
              <a:rPr lang="ru-RU" sz="3600" dirty="0" err="1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завдання</a:t>
            </a:r>
            <a:r>
              <a:rPr lang="ru-RU" sz="3600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до </a:t>
            </a:r>
            <a:r>
              <a:rPr lang="ru-RU" sz="3600" dirty="0" err="1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задачі</a:t>
            </a:r>
            <a:r>
              <a:rPr lang="ru-RU" sz="3600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№ 14</a:t>
            </a:r>
            <a:endParaRPr lang="ru-RU" sz="3600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257" y="1402915"/>
            <a:ext cx="6181595" cy="1853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8202" y="1402171"/>
            <a:ext cx="5993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Брак в продукції цеху складає 5%. З денного виробітку контролер навмання відбирає по одному</a:t>
            </a:r>
            <a:r>
              <a:rPr lang="uk-UA" b="1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виробу до виявлення першого бракованого, але не більше 4-х виробів</a:t>
            </a:r>
            <a:r>
              <a:rPr lang="uk-UA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  <a:p>
            <a:pPr algn="just"/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Випадкова величина </a:t>
            </a:r>
            <a:r>
              <a:rPr lang="uk-UA" dirty="0" err="1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– число відібраних придатних виробів.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5566" y="3680420"/>
            <a:ext cx="6751529" cy="3018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98301" y="3680420"/>
            <a:ext cx="681415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Для даної випадкової величини </a:t>
            </a:r>
            <a:r>
              <a:rPr lang="uk-UA" dirty="0" err="1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: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1. складіть закон розподілу і побудуйте многокутник розподілу;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2. складіть функцію розподілу та побудуйте її графік;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3. обчисліть числові характеристики випадкової величини: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   - </a:t>
            </a: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математичне сподівання,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uk-UA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  - </a:t>
            </a: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дисперсію,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   - </a:t>
            </a:r>
            <a:r>
              <a:rPr lang="uk-UA" dirty="0">
                <a:solidFill>
                  <a:srgbClr val="FFA573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середнє квадратичне відхилення.</a:t>
            </a:r>
            <a:endParaRPr lang="ru-RU" dirty="0">
              <a:solidFill>
                <a:srgbClr val="FFA573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endParaRPr lang="ru-RU" dirty="0"/>
          </a:p>
        </p:txBody>
      </p:sp>
      <p:cxnSp>
        <p:nvCxnSpPr>
          <p:cNvPr id="9" name="Скругленная соединительная линия 8"/>
          <p:cNvCxnSpPr>
            <a:endCxn id="7" idx="0"/>
          </p:cNvCxnSpPr>
          <p:nvPr/>
        </p:nvCxnSpPr>
        <p:spPr>
          <a:xfrm>
            <a:off x="6601217" y="2027728"/>
            <a:ext cx="2004164" cy="1652692"/>
          </a:xfrm>
          <a:prstGeom prst="curvedConnector2">
            <a:avLst/>
          </a:prstGeom>
          <a:ln w="38100">
            <a:solidFill>
              <a:schemeClr val="bg1"/>
            </a:solidFill>
            <a:prstDash val="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6" idx="1"/>
          </p:cNvCxnSpPr>
          <p:nvPr/>
        </p:nvCxnSpPr>
        <p:spPr>
          <a:xfrm rot="16200000" flipH="1">
            <a:off x="3390227" y="3494468"/>
            <a:ext cx="1934528" cy="1456150"/>
          </a:xfrm>
          <a:prstGeom prst="curvedConnector2">
            <a:avLst/>
          </a:prstGeom>
          <a:ln w="38100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4409162"/>
            <a:ext cx="338202" cy="2448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1255734" y="5443459"/>
            <a:ext cx="338202" cy="251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837095" y="0"/>
            <a:ext cx="338202" cy="251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10656518" y="-1086633"/>
            <a:ext cx="338202" cy="2511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006196" y="90813"/>
            <a:ext cx="6263" cy="2329841"/>
          </a:xfrm>
          <a:prstGeom prst="line">
            <a:avLst/>
          </a:prstGeom>
          <a:ln w="28575">
            <a:solidFill>
              <a:srgbClr val="E3A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707671" y="169101"/>
            <a:ext cx="2373682" cy="0"/>
          </a:xfrm>
          <a:prstGeom prst="line">
            <a:avLst/>
          </a:prstGeom>
          <a:ln w="28575">
            <a:solidFill>
              <a:srgbClr val="E3A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8893" y="6699193"/>
            <a:ext cx="2542783" cy="8350"/>
          </a:xfrm>
          <a:prstGeom prst="line">
            <a:avLst/>
          </a:prstGeom>
          <a:ln w="28575">
            <a:solidFill>
              <a:srgbClr val="E3A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62838" y="4468660"/>
            <a:ext cx="6263" cy="2329841"/>
          </a:xfrm>
          <a:prstGeom prst="line">
            <a:avLst/>
          </a:prstGeom>
          <a:ln w="28575">
            <a:solidFill>
              <a:srgbClr val="E3A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679" y="0"/>
            <a:ext cx="7127310" cy="613775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9" y="0"/>
            <a:ext cx="5254670" cy="65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Аналіз</a:t>
            </a:r>
            <a:r>
              <a:rPr lang="ru-RU" sz="360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задачі</a:t>
            </a:r>
            <a:endParaRPr lang="ru-RU" sz="360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49" y="995799"/>
            <a:ext cx="4509371" cy="1543925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4049" y="1044689"/>
            <a:ext cx="4584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Оскільки</a:t>
            </a:r>
            <a:r>
              <a:rPr lang="ru-RU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‒ випадкова величина, то вона може набувати різних значень з певною ймовірністю. Значення </a:t>
            </a:r>
            <a:r>
              <a:rPr lang="uk-UA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виражає число відібраних придатних виробів, то дана величина може набувати таких значень:</a:t>
            </a:r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3420" y="3633675"/>
            <a:ext cx="3908121" cy="991663"/>
          </a:xfrm>
          <a:prstGeom prst="rect">
            <a:avLst/>
          </a:prstGeom>
          <a:solidFill>
            <a:srgbClr val="E3A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4049" y="5598675"/>
            <a:ext cx="3908121" cy="976782"/>
          </a:xfrm>
          <a:prstGeom prst="rect">
            <a:avLst/>
          </a:prstGeom>
          <a:solidFill>
            <a:srgbClr val="E3A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1338" y="5753343"/>
            <a:ext cx="3710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0, коли перший обраний виріб виявився бракованим; </a:t>
            </a:r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679" y="4625338"/>
            <a:ext cx="3908121" cy="976782"/>
          </a:xfrm>
          <a:prstGeom prst="rect">
            <a:avLst/>
          </a:prstGeom>
          <a:solidFill>
            <a:srgbClr val="E3A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607480" y="2644327"/>
            <a:ext cx="3908121" cy="989348"/>
          </a:xfrm>
          <a:prstGeom prst="rect">
            <a:avLst/>
          </a:prstGeom>
          <a:solidFill>
            <a:srgbClr val="E3A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558442" y="4654229"/>
            <a:ext cx="3804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1, коли перший обраний виріб є придатним, а наступним виявився бракованим; </a:t>
            </a:r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4013" y="3671282"/>
            <a:ext cx="371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= 2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, коли перший і другий обраний виріб є придатним, а наступним виявився бракованим; </a:t>
            </a:r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8073" y="2692668"/>
            <a:ext cx="371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3, коли перший, другий і третій обраний виріб є придатним, а наступним виявився бракованим; </a:t>
            </a:r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29078" y="1654979"/>
            <a:ext cx="3908121" cy="989348"/>
          </a:xfrm>
          <a:prstGeom prst="rect">
            <a:avLst/>
          </a:prstGeom>
          <a:solidFill>
            <a:srgbClr val="E3AE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683669" y="1767761"/>
            <a:ext cx="3710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Х</a:t>
            </a:r>
            <a:r>
              <a:rPr lang="uk-UA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4, коли усі обрані деталі виявились придатними;</a:t>
            </a:r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6" name="Дуга 35"/>
          <p:cNvSpPr/>
          <p:nvPr/>
        </p:nvSpPr>
        <p:spPr>
          <a:xfrm>
            <a:off x="1484334" y="4284043"/>
            <a:ext cx="1828800" cy="2116439"/>
          </a:xfrm>
          <a:prstGeom prst="arc">
            <a:avLst>
              <a:gd name="adj1" fmla="val 9815319"/>
              <a:gd name="adj2" fmla="val 18766765"/>
            </a:avLst>
          </a:prstGeom>
          <a:noFill/>
          <a:ln w="38100">
            <a:solidFill>
              <a:srgbClr val="E3AE9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3648209" y="3276905"/>
            <a:ext cx="1828800" cy="2116439"/>
          </a:xfrm>
          <a:prstGeom prst="arc">
            <a:avLst>
              <a:gd name="adj1" fmla="val 9713289"/>
              <a:gd name="adj2" fmla="val 18864905"/>
            </a:avLst>
          </a:prstGeom>
          <a:ln w="38100">
            <a:solidFill>
              <a:srgbClr val="E3AE9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>
            <a:off x="5775029" y="2338251"/>
            <a:ext cx="1828800" cy="2116439"/>
          </a:xfrm>
          <a:prstGeom prst="arc">
            <a:avLst>
              <a:gd name="adj1" fmla="val 9972561"/>
              <a:gd name="adj2" fmla="val 18607897"/>
            </a:avLst>
          </a:prstGeom>
          <a:ln w="38100">
            <a:solidFill>
              <a:srgbClr val="E3AE9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>
            <a:off x="7693087" y="1327759"/>
            <a:ext cx="1847571" cy="2127531"/>
          </a:xfrm>
          <a:prstGeom prst="arc">
            <a:avLst>
              <a:gd name="adj1" fmla="val 9829801"/>
              <a:gd name="adj2" fmla="val 18631664"/>
            </a:avLst>
          </a:prstGeom>
          <a:ln w="38100">
            <a:solidFill>
              <a:srgbClr val="E3AE91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761940" y="4625338"/>
            <a:ext cx="430060" cy="2232662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10645609" y="5526639"/>
            <a:ext cx="430060" cy="2232662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endCxn id="40" idx="2"/>
          </p:cNvCxnSpPr>
          <p:nvPr/>
        </p:nvCxnSpPr>
        <p:spPr>
          <a:xfrm>
            <a:off x="11976970" y="4759890"/>
            <a:ext cx="0" cy="209811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20614" y="6676673"/>
            <a:ext cx="2216585" cy="1058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3463"/>
            <a:ext cx="12192000" cy="85177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7683" y="627738"/>
            <a:ext cx="1357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Якщо ми представимо все вище записане у вигляді </a:t>
            </a:r>
            <a:r>
              <a:rPr lang="uk-UA" sz="280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таблички, </a:t>
            </a:r>
            <a:r>
              <a:rPr lang="uk-UA" sz="28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то отримаємо:</a:t>
            </a:r>
            <a:endParaRPr lang="ru-RU" sz="280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92765"/>
              </p:ext>
            </p:extLst>
          </p:nvPr>
        </p:nvGraphicFramePr>
        <p:xfrm>
          <a:off x="1048011" y="2693096"/>
          <a:ext cx="10321448" cy="2530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511"/>
                <a:gridCol w="1753644"/>
                <a:gridCol w="2104372"/>
                <a:gridCol w="2029217"/>
                <a:gridCol w="2054268"/>
                <a:gridCol w="1653436"/>
              </a:tblGrid>
              <a:tr h="458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x</a:t>
                      </a:r>
                      <a:r>
                        <a:rPr lang="en-US" sz="2400" baseline="-25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</a:t>
                      </a:r>
                      <a:endParaRPr lang="ru-RU" sz="18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</a:t>
                      </a:r>
                      <a:endParaRPr lang="ru-RU" sz="16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1</a:t>
                      </a:r>
                      <a:endParaRPr lang="ru-RU" sz="16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2</a:t>
                      </a:r>
                      <a:endParaRPr lang="ru-RU" sz="16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</a:t>
                      </a:r>
                      <a:endParaRPr lang="ru-RU" sz="16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4</a:t>
                      </a:r>
                      <a:endParaRPr lang="ru-RU" sz="16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</a:tr>
              <a:tr h="2072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П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ерший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обраний виріб виявився бракованим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П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ерший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і другий обраний виріб є придатним, а наступним –бракованим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П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ерший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і другий обраний виріб є придатним, а наступним – бракованим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П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ерший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, другий і третій обраний виріб є придатним, а наступним –бракованим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У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сі обрані деталі виявились придатними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21896" cy="713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3464" y="17549"/>
            <a:ext cx="405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Закон </a:t>
            </a:r>
            <a:r>
              <a:rPr lang="ru-RU" sz="3600" dirty="0" err="1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розподілу</a:t>
            </a:r>
            <a:endParaRPr lang="ru-RU" sz="3600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9058" y="1089764"/>
            <a:ext cx="50626" cy="5248406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" y="1402915"/>
            <a:ext cx="4697259" cy="12526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1766170"/>
            <a:ext cx="3995803" cy="1565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31315" y="1778014"/>
            <a:ext cx="4008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Позначимо: 	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0" algn="just"/>
            <a:r>
              <a:rPr lang="uk-UA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ймовірність </a:t>
            </a:r>
            <a:r>
              <a:rPr lang="uk-UA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відбирати </a:t>
            </a:r>
            <a:r>
              <a:rPr lang="uk-UA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придатний виріб – літерою </a:t>
            </a:r>
            <a:r>
              <a:rPr lang="en-US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lvl="0" algn="just"/>
            <a:r>
              <a:rPr lang="uk-UA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ймовірність </a:t>
            </a:r>
            <a:r>
              <a:rPr lang="uk-UA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відбирати </a:t>
            </a:r>
            <a:r>
              <a:rPr lang="uk-UA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бракований виріб </a:t>
            </a:r>
            <a:r>
              <a:rPr lang="uk-UA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uk-UA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– літерою </a:t>
            </a:r>
            <a:r>
              <a:rPr lang="en-US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0" y="3682652"/>
            <a:ext cx="4747362" cy="1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-31315" y="4258849"/>
            <a:ext cx="3995803" cy="1565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69101" y="4384109"/>
            <a:ext cx="274946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Тоді за умовою маємо: </a:t>
            </a:r>
            <a:endParaRPr lang="uk-UA" dirty="0" smtClean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= 0,95 </a:t>
            </a:r>
            <a:endParaRPr lang="ru-RU" dirty="0" smtClean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ru-RU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= 0,05</a:t>
            </a:r>
          </a:p>
          <a:p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-112733" y="6200382"/>
            <a:ext cx="4860095" cy="1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018773" y="4258849"/>
            <a:ext cx="325676" cy="1565753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82652" y="4258849"/>
            <a:ext cx="0" cy="1565753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373665" y="977060"/>
            <a:ext cx="6363221" cy="5223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555291" y="1513364"/>
            <a:ext cx="59999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Тепер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раніше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описані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події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подамо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за </a:t>
            </a:r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допомогою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умовних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показників</a:t>
            </a:r>
            <a:r>
              <a:rPr lang="ru-RU" sz="2000" dirty="0" smtClean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:</a:t>
            </a:r>
            <a:endParaRPr lang="ru-RU" sz="2000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342900" lvl="0" indent="-342900">
              <a:buFont typeface="Courier New" charset="0"/>
              <a:buChar char="o"/>
            </a:pP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«П</a:t>
            </a:r>
            <a:r>
              <a:rPr lang="uk-UA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ерший</a:t>
            </a:r>
            <a:r>
              <a:rPr lang="uk-UA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обраний виріб виявився бракованим» замінимо на 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;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uk-UA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«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П</a:t>
            </a:r>
            <a:r>
              <a:rPr lang="uk-UA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ерший</a:t>
            </a:r>
            <a:r>
              <a:rPr lang="uk-UA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і другий обраний виріб є придатним, а наступним – бракованим» замінимо на 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;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«П</a:t>
            </a:r>
            <a:r>
              <a:rPr lang="uk-UA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ерший</a:t>
            </a:r>
            <a:r>
              <a:rPr lang="uk-UA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і другий обраний виріб є придатним, а наступним – бракованим» замінимо на 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;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«П</a:t>
            </a:r>
            <a:r>
              <a:rPr lang="uk-UA" sz="2000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ерший</a:t>
            </a:r>
            <a:r>
              <a:rPr lang="uk-UA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, другий і третій обраний виріб є придатним, а наступним –бракованим» замінимо на 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;</a:t>
            </a:r>
          </a:p>
          <a:p>
            <a:pPr marL="342900" lvl="0" indent="-342900">
              <a:buFont typeface="Courier New" charset="0"/>
              <a:buChar char="o"/>
            </a:pP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«У</a:t>
            </a:r>
            <a:r>
              <a:rPr lang="uk-UA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сі обрані деталі виявились придатними» замінимо на 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ru-RU" sz="2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.</a:t>
            </a:r>
          </a:p>
          <a:p>
            <a:endParaRPr lang="ru-RU" sz="2000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5373665" y="1377537"/>
            <a:ext cx="6363222" cy="1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5373663" y="5824601"/>
            <a:ext cx="6363222" cy="1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6510"/>
            <a:ext cx="7302674" cy="488515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1948" y="250412"/>
            <a:ext cx="5070337" cy="52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solidFill>
                  <a:schemeClr val="bg1"/>
                </a:solidFill>
                <a:effectLst/>
                <a:latin typeface="Franklin Gothic Book" charset="0"/>
                <a:ea typeface="Franklin Gothic Book" charset="0"/>
                <a:cs typeface="Franklin Gothic Book" charset="0"/>
              </a:rPr>
              <a:t>Заносимо усі дані до таблиці:</a:t>
            </a:r>
            <a:endParaRPr lang="ru-RU" sz="2000" dirty="0">
              <a:solidFill>
                <a:schemeClr val="bg1"/>
              </a:solidFill>
              <a:effectLst/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55692"/>
              </p:ext>
            </p:extLst>
          </p:nvPr>
        </p:nvGraphicFramePr>
        <p:xfrm>
          <a:off x="2630466" y="1147866"/>
          <a:ext cx="7021295" cy="999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945"/>
                <a:gridCol w="1171343"/>
                <a:gridCol w="1384724"/>
                <a:gridCol w="1384724"/>
                <a:gridCol w="1384724"/>
                <a:gridCol w="1166835"/>
              </a:tblGrid>
              <a:tr h="503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x</a:t>
                      </a:r>
                      <a:r>
                        <a:rPr lang="en-US" sz="2400" baseline="-250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</a:t>
                      </a:r>
                      <a:endParaRPr lang="ru-RU" sz="18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</a:t>
                      </a:r>
                      <a:endParaRPr lang="ru-RU" sz="14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1</a:t>
                      </a:r>
                      <a:endParaRPr lang="ru-RU" sz="14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2</a:t>
                      </a:r>
                      <a:endParaRPr lang="ru-RU" sz="14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</a:t>
                      </a:r>
                      <a:endParaRPr lang="ru-RU" sz="14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4</a:t>
                      </a:r>
                      <a:endParaRPr lang="ru-RU" sz="1400" dirty="0"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</a:tr>
              <a:tr h="49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q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q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q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q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*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89326" y="2613380"/>
            <a:ext cx="7302674" cy="488515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89073" y="2578675"/>
            <a:ext cx="4687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Обчислимо ймовірності:</a:t>
            </a:r>
            <a:endParaRPr lang="ru-RU" sz="2800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5536" y="3856509"/>
            <a:ext cx="5252791" cy="2136221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3846" y="4073718"/>
            <a:ext cx="3326813" cy="170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10831" y="4129799"/>
            <a:ext cx="254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baseline="-25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0,05 ;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baseline="-25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2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0,04</a:t>
            </a:r>
            <a:r>
              <a:rPr lang="ru-RU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8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;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baseline="-25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3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0,045 ;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baseline="-25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4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q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0,04</a:t>
            </a:r>
            <a:r>
              <a:rPr lang="ru-RU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3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;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baseline="-25000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5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uk-UA" i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*</a:t>
            </a:r>
            <a:r>
              <a:rPr lang="en-US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= 0,</a:t>
            </a:r>
            <a:r>
              <a:rPr lang="en-US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814</a:t>
            </a:r>
            <a:r>
              <a:rPr lang="uk-UA" i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;</a:t>
            </a:r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endParaRPr lang="ru-RU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27480" y="3875766"/>
            <a:ext cx="9589" cy="2008359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37437" y="3920439"/>
            <a:ext cx="9589" cy="2008359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7267" y="871123"/>
            <a:ext cx="3249" cy="5872577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376550" y="3101895"/>
            <a:ext cx="0" cy="3641805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5173"/>
            <a:ext cx="7302674" cy="488515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Заповнюємо</a:t>
            </a:r>
            <a:r>
              <a:rPr lang="ru-RU" sz="24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таблицю</a:t>
            </a:r>
            <a:r>
              <a:rPr lang="ru-RU" sz="2400" dirty="0">
                <a:latin typeface="Franklin Gothic Book" charset="0"/>
                <a:ea typeface="Franklin Gothic Book" charset="0"/>
                <a:cs typeface="Franklin Gothic Book" charset="0"/>
              </a:rPr>
              <a:t> з </a:t>
            </a:r>
            <a:r>
              <a:rPr lang="ru-RU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отриманими</a:t>
            </a:r>
            <a:r>
              <a:rPr lang="ru-RU" sz="24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ru-RU" sz="2400" dirty="0" err="1">
                <a:latin typeface="Franklin Gothic Book" charset="0"/>
                <a:ea typeface="Franklin Gothic Book" charset="0"/>
                <a:cs typeface="Franklin Gothic Book" charset="0"/>
              </a:rPr>
              <a:t>ймовірностями</a:t>
            </a:r>
            <a:r>
              <a:rPr lang="ru-RU" sz="2400" dirty="0">
                <a:latin typeface="Franklin Gothic Book" charset="0"/>
                <a:ea typeface="Franklin Gothic Book" charset="0"/>
                <a:cs typeface="Franklin Gothic Book" charset="0"/>
              </a:rPr>
              <a:t>:</a:t>
            </a:r>
            <a:r>
              <a:rPr lang="ru-RU" sz="2400" dirty="0" smtClean="0">
                <a:effectLst/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endParaRPr lang="ru-RU" sz="24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7923"/>
              </p:ext>
            </p:extLst>
          </p:nvPr>
        </p:nvGraphicFramePr>
        <p:xfrm>
          <a:off x="2425702" y="1485901"/>
          <a:ext cx="7348535" cy="108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597"/>
                <a:gridCol w="1225935"/>
                <a:gridCol w="1449262"/>
                <a:gridCol w="1449262"/>
                <a:gridCol w="1449262"/>
                <a:gridCol w="1221217"/>
              </a:tblGrid>
              <a:tr h="54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x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FFA573"/>
                    </a:solidFill>
                  </a:tcPr>
                </a:tc>
              </a:tr>
              <a:tr h="53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0,05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0,04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0,045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0,04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0,814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marL="68580" marR="68580" marT="0" marB="0" anchor="ctr">
                    <a:solidFill>
                      <a:srgbClr val="E3AE9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3050" y="3129360"/>
            <a:ext cx="9410700" cy="5207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>
                <a:latin typeface="Franklin Gothic Book" charset="0"/>
                <a:ea typeface="Franklin Gothic Book" charset="0"/>
                <a:cs typeface="Franklin Gothic Book" charset="0"/>
              </a:rPr>
              <a:t>Так як ці події утворюють повну групу подій, то їхня сума повинна бути рівна 1. </a:t>
            </a:r>
            <a:endParaRPr lang="ru-RU" sz="2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4700" y="4076700"/>
            <a:ext cx="8407400" cy="2349500"/>
          </a:xfrm>
          <a:prstGeom prst="rect">
            <a:avLst/>
          </a:prstGeom>
          <a:solidFill>
            <a:schemeClr val="bg1"/>
          </a:solidFill>
          <a:ln w="57150">
            <a:solidFill>
              <a:srgbClr val="FFA5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22500" y="4457700"/>
            <a:ext cx="8077200" cy="1549400"/>
          </a:xfrm>
          <a:prstGeom prst="rect">
            <a:avLst/>
          </a:prstGeom>
          <a:solidFill>
            <a:srgbClr val="E3AE91"/>
          </a:solidFill>
          <a:ln>
            <a:solidFill>
              <a:srgbClr val="FFA5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latin typeface="Franklin Gothic Book" charset="0"/>
                <a:ea typeface="Franklin Gothic Book" charset="0"/>
                <a:cs typeface="Franklin Gothic Book" charset="0"/>
              </a:rPr>
              <a:t>Отже, перевіряємо: </a:t>
            </a:r>
            <a:endParaRPr lang="uk-UA" sz="28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en-US" sz="2800" i="1" dirty="0" smtClean="0"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sz="2800" i="1" baseline="-25000" dirty="0">
                <a:latin typeface="Franklin Gothic Book" charset="0"/>
                <a:ea typeface="Franklin Gothic Book" charset="0"/>
                <a:cs typeface="Franklin Gothic Book" charset="0"/>
              </a:rPr>
              <a:t>1</a:t>
            </a:r>
            <a:r>
              <a:rPr lang="uk-UA" sz="2800" i="1" dirty="0">
                <a:latin typeface="Franklin Gothic Book" charset="0"/>
                <a:ea typeface="Franklin Gothic Book" charset="0"/>
                <a:cs typeface="Franklin Gothic Book" charset="0"/>
              </a:rPr>
              <a:t>+</a:t>
            </a:r>
            <a:r>
              <a:rPr lang="en-US" sz="2800" i="1" dirty="0"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sz="2800" i="1" baseline="-25000" dirty="0">
                <a:latin typeface="Franklin Gothic Book" charset="0"/>
                <a:ea typeface="Franklin Gothic Book" charset="0"/>
                <a:cs typeface="Franklin Gothic Book" charset="0"/>
              </a:rPr>
              <a:t>2</a:t>
            </a:r>
            <a:r>
              <a:rPr lang="uk-UA" sz="2800" i="1" dirty="0">
                <a:latin typeface="Franklin Gothic Book" charset="0"/>
                <a:ea typeface="Franklin Gothic Book" charset="0"/>
                <a:cs typeface="Franklin Gothic Book" charset="0"/>
              </a:rPr>
              <a:t>+</a:t>
            </a:r>
            <a:r>
              <a:rPr lang="en-US" sz="2800" i="1" dirty="0"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sz="2800" i="1" baseline="-25000" dirty="0">
                <a:latin typeface="Franklin Gothic Book" charset="0"/>
                <a:ea typeface="Franklin Gothic Book" charset="0"/>
                <a:cs typeface="Franklin Gothic Book" charset="0"/>
              </a:rPr>
              <a:t>3</a:t>
            </a:r>
            <a:r>
              <a:rPr lang="uk-UA" sz="2800" i="1" dirty="0">
                <a:latin typeface="Franklin Gothic Book" charset="0"/>
                <a:ea typeface="Franklin Gothic Book" charset="0"/>
                <a:cs typeface="Franklin Gothic Book" charset="0"/>
              </a:rPr>
              <a:t>+</a:t>
            </a:r>
            <a:r>
              <a:rPr lang="en-US" sz="2800" i="1" dirty="0"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sz="2800" i="1" baseline="-25000" dirty="0">
                <a:latin typeface="Franklin Gothic Book" charset="0"/>
                <a:ea typeface="Franklin Gothic Book" charset="0"/>
                <a:cs typeface="Franklin Gothic Book" charset="0"/>
              </a:rPr>
              <a:t>4</a:t>
            </a:r>
            <a:r>
              <a:rPr lang="uk-UA" sz="2800" i="1" dirty="0">
                <a:latin typeface="Franklin Gothic Book" charset="0"/>
                <a:ea typeface="Franklin Gothic Book" charset="0"/>
                <a:cs typeface="Franklin Gothic Book" charset="0"/>
              </a:rPr>
              <a:t>+</a:t>
            </a:r>
            <a:r>
              <a:rPr lang="en-US" sz="2800" i="1" dirty="0">
                <a:latin typeface="Franklin Gothic Book" charset="0"/>
                <a:ea typeface="Franklin Gothic Book" charset="0"/>
                <a:cs typeface="Franklin Gothic Book" charset="0"/>
              </a:rPr>
              <a:t>p</a:t>
            </a:r>
            <a:r>
              <a:rPr lang="uk-UA" sz="2800" i="1" baseline="-25000" dirty="0">
                <a:latin typeface="Franklin Gothic Book" charset="0"/>
                <a:ea typeface="Franklin Gothic Book" charset="0"/>
                <a:cs typeface="Franklin Gothic Book" charset="0"/>
              </a:rPr>
              <a:t>5 </a:t>
            </a:r>
            <a:r>
              <a:rPr lang="uk-UA" sz="2800" dirty="0">
                <a:latin typeface="Franklin Gothic Book" charset="0"/>
                <a:ea typeface="Franklin Gothic Book" charset="0"/>
                <a:cs typeface="Franklin Gothic Book" charset="0"/>
              </a:rPr>
              <a:t>= </a:t>
            </a:r>
            <a:endParaRPr lang="uk-UA" sz="2800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r>
              <a:rPr lang="uk-UA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= 0,05+0,048+0,045+0,043+0,814 </a:t>
            </a:r>
            <a:r>
              <a:rPr lang="uk-UA" sz="2800" dirty="0">
                <a:latin typeface="Franklin Gothic Book" charset="0"/>
                <a:ea typeface="Franklin Gothic Book" charset="0"/>
                <a:cs typeface="Franklin Gothic Book" charset="0"/>
              </a:rPr>
              <a:t>= 1</a:t>
            </a:r>
            <a:endParaRPr lang="ru-RU" sz="28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7267" y="871123"/>
            <a:ext cx="3249" cy="5872577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1776284" y="0"/>
            <a:ext cx="22016" cy="674370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162974" y="679430"/>
            <a:ext cx="4940126" cy="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E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000" y="0"/>
            <a:ext cx="6261100" cy="69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М</a:t>
            </a:r>
            <a:r>
              <a:rPr lang="uk-UA" sz="3600" b="1" dirty="0" err="1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ногокутник</a:t>
            </a:r>
            <a:r>
              <a:rPr lang="uk-UA" sz="3600" b="1" dirty="0">
                <a:solidFill>
                  <a:srgbClr val="E3AE9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 розподілу:</a:t>
            </a:r>
            <a:endParaRPr lang="ru-RU" sz="3600" dirty="0">
              <a:solidFill>
                <a:srgbClr val="E3AE9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9150" y="1568450"/>
            <a:ext cx="8147050" cy="427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0450" y="1778000"/>
            <a:ext cx="7658100" cy="38608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3267869"/>
              </p:ext>
            </p:extLst>
          </p:nvPr>
        </p:nvGraphicFramePr>
        <p:xfrm>
          <a:off x="2438400" y="2009774"/>
          <a:ext cx="7442200" cy="373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6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6510"/>
            <a:ext cx="7302674" cy="61059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600" b="1">
                <a:latin typeface="Franklin Gothic Book" charset="0"/>
                <a:ea typeface="Franklin Gothic Book" charset="0"/>
                <a:cs typeface="Franklin Gothic Book" charset="0"/>
              </a:rPr>
              <a:t>Функція розподілу:</a:t>
            </a:r>
            <a:endParaRPr lang="ru-RU" sz="3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1" y="1346200"/>
            <a:ext cx="3982980" cy="2141968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29460" y="1443616"/>
                <a:ext cx="3914661" cy="194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𝐹</m:t>
                      </m:r>
                      <m:r>
                        <a:rPr lang="ru-RU" sz="2000" i="0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ru-RU" sz="2000" i="0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&amp;0,                        </m:t>
                              </m:r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≤0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&amp;0,05,              0&lt;</m:t>
                              </m:r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≤1  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&amp;0,1 ,             1&lt;</m:t>
                              </m:r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≤2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&amp;0,14,            2&lt;</m:t>
                              </m:r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&amp;0,19,            3&lt;</m:t>
                              </m:r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≤4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&amp;1,                      </m:t>
                              </m:r>
                              <m:r>
                                <a:rPr lang="ru-RU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&gt;4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0" y="1443616"/>
                <a:ext cx="3914661" cy="19471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388100" y="1904010"/>
            <a:ext cx="5803900" cy="61059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Franklin Gothic Book" charset="0"/>
                <a:ea typeface="Franklin Gothic Book" charset="0"/>
                <a:cs typeface="Franklin Gothic Book" charset="0"/>
              </a:rPr>
              <a:t>Графік функції розподілу:</a:t>
            </a:r>
            <a:endParaRPr lang="ru-RU" sz="36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500" y="314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14900" y="2933700"/>
            <a:ext cx="7112000" cy="3683000"/>
          </a:xfrm>
          <a:prstGeom prst="rect">
            <a:avLst/>
          </a:prstGeom>
          <a:solidFill>
            <a:srgbClr val="E3AE91"/>
          </a:solidFill>
          <a:ln>
            <a:solidFill>
              <a:srgbClr val="E3AE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86100"/>
            <a:ext cx="60706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23726" y="876300"/>
            <a:ext cx="3249" cy="5872577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0" y="6388100"/>
            <a:ext cx="5029200" cy="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162800" y="609600"/>
            <a:ext cx="5029200" cy="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603008" y="0"/>
            <a:ext cx="38073" cy="1904010"/>
          </a:xfrm>
          <a:prstGeom prst="line">
            <a:avLst/>
          </a:prstGeom>
          <a:ln w="57150">
            <a:solidFill>
              <a:srgbClr val="E3AE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742</Words>
  <Application>Microsoft Macintosh PowerPoint</Application>
  <PresentationFormat>Широкоэкранный</PresentationFormat>
  <Paragraphs>100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Franklin Gothic Book</vt:lpstr>
      <vt:lpstr>Тема Office</vt:lpstr>
      <vt:lpstr>Математичний аналіз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Самостійна робота студентів № 3</dc:title>
  <dc:creator>Microsoft Office User</dc:creator>
  <cp:lastModifiedBy>Microsoft Office User</cp:lastModifiedBy>
  <cp:revision>21</cp:revision>
  <dcterms:created xsi:type="dcterms:W3CDTF">2020-12-07T21:35:08Z</dcterms:created>
  <dcterms:modified xsi:type="dcterms:W3CDTF">2021-02-17T22:46:28Z</dcterms:modified>
</cp:coreProperties>
</file>