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84" r:id="rId10"/>
    <p:sldId id="28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6" r:id="rId29"/>
    <p:sldId id="287" r:id="rId30"/>
    <p:sldId id="288" r:id="rId31"/>
    <p:sldId id="289"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38500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2AFA1B-C9E6-4BAA-81F5-E6B9946EB485}"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22562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316039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smtClean="0"/>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99878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234606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52AFA1B-C9E6-4BAA-81F5-E6B9946EB485}" type="datetimeFigureOut">
              <a:rPr lang="en-US" smtClean="0"/>
              <a:t>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1416936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52AFA1B-C9E6-4BAA-81F5-E6B9946EB485}" type="datetimeFigureOut">
              <a:rPr lang="en-US" smtClean="0"/>
              <a:t>7/8/2023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76273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348359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144123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190304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2AFA1B-C9E6-4BAA-81F5-E6B9946EB485}" type="datetimeFigureOut">
              <a:rPr lang="en-US" smtClean="0"/>
              <a:t>7/8/2023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173941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2AFA1B-C9E6-4BAA-81F5-E6B9946EB485}"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214133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52AFA1B-C9E6-4BAA-81F5-E6B9946EB485}" type="datetimeFigureOut">
              <a:rPr lang="en-US" smtClean="0"/>
              <a:t>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177243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52AFA1B-C9E6-4BAA-81F5-E6B9946EB485}" type="datetimeFigureOut">
              <a:rPr lang="en-US" smtClean="0"/>
              <a:t>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387617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AFA1B-C9E6-4BAA-81F5-E6B9946EB485}" type="datetimeFigureOut">
              <a:rPr lang="en-US" smtClean="0"/>
              <a:t>7/8/2023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120411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2AFA1B-C9E6-4BAA-81F5-E6B9946EB485}"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2486785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smtClean="0"/>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2AFA1B-C9E6-4BAA-81F5-E6B9946EB485}" type="datetimeFigureOut">
              <a:rPr lang="en-US" smtClean="0"/>
              <a:t>7/8/2023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BC250DE-57F0-400E-A4F9-83505E71E4BD}" type="slidenum">
              <a:rPr lang="en-US" smtClean="0"/>
              <a:t>‹#›</a:t>
            </a:fld>
            <a:endParaRPr lang="en-US"/>
          </a:p>
        </p:txBody>
      </p:sp>
    </p:spTree>
    <p:extLst>
      <p:ext uri="{BB962C8B-B14F-4D97-AF65-F5344CB8AC3E}">
        <p14:creationId xmlns:p14="http://schemas.microsoft.com/office/powerpoint/2010/main" val="324171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52AFA1B-C9E6-4BAA-81F5-E6B9946EB485}" type="datetimeFigureOut">
              <a:rPr lang="en-US" smtClean="0"/>
              <a:t>7/8/2023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BC250DE-57F0-400E-A4F9-83505E71E4BD}" type="slidenum">
              <a:rPr lang="en-US" smtClean="0"/>
              <a:t>‹#›</a:t>
            </a:fld>
            <a:endParaRPr lang="en-US"/>
          </a:p>
        </p:txBody>
      </p:sp>
    </p:spTree>
    <p:extLst>
      <p:ext uri="{BB962C8B-B14F-4D97-AF65-F5344CB8AC3E}">
        <p14:creationId xmlns:p14="http://schemas.microsoft.com/office/powerpoint/2010/main" val="186583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Addictions</a:t>
            </a:r>
            <a:endParaRPr lang="en-US" dirty="0"/>
          </a:p>
        </p:txBody>
      </p:sp>
      <p:sp>
        <p:nvSpPr>
          <p:cNvPr id="3" name="Подзаголовок 2"/>
          <p:cNvSpPr>
            <a:spLocks noGrp="1"/>
          </p:cNvSpPr>
          <p:nvPr>
            <p:ph type="subTitle" idx="1"/>
          </p:nvPr>
        </p:nvSpPr>
        <p:spPr/>
        <p:txBody>
          <a:bodyPr/>
          <a:lstStyle/>
          <a:p>
            <a:r>
              <a:rPr lang="en-US" dirty="0" smtClean="0"/>
              <a:t>B1/B2</a:t>
            </a:r>
            <a:endParaRPr lang="en-US" dirty="0"/>
          </a:p>
        </p:txBody>
      </p:sp>
    </p:spTree>
    <p:extLst>
      <p:ext uri="{BB962C8B-B14F-4D97-AF65-F5344CB8AC3E}">
        <p14:creationId xmlns:p14="http://schemas.microsoft.com/office/powerpoint/2010/main" val="169705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Объект 2"/>
          <p:cNvSpPr>
            <a:spLocks noGrp="1"/>
          </p:cNvSpPr>
          <p:nvPr>
            <p:ph idx="1"/>
          </p:nvPr>
        </p:nvSpPr>
        <p:spPr/>
        <p:txBody>
          <a:bodyPr/>
          <a:lstStyle/>
          <a:p>
            <a:pPr marL="0" indent="0">
              <a:buNone/>
            </a:pPr>
            <a:r>
              <a:rPr lang="en-US" dirty="0" smtClean="0"/>
              <a:t> </a:t>
            </a:r>
            <a:endParaRPr lang="en-US" dirty="0"/>
          </a:p>
        </p:txBody>
      </p:sp>
      <p:pic>
        <p:nvPicPr>
          <p:cNvPr id="4" name="Рисунок 3"/>
          <p:cNvPicPr>
            <a:picLocks noChangeAspect="1"/>
          </p:cNvPicPr>
          <p:nvPr/>
        </p:nvPicPr>
        <p:blipFill>
          <a:blip r:embed="rId2"/>
          <a:stretch>
            <a:fillRect/>
          </a:stretch>
        </p:blipFill>
        <p:spPr>
          <a:xfrm>
            <a:off x="1762014" y="1246753"/>
            <a:ext cx="7611537" cy="4887007"/>
          </a:xfrm>
          <a:prstGeom prst="rect">
            <a:avLst/>
          </a:prstGeom>
        </p:spPr>
      </p:pic>
    </p:spTree>
    <p:extLst>
      <p:ext uri="{BB962C8B-B14F-4D97-AF65-F5344CB8AC3E}">
        <p14:creationId xmlns:p14="http://schemas.microsoft.com/office/powerpoint/2010/main" val="231897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3" name="Объект 2"/>
          <p:cNvSpPr>
            <a:spLocks noGrp="1"/>
          </p:cNvSpPr>
          <p:nvPr>
            <p:ph idx="1"/>
          </p:nvPr>
        </p:nvSpPr>
        <p:spPr>
          <a:xfrm>
            <a:off x="1651343" y="2725420"/>
            <a:ext cx="8825659" cy="3416300"/>
          </a:xfrm>
        </p:spPr>
        <p:txBody>
          <a:bodyPr/>
          <a:lstStyle/>
          <a:p>
            <a:pPr marL="0" indent="0" algn="ctr">
              <a:buNone/>
            </a:pPr>
            <a:r>
              <a:rPr lang="en-US" sz="4800" dirty="0"/>
              <a:t>What are some things that people are addicted to?</a:t>
            </a:r>
          </a:p>
          <a:p>
            <a:pPr marL="0" indent="0" algn="ctr">
              <a:buNone/>
            </a:pPr>
            <a:r>
              <a:rPr lang="en-US" sz="4800" dirty="0"/>
              <a:t>Brainstorm.</a:t>
            </a:r>
          </a:p>
          <a:p>
            <a:pPr marL="0" indent="0">
              <a:buNone/>
            </a:pPr>
            <a:endParaRPr lang="en-US" dirty="0"/>
          </a:p>
        </p:txBody>
      </p:sp>
    </p:spTree>
    <p:extLst>
      <p:ext uri="{BB962C8B-B14F-4D97-AF65-F5344CB8AC3E}">
        <p14:creationId xmlns:p14="http://schemas.microsoft.com/office/powerpoint/2010/main" val="15475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3048000" y="2967335"/>
            <a:ext cx="6096000" cy="3046988"/>
          </a:xfrm>
          <a:prstGeom prst="rect">
            <a:avLst/>
          </a:prstGeom>
        </p:spPr>
        <p:txBody>
          <a:bodyPr>
            <a:spAutoFit/>
          </a:bodyPr>
          <a:lstStyle/>
          <a:p>
            <a:pPr algn="ctr">
              <a:spcAft>
                <a:spcPts val="0"/>
              </a:spcAft>
            </a:pPr>
            <a:r>
              <a:rPr lang="en-US" sz="4800" dirty="0">
                <a:latin typeface="+mj-lt"/>
                <a:ea typeface="Times New Roman" panose="02020603050405020304" pitchFamily="18" charset="0"/>
                <a:cs typeface="Angsana New"/>
              </a:rPr>
              <a:t>Are you addicted to anything?</a:t>
            </a:r>
            <a:endParaRPr lang="en-US" sz="6600" dirty="0" smtClean="0">
              <a:effectLst/>
              <a:latin typeface="+mj-lt"/>
              <a:ea typeface="Times New Roman" panose="02020603050405020304" pitchFamily="18" charset="0"/>
              <a:cs typeface="Angsana New"/>
            </a:endParaRPr>
          </a:p>
          <a:p>
            <a:pPr algn="ctr">
              <a:spcAft>
                <a:spcPts val="0"/>
              </a:spcAft>
            </a:pPr>
            <a:r>
              <a:rPr lang="en-US" sz="4800" dirty="0">
                <a:latin typeface="+mj-lt"/>
                <a:ea typeface="Times New Roman" panose="02020603050405020304" pitchFamily="18" charset="0"/>
                <a:cs typeface="Angsana New"/>
              </a:rPr>
              <a:t>Talk about it.</a:t>
            </a:r>
            <a:endParaRPr lang="en-US" sz="6600" dirty="0" smtClean="0">
              <a:effectLst/>
              <a:latin typeface="+mj-lt"/>
              <a:ea typeface="Times New Roman" panose="02020603050405020304" pitchFamily="18" charset="0"/>
              <a:cs typeface="Angsana New"/>
            </a:endParaRPr>
          </a:p>
          <a:p>
            <a:pPr algn="ctr">
              <a:spcAft>
                <a:spcPts val="0"/>
              </a:spcAft>
            </a:pPr>
            <a:r>
              <a:rPr lang="en-US" sz="4800" dirty="0">
                <a:latin typeface="+mj-lt"/>
                <a:ea typeface="Times New Roman" panose="02020603050405020304" pitchFamily="18" charset="0"/>
                <a:cs typeface="Angsana New"/>
              </a:rPr>
              <a:t>Is it dangerous?</a:t>
            </a:r>
            <a:endParaRPr lang="en-US" sz="6600" dirty="0">
              <a:effectLst/>
              <a:latin typeface="+mj-lt"/>
              <a:ea typeface="Times New Roman" panose="02020603050405020304" pitchFamily="18" charset="0"/>
              <a:cs typeface="Angsana New"/>
            </a:endParaRPr>
          </a:p>
        </p:txBody>
      </p:sp>
    </p:spTree>
    <p:extLst>
      <p:ext uri="{BB962C8B-B14F-4D97-AF65-F5344CB8AC3E}">
        <p14:creationId xmlns:p14="http://schemas.microsoft.com/office/powerpoint/2010/main" val="14459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2969623" y="2479655"/>
            <a:ext cx="6096000" cy="3785652"/>
          </a:xfrm>
          <a:prstGeom prst="rect">
            <a:avLst/>
          </a:prstGeom>
        </p:spPr>
        <p:txBody>
          <a:bodyPr>
            <a:spAutoFit/>
          </a:bodyPr>
          <a:lstStyle/>
          <a:p>
            <a:pPr algn="ctr"/>
            <a:r>
              <a:rPr lang="en-US" sz="4800" dirty="0"/>
              <a:t>Is TV important to you?</a:t>
            </a:r>
          </a:p>
          <a:p>
            <a:pPr algn="ctr"/>
            <a:r>
              <a:rPr lang="en-US" sz="4800" dirty="0"/>
              <a:t>How many hours do you watch every week?</a:t>
            </a:r>
          </a:p>
        </p:txBody>
      </p:sp>
    </p:spTree>
    <p:extLst>
      <p:ext uri="{BB962C8B-B14F-4D97-AF65-F5344CB8AC3E}">
        <p14:creationId xmlns:p14="http://schemas.microsoft.com/office/powerpoint/2010/main" val="4191480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2995749" y="2845415"/>
            <a:ext cx="6096000" cy="2308324"/>
          </a:xfrm>
          <a:prstGeom prst="rect">
            <a:avLst/>
          </a:prstGeom>
        </p:spPr>
        <p:txBody>
          <a:bodyPr>
            <a:spAutoFit/>
          </a:bodyPr>
          <a:lstStyle/>
          <a:p>
            <a:pPr algn="ctr"/>
            <a:r>
              <a:rPr lang="en-US" sz="4800" dirty="0"/>
              <a:t>Which addictions are dangerous?</a:t>
            </a:r>
          </a:p>
          <a:p>
            <a:pPr algn="ctr"/>
            <a:r>
              <a:rPr lang="en-US" sz="4800" dirty="0"/>
              <a:t>Which aren’t?</a:t>
            </a:r>
          </a:p>
        </p:txBody>
      </p:sp>
    </p:spTree>
    <p:extLst>
      <p:ext uri="{BB962C8B-B14F-4D97-AF65-F5344CB8AC3E}">
        <p14:creationId xmlns:p14="http://schemas.microsoft.com/office/powerpoint/2010/main" val="368218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2308324"/>
          </a:xfrm>
          <a:prstGeom prst="rect">
            <a:avLst/>
          </a:prstGeom>
        </p:spPr>
        <p:txBody>
          <a:bodyPr wrap="square">
            <a:spAutoFit/>
          </a:bodyPr>
          <a:lstStyle/>
          <a:p>
            <a:pPr algn="ctr"/>
            <a:r>
              <a:rPr lang="en-US" sz="4800" dirty="0"/>
              <a:t>Do you know anyone who is addicted? Talk about it. </a:t>
            </a:r>
          </a:p>
          <a:p>
            <a:pPr algn="ctr"/>
            <a:r>
              <a:rPr lang="en-US" sz="4800" dirty="0"/>
              <a:t>(don’t use real names)</a:t>
            </a:r>
          </a:p>
        </p:txBody>
      </p:sp>
    </p:spTree>
    <p:extLst>
      <p:ext uri="{BB962C8B-B14F-4D97-AF65-F5344CB8AC3E}">
        <p14:creationId xmlns:p14="http://schemas.microsoft.com/office/powerpoint/2010/main" val="57164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046988"/>
          </a:xfrm>
          <a:prstGeom prst="rect">
            <a:avLst/>
          </a:prstGeom>
        </p:spPr>
        <p:txBody>
          <a:bodyPr wrap="square">
            <a:spAutoFit/>
          </a:bodyPr>
          <a:lstStyle/>
          <a:p>
            <a:pPr algn="ctr"/>
            <a:r>
              <a:rPr lang="en-US" sz="4800" dirty="0"/>
              <a:t>Have you ever played cards (or any other game) for money? </a:t>
            </a:r>
          </a:p>
          <a:p>
            <a:pPr algn="ctr"/>
            <a:r>
              <a:rPr lang="en-US" sz="4800" dirty="0"/>
              <a:t>Talk about it.</a:t>
            </a:r>
          </a:p>
        </p:txBody>
      </p:sp>
    </p:spTree>
    <p:extLst>
      <p:ext uri="{BB962C8B-B14F-4D97-AF65-F5344CB8AC3E}">
        <p14:creationId xmlns:p14="http://schemas.microsoft.com/office/powerpoint/2010/main" val="345010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046988"/>
          </a:xfrm>
          <a:prstGeom prst="rect">
            <a:avLst/>
          </a:prstGeom>
        </p:spPr>
        <p:txBody>
          <a:bodyPr wrap="square">
            <a:spAutoFit/>
          </a:bodyPr>
          <a:lstStyle/>
          <a:p>
            <a:pPr algn="ctr"/>
            <a:r>
              <a:rPr lang="en-US" sz="4800" dirty="0"/>
              <a:t>Do you ever buy things on the Internet or from a catalogue? How often do you do this?</a:t>
            </a:r>
          </a:p>
        </p:txBody>
      </p:sp>
    </p:spTree>
    <p:extLst>
      <p:ext uri="{BB962C8B-B14F-4D97-AF65-F5344CB8AC3E}">
        <p14:creationId xmlns:p14="http://schemas.microsoft.com/office/powerpoint/2010/main" val="111771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046988"/>
          </a:xfrm>
          <a:prstGeom prst="rect">
            <a:avLst/>
          </a:prstGeom>
        </p:spPr>
        <p:txBody>
          <a:bodyPr wrap="square">
            <a:spAutoFit/>
          </a:bodyPr>
          <a:lstStyle/>
          <a:p>
            <a:pPr algn="ctr"/>
            <a:r>
              <a:rPr lang="en-US" sz="4800" dirty="0"/>
              <a:t>What’s your </a:t>
            </a:r>
            <a:r>
              <a:rPr lang="en-US" sz="4800" dirty="0" err="1"/>
              <a:t>favourite</a:t>
            </a:r>
            <a:r>
              <a:rPr lang="en-US" sz="4800" dirty="0"/>
              <a:t> restaurant? How often do you eat pizza or hamburgers?</a:t>
            </a:r>
          </a:p>
        </p:txBody>
      </p:sp>
    </p:spTree>
    <p:extLst>
      <p:ext uri="{BB962C8B-B14F-4D97-AF65-F5344CB8AC3E}">
        <p14:creationId xmlns:p14="http://schemas.microsoft.com/office/powerpoint/2010/main" val="228922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046988"/>
          </a:xfrm>
          <a:prstGeom prst="rect">
            <a:avLst/>
          </a:prstGeom>
        </p:spPr>
        <p:txBody>
          <a:bodyPr wrap="square">
            <a:spAutoFit/>
          </a:bodyPr>
          <a:lstStyle/>
          <a:p>
            <a:pPr algn="ctr"/>
            <a:r>
              <a:rPr lang="en-US" sz="4800" dirty="0"/>
              <a:t>How can you stop being addicted to something? </a:t>
            </a:r>
            <a:r>
              <a:rPr lang="en-US" sz="4800" dirty="0" smtClean="0"/>
              <a:t>How can we help people with addictions?</a:t>
            </a:r>
            <a:endParaRPr lang="en-US" sz="4800" dirty="0"/>
          </a:p>
        </p:txBody>
      </p:sp>
    </p:spTree>
    <p:extLst>
      <p:ext uri="{BB962C8B-B14F-4D97-AF65-F5344CB8AC3E}">
        <p14:creationId xmlns:p14="http://schemas.microsoft.com/office/powerpoint/2010/main" val="3498643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information can you find about me?</a:t>
            </a:r>
            <a:endParaRPr lang="en-US" dirty="0"/>
          </a:p>
        </p:txBody>
      </p:sp>
      <p:pic>
        <p:nvPicPr>
          <p:cNvPr id="4" name="Объект 3"/>
          <p:cNvPicPr>
            <a:picLocks noGrp="1" noChangeAspect="1"/>
          </p:cNvPicPr>
          <p:nvPr>
            <p:ph idx="1"/>
          </p:nvPr>
        </p:nvPicPr>
        <p:blipFill rotWithShape="1">
          <a:blip r:embed="rId2"/>
          <a:srcRect l="2208" t="6200" r="-2208" b="992"/>
          <a:stretch/>
        </p:blipFill>
        <p:spPr>
          <a:xfrm>
            <a:off x="3288554" y="2256629"/>
            <a:ext cx="2093343" cy="4325296"/>
          </a:xfrm>
          <a:prstGeom prst="rect">
            <a:avLst/>
          </a:prstGeom>
        </p:spPr>
      </p:pic>
      <p:pic>
        <p:nvPicPr>
          <p:cNvPr id="5" name="Рисунок 4"/>
          <p:cNvPicPr>
            <a:picLocks noChangeAspect="1"/>
          </p:cNvPicPr>
          <p:nvPr/>
        </p:nvPicPr>
        <p:blipFill rotWithShape="1">
          <a:blip r:embed="rId3"/>
          <a:srcRect t="12483"/>
          <a:stretch/>
        </p:blipFill>
        <p:spPr>
          <a:xfrm>
            <a:off x="6639546" y="2185850"/>
            <a:ext cx="2319256" cy="4396075"/>
          </a:xfrm>
          <a:prstGeom prst="rect">
            <a:avLst/>
          </a:prstGeom>
        </p:spPr>
      </p:pic>
    </p:spTree>
    <p:extLst>
      <p:ext uri="{BB962C8B-B14F-4D97-AF65-F5344CB8AC3E}">
        <p14:creationId xmlns:p14="http://schemas.microsoft.com/office/powerpoint/2010/main" val="25405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046988"/>
          </a:xfrm>
          <a:prstGeom prst="rect">
            <a:avLst/>
          </a:prstGeom>
        </p:spPr>
        <p:txBody>
          <a:bodyPr wrap="square">
            <a:spAutoFit/>
          </a:bodyPr>
          <a:lstStyle/>
          <a:p>
            <a:pPr algn="ctr"/>
            <a:r>
              <a:rPr lang="en-US" sz="4800" dirty="0"/>
              <a:t>How often do you drink coffee?</a:t>
            </a:r>
          </a:p>
          <a:p>
            <a:pPr algn="ctr"/>
            <a:r>
              <a:rPr lang="en-US" sz="4800" dirty="0"/>
              <a:t>Could you live without it?</a:t>
            </a:r>
          </a:p>
          <a:p>
            <a:pPr algn="ctr"/>
            <a:endParaRPr lang="en-US" sz="4800" dirty="0"/>
          </a:p>
        </p:txBody>
      </p:sp>
    </p:spTree>
    <p:extLst>
      <p:ext uri="{BB962C8B-B14F-4D97-AF65-F5344CB8AC3E}">
        <p14:creationId xmlns:p14="http://schemas.microsoft.com/office/powerpoint/2010/main" val="246360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046988"/>
          </a:xfrm>
          <a:prstGeom prst="rect">
            <a:avLst/>
          </a:prstGeom>
        </p:spPr>
        <p:txBody>
          <a:bodyPr wrap="square">
            <a:spAutoFit/>
          </a:bodyPr>
          <a:lstStyle/>
          <a:p>
            <a:pPr algn="ctr"/>
            <a:r>
              <a:rPr lang="en-US" sz="4800" dirty="0"/>
              <a:t>Do you ever drink alcohol? How much do you usually drink?</a:t>
            </a:r>
          </a:p>
          <a:p>
            <a:pPr algn="ctr"/>
            <a:endParaRPr lang="en-US" sz="4800" dirty="0"/>
          </a:p>
        </p:txBody>
      </p:sp>
    </p:spTree>
    <p:extLst>
      <p:ext uri="{BB962C8B-B14F-4D97-AF65-F5344CB8AC3E}">
        <p14:creationId xmlns:p14="http://schemas.microsoft.com/office/powerpoint/2010/main" val="3822724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785652"/>
          </a:xfrm>
          <a:prstGeom prst="rect">
            <a:avLst/>
          </a:prstGeom>
        </p:spPr>
        <p:txBody>
          <a:bodyPr wrap="square">
            <a:spAutoFit/>
          </a:bodyPr>
          <a:lstStyle/>
          <a:p>
            <a:pPr algn="ctr"/>
            <a:r>
              <a:rPr lang="en-US" sz="4800" dirty="0"/>
              <a:t>Are you a </a:t>
            </a:r>
            <a:r>
              <a:rPr lang="en-US" sz="4800" i="1" dirty="0"/>
              <a:t>workaholic?</a:t>
            </a:r>
            <a:endParaRPr lang="en-US" sz="4800" dirty="0"/>
          </a:p>
          <a:p>
            <a:pPr algn="ctr"/>
            <a:r>
              <a:rPr lang="en-US" sz="4800" dirty="0"/>
              <a:t>How many hours a week do you work? Do you take work home?</a:t>
            </a:r>
          </a:p>
          <a:p>
            <a:pPr algn="ctr"/>
            <a:endParaRPr lang="en-US" sz="4800" dirty="0"/>
          </a:p>
        </p:txBody>
      </p:sp>
    </p:spTree>
    <p:extLst>
      <p:ext uri="{BB962C8B-B14F-4D97-AF65-F5344CB8AC3E}">
        <p14:creationId xmlns:p14="http://schemas.microsoft.com/office/powerpoint/2010/main" val="172509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785652"/>
          </a:xfrm>
          <a:prstGeom prst="rect">
            <a:avLst/>
          </a:prstGeom>
        </p:spPr>
        <p:txBody>
          <a:bodyPr wrap="square">
            <a:spAutoFit/>
          </a:bodyPr>
          <a:lstStyle/>
          <a:p>
            <a:pPr algn="ctr"/>
            <a:r>
              <a:rPr lang="en-US" sz="4800" dirty="0"/>
              <a:t>Do you have a mobile phone? How often do you use it?</a:t>
            </a:r>
          </a:p>
          <a:p>
            <a:pPr algn="ctr"/>
            <a:r>
              <a:rPr lang="en-US" sz="4800" dirty="0"/>
              <a:t>What do you use it for?</a:t>
            </a:r>
          </a:p>
          <a:p>
            <a:pPr algn="ctr"/>
            <a:endParaRPr lang="en-US" sz="4800" dirty="0"/>
          </a:p>
        </p:txBody>
      </p:sp>
    </p:spTree>
    <p:extLst>
      <p:ext uri="{BB962C8B-B14F-4D97-AF65-F5344CB8AC3E}">
        <p14:creationId xmlns:p14="http://schemas.microsoft.com/office/powerpoint/2010/main" val="2273117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046988"/>
          </a:xfrm>
          <a:prstGeom prst="rect">
            <a:avLst/>
          </a:prstGeom>
        </p:spPr>
        <p:txBody>
          <a:bodyPr wrap="square">
            <a:spAutoFit/>
          </a:bodyPr>
          <a:lstStyle/>
          <a:p>
            <a:pPr algn="ctr"/>
            <a:r>
              <a:rPr lang="en-US" sz="4800" dirty="0"/>
              <a:t>Do you smoke? If not, why not? If so, could you stop if you wanted to?</a:t>
            </a:r>
          </a:p>
          <a:p>
            <a:pPr algn="ctr"/>
            <a:endParaRPr lang="en-US" sz="4800" dirty="0"/>
          </a:p>
        </p:txBody>
      </p:sp>
    </p:spTree>
    <p:extLst>
      <p:ext uri="{BB962C8B-B14F-4D97-AF65-F5344CB8AC3E}">
        <p14:creationId xmlns:p14="http://schemas.microsoft.com/office/powerpoint/2010/main" val="2709484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785652"/>
          </a:xfrm>
          <a:prstGeom prst="rect">
            <a:avLst/>
          </a:prstGeom>
        </p:spPr>
        <p:txBody>
          <a:bodyPr wrap="square">
            <a:spAutoFit/>
          </a:bodyPr>
          <a:lstStyle/>
          <a:p>
            <a:pPr algn="ctr"/>
            <a:r>
              <a:rPr lang="en-US" sz="4800" dirty="0"/>
              <a:t>Are you a </a:t>
            </a:r>
            <a:r>
              <a:rPr lang="en-US" sz="4800" i="1" dirty="0"/>
              <a:t>shopaholic?</a:t>
            </a:r>
            <a:r>
              <a:rPr lang="en-US" sz="4800" dirty="0"/>
              <a:t> </a:t>
            </a:r>
          </a:p>
          <a:p>
            <a:pPr algn="ctr"/>
            <a:r>
              <a:rPr lang="en-US" sz="4800" dirty="0"/>
              <a:t>How often do you go shopping?</a:t>
            </a:r>
          </a:p>
          <a:p>
            <a:pPr algn="ctr"/>
            <a:r>
              <a:rPr lang="en-US" sz="4800" dirty="0"/>
              <a:t>Is it dangerous? Explain.</a:t>
            </a:r>
          </a:p>
          <a:p>
            <a:pPr algn="ctr"/>
            <a:endParaRPr lang="en-US" sz="4800" dirty="0"/>
          </a:p>
        </p:txBody>
      </p:sp>
    </p:spTree>
    <p:extLst>
      <p:ext uri="{BB962C8B-B14F-4D97-AF65-F5344CB8AC3E}">
        <p14:creationId xmlns:p14="http://schemas.microsoft.com/office/powerpoint/2010/main" val="18902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4" name="Прямоугольник 3"/>
          <p:cNvSpPr/>
          <p:nvPr/>
        </p:nvSpPr>
        <p:spPr>
          <a:xfrm>
            <a:off x="1576251" y="2845415"/>
            <a:ext cx="8647612" cy="3785652"/>
          </a:xfrm>
          <a:prstGeom prst="rect">
            <a:avLst/>
          </a:prstGeom>
        </p:spPr>
        <p:txBody>
          <a:bodyPr wrap="square">
            <a:spAutoFit/>
          </a:bodyPr>
          <a:lstStyle/>
          <a:p>
            <a:pPr algn="ctr"/>
            <a:r>
              <a:rPr lang="en-US" sz="4800" dirty="0"/>
              <a:t>Is gambling popular in your country? Is it legal?</a:t>
            </a:r>
          </a:p>
          <a:p>
            <a:pPr algn="ctr"/>
            <a:r>
              <a:rPr lang="en-US" sz="4800" dirty="0"/>
              <a:t>What do people gamble on?</a:t>
            </a:r>
          </a:p>
          <a:p>
            <a:pPr algn="ctr"/>
            <a:endParaRPr lang="en-US" sz="4800" dirty="0"/>
          </a:p>
        </p:txBody>
      </p:sp>
      <p:pic>
        <p:nvPicPr>
          <p:cNvPr id="7170" name="Picture 2" descr="Understanding the appeal of online gambling for players everywhe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59442"/>
            <a:ext cx="3425825" cy="179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72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Прямоугольник 2"/>
          <p:cNvSpPr/>
          <p:nvPr/>
        </p:nvSpPr>
        <p:spPr>
          <a:xfrm>
            <a:off x="1323703" y="2846043"/>
            <a:ext cx="3396343" cy="3273012"/>
          </a:xfrm>
          <a:prstGeom prst="rect">
            <a:avLst/>
          </a:prstGeom>
        </p:spPr>
        <p:txBody>
          <a:bodyPr wrap="square">
            <a:spAutoFit/>
          </a:bodyPr>
          <a:lstStyle/>
          <a:p>
            <a:pPr algn="just">
              <a:lnSpc>
                <a:spcPct val="125000"/>
              </a:lnSpc>
              <a:spcAft>
                <a:spcPts val="0"/>
              </a:spcAft>
            </a:pPr>
            <a:r>
              <a:rPr lang="en-US" sz="2800" kern="100" dirty="0">
                <a:latin typeface="Arial" panose="020B0604020202020204" pitchFamily="34" charset="0"/>
                <a:ea typeface="SimSun" panose="02010600030101010101" pitchFamily="2" charset="-122"/>
              </a:rPr>
              <a:t>Person A</a:t>
            </a:r>
            <a:endParaRPr lang="en-US" sz="2800" kern="100" dirty="0">
              <a:latin typeface="Times New Roman" panose="02020603050405020304" pitchFamily="18" charset="0"/>
              <a:ea typeface="SimSun" panose="02010600030101010101" pitchFamily="2" charset="-122"/>
            </a:endParaRPr>
          </a:p>
          <a:p>
            <a:pPr algn="just">
              <a:lnSpc>
                <a:spcPct val="125000"/>
              </a:lnSpc>
              <a:spcAft>
                <a:spcPts val="0"/>
              </a:spcAft>
            </a:pPr>
            <a:r>
              <a:rPr lang="en-US" sz="2800" kern="100" dirty="0">
                <a:latin typeface="Arial" panose="020B0604020202020204" pitchFamily="34" charset="0"/>
                <a:ea typeface="SimSun" panose="02010600030101010101" pitchFamily="2" charset="-122"/>
              </a:rPr>
              <a:t>You are at a bar complaining to one of your friends about your wife’s gambling addictions</a:t>
            </a:r>
            <a:endParaRPr lang="en-US" sz="2800" kern="100" dirty="0">
              <a:effectLst/>
              <a:latin typeface="Times New Roman" panose="02020603050405020304" pitchFamily="18" charset="0"/>
              <a:ea typeface="SimSun" panose="02010600030101010101" pitchFamily="2" charset="-122"/>
            </a:endParaRPr>
          </a:p>
        </p:txBody>
      </p:sp>
      <p:sp>
        <p:nvSpPr>
          <p:cNvPr id="5" name="Прямоугольник 4"/>
          <p:cNvSpPr/>
          <p:nvPr/>
        </p:nvSpPr>
        <p:spPr>
          <a:xfrm>
            <a:off x="6191795" y="2846043"/>
            <a:ext cx="4946468" cy="3273012"/>
          </a:xfrm>
          <a:prstGeom prst="rect">
            <a:avLst/>
          </a:prstGeom>
        </p:spPr>
        <p:txBody>
          <a:bodyPr wrap="square">
            <a:spAutoFit/>
          </a:bodyPr>
          <a:lstStyle/>
          <a:p>
            <a:pPr algn="just">
              <a:lnSpc>
                <a:spcPct val="125000"/>
              </a:lnSpc>
              <a:spcAft>
                <a:spcPts val="0"/>
              </a:spcAft>
            </a:pPr>
            <a:r>
              <a:rPr lang="en-US" sz="2800" kern="100" dirty="0">
                <a:latin typeface="Arial" panose="020B0604020202020204" pitchFamily="34" charset="0"/>
                <a:ea typeface="SimSun" panose="02010600030101010101" pitchFamily="2" charset="-122"/>
              </a:rPr>
              <a:t>Person B</a:t>
            </a:r>
            <a:endParaRPr lang="en-US" sz="2800" kern="100" dirty="0">
              <a:latin typeface="Times New Roman" panose="02020603050405020304" pitchFamily="18" charset="0"/>
              <a:ea typeface="SimSun" panose="02010600030101010101" pitchFamily="2" charset="-122"/>
            </a:endParaRPr>
          </a:p>
          <a:p>
            <a:pPr algn="just">
              <a:lnSpc>
                <a:spcPct val="125000"/>
              </a:lnSpc>
              <a:spcAft>
                <a:spcPts val="0"/>
              </a:spcAft>
            </a:pPr>
            <a:r>
              <a:rPr lang="en-US" sz="2800" kern="100" dirty="0">
                <a:latin typeface="Arial" panose="020B0604020202020204" pitchFamily="34" charset="0"/>
                <a:ea typeface="SimSun" panose="02010600030101010101" pitchFamily="2" charset="-122"/>
              </a:rPr>
              <a:t>You are listening to your friend talk about his wife’s gambling problem. Give him some advice on how to solve the problem.</a:t>
            </a:r>
            <a:endParaRPr lang="en-US" sz="2800" kern="100" dirty="0">
              <a:effectLst/>
              <a:latin typeface="Times New Roman" panose="02020603050405020304" pitchFamily="18" charset="0"/>
              <a:ea typeface="SimSun" panose="02010600030101010101" pitchFamily="2" charset="-122"/>
            </a:endParaRPr>
          </a:p>
        </p:txBody>
      </p:sp>
      <p:pic>
        <p:nvPicPr>
          <p:cNvPr id="1026" name="Picture 2" descr="Gambling addiction - When it is more than just money | Hypnotherapy Sydney  | Kaizen Hypnotherapy &amp; Mindfulness Clin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7260" y="461432"/>
            <a:ext cx="4876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44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Прямоугольник 2"/>
          <p:cNvSpPr/>
          <p:nvPr/>
        </p:nvSpPr>
        <p:spPr>
          <a:xfrm>
            <a:off x="1323703" y="2846043"/>
            <a:ext cx="3396343" cy="3785652"/>
          </a:xfrm>
          <a:prstGeom prst="rect">
            <a:avLst/>
          </a:prstGeom>
        </p:spPr>
        <p:txBody>
          <a:bodyPr wrap="square">
            <a:spAutoFit/>
          </a:bodyPr>
          <a:lstStyle/>
          <a:p>
            <a:r>
              <a:rPr lang="en-US" sz="2400" dirty="0"/>
              <a:t>Person A</a:t>
            </a:r>
          </a:p>
          <a:p>
            <a:r>
              <a:rPr lang="en-US" sz="2400" dirty="0"/>
              <a:t>You are a students who loves video games and hates homework.. Your mother keeps telling you to stop playing video games, but you don’t want to stop.</a:t>
            </a:r>
          </a:p>
        </p:txBody>
      </p:sp>
      <p:sp>
        <p:nvSpPr>
          <p:cNvPr id="5" name="Прямоугольник 4"/>
          <p:cNvSpPr/>
          <p:nvPr/>
        </p:nvSpPr>
        <p:spPr>
          <a:xfrm>
            <a:off x="6191795" y="2846043"/>
            <a:ext cx="4946468" cy="3539430"/>
          </a:xfrm>
          <a:prstGeom prst="rect">
            <a:avLst/>
          </a:prstGeom>
        </p:spPr>
        <p:txBody>
          <a:bodyPr wrap="square">
            <a:spAutoFit/>
          </a:bodyPr>
          <a:lstStyle/>
          <a:p>
            <a:r>
              <a:rPr lang="en-US" sz="2800" dirty="0"/>
              <a:t>Person B</a:t>
            </a:r>
          </a:p>
          <a:p>
            <a:r>
              <a:rPr lang="en-US" sz="2800" dirty="0"/>
              <a:t>You are worried your child plays video games to much. He has many important exams and soon and you are </a:t>
            </a:r>
            <a:r>
              <a:rPr lang="en-US" sz="2800" dirty="0" err="1"/>
              <a:t>worred</a:t>
            </a:r>
            <a:r>
              <a:rPr lang="en-US" sz="2800" dirty="0"/>
              <a:t> he will get a bad score. You think he should study more.</a:t>
            </a:r>
          </a:p>
        </p:txBody>
      </p:sp>
      <p:pic>
        <p:nvPicPr>
          <p:cNvPr id="2050" name="Picture 2" descr="Video game addiction and “gaming disorder,” explained - V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7287" y="594352"/>
            <a:ext cx="2896745" cy="2172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889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Прямоугольник 2"/>
          <p:cNvSpPr/>
          <p:nvPr/>
        </p:nvSpPr>
        <p:spPr>
          <a:xfrm>
            <a:off x="1323703" y="2846043"/>
            <a:ext cx="3396343" cy="3477875"/>
          </a:xfrm>
          <a:prstGeom prst="rect">
            <a:avLst/>
          </a:prstGeom>
        </p:spPr>
        <p:txBody>
          <a:bodyPr wrap="square">
            <a:spAutoFit/>
          </a:bodyPr>
          <a:lstStyle/>
          <a:p>
            <a:r>
              <a:rPr lang="en-US" sz="2000" dirty="0"/>
              <a:t>Person A</a:t>
            </a:r>
          </a:p>
          <a:p>
            <a:r>
              <a:rPr lang="en-US" sz="2000" dirty="0"/>
              <a:t>Your co-worker who is also your friend has a drinking problem and it is affecting his performance. You heard the boss mention that he was thinking about firing him. You want your friend to stop drinking so much and be more responsible.</a:t>
            </a:r>
          </a:p>
        </p:txBody>
      </p:sp>
      <p:sp>
        <p:nvSpPr>
          <p:cNvPr id="5" name="Прямоугольник 4"/>
          <p:cNvSpPr/>
          <p:nvPr/>
        </p:nvSpPr>
        <p:spPr>
          <a:xfrm>
            <a:off x="6191795" y="2846043"/>
            <a:ext cx="4946468" cy="1908215"/>
          </a:xfrm>
          <a:prstGeom prst="rect">
            <a:avLst/>
          </a:prstGeom>
        </p:spPr>
        <p:txBody>
          <a:bodyPr wrap="square">
            <a:spAutoFit/>
          </a:bodyPr>
          <a:lstStyle/>
          <a:p>
            <a:r>
              <a:rPr lang="en-US" sz="2000" dirty="0"/>
              <a:t>Person B</a:t>
            </a:r>
          </a:p>
          <a:p>
            <a:r>
              <a:rPr lang="en-US" sz="2000" dirty="0"/>
              <a:t>Your wife has just told you she wants a divorce, so you don’t want to go home after work and go to bars and drink every night instead.</a:t>
            </a:r>
          </a:p>
          <a:p>
            <a:r>
              <a:rPr lang="en-US" dirty="0"/>
              <a:t> </a:t>
            </a:r>
          </a:p>
        </p:txBody>
      </p:sp>
      <p:pic>
        <p:nvPicPr>
          <p:cNvPr id="3074" name="Picture 2" descr="Undercover Caddie: A drinking problem wrecked my player relationship and  nearly ended my career | Golf News and Tour Information | GolfDigest.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0699" y="237880"/>
            <a:ext cx="3169921" cy="260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94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Talk to your partner</a:t>
            </a:r>
            <a:endParaRPr lang="en-US" dirty="0"/>
          </a:p>
        </p:txBody>
      </p:sp>
      <p:sp>
        <p:nvSpPr>
          <p:cNvPr id="3" name="Объект 2"/>
          <p:cNvSpPr>
            <a:spLocks noGrp="1"/>
          </p:cNvSpPr>
          <p:nvPr>
            <p:ph idx="1"/>
          </p:nvPr>
        </p:nvSpPr>
        <p:spPr>
          <a:xfrm>
            <a:off x="1921309" y="2751545"/>
            <a:ext cx="8825659" cy="3416300"/>
          </a:xfrm>
        </p:spPr>
        <p:txBody>
          <a:bodyPr>
            <a:normAutofit/>
          </a:bodyPr>
          <a:lstStyle/>
          <a:p>
            <a:pPr marL="0" indent="0" algn="ctr">
              <a:buNone/>
            </a:pPr>
            <a:r>
              <a:rPr lang="en-US" sz="5400" dirty="0" smtClean="0"/>
              <a:t>Show your partner some of your photos, or your social media profile</a:t>
            </a:r>
            <a:endParaRPr lang="en-US" sz="5400" dirty="0"/>
          </a:p>
        </p:txBody>
      </p:sp>
    </p:spTree>
    <p:extLst>
      <p:ext uri="{BB962C8B-B14F-4D97-AF65-F5344CB8AC3E}">
        <p14:creationId xmlns:p14="http://schemas.microsoft.com/office/powerpoint/2010/main" val="656061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Прямоугольник 2"/>
          <p:cNvSpPr/>
          <p:nvPr/>
        </p:nvSpPr>
        <p:spPr>
          <a:xfrm>
            <a:off x="1323703" y="2846043"/>
            <a:ext cx="3396343" cy="2554545"/>
          </a:xfrm>
          <a:prstGeom prst="rect">
            <a:avLst/>
          </a:prstGeom>
        </p:spPr>
        <p:txBody>
          <a:bodyPr wrap="square">
            <a:spAutoFit/>
          </a:bodyPr>
          <a:lstStyle/>
          <a:p>
            <a:r>
              <a:rPr lang="en-US" sz="2000" dirty="0"/>
              <a:t>Person A</a:t>
            </a:r>
          </a:p>
          <a:p>
            <a:r>
              <a:rPr lang="en-US" sz="2000" dirty="0"/>
              <a:t>Your brother/sister has a gambling problem and doesn’t have a job. He wants to borrow money from you because he doesn’t </a:t>
            </a:r>
            <a:r>
              <a:rPr lang="en-US" sz="2000" dirty="0" smtClean="0"/>
              <a:t>have </a:t>
            </a:r>
            <a:r>
              <a:rPr lang="en-US" sz="2000" dirty="0"/>
              <a:t>enough money to pay his rent.</a:t>
            </a:r>
          </a:p>
        </p:txBody>
      </p:sp>
      <p:sp>
        <p:nvSpPr>
          <p:cNvPr id="5" name="Прямоугольник 4"/>
          <p:cNvSpPr/>
          <p:nvPr/>
        </p:nvSpPr>
        <p:spPr>
          <a:xfrm>
            <a:off x="6191795" y="2846043"/>
            <a:ext cx="4946468" cy="2831544"/>
          </a:xfrm>
          <a:prstGeom prst="rect">
            <a:avLst/>
          </a:prstGeom>
        </p:spPr>
        <p:txBody>
          <a:bodyPr wrap="square">
            <a:spAutoFit/>
          </a:bodyPr>
          <a:lstStyle/>
          <a:p>
            <a:r>
              <a:rPr lang="en-US" sz="2000" dirty="0"/>
              <a:t>Person B</a:t>
            </a:r>
          </a:p>
          <a:p>
            <a:r>
              <a:rPr lang="en-US" sz="2000" dirty="0"/>
              <a:t>You don’t like to work and think you can get rich through luck. You have tried several times to gamble your way to wealth but have failed many times. Your landlord is threatening to evict you if you don’t pay your rent, so you ask your brother for help.</a:t>
            </a:r>
          </a:p>
          <a:p>
            <a:r>
              <a:rPr lang="en-US" dirty="0"/>
              <a:t> </a:t>
            </a:r>
          </a:p>
        </p:txBody>
      </p:sp>
      <p:pic>
        <p:nvPicPr>
          <p:cNvPr id="4098" name="Picture 2" descr="Gambling Problem on Twitter: &quot;Comeback pls! 😂 #gamblingmeme #meme #memes  #money https://t.co/lzD4cZhl2p&quot; / Twi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4967" y="337821"/>
            <a:ext cx="3461385" cy="237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93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Прямоугольник 2"/>
          <p:cNvSpPr/>
          <p:nvPr/>
        </p:nvSpPr>
        <p:spPr>
          <a:xfrm>
            <a:off x="1323703" y="2846043"/>
            <a:ext cx="3396343" cy="2677656"/>
          </a:xfrm>
          <a:prstGeom prst="rect">
            <a:avLst/>
          </a:prstGeom>
        </p:spPr>
        <p:txBody>
          <a:bodyPr wrap="square">
            <a:spAutoFit/>
          </a:bodyPr>
          <a:lstStyle/>
          <a:p>
            <a:r>
              <a:rPr lang="en-US" sz="2400" dirty="0"/>
              <a:t>Person A</a:t>
            </a:r>
          </a:p>
          <a:p>
            <a:r>
              <a:rPr lang="en-US" sz="2400" dirty="0"/>
              <a:t>Your friend is gaining weight and is afraid that guys will not like her if she is fat. Your friend </a:t>
            </a:r>
            <a:r>
              <a:rPr lang="en-US" sz="2400" dirty="0" smtClean="0"/>
              <a:t>asks </a:t>
            </a:r>
            <a:r>
              <a:rPr lang="en-US" sz="2400" dirty="0"/>
              <a:t>you for help.</a:t>
            </a:r>
          </a:p>
        </p:txBody>
      </p:sp>
      <p:sp>
        <p:nvSpPr>
          <p:cNvPr id="5" name="Прямоугольник 4"/>
          <p:cNvSpPr/>
          <p:nvPr/>
        </p:nvSpPr>
        <p:spPr>
          <a:xfrm>
            <a:off x="6191795" y="2846043"/>
            <a:ext cx="4946468" cy="2585323"/>
          </a:xfrm>
          <a:prstGeom prst="rect">
            <a:avLst/>
          </a:prstGeom>
        </p:spPr>
        <p:txBody>
          <a:bodyPr wrap="square">
            <a:spAutoFit/>
          </a:bodyPr>
          <a:lstStyle/>
          <a:p>
            <a:r>
              <a:rPr lang="en-US" sz="2400" dirty="0"/>
              <a:t>Person B</a:t>
            </a:r>
          </a:p>
          <a:p>
            <a:r>
              <a:rPr lang="en-US" sz="2400" dirty="0"/>
              <a:t>You are gaining weight and don’t know how to stop. You like eating junk food too much. You ask your friend for advice on how to stop.</a:t>
            </a:r>
          </a:p>
          <a:p>
            <a:r>
              <a:rPr lang="en-US" dirty="0"/>
              <a:t> </a:t>
            </a:r>
          </a:p>
        </p:txBody>
      </p:sp>
      <p:pic>
        <p:nvPicPr>
          <p:cNvPr id="5122" name="Picture 2" descr="Food Addiction: What Does Science K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410" y="579092"/>
            <a:ext cx="47625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06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Прямоугольник 2"/>
          <p:cNvSpPr/>
          <p:nvPr/>
        </p:nvSpPr>
        <p:spPr>
          <a:xfrm>
            <a:off x="1323703" y="2846043"/>
            <a:ext cx="3396343" cy="3170099"/>
          </a:xfrm>
          <a:prstGeom prst="rect">
            <a:avLst/>
          </a:prstGeom>
        </p:spPr>
        <p:txBody>
          <a:bodyPr wrap="square">
            <a:spAutoFit/>
          </a:bodyPr>
          <a:lstStyle/>
          <a:p>
            <a:r>
              <a:rPr lang="en-US" sz="2000" dirty="0"/>
              <a:t>Person A</a:t>
            </a:r>
          </a:p>
          <a:p>
            <a:r>
              <a:rPr lang="en-US" sz="2000" dirty="0"/>
              <a:t>Your best friend used to talk to you all the time and you would share everything with each other. Now she bought a cell phone and when you are together she spends most of her time texting her friends.</a:t>
            </a:r>
          </a:p>
        </p:txBody>
      </p:sp>
      <p:sp>
        <p:nvSpPr>
          <p:cNvPr id="5" name="Прямоугольник 4"/>
          <p:cNvSpPr/>
          <p:nvPr/>
        </p:nvSpPr>
        <p:spPr>
          <a:xfrm>
            <a:off x="6191795" y="2846043"/>
            <a:ext cx="4946468" cy="3046988"/>
          </a:xfrm>
          <a:prstGeom prst="rect">
            <a:avLst/>
          </a:prstGeom>
        </p:spPr>
        <p:txBody>
          <a:bodyPr wrap="square">
            <a:spAutoFit/>
          </a:bodyPr>
          <a:lstStyle/>
          <a:p>
            <a:r>
              <a:rPr lang="en-US" sz="2400" dirty="0"/>
              <a:t>Person B</a:t>
            </a:r>
          </a:p>
          <a:p>
            <a:r>
              <a:rPr lang="en-US" sz="2400" dirty="0"/>
              <a:t>You just bought a new cell phone and enjoy chatting with your friends. You pay less attention to those around you and more attention to your phone.</a:t>
            </a:r>
          </a:p>
          <a:p>
            <a:r>
              <a:rPr lang="en-US" sz="2400" dirty="0"/>
              <a:t> </a:t>
            </a:r>
          </a:p>
        </p:txBody>
      </p:sp>
      <p:pic>
        <p:nvPicPr>
          <p:cNvPr id="6146" name="Picture 2" descr="What Is Smartphone Addiction and Is It Fueling Mental Health Problems? |  Discover Magaz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4334" y="512232"/>
            <a:ext cx="2906709" cy="218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473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5" name="Прямоугольник 4"/>
          <p:cNvSpPr/>
          <p:nvPr/>
        </p:nvSpPr>
        <p:spPr>
          <a:xfrm>
            <a:off x="6191795" y="2846043"/>
            <a:ext cx="4946468" cy="461665"/>
          </a:xfrm>
          <a:prstGeom prst="rect">
            <a:avLst/>
          </a:prstGeom>
        </p:spPr>
        <p:txBody>
          <a:bodyPr wrap="square">
            <a:spAutoFit/>
          </a:bodyPr>
          <a:lstStyle/>
          <a:p>
            <a:r>
              <a:rPr lang="en-US" sz="2400" dirty="0"/>
              <a:t> </a:t>
            </a:r>
          </a:p>
        </p:txBody>
      </p:sp>
      <p:pic>
        <p:nvPicPr>
          <p:cNvPr id="4" name="Рисунок 3"/>
          <p:cNvPicPr>
            <a:picLocks noChangeAspect="1"/>
          </p:cNvPicPr>
          <p:nvPr/>
        </p:nvPicPr>
        <p:blipFill>
          <a:blip r:embed="rId2"/>
          <a:stretch>
            <a:fillRect/>
          </a:stretch>
        </p:blipFill>
        <p:spPr>
          <a:xfrm>
            <a:off x="812415" y="973668"/>
            <a:ext cx="8626432" cy="5242920"/>
          </a:xfrm>
          <a:prstGeom prst="rect">
            <a:avLst/>
          </a:prstGeom>
        </p:spPr>
      </p:pic>
    </p:spTree>
    <p:extLst>
      <p:ext uri="{BB962C8B-B14F-4D97-AF65-F5344CB8AC3E}">
        <p14:creationId xmlns:p14="http://schemas.microsoft.com/office/powerpoint/2010/main" val="3370847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pic>
        <p:nvPicPr>
          <p:cNvPr id="1026" name="Picture 2" descr="How To Tell If You Have a Chocolate Addiction - Asher's Chocolate C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9098" y="1282790"/>
            <a:ext cx="7132320" cy="52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3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pic>
        <p:nvPicPr>
          <p:cNvPr id="2050" name="Picture 2" descr="How Does Internet Addiction Affect Students – INTERNET ADDIC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2331" y="1079863"/>
            <a:ext cx="10683647" cy="559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9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pic>
        <p:nvPicPr>
          <p:cNvPr id="3074" name="Picture 2" descr="Drug and Alcohol Addiction Recovery - Beverly Hills Therapy Gro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6497" y="1793965"/>
            <a:ext cx="6720383" cy="487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33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en-US" dirty="0"/>
          </a:p>
        </p:txBody>
      </p:sp>
      <p:sp>
        <p:nvSpPr>
          <p:cNvPr id="3" name="Объект 2"/>
          <p:cNvSpPr>
            <a:spLocks noGrp="1"/>
          </p:cNvSpPr>
          <p:nvPr>
            <p:ph idx="1"/>
          </p:nvPr>
        </p:nvSpPr>
        <p:spPr/>
        <p:txBody>
          <a:bodyPr/>
          <a:lstStyle/>
          <a:p>
            <a:pPr marL="0" indent="0">
              <a:buNone/>
            </a:pPr>
            <a:r>
              <a:rPr lang="en-US" dirty="0" smtClean="0"/>
              <a:t> </a:t>
            </a:r>
            <a:endParaRPr lang="en-US" dirty="0"/>
          </a:p>
        </p:txBody>
      </p:sp>
      <p:pic>
        <p:nvPicPr>
          <p:cNvPr id="4098" name="Picture 2" descr="Vector Of A Sick Man With Painkiller Addiction Chained To The Bottle Of  Pills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97" y="1867444"/>
            <a:ext cx="7332616" cy="488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1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Which addiction is the worst? Why?</a:t>
            </a:r>
            <a:endParaRPr lang="en-US" dirty="0"/>
          </a:p>
        </p:txBody>
      </p:sp>
      <p:pic>
        <p:nvPicPr>
          <p:cNvPr id="4" name="Picture 2" descr="How To Tell If You Have a Chocolate Addiction - Asher's Chocolate C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54954" y="2087611"/>
            <a:ext cx="3188313" cy="23657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ow Does Internet Addiction Affect Students – INTERNET ADDI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908" y="2137596"/>
            <a:ext cx="4047715" cy="21212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rug and Alcohol Addiction Recovery - Beverly Hills Therapy Grou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5137" y="4453339"/>
            <a:ext cx="2912634" cy="21116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ector Of A Sick Man With Painkiller Addiction Chained To The Bottle Of  Pills Stock Illustration - Download Image Now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9015" y="4381080"/>
            <a:ext cx="3275878" cy="218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85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6577" y="782079"/>
            <a:ext cx="8761413" cy="706964"/>
          </a:xfrm>
        </p:spPr>
        <p:txBody>
          <a:bodyPr/>
          <a:lstStyle/>
          <a:p>
            <a:r>
              <a:rPr lang="en-US" dirty="0" smtClean="0"/>
              <a:t> </a:t>
            </a:r>
            <a:endParaRPr lang="en-US" dirty="0"/>
          </a:p>
        </p:txBody>
      </p:sp>
      <p:pic>
        <p:nvPicPr>
          <p:cNvPr id="4" name="Объект 3"/>
          <p:cNvPicPr>
            <a:picLocks noGrp="1" noChangeAspect="1"/>
          </p:cNvPicPr>
          <p:nvPr>
            <p:ph idx="1"/>
          </p:nvPr>
        </p:nvPicPr>
        <p:blipFill>
          <a:blip r:embed="rId2"/>
          <a:stretch>
            <a:fillRect/>
          </a:stretch>
        </p:blipFill>
        <p:spPr>
          <a:xfrm>
            <a:off x="1593670" y="1018902"/>
            <a:ext cx="8490680" cy="5587697"/>
          </a:xfrm>
          <a:prstGeom prst="rect">
            <a:avLst/>
          </a:prstGeom>
        </p:spPr>
      </p:pic>
    </p:spTree>
    <p:extLst>
      <p:ext uri="{BB962C8B-B14F-4D97-AF65-F5344CB8AC3E}">
        <p14:creationId xmlns:p14="http://schemas.microsoft.com/office/powerpoint/2010/main" val="9449933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Совет директоров">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Совет директоров">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вет директоров">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245</TotalTime>
  <Words>787</Words>
  <Application>Microsoft Office PowerPoint</Application>
  <PresentationFormat>Широкоэкранный</PresentationFormat>
  <Paragraphs>95</Paragraphs>
  <Slides>33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33</vt:i4>
      </vt:variant>
    </vt:vector>
  </HeadingPairs>
  <TitlesOfParts>
    <vt:vector size="40" baseType="lpstr">
      <vt:lpstr>SimSun</vt:lpstr>
      <vt:lpstr>Angsana New</vt:lpstr>
      <vt:lpstr>Arial</vt:lpstr>
      <vt:lpstr>Century Gothic</vt:lpstr>
      <vt:lpstr>Times New Roman</vt:lpstr>
      <vt:lpstr>Wingdings 3</vt:lpstr>
      <vt:lpstr>Совет директоров</vt:lpstr>
      <vt:lpstr>Addictions</vt:lpstr>
      <vt:lpstr>What information can you find about me?</vt:lpstr>
      <vt:lpstr>Talk to your partner</vt:lpstr>
      <vt:lpstr> </vt:lpstr>
      <vt:lpstr> </vt:lpstr>
      <vt:lpstr> </vt:lpstr>
      <vt:lpstr> </vt:lpstr>
      <vt:lpstr>Which addiction is the worst? Why?</vt:lpstr>
      <vt:lpstr> </vt:lpstr>
      <vt:lpstr> </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Talk to your partner</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Addictions</dc:title>
  <dc:creator>Анастасия</dc:creator>
  <cp:lastModifiedBy>Анастасия</cp:lastModifiedBy>
  <cp:revision>10</cp:revision>
  <dcterms:created xsi:type="dcterms:W3CDTF">2023-07-08T03:41:56Z</dcterms:created>
  <dcterms:modified xsi:type="dcterms:W3CDTF">2023-07-08T07:48:08Z</dcterms:modified>
</cp:coreProperties>
</file>