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42" d="100"/>
          <a:sy n="142" d="100"/>
        </p:scale>
        <p:origin x="-108" y="-2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791F515-8D9E-419C-93B5-74E68B03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E29650F-7678-47E9-BB86-A00F53B29DA3}"/>
              </a:ext>
            </a:extLst>
          </p:cNvPr>
          <p:cNvSpPr/>
          <p:nvPr userDrawn="1"/>
        </p:nvSpPr>
        <p:spPr>
          <a:xfrm>
            <a:off x="2365664" y="562843"/>
            <a:ext cx="4412672" cy="4412672"/>
          </a:xfrm>
          <a:prstGeom prst="rect">
            <a:avLst/>
          </a:prstGeom>
          <a:noFill/>
          <a:ln w="133350">
            <a:gradFill>
              <a:gsLst>
                <a:gs pos="0">
                  <a:schemeClr val="bg1"/>
                </a:gs>
                <a:gs pos="78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93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7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739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 rot="10800000" flipV="1">
            <a:off x="-7218" y="-3572"/>
            <a:ext cx="5717690" cy="5150644"/>
          </a:xfrm>
          <a:custGeom>
            <a:avLst/>
            <a:gdLst>
              <a:gd name="connsiteX0" fmla="*/ 0 w 5457956"/>
              <a:gd name="connsiteY0" fmla="*/ 6858000 h 6858000"/>
              <a:gd name="connsiteX1" fmla="*/ 2738202 w 5457956"/>
              <a:gd name="connsiteY1" fmla="*/ 0 h 6858000"/>
              <a:gd name="connsiteX2" fmla="*/ 5457956 w 5457956"/>
              <a:gd name="connsiteY2" fmla="*/ 6858000 h 6858000"/>
              <a:gd name="connsiteX3" fmla="*/ 0 w 5457956"/>
              <a:gd name="connsiteY3" fmla="*/ 6858000 h 6858000"/>
              <a:gd name="connsiteX0" fmla="*/ 0 w 2733806"/>
              <a:gd name="connsiteY0" fmla="*/ 6867525 h 6867525"/>
              <a:gd name="connsiteX1" fmla="*/ 14052 w 2733806"/>
              <a:gd name="connsiteY1" fmla="*/ 0 h 6867525"/>
              <a:gd name="connsiteX2" fmla="*/ 2733806 w 2733806"/>
              <a:gd name="connsiteY2" fmla="*/ 6858000 h 6867525"/>
              <a:gd name="connsiteX3" fmla="*/ 0 w 2733806"/>
              <a:gd name="connsiteY3" fmla="*/ 6867525 h 6867525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5462954 w 5462954"/>
              <a:gd name="connsiteY2" fmla="*/ 6848475 h 6858000"/>
              <a:gd name="connsiteX3" fmla="*/ 2729148 w 5462954"/>
              <a:gd name="connsiteY3" fmla="*/ 6858000 h 6858000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4154847 w 5462954"/>
              <a:gd name="connsiteY2" fmla="*/ 5191125 h 6858000"/>
              <a:gd name="connsiteX3" fmla="*/ 5462954 w 5462954"/>
              <a:gd name="connsiteY3" fmla="*/ 6848475 h 6858000"/>
              <a:gd name="connsiteX4" fmla="*/ 2729148 w 5462954"/>
              <a:gd name="connsiteY4" fmla="*/ 6858000 h 6858000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4802547 w 5462954"/>
              <a:gd name="connsiteY2" fmla="*/ 9525 h 6858000"/>
              <a:gd name="connsiteX3" fmla="*/ 5462954 w 5462954"/>
              <a:gd name="connsiteY3" fmla="*/ 6848475 h 6858000"/>
              <a:gd name="connsiteX4" fmla="*/ 2729148 w 5462954"/>
              <a:gd name="connsiteY4" fmla="*/ 6858000 h 6858000"/>
              <a:gd name="connsiteX0" fmla="*/ 2729148 w 5462954"/>
              <a:gd name="connsiteY0" fmla="*/ 6867525 h 6867525"/>
              <a:gd name="connsiteX1" fmla="*/ 0 w 5462954"/>
              <a:gd name="connsiteY1" fmla="*/ 0 h 6867525"/>
              <a:gd name="connsiteX2" fmla="*/ 4802547 w 5462954"/>
              <a:gd name="connsiteY2" fmla="*/ 19050 h 6867525"/>
              <a:gd name="connsiteX3" fmla="*/ 5462954 w 5462954"/>
              <a:gd name="connsiteY3" fmla="*/ 6858000 h 6867525"/>
              <a:gd name="connsiteX4" fmla="*/ 2729148 w 5462954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19050 h 6867525"/>
              <a:gd name="connsiteX3" fmla="*/ 4786679 w 4802547"/>
              <a:gd name="connsiteY3" fmla="*/ 1695450 h 6867525"/>
              <a:gd name="connsiteX4" fmla="*/ 2729148 w 4802547"/>
              <a:gd name="connsiteY4" fmla="*/ 6867525 h 6867525"/>
              <a:gd name="connsiteX0" fmla="*/ 2729148 w 4812072"/>
              <a:gd name="connsiteY0" fmla="*/ 6867525 h 6867525"/>
              <a:gd name="connsiteX1" fmla="*/ 0 w 4812072"/>
              <a:gd name="connsiteY1" fmla="*/ 0 h 6867525"/>
              <a:gd name="connsiteX2" fmla="*/ 4812072 w 4812072"/>
              <a:gd name="connsiteY2" fmla="*/ 19050 h 6867525"/>
              <a:gd name="connsiteX3" fmla="*/ 4786679 w 4812072"/>
              <a:gd name="connsiteY3" fmla="*/ 1695450 h 6867525"/>
              <a:gd name="connsiteX4" fmla="*/ 2729148 w 4812072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0 h 6867525"/>
              <a:gd name="connsiteX3" fmla="*/ 4786679 w 4802547"/>
              <a:gd name="connsiteY3" fmla="*/ 1695450 h 6867525"/>
              <a:gd name="connsiteX4" fmla="*/ 2729148 w 4802547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0 h 6867525"/>
              <a:gd name="connsiteX3" fmla="*/ 4797652 w 4802547"/>
              <a:gd name="connsiteY3" fmla="*/ 1695450 h 6867525"/>
              <a:gd name="connsiteX4" fmla="*/ 2729148 w 4802547"/>
              <a:gd name="connsiteY4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547" h="6867525">
                <a:moveTo>
                  <a:pt x="2729148" y="6867525"/>
                </a:moveTo>
                <a:lnTo>
                  <a:pt x="0" y="0"/>
                </a:lnTo>
                <a:lnTo>
                  <a:pt x="4802547" y="0"/>
                </a:lnTo>
                <a:cubicBezTo>
                  <a:pt x="4800915" y="565150"/>
                  <a:pt x="4799284" y="1130300"/>
                  <a:pt x="4797652" y="1695450"/>
                </a:cubicBezTo>
                <a:lnTo>
                  <a:pt x="2729148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 baseline="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B848A32-7D4C-4B71-B9E6-7192AA909683}"/>
              </a:ext>
            </a:extLst>
          </p:cNvPr>
          <p:cNvGrpSpPr/>
          <p:nvPr userDrawn="1"/>
        </p:nvGrpSpPr>
        <p:grpSpPr>
          <a:xfrm>
            <a:off x="964199" y="3398325"/>
            <a:ext cx="1373885" cy="1745175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xmlns="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xmlns="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394350A7-EFD9-4814-B86A-26643AF9EBD5}"/>
              </a:ext>
            </a:extLst>
          </p:cNvPr>
          <p:cNvGrpSpPr/>
          <p:nvPr userDrawn="1"/>
        </p:nvGrpSpPr>
        <p:grpSpPr>
          <a:xfrm>
            <a:off x="3394139" y="-3217"/>
            <a:ext cx="2964128" cy="3900734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xmlns="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xmlns="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xmlns="" id="{1D638CE8-AD20-4CB4-B6A3-210BB7201115}"/>
              </a:ext>
            </a:extLst>
          </p:cNvPr>
          <p:cNvGrpSpPr/>
          <p:nvPr userDrawn="1"/>
        </p:nvGrpSpPr>
        <p:grpSpPr>
          <a:xfrm rot="10800000" flipH="1" flipV="1">
            <a:off x="7125988" y="2558104"/>
            <a:ext cx="2018012" cy="2612555"/>
            <a:chOff x="5710110" y="861237"/>
            <a:chExt cx="2769391" cy="3585306"/>
          </a:xfrm>
        </p:grpSpPr>
        <p:sp>
          <p:nvSpPr>
            <p:cNvPr id="11" name="Isosceles Triangle 4">
              <a:extLst>
                <a:ext uri="{FF2B5EF4-FFF2-40B4-BE49-F238E27FC236}">
                  <a16:creationId xmlns:a16="http://schemas.microsoft.com/office/drawing/2014/main" xmlns="" id="{4401D16F-071F-48DF-B9E7-B14969668B30}"/>
                </a:ext>
              </a:extLst>
            </p:cNvPr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5">
              <a:extLst>
                <a:ext uri="{FF2B5EF4-FFF2-40B4-BE49-F238E27FC236}">
                  <a16:creationId xmlns:a16="http://schemas.microsoft.com/office/drawing/2014/main" xmlns="" id="{D167A15C-92B8-4066-873F-0711670DC70A}"/>
                </a:ext>
              </a:extLst>
            </p:cNvPr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accent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6">
              <a:extLst>
                <a:ext uri="{FF2B5EF4-FFF2-40B4-BE49-F238E27FC236}">
                  <a16:creationId xmlns:a16="http://schemas.microsoft.com/office/drawing/2014/main" xmlns="" id="{E9FABD01-6038-40C2-AB88-2F53D5D2519B}"/>
                </a:ext>
              </a:extLst>
            </p:cNvPr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7">
              <a:extLst>
                <a:ext uri="{FF2B5EF4-FFF2-40B4-BE49-F238E27FC236}">
                  <a16:creationId xmlns:a16="http://schemas.microsoft.com/office/drawing/2014/main" xmlns="" id="{8FD28A03-2325-4BC7-9456-3B7B2A1849DF}"/>
                </a:ext>
              </a:extLst>
            </p:cNvPr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accent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8">
              <a:extLst>
                <a:ext uri="{FF2B5EF4-FFF2-40B4-BE49-F238E27FC236}">
                  <a16:creationId xmlns:a16="http://schemas.microsoft.com/office/drawing/2014/main" xmlns="" id="{0B238841-B35E-4A6D-8711-0141841E43B0}"/>
                </a:ext>
              </a:extLst>
            </p:cNvPr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9">
              <a:extLst>
                <a:ext uri="{FF2B5EF4-FFF2-40B4-BE49-F238E27FC236}">
                  <a16:creationId xmlns:a16="http://schemas.microsoft.com/office/drawing/2014/main" xmlns="" id="{AA6769A0-D5A9-498C-AC0B-268E1CC7C2B0}"/>
                </a:ext>
              </a:extLst>
            </p:cNvPr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xmlns="" id="{1B28F9E9-3E45-472A-BAE5-2D793E7B0095}"/>
                </a:ext>
              </a:extLst>
            </p:cNvPr>
            <p:cNvSpPr/>
            <p:nvPr userDrawn="1"/>
          </p:nvSpPr>
          <p:spPr>
            <a:xfrm rot="10800000">
              <a:off x="7798130" y="2053637"/>
              <a:ext cx="681371" cy="2392906"/>
            </a:xfrm>
            <a:custGeom>
              <a:avLst/>
              <a:gdLst>
                <a:gd name="connsiteX0" fmla="*/ 0 w 1342121"/>
                <a:gd name="connsiteY0" fmla="*/ 1157001 h 1157001"/>
                <a:gd name="connsiteX1" fmla="*/ 671061 w 1342121"/>
                <a:gd name="connsiteY1" fmla="*/ 0 h 1157001"/>
                <a:gd name="connsiteX2" fmla="*/ 1342121 w 1342121"/>
                <a:gd name="connsiteY2" fmla="*/ 1157001 h 1157001"/>
                <a:gd name="connsiteX3" fmla="*/ 0 w 1342121"/>
                <a:gd name="connsiteY3" fmla="*/ 1157001 h 1157001"/>
                <a:gd name="connsiteX0" fmla="*/ 0 w 1342121"/>
                <a:gd name="connsiteY0" fmla="*/ 2478806 h 2478806"/>
                <a:gd name="connsiteX1" fmla="*/ 145960 w 1342121"/>
                <a:gd name="connsiteY1" fmla="*/ 0 h 2478806"/>
                <a:gd name="connsiteX2" fmla="*/ 1342121 w 1342121"/>
                <a:gd name="connsiteY2" fmla="*/ 2478806 h 2478806"/>
                <a:gd name="connsiteX3" fmla="*/ 0 w 1342121"/>
                <a:gd name="connsiteY3" fmla="*/ 2478806 h 2478806"/>
                <a:gd name="connsiteX0" fmla="*/ 0 w 807966"/>
                <a:gd name="connsiteY0" fmla="*/ 2478806 h 2478806"/>
                <a:gd name="connsiteX1" fmla="*/ 145960 w 807966"/>
                <a:gd name="connsiteY1" fmla="*/ 0 h 2478806"/>
                <a:gd name="connsiteX2" fmla="*/ 807966 w 807966"/>
                <a:gd name="connsiteY2" fmla="*/ 1166053 h 2478806"/>
                <a:gd name="connsiteX3" fmla="*/ 0 w 807966"/>
                <a:gd name="connsiteY3" fmla="*/ 2478806 h 2478806"/>
                <a:gd name="connsiteX0" fmla="*/ 7949 w 662006"/>
                <a:gd name="connsiteY0" fmla="*/ 2324897 h 2324897"/>
                <a:gd name="connsiteX1" fmla="*/ 0 w 662006"/>
                <a:gd name="connsiteY1" fmla="*/ 0 h 2324897"/>
                <a:gd name="connsiteX2" fmla="*/ 662006 w 662006"/>
                <a:gd name="connsiteY2" fmla="*/ 1166053 h 2324897"/>
                <a:gd name="connsiteX3" fmla="*/ 7949 w 662006"/>
                <a:gd name="connsiteY3" fmla="*/ 2324897 h 2324897"/>
                <a:gd name="connsiteX0" fmla="*/ 7949 w 662006"/>
                <a:gd name="connsiteY0" fmla="*/ 2324897 h 2324897"/>
                <a:gd name="connsiteX1" fmla="*/ 0 w 662006"/>
                <a:gd name="connsiteY1" fmla="*/ 0 h 2324897"/>
                <a:gd name="connsiteX2" fmla="*/ 662006 w 662006"/>
                <a:gd name="connsiteY2" fmla="*/ 1175106 h 2324897"/>
                <a:gd name="connsiteX3" fmla="*/ 7949 w 662006"/>
                <a:gd name="connsiteY3" fmla="*/ 2324897 h 23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006" h="2324897">
                  <a:moveTo>
                    <a:pt x="7949" y="2324897"/>
                  </a:moveTo>
                  <a:cubicBezTo>
                    <a:pt x="5299" y="1549931"/>
                    <a:pt x="2650" y="774966"/>
                    <a:pt x="0" y="0"/>
                  </a:cubicBezTo>
                  <a:lnTo>
                    <a:pt x="662006" y="1175106"/>
                  </a:lnTo>
                  <a:lnTo>
                    <a:pt x="7949" y="2324897"/>
                  </a:lnTo>
                  <a:close/>
                </a:path>
              </a:pathLst>
            </a:custGeom>
            <a:solidFill>
              <a:schemeClr val="accent1">
                <a:alpha val="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2867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4847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7871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37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3988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7434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0163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439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411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669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3762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9490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953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8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17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3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5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94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D4DF0-D4F1-4032-A496-D22C76BA37C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DB555-B219-4111-B65F-344EC313A97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8EBD9DD-8203-46C9-ABBB-3F1CDD89EB5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39"/>
          <a:stretch/>
        </p:blipFill>
        <p:spPr>
          <a:xfrm>
            <a:off x="0" y="0"/>
            <a:ext cx="9144000" cy="838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F8582C0-ADA4-42DC-B357-E26838D99CA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2" b="73677"/>
          <a:stretch/>
        </p:blipFill>
        <p:spPr>
          <a:xfrm>
            <a:off x="0" y="782783"/>
            <a:ext cx="9144000" cy="32073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A99E676-D4A5-463A-A2B6-9E05A02390D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2" b="54753"/>
          <a:stretch/>
        </p:blipFill>
        <p:spPr>
          <a:xfrm>
            <a:off x="0" y="3990110"/>
            <a:ext cx="9144000" cy="115339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1FFB9A4-306A-4B76-AF08-E99DC70475B5}"/>
              </a:ext>
            </a:extLst>
          </p:cNvPr>
          <p:cNvSpPr/>
          <p:nvPr/>
        </p:nvSpPr>
        <p:spPr>
          <a:xfrm>
            <a:off x="225137" y="180112"/>
            <a:ext cx="8717972" cy="4412672"/>
          </a:xfrm>
          <a:prstGeom prst="rect">
            <a:avLst/>
          </a:prstGeom>
          <a:noFill/>
          <a:ln w="133350">
            <a:gradFill>
              <a:gsLst>
                <a:gs pos="0">
                  <a:schemeClr val="bg1"/>
                </a:gs>
                <a:gs pos="78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8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A3794-472B-40F0-8A0F-27EEFB22945C}" type="datetimeFigureOut">
              <a:rPr lang="uk-UA" smtClean="0"/>
              <a:t>31.05.2022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BAEBA-691D-4B99-8A45-3E6DA919D2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863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Relationship Id="rId5" Type="http://schemas.openxmlformats.org/officeDocument/2006/relationships/slide" Target="slide2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5" Type="http://schemas.openxmlformats.org/officeDocument/2006/relationships/slide" Target="slide2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5.png"/><Relationship Id="rId7" Type="http://schemas.openxmlformats.org/officeDocument/2006/relationships/slide" Target="slide2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Relationship Id="rId5" Type="http://schemas.openxmlformats.org/officeDocument/2006/relationships/slide" Target="slide2.xml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Relationship Id="rId5" Type="http://schemas.openxmlformats.org/officeDocument/2006/relationships/slide" Target="slide2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.png"/><Relationship Id="rId7" Type="http://schemas.openxmlformats.org/officeDocument/2006/relationships/image" Target="../media/image12.jp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5.xml"/><Relationship Id="rId6" Type="http://schemas.openxmlformats.org/officeDocument/2006/relationships/slide" Target="slide8.xml"/><Relationship Id="rId5" Type="http://schemas.openxmlformats.org/officeDocument/2006/relationships/image" Target="../media/image11.jpeg"/><Relationship Id="rId4" Type="http://schemas.openxmlformats.org/officeDocument/2006/relationships/slide" Target="slide7.xml"/><Relationship Id="rId9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5" Type="http://schemas.openxmlformats.org/officeDocument/2006/relationships/slide" Target="slide2.xml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Relationship Id="rId5" Type="http://schemas.openxmlformats.org/officeDocument/2006/relationships/slide" Target="slide2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5.png"/><Relationship Id="rId7" Type="http://schemas.openxmlformats.org/officeDocument/2006/relationships/image" Target="../media/image17.jp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5.xml"/><Relationship Id="rId6" Type="http://schemas.openxmlformats.org/officeDocument/2006/relationships/slide" Target="slide11.xml"/><Relationship Id="rId5" Type="http://schemas.openxmlformats.org/officeDocument/2006/relationships/image" Target="../media/image16.jpg"/><Relationship Id="rId4" Type="http://schemas.openxmlformats.org/officeDocument/2006/relationships/slide" Target="slide10.xml"/><Relationship Id="rId9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ECAB42-34D1-4BCC-A8C0-C3CCF47F2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2560" y="579133"/>
            <a:ext cx="6858000" cy="17907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50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ea typeface="DengXian" panose="02010600030101010101" pitchFamily="2" charset="-122"/>
                <a:cs typeface="Aharoni" panose="02010803020104030203" pitchFamily="2" charset="-79"/>
              </a:rPr>
              <a:t>Гірськолижні </a:t>
            </a:r>
            <a:r>
              <a:rPr lang="uk-UA" sz="60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ea typeface="DengXian" panose="02010600030101010101" pitchFamily="2" charset="-122"/>
                <a:cs typeface="Aharoni" panose="02010803020104030203" pitchFamily="2" charset="-79"/>
              </a:rPr>
              <a:t>курорти</a:t>
            </a:r>
            <a:r>
              <a:rPr lang="uk-UA" sz="500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ea typeface="DengXian" panose="02010600030101010101" pitchFamily="2" charset="-122"/>
                <a:cs typeface="Aharoni" panose="02010803020104030203" pitchFamily="2" charset="-79"/>
              </a:rPr>
              <a:t> Європи</a:t>
            </a:r>
            <a:endParaRPr lang="ru-RU" sz="5000" b="1" spc="38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ea typeface="DengXian" panose="02010600030101010101" pitchFamily="2" charset="-122"/>
              <a:cs typeface="Aharoni" panose="02010803020104030203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329" y="1714503"/>
            <a:ext cx="3595053" cy="148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54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4000">
        <p14:reveal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76373E-6 C -0.0217 0.01296 -0.04513 0.02252 -0.06805 0.02622 C -0.07656 0.03177 -0.08576 0.03764 -0.09392 0.04442 C -0.09861 0.04843 -0.10295 0.05367 -0.10781 0.05676 C -0.12291 0.06694 -0.13836 0.07743 -0.14826 0.10118 C -0.1493 0.10858 -0.15052 0.11136 -0.15347 0.1166 C -0.15781 0.14004 -0.16892 0.15238 -0.17934 0.16564 C -0.19166 0.18137 -0.20347 0.19957 -0.21805 0.20852 C -0.22204 0.21561 -0.22986 0.22733 -0.23454 0.23289 C -0.2401 0.23936 -0.2342 0.22826 -0.23975 0.23751 C -0.2434 0.24337 -0.24635 0.25139 -0.25086 0.25602 C -0.25781 0.26311 -0.24826 0.25016 -0.25694 0.26065 C -0.26163 0.26651 -0.2651 0.27082 -0.27066 0.27422 C -0.27291 0.27545 -0.27447 0.27915 -0.27673 0.28039 C -0.28402 0.28471 -0.29184 0.28717 -0.29913 0.29118 C -0.30399 0.29365 -0.30642 0.29859 -0.31128 0.30044 C -0.31718 0.30475 -0.32326 0.30722 -0.32934 0.31092 C -0.33472 0.31432 -0.33906 0.31956 -0.34479 0.32172 C -0.35572 0.33128 -0.37465 0.33745 -0.38628 0.33868 C -0.41145 0.33807 -0.45086 0.3464 -0.47934 0.32943 C -0.48559 0.31833 -0.49236 0.31061 -0.50086 0.30661 C -0.5302 0.27761 -0.5618 0.27268 -0.59479 0.27113 C -0.62013 0.27206 -0.63038 0.27206 -0.65086 0.2773 C -0.65347 0.27884 -0.65625 0.27823 -0.65868 0.28039 C -0.66076 0.28224 -0.66111 0.28779 -0.66302 0.28964 C -0.66527 0.2918 -0.67326 0.29488 -0.675 0.29581 C -0.68038 0.29828 -0.68507 0.3026 -0.69045 0.30506 C -0.69305 0.30784 -0.69826 0.31401 -0.69826 0.31401 C -0.69861 0.31555 -0.69878 0.31709 -0.69913 0.31863 C -0.69965 0.32018 -0.70052 0.32141 -0.70086 0.32326 C -0.70382 0.3356 -0.70451 0.35195 -0.71128 0.35997 C -0.71423 0.36799 -0.71805 0.37693 -0.72326 0.38002 C -0.72621 0.38526 -0.72899 0.38588 -0.73281 0.38927 C -0.73576 0.39729 -0.74132 0.40469 -0.74566 0.41055 C -0.74722 0.41271 -0.74913 0.41456 -0.75086 0.41672 C -0.75173 0.41765 -0.75347 0.41981 -0.75347 0.41981 C -0.75555 0.42505 -0.75607 0.42906 -0.75868 0.43369 C -0.75902 0.43523 -0.75902 0.43708 -0.75954 0.43831 C -0.76024 0.43955 -0.76215 0.44109 -0.76215 0.44109 " pathEditMode="relative" ptsTypes="ffffffffffffffffffffffffffffffffffffff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2585"/>
            <a:ext cx="8229600" cy="85725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Валь </a:t>
            </a:r>
            <a:r>
              <a:rPr lang="uk-UA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Торанс</a:t>
            </a:r>
            <a:endParaRPr lang="uk-U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537" y="484094"/>
            <a:ext cx="7233047" cy="5143500"/>
          </a:xfrm>
          <a:prstGeom prst="rect">
            <a:avLst/>
          </a:prstGeom>
          <a:effectLst>
            <a:softEdge rad="952500"/>
          </a:effectLst>
        </p:spPr>
      </p:pic>
      <p:sp>
        <p:nvSpPr>
          <p:cNvPr id="8" name="TextBox 7"/>
          <p:cNvSpPr txBox="1"/>
          <p:nvPr/>
        </p:nvSpPr>
        <p:spPr>
          <a:xfrm>
            <a:off x="7113495" y="948013"/>
            <a:ext cx="180190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Gabriola" pitchFamily="82" charset="0"/>
              </a:rPr>
              <a:t>Самий високогірний в Європі, автомобільного транспорту немає, довгий трансфер до курорту. Сині, червоні і чорні траси, катання від дверей. Сімейний, є анімація для дітей і великий ігровий центр. Відмінні ресторани, один </a:t>
            </a:r>
            <a:r>
              <a:rPr lang="uk-UA" sz="1600" dirty="0" err="1">
                <a:latin typeface="Gabriola" pitchFamily="82" charset="0"/>
              </a:rPr>
              <a:t>Мішлен</a:t>
            </a:r>
            <a:r>
              <a:rPr lang="uk-UA" sz="1600" dirty="0">
                <a:latin typeface="Gabriola" pitchFamily="82" charset="0"/>
              </a:rPr>
              <a:t>.</a:t>
            </a:r>
          </a:p>
        </p:txBody>
      </p:sp>
      <p:sp>
        <p:nvSpPr>
          <p:cNvPr id="9" name="Управляющая кнопка: назад 8">
            <a:hlinkClick r:id="rId3" action="ppaction://hlinksldjump" highlightClick="1">
              <a:snd r:embed="rId4" name="coin.wav"/>
            </a:hlinkClick>
          </p:cNvPr>
          <p:cNvSpPr/>
          <p:nvPr/>
        </p:nvSpPr>
        <p:spPr>
          <a:xfrm>
            <a:off x="8007689" y="4598894"/>
            <a:ext cx="356347" cy="302559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Управляющая кнопка: домой 5">
            <a:hlinkClick r:id="rId5" action="ppaction://hlinksldjump" highlightClick="1">
              <a:snd r:embed="rId4" name="coin.wav"/>
            </a:hlinkClick>
          </p:cNvPr>
          <p:cNvSpPr/>
          <p:nvPr/>
        </p:nvSpPr>
        <p:spPr>
          <a:xfrm>
            <a:off x="8489874" y="4585650"/>
            <a:ext cx="378462" cy="322527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5122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6000">
        <p:blinds dir="vert"/>
      </p:transition>
    </mc:Choice>
    <mc:Fallback>
      <p:transition spd="slow" advClick="0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3273"/>
            <a:ext cx="8229600" cy="85725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Gabriola" pitchFamily="82" charset="0"/>
              </a:rPr>
              <a:t>Куршевель</a:t>
            </a:r>
            <a:endParaRPr lang="uk-UA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Gabriola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200" y="188259"/>
            <a:ext cx="7674429" cy="5143500"/>
          </a:xfrm>
          <a:prstGeom prst="rect">
            <a:avLst/>
          </a:prstGeom>
          <a:effectLst>
            <a:softEdge rad="749300"/>
          </a:effectLst>
        </p:spPr>
      </p:pic>
      <p:sp>
        <p:nvSpPr>
          <p:cNvPr id="4" name="TextBox 3"/>
          <p:cNvSpPr txBox="1"/>
          <p:nvPr/>
        </p:nvSpPr>
        <p:spPr>
          <a:xfrm>
            <a:off x="7046258" y="451685"/>
            <a:ext cx="19094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>
                <a:latin typeface="Gabriola" pitchFamily="82" charset="0"/>
              </a:rPr>
              <a:t>Куршевель</a:t>
            </a:r>
            <a:r>
              <a:rPr lang="uk-UA" b="1" dirty="0">
                <a:latin typeface="Gabriola" pitchFamily="82" charset="0"/>
              </a:rPr>
              <a:t> (</a:t>
            </a:r>
            <a:r>
              <a:rPr lang="en-US" b="1" dirty="0" err="1">
                <a:latin typeface="Gabriola" pitchFamily="82" charset="0"/>
              </a:rPr>
              <a:t>Courchevel</a:t>
            </a:r>
            <a:r>
              <a:rPr lang="en-US" b="1" dirty="0">
                <a:latin typeface="Gabriola" pitchFamily="82" charset="0"/>
              </a:rPr>
              <a:t>)</a:t>
            </a:r>
            <a:r>
              <a:rPr lang="en-US" dirty="0">
                <a:latin typeface="Gabriola" pitchFamily="82" charset="0"/>
              </a:rPr>
              <a:t>, </a:t>
            </a:r>
            <a:r>
              <a:rPr lang="uk-UA" b="1" dirty="0" err="1" smtClean="0">
                <a:latin typeface="Gabriola" pitchFamily="82" charset="0"/>
              </a:rPr>
              <a:t>Куршавелі</a:t>
            </a:r>
            <a:r>
              <a:rPr lang="uk-UA" b="1" dirty="0" smtClean="0">
                <a:latin typeface="Gabriola" pitchFamily="82" charset="0"/>
              </a:rPr>
              <a:t> </a:t>
            </a:r>
            <a:r>
              <a:rPr lang="en-US" dirty="0" smtClean="0">
                <a:latin typeface="Gabriola" pitchFamily="82" charset="0"/>
              </a:rPr>
              <a:t>— </a:t>
            </a:r>
            <a:r>
              <a:rPr lang="uk-UA" dirty="0">
                <a:latin typeface="Gabriola" pitchFamily="82" charset="0"/>
              </a:rPr>
              <a:t>один з найпрестижніших гірськолижних курортів світу, що знаходиться у Французьких Альпах, вражає вибором трас і непідготовлених цілинних спусків. Його виключно вдале «планування» дозволяє щоразу спускатися по нових схилах, жодного разу не повторивши маршрут навіть за час найдовшої відпустки. А найвизначнішою рисою курорту для новачків є широкі і гладкі, як більярдний стіл, «зелені» та «сині» траси.</a:t>
            </a:r>
          </a:p>
        </p:txBody>
      </p:sp>
      <p:sp>
        <p:nvSpPr>
          <p:cNvPr id="5" name="Управляющая кнопка: назад 4">
            <a:hlinkClick r:id="rId3" action="ppaction://hlinksldjump" highlightClick="1">
              <a:snd r:embed="rId4" name="coin.wav"/>
            </a:hlinkClick>
          </p:cNvPr>
          <p:cNvSpPr/>
          <p:nvPr/>
        </p:nvSpPr>
        <p:spPr>
          <a:xfrm>
            <a:off x="8115266" y="4615702"/>
            <a:ext cx="356347" cy="302559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Управляющая кнопка: домой 5">
            <a:hlinkClick r:id="rId5" action="ppaction://hlinksldjump" highlightClick="1">
              <a:snd r:embed="rId4" name="coin.wav"/>
            </a:hlinkClick>
          </p:cNvPr>
          <p:cNvSpPr/>
          <p:nvPr/>
        </p:nvSpPr>
        <p:spPr>
          <a:xfrm>
            <a:off x="8570558" y="4615702"/>
            <a:ext cx="365015" cy="302559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8671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6000">
        <p:checker/>
      </p:transition>
    </mc:Choice>
    <mc:Fallback>
      <p:transition spd="slow" advClick="0" advTm="6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ACEDE3-62DC-4E1F-A56D-3D3F07D61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1142"/>
            <a:ext cx="7886700" cy="68904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uk-U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briola" pitchFamily="82" charset="0"/>
              </a:rPr>
              <a:t>Країни гірськолижних курортів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briola" pitchFamily="82" charset="0"/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1DF33C01-BED6-4BE0-849F-1ACA059B8C18}"/>
              </a:ext>
            </a:extLst>
          </p:cNvPr>
          <p:cNvGrpSpPr>
            <a:grpSpLocks/>
          </p:cNvGrpSpPr>
          <p:nvPr/>
        </p:nvGrpSpPr>
        <p:grpSpPr bwMode="auto">
          <a:xfrm>
            <a:off x="1292189" y="1555674"/>
            <a:ext cx="3829050" cy="511969"/>
            <a:chOff x="1248" y="2030"/>
            <a:chExt cx="3216" cy="430"/>
          </a:xfrm>
        </p:grpSpPr>
        <p:sp>
          <p:nvSpPr>
            <p:cNvPr id="10" name="Line 8">
              <a:extLst>
                <a:ext uri="{FF2B5EF4-FFF2-40B4-BE49-F238E27FC236}">
                  <a16:creationId xmlns="" xmlns:a16="http://schemas.microsoft.com/office/drawing/2014/main" id="{8FDADC84-F6FF-4802-8DD8-D80D8223740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A227981F-A108-4769-9698-435DA06F00B0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hlinkClick r:id="" action="ppaction://hlinkshowjump?jump=nextslide"/>
              <a:extLst>
                <a:ext uri="{FF2B5EF4-FFF2-40B4-BE49-F238E27FC236}">
                  <a16:creationId xmlns="" xmlns:a16="http://schemas.microsoft.com/office/drawing/2014/main" id="{9B17164C-8049-4EBE-BCD6-E45B2D54015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072"/>
              <a:ext cx="171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uk-UA" sz="2400" b="1" dirty="0" smtClean="0">
                  <a:solidFill>
                    <a:srgbClr val="000000"/>
                  </a:solidFill>
                  <a:latin typeface="Gabriola" pitchFamily="82" charset="0"/>
                </a:rPr>
                <a:t>Курорти в Австрії</a:t>
              </a:r>
              <a:endParaRPr lang="en-US" sz="2400" b="1" dirty="0">
                <a:solidFill>
                  <a:srgbClr val="000000"/>
                </a:solidFill>
                <a:latin typeface="Gabriola" pitchFamily="82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="" xmlns:a16="http://schemas.microsoft.com/office/drawing/2014/main" id="{332C8B3F-BCB8-4F81-95A3-830B0EE7635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5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="" xmlns:a16="http://schemas.microsoft.com/office/drawing/2014/main" id="{4138B28D-40FD-406B-B145-04D657A7AF33}"/>
              </a:ext>
            </a:extLst>
          </p:cNvPr>
          <p:cNvGrpSpPr>
            <a:grpSpLocks/>
          </p:cNvGrpSpPr>
          <p:nvPr/>
        </p:nvGrpSpPr>
        <p:grpSpPr bwMode="auto">
          <a:xfrm>
            <a:off x="1292189" y="2184324"/>
            <a:ext cx="3829050" cy="511969"/>
            <a:chOff x="1248" y="2640"/>
            <a:chExt cx="3216" cy="430"/>
          </a:xfrm>
        </p:grpSpPr>
        <p:sp>
          <p:nvSpPr>
            <p:cNvPr id="15" name="Line 13">
              <a:extLst>
                <a:ext uri="{FF2B5EF4-FFF2-40B4-BE49-F238E27FC236}">
                  <a16:creationId xmlns="" xmlns:a16="http://schemas.microsoft.com/office/drawing/2014/main" id="{F41862CD-80D2-4EC5-A3EA-CAEB1BAA437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55BBD478-91E9-4354-B4FB-50A91123FCE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hlinkClick r:id="rId3" action="ppaction://hlinksldjump"/>
              <a:extLst>
                <a:ext uri="{FF2B5EF4-FFF2-40B4-BE49-F238E27FC236}">
                  <a16:creationId xmlns="" xmlns:a16="http://schemas.microsoft.com/office/drawing/2014/main" id="{05E72A1F-48E9-4877-BEAD-8FD8DF6A094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682"/>
              <a:ext cx="1550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uk-UA" sz="2400" b="1" dirty="0" smtClean="0">
                  <a:solidFill>
                    <a:srgbClr val="000000"/>
                  </a:solidFill>
                  <a:latin typeface="Gabriola" pitchFamily="82" charset="0"/>
                </a:rPr>
                <a:t>Курорти в Італії</a:t>
              </a:r>
              <a:endParaRPr lang="en-US" sz="2400" b="1" dirty="0">
                <a:solidFill>
                  <a:srgbClr val="000000"/>
                </a:solidFill>
                <a:latin typeface="Gabriola" pitchFamily="82" charset="0"/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="" xmlns:a16="http://schemas.microsoft.com/office/drawing/2014/main" id="{DCC369C1-C0CA-44E6-9A77-7499DD977F8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5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="" xmlns:a16="http://schemas.microsoft.com/office/drawing/2014/main" id="{D52A37D6-A8F1-4694-8C03-0BCC6C2C4CAF}"/>
              </a:ext>
            </a:extLst>
          </p:cNvPr>
          <p:cNvGrpSpPr>
            <a:grpSpLocks/>
          </p:cNvGrpSpPr>
          <p:nvPr/>
        </p:nvGrpSpPr>
        <p:grpSpPr bwMode="auto">
          <a:xfrm>
            <a:off x="1292189" y="2812974"/>
            <a:ext cx="3829050" cy="511969"/>
            <a:chOff x="1248" y="3230"/>
            <a:chExt cx="3216" cy="430"/>
          </a:xfrm>
        </p:grpSpPr>
        <p:sp>
          <p:nvSpPr>
            <p:cNvPr id="20" name="Line 18">
              <a:extLst>
                <a:ext uri="{FF2B5EF4-FFF2-40B4-BE49-F238E27FC236}">
                  <a16:creationId xmlns="" xmlns:a16="http://schemas.microsoft.com/office/drawing/2014/main" id="{27476BF9-1FB8-45C7-8881-F78CDB31AD2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="" xmlns:a16="http://schemas.microsoft.com/office/drawing/2014/main" id="{91E8BA00-6DC1-4C64-BD78-0005D7CF9BC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hlinkClick r:id="rId4" action="ppaction://hlinksldjump"/>
              <a:extLst>
                <a:ext uri="{FF2B5EF4-FFF2-40B4-BE49-F238E27FC236}">
                  <a16:creationId xmlns="" xmlns:a16="http://schemas.microsoft.com/office/drawing/2014/main" id="{8D433F34-3E84-4A1E-B32A-CB22964BE8C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3272"/>
              <a:ext cx="1717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uk-UA" sz="2400" b="1" dirty="0" smtClean="0">
                  <a:solidFill>
                    <a:srgbClr val="000000"/>
                  </a:solidFill>
                  <a:latin typeface="Gabriola" pitchFamily="82" charset="0"/>
                </a:rPr>
                <a:t>Курорти в Франції</a:t>
              </a:r>
              <a:endParaRPr lang="en-US" sz="2400" b="1" dirty="0">
                <a:solidFill>
                  <a:srgbClr val="000000"/>
                </a:solidFill>
                <a:latin typeface="Gabriola" pitchFamily="82" charset="0"/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="" xmlns:a16="http://schemas.microsoft.com/office/drawing/2014/main" id="{4867F0B9-E34B-4FF6-9414-EBEA1CB706E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5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80" y="1395256"/>
            <a:ext cx="6389915" cy="4077648"/>
          </a:xfrm>
          <a:prstGeom prst="rect">
            <a:avLst/>
          </a:prstGeom>
          <a:effectLst>
            <a:softEdge rad="1219200"/>
          </a:effectLst>
        </p:spPr>
      </p:pic>
    </p:spTree>
    <p:extLst>
      <p:ext uri="{BB962C8B-B14F-4D97-AF65-F5344CB8AC3E}">
        <p14:creationId xmlns:p14="http://schemas.microsoft.com/office/powerpoint/2010/main" val="69026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0">
        <p:split orient="vert"/>
      </p:transition>
    </mc:Choice>
    <mc:Fallback>
      <p:transition spd="slow" advClick="0" advTm="2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uk-UA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Gabriola" pitchFamily="82" charset="0"/>
              </a:rPr>
              <a:t>Курорти в Австрії</a:t>
            </a:r>
            <a:endParaRPr lang="uk-UA" sz="6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Gabriola" pitchFamily="82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 algn="ctr">
              <a:buBlip>
                <a:blip r:embed="rId3"/>
              </a:buBlip>
            </a:pPr>
            <a:r>
              <a:rPr lang="uk-UA" dirty="0" err="1" smtClean="0">
                <a:latin typeface="Gabriola" pitchFamily="82" charset="0"/>
                <a:hlinkClick r:id="rId4" action="ppaction://hlinksldjump"/>
              </a:rPr>
              <a:t>Заальбах-Хінтерглемм</a:t>
            </a:r>
            <a:endParaRPr lang="uk-UA" dirty="0">
              <a:latin typeface="Gabriola" pitchFamily="82" charset="0"/>
              <a:hlinkClick r:id="rId4" action="ppaction://hlinksldjump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uk-UA" b="1" dirty="0" smtClean="0">
              <a:latin typeface="Gabriola" pitchFamily="82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lvl="0" algn="ctr" defTabSz="685800">
              <a:spcBef>
                <a:spcPts val="0"/>
              </a:spcBef>
            </a:pPr>
            <a:endParaRPr lang="uk-UA" dirty="0">
              <a:ln w="10541" cmpd="sng">
                <a:solidFill>
                  <a:srgbClr val="31B6FD">
                    <a:shade val="88000"/>
                    <a:satMod val="110000"/>
                  </a:srgbClr>
                </a:solidFill>
                <a:prstDash val="solid"/>
              </a:ln>
              <a:solidFill>
                <a:prstClr val="white"/>
              </a:solidFill>
              <a:latin typeface="Gabriola" pitchFamily="82" charset="0"/>
              <a:hlinkClick r:id="rId5" action="ppaction://hlinksldjump"/>
            </a:endParaRPr>
          </a:p>
          <a:p>
            <a:pPr marL="342900" indent="-342900" algn="ctr">
              <a:buBlip>
                <a:blip r:embed="rId3"/>
              </a:buBlip>
            </a:pPr>
            <a:r>
              <a:rPr lang="uk-UA" dirty="0" smtClean="0">
                <a:latin typeface="Gabriola" pitchFamily="82" charset="0"/>
                <a:hlinkClick r:id="rId5" action="ppaction://hlinksldjump"/>
              </a:rPr>
              <a:t>Майрхофен</a:t>
            </a:r>
            <a:endParaRPr lang="uk-UA" dirty="0">
              <a:latin typeface="Gabriola" pitchFamily="82" charset="0"/>
              <a:hlinkClick r:id="rId5" action="ppaction://hlinksldjump"/>
            </a:endParaRPr>
          </a:p>
        </p:txBody>
      </p:sp>
      <p:pic>
        <p:nvPicPr>
          <p:cNvPr id="12" name="Объект 11">
            <a:hlinkClick r:id="rId4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37" y="1750267"/>
            <a:ext cx="4041775" cy="2627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Управляющая кнопка: домой 7">
            <a:hlinkClick r:id="rId7" action="ppaction://hlinksldjump" highlightClick="1">
              <a:snd r:embed="rId8" name="coin.wav"/>
            </a:hlinkClick>
          </p:cNvPr>
          <p:cNvSpPr/>
          <p:nvPr/>
        </p:nvSpPr>
        <p:spPr>
          <a:xfrm>
            <a:off x="374574" y="4471556"/>
            <a:ext cx="412080" cy="342495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021" y="1751479"/>
            <a:ext cx="3925950" cy="2616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3608201"/>
      </p:ext>
    </p:extLst>
  </p:cSld>
  <p:clrMapOvr>
    <a:masterClrMapping/>
  </p:clrMapOvr>
  <p:transition spd="slow" advClick="0" advTm="12000">
    <p:push dir="u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64999">
              <a:srgbClr val="F0EBD5"/>
            </a:gs>
            <a:gs pos="100000">
              <a:schemeClr val="accent5">
                <a:lumMod val="20000"/>
                <a:lumOff val="8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834" y="357822"/>
            <a:ext cx="7254766" cy="4913970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  <a:softEdge rad="1270000"/>
          </a:effectLst>
        </p:spPr>
      </p:pic>
      <p:sp>
        <p:nvSpPr>
          <p:cNvPr id="6" name="TextBox 5"/>
          <p:cNvSpPr txBox="1"/>
          <p:nvPr/>
        </p:nvSpPr>
        <p:spPr>
          <a:xfrm>
            <a:off x="1939159" y="23641"/>
            <a:ext cx="5021317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err="1" smtClean="0">
                <a:solidFill>
                  <a:schemeClr val="accent1"/>
                </a:solidFill>
                <a:latin typeface="Gabriola" pitchFamily="82" charset="0"/>
              </a:rPr>
              <a:t>Заальбах-Хінтерглемм</a:t>
            </a:r>
            <a:endParaRPr lang="uk-UA" sz="4000" b="1" dirty="0">
              <a:solidFill>
                <a:schemeClr val="accent1"/>
              </a:solidFill>
              <a:latin typeface="Gabriola" pitchFamily="8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3778" y="731527"/>
            <a:ext cx="22308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Gabriola" pitchFamily="82" charset="0"/>
              </a:rPr>
              <a:t>Один </a:t>
            </a:r>
            <a:r>
              <a:rPr lang="uk-UA" dirty="0">
                <a:latin typeface="Gabriola" pitchFamily="82" charset="0"/>
              </a:rPr>
              <a:t>з найбільших спортивних регіонів на території Австрії - </a:t>
            </a:r>
            <a:r>
              <a:rPr lang="uk-UA" b="1" dirty="0" err="1">
                <a:latin typeface="Gabriola" pitchFamily="82" charset="0"/>
              </a:rPr>
              <a:t>Заальбах-Хинтерглемм-Леоганг</a:t>
            </a:r>
            <a:r>
              <a:rPr lang="uk-UA" dirty="0">
                <a:latin typeface="Gabriola" pitchFamily="82" charset="0"/>
              </a:rPr>
              <a:t>, ще називають «лижним цирком», він розташований в 20 хвилинах їзди від </a:t>
            </a:r>
            <a:r>
              <a:rPr lang="uk-UA" dirty="0" err="1">
                <a:latin typeface="Gabriola" pitchFamily="82" charset="0"/>
              </a:rPr>
              <a:t>Цель</a:t>
            </a:r>
            <a:r>
              <a:rPr lang="uk-UA" dirty="0">
                <a:latin typeface="Gabriola" pitchFamily="82" charset="0"/>
              </a:rPr>
              <a:t> </a:t>
            </a:r>
            <a:r>
              <a:rPr lang="uk-UA" dirty="0" err="1">
                <a:latin typeface="Gabriola" pitchFamily="82" charset="0"/>
              </a:rPr>
              <a:t>ам</a:t>
            </a:r>
            <a:r>
              <a:rPr lang="uk-UA" dirty="0">
                <a:latin typeface="Gabriola" pitchFamily="82" charset="0"/>
              </a:rPr>
              <a:t> </a:t>
            </a:r>
            <a:r>
              <a:rPr lang="uk-UA" dirty="0" err="1">
                <a:latin typeface="Gabriola" pitchFamily="82" charset="0"/>
              </a:rPr>
              <a:t>Зее</a:t>
            </a:r>
            <a:r>
              <a:rPr lang="uk-UA" dirty="0" smtClean="0">
                <a:latin typeface="Gabriola" pitchFamily="82" charset="0"/>
              </a:rPr>
              <a:t>. </a:t>
            </a:r>
          </a:p>
          <a:p>
            <a:pPr algn="just"/>
            <a:r>
              <a:rPr lang="uk-UA" dirty="0" smtClean="0">
                <a:latin typeface="Gabriola" pitchFamily="82" charset="0"/>
              </a:rPr>
              <a:t>Гірськолижні </a:t>
            </a:r>
            <a:r>
              <a:rPr lang="uk-UA" dirty="0">
                <a:latin typeface="Gabriola" pitchFamily="82" charset="0"/>
              </a:rPr>
              <a:t>курорти - </a:t>
            </a:r>
            <a:r>
              <a:rPr lang="uk-UA" dirty="0" err="1">
                <a:latin typeface="Gabriola" pitchFamily="82" charset="0"/>
              </a:rPr>
              <a:t>Заальбах</a:t>
            </a:r>
            <a:r>
              <a:rPr lang="uk-UA" dirty="0">
                <a:latin typeface="Gabriola" pitchFamily="82" charset="0"/>
              </a:rPr>
              <a:t> і більш респектабельний </a:t>
            </a:r>
            <a:r>
              <a:rPr lang="uk-UA" dirty="0" err="1">
                <a:latin typeface="Gabriola" pitchFamily="82" charset="0"/>
              </a:rPr>
              <a:t>Хинтерглемм</a:t>
            </a:r>
            <a:r>
              <a:rPr lang="uk-UA" dirty="0">
                <a:latin typeface="Gabriola" pitchFamily="82" charset="0"/>
              </a:rPr>
              <a:t> - розташовані всього в 3 км один від одного в глибокій долині річки </a:t>
            </a:r>
            <a:r>
              <a:rPr lang="uk-UA" dirty="0" err="1">
                <a:latin typeface="Gabriola" pitchFamily="82" charset="0"/>
              </a:rPr>
              <a:t>Заалах</a:t>
            </a:r>
            <a:r>
              <a:rPr lang="uk-UA" dirty="0">
                <a:latin typeface="Gabriola" pitchFamily="82" charset="0"/>
              </a:rPr>
              <a:t>. Він привертає неймовірним достатком гірськолижних трас: екстремальних і практично плоских, сонячних і тінистих, рівних і широких.</a:t>
            </a:r>
          </a:p>
        </p:txBody>
      </p:sp>
      <p:sp>
        <p:nvSpPr>
          <p:cNvPr id="3" name="Управляющая кнопка: назад 2">
            <a:hlinkClick r:id="rId3" action="ppaction://hlinksldjump" highlightClick="1">
              <a:snd r:embed="rId4" name="coin.wav"/>
            </a:hlinkClick>
          </p:cNvPr>
          <p:cNvSpPr/>
          <p:nvPr/>
        </p:nvSpPr>
        <p:spPr>
          <a:xfrm>
            <a:off x="396607" y="4572000"/>
            <a:ext cx="396769" cy="329453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Управляющая кнопка: домой 6">
            <a:hlinkClick r:id="rId5" action="ppaction://hlinksldjump" highlightClick="1">
              <a:snd r:embed="rId4" name="coin.wav"/>
            </a:hlinkClick>
          </p:cNvPr>
          <p:cNvSpPr/>
          <p:nvPr/>
        </p:nvSpPr>
        <p:spPr>
          <a:xfrm>
            <a:off x="976048" y="4572321"/>
            <a:ext cx="375381" cy="329132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408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9000">
        <p:checker/>
      </p:transition>
    </mc:Choice>
    <mc:Fallback>
      <p:transition spd="slow" advClick="0" advTm="9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uk-UA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abriola" pitchFamily="82" charset="0"/>
              </a:rPr>
              <a:t>Майрхофен</a:t>
            </a:r>
            <a:endParaRPr lang="uk-UA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abriola" pitchFamily="82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1"/>
          </p:nvPr>
        </p:nvSpPr>
        <p:spPr>
          <a:xfrm>
            <a:off x="275897" y="1160737"/>
            <a:ext cx="2971800" cy="339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700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Стартова точка в Альпах для великої кількості любителів гірських лиж. Можна довго обговорювати переваги і недоліки регіону (і тих, і інших вистачає), але для багатьох він був і залишається місцем, до якого небайдуже гірськолижне серце. Це як перша любов, яка з роками може і не здається вже такою гарною, але захоплене відчуття від тих часів юності продовжує приємно лоскотати всередині і по цю </a:t>
            </a:r>
            <a:r>
              <a:rPr lang="uk-UA" sz="1700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пору</a:t>
            </a:r>
            <a:r>
              <a:rPr lang="uk-UA" sz="1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9" name="Объект 1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393" y="1529255"/>
            <a:ext cx="6884878" cy="3530705"/>
          </a:xfrm>
          <a:effectLst>
            <a:softEdge rad="647700"/>
          </a:effectLst>
        </p:spPr>
      </p:pic>
      <p:sp>
        <p:nvSpPr>
          <p:cNvPr id="21" name="Управляющая кнопка: назад 20">
            <a:hlinkClick r:id="rId3" action="ppaction://hlinksldjump" highlightClick="1">
              <a:snd r:embed="rId4" name="coin.wav"/>
            </a:hlinkClick>
          </p:cNvPr>
          <p:cNvSpPr/>
          <p:nvPr/>
        </p:nvSpPr>
        <p:spPr>
          <a:xfrm>
            <a:off x="418642" y="4682169"/>
            <a:ext cx="368012" cy="293243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Управляющая кнопка: домой 5">
            <a:hlinkClick r:id="rId5" action="ppaction://hlinksldjump" highlightClick="1">
              <a:snd r:embed="rId4" name="coin.wav"/>
            </a:hlinkClick>
          </p:cNvPr>
          <p:cNvSpPr/>
          <p:nvPr/>
        </p:nvSpPr>
        <p:spPr>
          <a:xfrm>
            <a:off x="966238" y="4674959"/>
            <a:ext cx="358292" cy="300453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6672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9000">
        <p:checker/>
      </p:transition>
    </mc:Choice>
    <mc:Fallback>
      <p:transition spd="slow" advClick="0" advTm="9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Gabriola" pitchFamily="82" charset="0"/>
              </a:rPr>
              <a:t>Курорти в Італії</a:t>
            </a:r>
            <a:endParaRPr lang="uk-U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Gabriola" pitchFamily="82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09272" y="1151335"/>
            <a:ext cx="4040188" cy="479822"/>
          </a:xfrm>
        </p:spPr>
        <p:txBody>
          <a:bodyPr>
            <a:no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en-US" sz="3600" dirty="0" smtClean="0">
                <a:latin typeface="Gabriola" pitchFamily="82" charset="0"/>
                <a:hlinkClick r:id="rId4" action="ppaction://hlinksldjump"/>
              </a:rPr>
              <a:t> </a:t>
            </a:r>
            <a:r>
              <a:rPr lang="uk-UA" sz="3600" dirty="0" smtClean="0">
                <a:latin typeface="Gabriola" pitchFamily="82" charset="0"/>
                <a:hlinkClick r:id="rId4" action="ppaction://hlinksldjump"/>
              </a:rPr>
              <a:t>Валь-ді-Фасса</a:t>
            </a:r>
            <a:endParaRPr lang="uk-UA" sz="3600" dirty="0">
              <a:latin typeface="Gabriola" pitchFamily="82" charset="0"/>
              <a:hlinkClick r:id="rId4" action="ppaction://hlinksldjump"/>
            </a:endParaRPr>
          </a:p>
        </p:txBody>
      </p:sp>
      <p:pic>
        <p:nvPicPr>
          <p:cNvPr id="9" name="Объект 8">
            <a:hlinkClick r:id="rId4" action="ppaction://hlinksldjump"/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" y="1630363"/>
            <a:ext cx="3814607" cy="28609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436589" y="1151335"/>
            <a:ext cx="4041775" cy="479822"/>
          </a:xfrm>
        </p:spPr>
        <p:txBody>
          <a:bodyPr>
            <a:no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en-US" sz="3600" dirty="0" smtClean="0">
                <a:latin typeface="Gabriola" pitchFamily="82" charset="0"/>
                <a:hlinkClick r:id="rId6" action="ppaction://hlinksldjump"/>
              </a:rPr>
              <a:t> </a:t>
            </a:r>
            <a:r>
              <a:rPr lang="uk-UA" sz="3600" dirty="0" smtClean="0">
                <a:latin typeface="Gabriola" pitchFamily="82" charset="0"/>
                <a:hlinkClick r:id="rId6" action="ppaction://hlinksldjump"/>
              </a:rPr>
              <a:t>Сестрієре</a:t>
            </a:r>
            <a:endParaRPr lang="uk-UA" sz="3600" dirty="0">
              <a:latin typeface="Gabriola" pitchFamily="82" charset="0"/>
              <a:hlinkClick r:id="rId6" action="ppaction://hlinksldjump"/>
            </a:endParaRPr>
          </a:p>
        </p:txBody>
      </p:sp>
      <p:pic>
        <p:nvPicPr>
          <p:cNvPr id="12" name="Объект 11">
            <a:hlinkClick r:id="rId6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641513"/>
            <a:ext cx="4229268" cy="28166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Управляющая кнопка: домой 12">
            <a:hlinkClick r:id="rId8" action="ppaction://hlinksldjump" highlightClick="1">
              <a:snd r:embed="rId9" name="coin.wav"/>
            </a:hlinkClick>
          </p:cNvPr>
          <p:cNvSpPr/>
          <p:nvPr/>
        </p:nvSpPr>
        <p:spPr>
          <a:xfrm>
            <a:off x="374573" y="4417765"/>
            <a:ext cx="425527" cy="355942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260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4000">
        <p:blinds dir="vert"/>
        <p:sndAc>
          <p:stSnd>
            <p:snd r:embed="rId2" name="push.wav"/>
          </p:stSnd>
        </p:sndAc>
      </p:transition>
    </mc:Choice>
    <mc:Fallback>
      <p:transition spd="slow" advClick="0" advTm="14000">
        <p:blinds dir="vert"/>
        <p:sndAc>
          <p:stSnd>
            <p:snd r:embed="rId2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4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</a:rPr>
              <a:t>Валь-ді-Фасса</a:t>
            </a:r>
            <a:r>
              <a:rPr lang="uk-U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</a:rPr>
              <a:t/>
            </a:r>
            <a:br>
              <a:rPr lang="uk-U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</a:rPr>
            </a:br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uk-U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8089" y="900952"/>
            <a:ext cx="2057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Сімейний курорт, спокійно, веселіше всього в </a:t>
            </a:r>
            <a:r>
              <a:rPr lang="uk-UA" sz="1800" dirty="0" err="1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Канацеі</a:t>
            </a:r>
            <a:r>
              <a:rPr lang="uk-UA" sz="1800" dirty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. Простягається на 20 км, багато селищ, деякі важкодоступні. Сині і червоні траси, професіоналам не цікаво. Скромні готелі. Підйомники працюють не завжди, можна «застрягти».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02" y="437030"/>
            <a:ext cx="7706163" cy="5143500"/>
          </a:xfrm>
          <a:prstGeom prst="rect">
            <a:avLst/>
          </a:prstGeom>
          <a:effectLst>
            <a:softEdge rad="876300"/>
          </a:effectLst>
        </p:spPr>
      </p:pic>
      <p:sp>
        <p:nvSpPr>
          <p:cNvPr id="10" name="Управляющая кнопка: назад 9">
            <a:hlinkClick r:id="rId3" action="ppaction://hlinksldjump" highlightClick="1">
              <a:snd r:embed="rId4" name="coin.wav"/>
            </a:hlinkClick>
          </p:cNvPr>
          <p:cNvSpPr/>
          <p:nvPr/>
        </p:nvSpPr>
        <p:spPr>
          <a:xfrm>
            <a:off x="302559" y="4598894"/>
            <a:ext cx="356347" cy="302559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Управляющая кнопка: домой 5">
            <a:hlinkClick r:id="rId5" action="ppaction://hlinksldjump" highlightClick="1">
              <a:snd r:embed="rId4" name="coin.wav"/>
            </a:hlinkClick>
          </p:cNvPr>
          <p:cNvSpPr/>
          <p:nvPr/>
        </p:nvSpPr>
        <p:spPr>
          <a:xfrm>
            <a:off x="800099" y="4592576"/>
            <a:ext cx="396689" cy="308877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23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7000">
        <p:blinds dir="vert"/>
      </p:transition>
    </mc:Choice>
    <mc:Fallback>
      <p:transition spd="slow" advClick="0" advTm="7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6549"/>
            <a:ext cx="8229600" cy="85725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Сестрієре</a:t>
            </a:r>
            <a:endParaRPr lang="uk-U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439" y="147912"/>
            <a:ext cx="6696635" cy="3766857"/>
          </a:xfrm>
          <a:prstGeom prst="rect">
            <a:avLst/>
          </a:prstGeom>
          <a:effectLst>
            <a:softEdge rad="901700"/>
          </a:effectLst>
        </p:spPr>
      </p:pic>
      <p:sp>
        <p:nvSpPr>
          <p:cNvPr id="4" name="TextBox 3"/>
          <p:cNvSpPr txBox="1"/>
          <p:nvPr/>
        </p:nvSpPr>
        <p:spPr>
          <a:xfrm>
            <a:off x="6320118" y="934570"/>
            <a:ext cx="26759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Небагатолюдно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, комфортно, велика зона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катання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.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Хел-скі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 і сноуборд-парки.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Розваг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 не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багато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: пара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нічних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клубів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 і один дитячий садок. Хороша спортивна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інфраструктура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: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басейни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тренажерки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сауни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, каток.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Найближчий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місто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 – Турин.</a:t>
            </a:r>
            <a:endParaRPr lang="uk-UA" sz="1600" dirty="0">
              <a:solidFill>
                <a:schemeClr val="tx2">
                  <a:lumMod val="50000"/>
                </a:schemeClr>
              </a:solidFill>
              <a:latin typeface="Gabriola" pitchFamily="82" charset="0"/>
            </a:endParaRPr>
          </a:p>
        </p:txBody>
      </p:sp>
      <p:sp>
        <p:nvSpPr>
          <p:cNvPr id="5" name="Управляющая кнопка: назад 4">
            <a:hlinkClick r:id="rId3" action="ppaction://hlinksldjump" highlightClick="1">
              <a:snd r:embed="rId4" name="coin.wav"/>
            </a:hlinkClick>
          </p:cNvPr>
          <p:cNvSpPr/>
          <p:nvPr/>
        </p:nvSpPr>
        <p:spPr>
          <a:xfrm>
            <a:off x="302559" y="4598894"/>
            <a:ext cx="356347" cy="302559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Управляющая кнопка: домой 5">
            <a:hlinkClick r:id="rId5" action="ppaction://hlinksldjump" highlightClick="1">
              <a:snd r:embed="rId4" name="coin.wav"/>
            </a:hlinkClick>
          </p:cNvPr>
          <p:cNvSpPr/>
          <p:nvPr/>
        </p:nvSpPr>
        <p:spPr>
          <a:xfrm>
            <a:off x="800101" y="4585650"/>
            <a:ext cx="369794" cy="322527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2753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7000">
        <p:fade/>
      </p:transition>
    </mc:Choice>
    <mc:Fallback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Gabriola" pitchFamily="82" charset="0"/>
              </a:rPr>
              <a:t>Курорти в Франції</a:t>
            </a:r>
            <a:endParaRPr lang="uk-U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Gabriola" pitchFamily="82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uk-UA" sz="3600" dirty="0">
                <a:latin typeface="Gabriola" pitchFamily="82" charset="0"/>
                <a:hlinkClick r:id="rId4" action="ppaction://hlinksldjump"/>
              </a:rPr>
              <a:t>Валь </a:t>
            </a:r>
            <a:r>
              <a:rPr lang="uk-UA" sz="3600" dirty="0" err="1">
                <a:latin typeface="Gabriola" pitchFamily="82" charset="0"/>
                <a:hlinkClick r:id="rId4" action="ppaction://hlinksldjump"/>
              </a:rPr>
              <a:t>Торанс</a:t>
            </a:r>
            <a:endParaRPr lang="uk-UA" sz="3600" dirty="0">
              <a:latin typeface="Gabriola" pitchFamily="82" charset="0"/>
              <a:hlinkClick r:id="rId4" action="ppaction://hlinksldjump"/>
            </a:endParaRPr>
          </a:p>
        </p:txBody>
      </p:sp>
      <p:pic>
        <p:nvPicPr>
          <p:cNvPr id="10" name="Объект 9">
            <a:hlinkClick r:id="rId4" action="ppaction://hlinksldjump"/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" y="1630363"/>
            <a:ext cx="3823571" cy="2867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uk-UA" sz="3600" dirty="0" err="1">
                <a:latin typeface="Gabriola" pitchFamily="82" charset="0"/>
                <a:hlinkClick r:id="rId6" action="ppaction://hlinksldjump"/>
              </a:rPr>
              <a:t>Куршевель</a:t>
            </a:r>
            <a:endParaRPr lang="uk-UA" sz="3600" dirty="0">
              <a:latin typeface="Gabriola" pitchFamily="82" charset="0"/>
              <a:hlinkClick r:id="rId6" action="ppaction://hlinksldjump"/>
            </a:endParaRPr>
          </a:p>
        </p:txBody>
      </p:sp>
      <p:pic>
        <p:nvPicPr>
          <p:cNvPr id="11" name="Объект 10">
            <a:hlinkClick r:id="rId6" action="ppaction://hlinksldjump"/>
          </p:cNvPr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686750"/>
            <a:ext cx="4142628" cy="2783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Управляющая кнопка: домой 11">
            <a:hlinkClick r:id="rId8" action="ppaction://hlinksldjump" highlightClick="1">
              <a:snd r:embed="rId9" name="coin.wav"/>
            </a:hlinkClick>
          </p:cNvPr>
          <p:cNvSpPr/>
          <p:nvPr/>
        </p:nvSpPr>
        <p:spPr>
          <a:xfrm>
            <a:off x="374573" y="4417765"/>
            <a:ext cx="425527" cy="355942"/>
          </a:xfrm>
          <a:prstGeom prst="actionButtonHo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8596604"/>
      </p:ext>
    </p:extLst>
  </p:cSld>
  <p:clrMapOvr>
    <a:masterClrMapping/>
  </p:clrMapOvr>
  <p:transition spd="slow" advClick="0" advTm="15000">
    <p:wheel spokes="1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8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387</Words>
  <Application>Microsoft Office PowerPoint</Application>
  <PresentationFormat>Экран (16:9)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Специальное оформление</vt:lpstr>
      <vt:lpstr>Гірськолижні курорти Європи</vt:lpstr>
      <vt:lpstr>Країни гірськолижних курортів</vt:lpstr>
      <vt:lpstr>Курорти в Австрії</vt:lpstr>
      <vt:lpstr>Презентация PowerPoint</vt:lpstr>
      <vt:lpstr>Майрхофен</vt:lpstr>
      <vt:lpstr>Курорти в Італії</vt:lpstr>
      <vt:lpstr>Валь-ді-Фасса  </vt:lpstr>
      <vt:lpstr>Сестрієре</vt:lpstr>
      <vt:lpstr>Курорти в Франції</vt:lpstr>
      <vt:lpstr>Валь Торанс</vt:lpstr>
      <vt:lpstr>Куршевель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Кочубей</cp:lastModifiedBy>
  <cp:revision>27</cp:revision>
  <dcterms:created xsi:type="dcterms:W3CDTF">2021-09-14T12:29:16Z</dcterms:created>
  <dcterms:modified xsi:type="dcterms:W3CDTF">2022-05-31T11:20:42Z</dcterms:modified>
</cp:coreProperties>
</file>