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933">
          <p15:clr>
            <a:srgbClr val="A4A3A4"/>
          </p15:clr>
        </p15:guide>
        <p15:guide id="2" pos="3897">
          <p15:clr>
            <a:srgbClr val="A4A3A4"/>
          </p15:clr>
        </p15:guide>
        <p15:guide id="3" pos="40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1E23E4B-3938-4C09-9F1D-D00362D4E518}">
  <a:tblStyle styleId="{F1E23E4B-3938-4C09-9F1D-D00362D4E51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fill>
          <a:solidFill>
            <a:srgbClr val="FCECE7"/>
          </a:solidFill>
        </a:fill>
      </a:tcStyle>
    </a:band1H>
    <a:band2H>
      <a:tcTxStyle/>
    </a:band2H>
    <a:band1V>
      <a:tcTxStyle/>
      <a:tcStyle>
        <a:fill>
          <a:solidFill>
            <a:srgbClr val="FCECE7"/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l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2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933" orient="horz"/>
        <p:guide pos="3897"/>
        <p:guide pos="406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e4b01b2ad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e4b01b2ad3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e4b01b2ad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ge4b01b2ad3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e4b01b2ad3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e4b01b2ad3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cebf0f86d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g1cebf0f86d4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cebf0f86d4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1cebf0f86d4_0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>
  <p:cSld name="Пустой слайд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/>
          <p:nvPr>
            <p:ph type="title"/>
          </p:nvPr>
        </p:nvSpPr>
        <p:spPr>
          <a:xfrm>
            <a:off x="5331000" y="279000"/>
            <a:ext cx="6570000" cy="993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" type="body"/>
          </p:nvPr>
        </p:nvSpPr>
        <p:spPr>
          <a:xfrm>
            <a:off x="5330825" y="1538288"/>
            <a:ext cx="6570663" cy="4321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" name="Google Shape;15;p2"/>
          <p:cNvSpPr/>
          <p:nvPr>
            <p:ph idx="2" type="pic"/>
          </p:nvPr>
        </p:nvSpPr>
        <p:spPr>
          <a:xfrm>
            <a:off x="246063" y="234000"/>
            <a:ext cx="2249487" cy="26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2"/>
          <p:cNvSpPr/>
          <p:nvPr>
            <p:ph idx="3" type="pic"/>
          </p:nvPr>
        </p:nvSpPr>
        <p:spPr>
          <a:xfrm>
            <a:off x="252780" y="3113662"/>
            <a:ext cx="2249487" cy="328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" name="Google Shape;17;p2"/>
          <p:cNvSpPr/>
          <p:nvPr>
            <p:ph idx="4" type="pic"/>
          </p:nvPr>
        </p:nvSpPr>
        <p:spPr>
          <a:xfrm>
            <a:off x="2791802" y="549000"/>
            <a:ext cx="2249487" cy="328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Google Shape;18;p2"/>
          <p:cNvSpPr/>
          <p:nvPr>
            <p:ph idx="5" type="pic"/>
          </p:nvPr>
        </p:nvSpPr>
        <p:spPr>
          <a:xfrm>
            <a:off x="2791802" y="4095550"/>
            <a:ext cx="2249487" cy="26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0" name="Google Shape;70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Пользовательский макет">
  <p:cSld name="3_Пользовательский макет">
    <p:bg>
      <p:bgPr>
        <a:solidFill>
          <a:schemeClr val="accent2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4"/>
          <p:cNvSpPr txBox="1"/>
          <p:nvPr>
            <p:ph type="title"/>
          </p:nvPr>
        </p:nvSpPr>
        <p:spPr>
          <a:xfrm>
            <a:off x="380999" y="365125"/>
            <a:ext cx="1147500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" type="body"/>
          </p:nvPr>
        </p:nvSpPr>
        <p:spPr>
          <a:xfrm>
            <a:off x="380999" y="1836737"/>
            <a:ext cx="11530013" cy="10223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Только заголовок" type="titleOnly">
  <p:cSld name="TITLE_ONL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>
  <p:cSld name="Только заголовок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/>
          <p:nvPr/>
        </p:nvSpPr>
        <p:spPr>
          <a:xfrm>
            <a:off x="0" y="6534000"/>
            <a:ext cx="3396000" cy="324000"/>
          </a:xfrm>
          <a:custGeom>
            <a:rect b="b" l="l" r="r" t="t"/>
            <a:pathLst>
              <a:path extrusionOk="0" h="324000" w="3396000">
                <a:moveTo>
                  <a:pt x="0" y="0"/>
                </a:moveTo>
                <a:lnTo>
                  <a:pt x="3216000" y="0"/>
                </a:lnTo>
                <a:lnTo>
                  <a:pt x="3396000" y="324000"/>
                </a:lnTo>
                <a:lnTo>
                  <a:pt x="3216000" y="324000"/>
                </a:lnTo>
                <a:lnTo>
                  <a:pt x="3036000" y="324000"/>
                </a:lnTo>
                <a:lnTo>
                  <a:pt x="0" y="3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838200" y="2168525"/>
            <a:ext cx="10515600" cy="4095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8" name="Google Shape;28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5" name="Google Shape;55;p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3" name="Google Shape;63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hyperlink" Target="https://presentation-creation.ru/" TargetMode="Externa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1" name="Google Shape;11;p1">
            <a:hlinkClick r:id="rId1"/>
          </p:cNvPr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194000" y="367393"/>
            <a:ext cx="757762" cy="757762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instagram.com/itcapit" TargetMode="External"/><Relationship Id="rId10" Type="http://schemas.openxmlformats.org/officeDocument/2006/relationships/image" Target="../media/image9.png"/><Relationship Id="rId13" Type="http://schemas.openxmlformats.org/officeDocument/2006/relationships/hyperlink" Target="https://www.linkedin.com/company/itcapit" TargetMode="External"/><Relationship Id="rId1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Relationship Id="rId4" Type="http://schemas.openxmlformats.org/officeDocument/2006/relationships/hyperlink" Target="https://www.facebook.com/itcapit" TargetMode="External"/><Relationship Id="rId9" Type="http://schemas.openxmlformats.org/officeDocument/2006/relationships/hyperlink" Target="http://itcapit.com" TargetMode="External"/><Relationship Id="rId15" Type="http://schemas.openxmlformats.org/officeDocument/2006/relationships/image" Target="../media/image8.png"/><Relationship Id="rId14" Type="http://schemas.openxmlformats.org/officeDocument/2006/relationships/image" Target="../media/image18.png"/><Relationship Id="rId5" Type="http://schemas.openxmlformats.org/officeDocument/2006/relationships/image" Target="../media/image14.png"/><Relationship Id="rId6" Type="http://schemas.openxmlformats.org/officeDocument/2006/relationships/hyperlink" Target="https://twitter.com/ITCapit" TargetMode="External"/><Relationship Id="rId7" Type="http://schemas.openxmlformats.org/officeDocument/2006/relationships/image" Target="../media/image11.png"/><Relationship Id="rId8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18.png"/><Relationship Id="rId10" Type="http://schemas.openxmlformats.org/officeDocument/2006/relationships/hyperlink" Target="https://www.linkedin.com/company/itcapit" TargetMode="External"/><Relationship Id="rId13" Type="http://schemas.openxmlformats.org/officeDocument/2006/relationships/image" Target="../media/image17.png"/><Relationship Id="rId12" Type="http://schemas.openxmlformats.org/officeDocument/2006/relationships/hyperlink" Target="https://www.instagram.com/itcapital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jpg"/><Relationship Id="rId4" Type="http://schemas.openxmlformats.org/officeDocument/2006/relationships/image" Target="../media/image14.png"/><Relationship Id="rId9" Type="http://schemas.openxmlformats.org/officeDocument/2006/relationships/image" Target="../media/image9.png"/><Relationship Id="rId15" Type="http://schemas.openxmlformats.org/officeDocument/2006/relationships/hyperlink" Target="https://www.instagram.com/itcapit" TargetMode="External"/><Relationship Id="rId14" Type="http://schemas.openxmlformats.org/officeDocument/2006/relationships/hyperlink" Target="https://www.facebook.com/itcapit" TargetMode="External"/><Relationship Id="rId16" Type="http://schemas.openxmlformats.org/officeDocument/2006/relationships/image" Target="../media/image8.png"/><Relationship Id="rId5" Type="http://schemas.openxmlformats.org/officeDocument/2006/relationships/image" Target="../media/image11.png"/><Relationship Id="rId6" Type="http://schemas.openxmlformats.org/officeDocument/2006/relationships/hyperlink" Target="https://www.facebook.com/itcapital7" TargetMode="External"/><Relationship Id="rId7" Type="http://schemas.openxmlformats.org/officeDocument/2006/relationships/hyperlink" Target="https://twitter.com/ITCapit" TargetMode="External"/><Relationship Id="rId8" Type="http://schemas.openxmlformats.org/officeDocument/2006/relationships/hyperlink" Target="http://itcapit.com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g"/><Relationship Id="rId4" Type="http://schemas.openxmlformats.org/officeDocument/2006/relationships/image" Target="../media/image9.png"/><Relationship Id="rId5" Type="http://schemas.openxmlformats.org/officeDocument/2006/relationships/image" Target="../media/image12.png"/><Relationship Id="rId6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hyperlink" Target="https://apps.apple.com/us/app/onetouch-reveal/id651293599" TargetMode="External"/><Relationship Id="rId10" Type="http://schemas.openxmlformats.org/officeDocument/2006/relationships/hyperlink" Target="https://apps.apple.com/ru/app/altel/id1357658317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izihouse.com.ua" TargetMode="External"/><Relationship Id="rId4" Type="http://schemas.openxmlformats.org/officeDocument/2006/relationships/hyperlink" Target="http://t.me/IZIHouseSaleBot" TargetMode="External"/><Relationship Id="rId9" Type="http://schemas.openxmlformats.org/officeDocument/2006/relationships/hyperlink" Target="https://docs.google.com/document/d/1gUfbofU_ULek_QUuBjWnKHdY3WgjLVvrlvnn9VHm-K4/edit#" TargetMode="External"/><Relationship Id="rId5" Type="http://schemas.openxmlformats.org/officeDocument/2006/relationships/hyperlink" Target="https://t.me/izistart_bot" TargetMode="External"/><Relationship Id="rId6" Type="http://schemas.openxmlformats.org/officeDocument/2006/relationships/hyperlink" Target="https://docs.google.com/document/d/114OVt5fO-uNqr5k-14UOuCmsnSepfNnJzsAEN8agJ1E/edit#" TargetMode="External"/><Relationship Id="rId7" Type="http://schemas.openxmlformats.org/officeDocument/2006/relationships/hyperlink" Target="https://docs.google.com/document/d/15_8wlQ-hwXEdgx4-PrGX4ccSK76CYbypokovpi8znoc/edit#" TargetMode="External"/><Relationship Id="rId8" Type="http://schemas.openxmlformats.org/officeDocument/2006/relationships/hyperlink" Target="https://docs.google.com/document/d/1Sc6ZhJ9rmh-OFobid1G2Ko_zHABb5kYzuEEUIxgmaWc/edit?usp=sharing" TargetMode="External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hyperlink" Target="https://t.me/ITCapital_ITSalesManager_bot" TargetMode="External"/><Relationship Id="rId10" Type="http://schemas.openxmlformats.org/officeDocument/2006/relationships/hyperlink" Target="https://t.me/ITCapitalRegBot" TargetMode="External"/><Relationship Id="rId13" Type="http://schemas.openxmlformats.org/officeDocument/2006/relationships/hyperlink" Target="https://t.me/ITCapitalKursTG_Bot" TargetMode="External"/><Relationship Id="rId12" Type="http://schemas.openxmlformats.org/officeDocument/2006/relationships/hyperlink" Target="https://t.me/OpenITCompanyBot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apps.apple.com/hr/app/tele2/id1436439557?l=hr" TargetMode="External"/><Relationship Id="rId4" Type="http://schemas.openxmlformats.org/officeDocument/2006/relationships/hyperlink" Target="https://apps.apple.com/ch/app/wilmaa-tv/id359599766" TargetMode="External"/><Relationship Id="rId9" Type="http://schemas.openxmlformats.org/officeDocument/2006/relationships/hyperlink" Target="https://t.me/sm_school_bot" TargetMode="External"/><Relationship Id="rId14" Type="http://schemas.openxmlformats.org/officeDocument/2006/relationships/hyperlink" Target="https://t.me/ITCapital_TrainingSM_Bot" TargetMode="External"/><Relationship Id="rId5" Type="http://schemas.openxmlformats.org/officeDocument/2006/relationships/hyperlink" Target="https://apps.apple.com/ua/app/mnassa-%D9%85%D9%86%D8%B5-%D8%A9/id1137168880" TargetMode="External"/><Relationship Id="rId6" Type="http://schemas.openxmlformats.org/officeDocument/2006/relationships/hyperlink" Target="https://www.behance.net/gallery/95593471/Art-Workshop-online-store-UXUI-design" TargetMode="External"/><Relationship Id="rId7" Type="http://schemas.openxmlformats.org/officeDocument/2006/relationships/hyperlink" Target="https://www.behance.net/gallery/95200985/Landing-page-for-photographer" TargetMode="External"/><Relationship Id="rId8" Type="http://schemas.openxmlformats.org/officeDocument/2006/relationships/hyperlink" Target="https://t.me/IZIHouseMasterBot" TargetMode="External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roboasis.com/" TargetMode="External"/><Relationship Id="rId10" Type="http://schemas.openxmlformats.org/officeDocument/2006/relationships/hyperlink" Target="https://t.me/Hotelua_bot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itcapit.com" TargetMode="External"/><Relationship Id="rId4" Type="http://schemas.openxmlformats.org/officeDocument/2006/relationships/hyperlink" Target="https://docs.google.com/presentation/d/18GRhhUT4RDb9p_VWrDZeNMkJNBYiKr5h1pQiGw2cte8/edit?usp=sharing" TargetMode="External"/><Relationship Id="rId9" Type="http://schemas.openxmlformats.org/officeDocument/2006/relationships/hyperlink" Target="https://apps.apple.com/us/app/id1605954451" TargetMode="External"/><Relationship Id="rId5" Type="http://schemas.openxmlformats.org/officeDocument/2006/relationships/hyperlink" Target="https://docs.google.com/presentation/d/1KRevoh2bNFNA98-IqNeZG-5JYsHAh-CwtreoYWH6ohE/edit?usp=sharing" TargetMode="External"/><Relationship Id="rId6" Type="http://schemas.openxmlformats.org/officeDocument/2006/relationships/hyperlink" Target="https://ohromiy-photos.com" TargetMode="External"/><Relationship Id="rId7" Type="http://schemas.openxmlformats.org/officeDocument/2006/relationships/hyperlink" Target="https://itcapit.com/shop" TargetMode="External"/><Relationship Id="rId8" Type="http://schemas.openxmlformats.org/officeDocument/2006/relationships/hyperlink" Target="https://play.google.com/store/apps/details?id=ru.telezon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hyperlink" Target="http://www.youtube.com/watch?v=x9E1pS5G6fg" TargetMode="External"/><Relationship Id="rId5" Type="http://schemas.openxmlformats.org/officeDocument/2006/relationships/image" Target="../media/image7.jpg"/><Relationship Id="rId6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Relationship Id="rId4" Type="http://schemas.openxmlformats.org/officeDocument/2006/relationships/image" Target="../media/image4.png"/><Relationship Id="rId5" Type="http://schemas.openxmlformats.org/officeDocument/2006/relationships/hyperlink" Target="http://www.youtube.com/watch?v=1c0ouU-Hk6o" TargetMode="External"/><Relationship Id="rId6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/>
          <p:nvPr/>
        </p:nvSpPr>
        <p:spPr>
          <a:xfrm rot="10800000">
            <a:off x="0" y="-61352"/>
            <a:ext cx="7512001" cy="6976184"/>
          </a:xfrm>
          <a:custGeom>
            <a:rect b="b" l="l" r="r" t="t"/>
            <a:pathLst>
              <a:path extrusionOk="0" h="6976184" w="7512001">
                <a:moveTo>
                  <a:pt x="7512001" y="6976184"/>
                </a:moveTo>
                <a:lnTo>
                  <a:pt x="7471158" y="6914835"/>
                </a:lnTo>
                <a:lnTo>
                  <a:pt x="0" y="6914835"/>
                </a:lnTo>
                <a:lnTo>
                  <a:pt x="2882430" y="0"/>
                </a:lnTo>
                <a:lnTo>
                  <a:pt x="2920480" y="56832"/>
                </a:lnTo>
                <a:lnTo>
                  <a:pt x="7512001" y="56832"/>
                </a:lnTo>
                <a:close/>
              </a:path>
            </a:pathLst>
          </a:custGeom>
          <a:solidFill>
            <a:schemeClr val="accent2">
              <a:alpha val="8588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5"/>
          <p:cNvSpPr/>
          <p:nvPr/>
        </p:nvSpPr>
        <p:spPr>
          <a:xfrm rot="1367103">
            <a:off x="5412381" y="2826441"/>
            <a:ext cx="569922" cy="4422832"/>
          </a:xfrm>
          <a:custGeom>
            <a:rect b="b" l="l" r="r" t="t"/>
            <a:pathLst>
              <a:path extrusionOk="0" h="5400000" w="569591">
                <a:moveTo>
                  <a:pt x="32" y="222006"/>
                </a:moveTo>
                <a:lnTo>
                  <a:pt x="540000" y="0"/>
                </a:lnTo>
                <a:lnTo>
                  <a:pt x="569591" y="5094866"/>
                </a:lnTo>
                <a:lnTo>
                  <a:pt x="0" y="5400000"/>
                </a:lnTo>
                <a:cubicBezTo>
                  <a:pt x="11" y="3674002"/>
                  <a:pt x="21" y="1948004"/>
                  <a:pt x="32" y="222006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5"/>
          <p:cNvSpPr/>
          <p:nvPr/>
        </p:nvSpPr>
        <p:spPr>
          <a:xfrm rot="1367103">
            <a:off x="7199627" y="-421001"/>
            <a:ext cx="540314" cy="5179850"/>
          </a:xfrm>
          <a:custGeom>
            <a:rect b="b" l="l" r="r" t="t"/>
            <a:pathLst>
              <a:path extrusionOk="0" h="5400000" w="540000">
                <a:moveTo>
                  <a:pt x="15764" y="219317"/>
                </a:moveTo>
                <a:lnTo>
                  <a:pt x="540000" y="0"/>
                </a:lnTo>
                <a:lnTo>
                  <a:pt x="465692" y="5204060"/>
                </a:lnTo>
                <a:lnTo>
                  <a:pt x="0" y="5400000"/>
                </a:lnTo>
                <a:cubicBezTo>
                  <a:pt x="5255" y="3673106"/>
                  <a:pt x="10509" y="1946211"/>
                  <a:pt x="15764" y="2193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5"/>
          <p:cNvSpPr/>
          <p:nvPr/>
        </p:nvSpPr>
        <p:spPr>
          <a:xfrm>
            <a:off x="10437953" y="2895321"/>
            <a:ext cx="1733937" cy="3962679"/>
          </a:xfrm>
          <a:prstGeom prst="triangle">
            <a:avLst>
              <a:gd fmla="val 10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5"/>
          <p:cNvSpPr/>
          <p:nvPr/>
        </p:nvSpPr>
        <p:spPr>
          <a:xfrm flipH="1" rot="10800000">
            <a:off x="0" y="2061480"/>
            <a:ext cx="6671100" cy="3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5"/>
          <p:cNvSpPr txBox="1"/>
          <p:nvPr/>
        </p:nvSpPr>
        <p:spPr>
          <a:xfrm>
            <a:off x="1630800" y="359675"/>
            <a:ext cx="4046700" cy="1185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6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ITCAPITAL</a:t>
            </a:r>
            <a:endParaRPr b="1" sz="3500"/>
          </a:p>
        </p:txBody>
      </p:sp>
      <p:sp>
        <p:nvSpPr>
          <p:cNvPr id="99" name="Google Shape;99;p15"/>
          <p:cNvSpPr txBox="1"/>
          <p:nvPr/>
        </p:nvSpPr>
        <p:spPr>
          <a:xfrm>
            <a:off x="378725" y="2484375"/>
            <a:ext cx="2240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ИТ-Компания </a:t>
            </a:r>
            <a:endParaRPr/>
          </a:p>
        </p:txBody>
      </p:sp>
      <p:sp>
        <p:nvSpPr>
          <p:cNvPr id="100" name="Google Shape;100;p15"/>
          <p:cNvSpPr/>
          <p:nvPr/>
        </p:nvSpPr>
        <p:spPr>
          <a:xfrm>
            <a:off x="674350" y="2928600"/>
            <a:ext cx="4211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Международная технологическая компания - по разработке современных интернет технологий</a:t>
            </a:r>
            <a:endParaRPr/>
          </a:p>
        </p:txBody>
      </p:sp>
      <p:sp>
        <p:nvSpPr>
          <p:cNvPr id="101" name="Google Shape;101;p15"/>
          <p:cNvSpPr txBox="1"/>
          <p:nvPr/>
        </p:nvSpPr>
        <p:spPr>
          <a:xfrm>
            <a:off x="372450" y="3899013"/>
            <a:ext cx="304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Наш принцип</a:t>
            </a:r>
            <a:endParaRPr/>
          </a:p>
        </p:txBody>
      </p:sp>
      <p:sp>
        <p:nvSpPr>
          <p:cNvPr id="102" name="Google Shape;102;p15"/>
          <p:cNvSpPr/>
          <p:nvPr/>
        </p:nvSpPr>
        <p:spPr>
          <a:xfrm>
            <a:off x="674347" y="4346242"/>
            <a:ext cx="4384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“Сегодня достичь </a:t>
            </a:r>
            <a:r>
              <a:rPr lang="ru-RU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результатов</a:t>
            </a:r>
            <a:r>
              <a:rPr lang="ru-RU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выше чем вчера - поэтому мы создаем технологии </a:t>
            </a:r>
            <a:r>
              <a:rPr lang="ru-RU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будущего”</a:t>
            </a:r>
            <a:endParaRPr/>
          </a:p>
        </p:txBody>
      </p:sp>
      <p:pic>
        <p:nvPicPr>
          <p:cNvPr id="103" name="Google Shape;103;p15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020" y="6197271"/>
            <a:ext cx="495000" cy="49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5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94021" y="6193200"/>
            <a:ext cx="495000" cy="49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5"/>
          <p:cNvPicPr preferRelativeResize="0"/>
          <p:nvPr/>
        </p:nvPicPr>
        <p:blipFill>
          <a:blip r:embed="rId8">
            <a:alphaModFix amt="81000"/>
          </a:blip>
          <a:stretch>
            <a:fillRect/>
          </a:stretch>
        </p:blipFill>
        <p:spPr>
          <a:xfrm rot="1560044">
            <a:off x="8206908" y="1000110"/>
            <a:ext cx="1717108" cy="983629"/>
          </a:xfrm>
          <a:prstGeom prst="rect">
            <a:avLst/>
          </a:prstGeom>
          <a:noFill/>
          <a:ln>
            <a:noFill/>
          </a:ln>
          <a:effectLst>
            <a:outerShdw blurRad="257175" rotWithShape="0" algn="bl" dir="5400000" dist="257175">
              <a:srgbClr val="000000">
                <a:alpha val="51000"/>
              </a:srgbClr>
            </a:outerShdw>
            <a:reflection blurRad="0" dir="5400000" dist="38100" endA="0" endPos="30000" fadeDir="5400012" kx="0" rotWithShape="0" algn="bl" stPos="0" sy="-100000" ky="0"/>
          </a:effectLst>
        </p:spPr>
      </p:pic>
      <p:pic>
        <p:nvPicPr>
          <p:cNvPr id="106" name="Google Shape;106;p15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104025" y="6193200"/>
            <a:ext cx="495002" cy="495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715275" y="6159675"/>
            <a:ext cx="562050" cy="56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>
            <a:hlinkClick r:id="rId13"/>
          </p:cNvPr>
          <p:cNvPicPr preferRelativeResize="0"/>
          <p:nvPr/>
        </p:nvPicPr>
        <p:blipFill>
          <a:blip r:embed="rId14">
            <a:alphaModFix amt="89000"/>
          </a:blip>
          <a:stretch>
            <a:fillRect/>
          </a:stretch>
        </p:blipFill>
        <p:spPr>
          <a:xfrm>
            <a:off x="2876123" y="6159673"/>
            <a:ext cx="562050" cy="56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605675" y="5928875"/>
            <a:ext cx="2496151" cy="79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4"/>
          <p:cNvSpPr/>
          <p:nvPr/>
        </p:nvSpPr>
        <p:spPr>
          <a:xfrm rot="10800000">
            <a:off x="0" y="-61352"/>
            <a:ext cx="7512001" cy="6976184"/>
          </a:xfrm>
          <a:custGeom>
            <a:rect b="b" l="l" r="r" t="t"/>
            <a:pathLst>
              <a:path extrusionOk="0" h="6976184" w="7512001">
                <a:moveTo>
                  <a:pt x="7512001" y="6976184"/>
                </a:moveTo>
                <a:lnTo>
                  <a:pt x="7471158" y="6914835"/>
                </a:lnTo>
                <a:lnTo>
                  <a:pt x="0" y="6914835"/>
                </a:lnTo>
                <a:lnTo>
                  <a:pt x="2882430" y="0"/>
                </a:lnTo>
                <a:lnTo>
                  <a:pt x="2920480" y="56832"/>
                </a:lnTo>
                <a:lnTo>
                  <a:pt x="7512001" y="56832"/>
                </a:lnTo>
                <a:close/>
              </a:path>
            </a:pathLst>
          </a:custGeom>
          <a:solidFill>
            <a:schemeClr val="accent2">
              <a:alpha val="8588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4"/>
          <p:cNvSpPr/>
          <p:nvPr/>
        </p:nvSpPr>
        <p:spPr>
          <a:xfrm>
            <a:off x="12" y="1300213"/>
            <a:ext cx="4386001" cy="865933"/>
          </a:xfrm>
          <a:custGeom>
            <a:rect b="b" l="l" r="r" t="t"/>
            <a:pathLst>
              <a:path extrusionOk="0" h="865933" w="4386001">
                <a:moveTo>
                  <a:pt x="0" y="0"/>
                </a:moveTo>
                <a:lnTo>
                  <a:pt x="4386001" y="0"/>
                </a:lnTo>
                <a:lnTo>
                  <a:pt x="3547801" y="865933"/>
                </a:lnTo>
                <a:lnTo>
                  <a:pt x="0" y="865933"/>
                </a:lnTo>
                <a:lnTo>
                  <a:pt x="0" y="0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4"/>
          <p:cNvSpPr/>
          <p:nvPr/>
        </p:nvSpPr>
        <p:spPr>
          <a:xfrm rot="1363364">
            <a:off x="5428684" y="2827955"/>
            <a:ext cx="559378" cy="4356910"/>
          </a:xfrm>
          <a:custGeom>
            <a:rect b="b" l="l" r="r" t="t"/>
            <a:pathLst>
              <a:path extrusionOk="0" h="5400000" w="559378">
                <a:moveTo>
                  <a:pt x="32" y="222006"/>
                </a:moveTo>
                <a:lnTo>
                  <a:pt x="540000" y="0"/>
                </a:lnTo>
                <a:cubicBezTo>
                  <a:pt x="546459" y="1707056"/>
                  <a:pt x="552919" y="3414112"/>
                  <a:pt x="559378" y="5121168"/>
                </a:cubicBezTo>
                <a:lnTo>
                  <a:pt x="0" y="5400000"/>
                </a:lnTo>
                <a:cubicBezTo>
                  <a:pt x="11" y="3674002"/>
                  <a:pt x="21" y="1948004"/>
                  <a:pt x="32" y="222006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4"/>
          <p:cNvSpPr/>
          <p:nvPr/>
        </p:nvSpPr>
        <p:spPr>
          <a:xfrm rot="1363364">
            <a:off x="7186273" y="-358921"/>
            <a:ext cx="540000" cy="5111456"/>
          </a:xfrm>
          <a:custGeom>
            <a:rect b="b" l="l" r="r" t="t"/>
            <a:pathLst>
              <a:path extrusionOk="0" h="5400000" w="540000">
                <a:moveTo>
                  <a:pt x="33336" y="214350"/>
                </a:moveTo>
                <a:lnTo>
                  <a:pt x="540000" y="0"/>
                </a:lnTo>
                <a:lnTo>
                  <a:pt x="465692" y="5204060"/>
                </a:lnTo>
                <a:lnTo>
                  <a:pt x="0" y="5400000"/>
                </a:lnTo>
                <a:lnTo>
                  <a:pt x="33336" y="2143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24"/>
          <p:cNvSpPr/>
          <p:nvPr/>
        </p:nvSpPr>
        <p:spPr>
          <a:xfrm>
            <a:off x="10437953" y="2895321"/>
            <a:ext cx="1733937" cy="3962679"/>
          </a:xfrm>
          <a:prstGeom prst="triangle">
            <a:avLst>
              <a:gd fmla="val 10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4"/>
          <p:cNvSpPr txBox="1"/>
          <p:nvPr/>
        </p:nvSpPr>
        <p:spPr>
          <a:xfrm>
            <a:off x="484025" y="1192388"/>
            <a:ext cx="3955500" cy="7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ITCAPITAL </a:t>
            </a:r>
            <a:br>
              <a:rPr lang="ru-RU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ru-RU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Спасибо! </a:t>
            </a:r>
            <a:br>
              <a:rPr lang="ru-RU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Мы с Вами!</a:t>
            </a:r>
            <a:endParaRPr/>
          </a:p>
        </p:txBody>
      </p:sp>
      <p:pic>
        <p:nvPicPr>
          <p:cNvPr id="238" name="Google Shape;23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4020" y="6197271"/>
            <a:ext cx="495000" cy="49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94021" y="6193200"/>
            <a:ext cx="495000" cy="49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4">
            <a:hlinkClick r:id="rId6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4020" y="6197271"/>
            <a:ext cx="494998" cy="494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4">
            <a:hlinkClick r:id="rId7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94021" y="6193200"/>
            <a:ext cx="494998" cy="494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4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104025" y="6193200"/>
            <a:ext cx="495002" cy="495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4">
            <a:hlinkClick r:id="rId10"/>
          </p:cNvPr>
          <p:cNvPicPr preferRelativeResize="0"/>
          <p:nvPr/>
        </p:nvPicPr>
        <p:blipFill>
          <a:blip r:embed="rId11">
            <a:alphaModFix amt="89000"/>
          </a:blip>
          <a:stretch>
            <a:fillRect/>
          </a:stretch>
        </p:blipFill>
        <p:spPr>
          <a:xfrm>
            <a:off x="2876123" y="6159673"/>
            <a:ext cx="562050" cy="56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4">
            <a:hlinkClick r:id="rId12"/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715275" y="6159675"/>
            <a:ext cx="562050" cy="56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4">
            <a:hlinkClick r:id="rId14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4020" y="6197271"/>
            <a:ext cx="494998" cy="494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4">
            <a:hlinkClick r:id="rId15"/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715275" y="6159675"/>
            <a:ext cx="562050" cy="56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4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9605675" y="5928875"/>
            <a:ext cx="2496151" cy="79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/>
          <p:nvPr/>
        </p:nvSpPr>
        <p:spPr>
          <a:xfrm>
            <a:off x="7184161" y="1428284"/>
            <a:ext cx="587400" cy="506400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6"/>
          <p:cNvSpPr/>
          <p:nvPr/>
        </p:nvSpPr>
        <p:spPr>
          <a:xfrm rot="1363364">
            <a:off x="6394095" y="-354265"/>
            <a:ext cx="511263" cy="5141117"/>
          </a:xfrm>
          <a:custGeom>
            <a:rect b="b" l="l" r="r" t="t"/>
            <a:pathLst>
              <a:path extrusionOk="0" h="5351642" w="511263">
                <a:moveTo>
                  <a:pt x="13681" y="180730"/>
                </a:moveTo>
                <a:lnTo>
                  <a:pt x="511263" y="0"/>
                </a:lnTo>
                <a:lnTo>
                  <a:pt x="465692" y="5155702"/>
                </a:lnTo>
                <a:lnTo>
                  <a:pt x="0" y="5351642"/>
                </a:lnTo>
                <a:cubicBezTo>
                  <a:pt x="7330" y="3629186"/>
                  <a:pt x="6351" y="1903186"/>
                  <a:pt x="13681" y="18073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6"/>
          <p:cNvSpPr/>
          <p:nvPr/>
        </p:nvSpPr>
        <p:spPr>
          <a:xfrm rot="1363364">
            <a:off x="4641529" y="2895559"/>
            <a:ext cx="532615" cy="4399242"/>
          </a:xfrm>
          <a:custGeom>
            <a:rect b="b" l="l" r="r" t="t"/>
            <a:pathLst>
              <a:path extrusionOk="0" h="5319323" w="532615">
                <a:moveTo>
                  <a:pt x="8892" y="178924"/>
                </a:moveTo>
                <a:lnTo>
                  <a:pt x="528177" y="0"/>
                </a:lnTo>
                <a:cubicBezTo>
                  <a:pt x="529656" y="1694442"/>
                  <a:pt x="531136" y="3388885"/>
                  <a:pt x="532615" y="5083327"/>
                </a:cubicBezTo>
                <a:lnTo>
                  <a:pt x="0" y="5319323"/>
                </a:lnTo>
                <a:cubicBezTo>
                  <a:pt x="11" y="3593325"/>
                  <a:pt x="8881" y="1904922"/>
                  <a:pt x="8892" y="178924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10437953" y="2895321"/>
            <a:ext cx="1733937" cy="3962679"/>
          </a:xfrm>
          <a:prstGeom prst="triangle">
            <a:avLst>
              <a:gd fmla="val 10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7786513" y="1428275"/>
            <a:ext cx="4122600" cy="5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Международная компания</a:t>
            </a:r>
            <a:endParaRPr sz="3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6"/>
          <p:cNvSpPr/>
          <p:nvPr/>
        </p:nvSpPr>
        <p:spPr>
          <a:xfrm>
            <a:off x="7786525" y="1861475"/>
            <a:ext cx="4122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Наши клиенты работают с нами из разных уголков земного шара.</a:t>
            </a:r>
            <a:b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Работаем в формате 24/7/365 поэтому всегда на связи в любом часовом поясе.</a:t>
            </a:r>
            <a:endParaRPr/>
          </a:p>
        </p:txBody>
      </p:sp>
      <p:sp>
        <p:nvSpPr>
          <p:cNvPr id="120" name="Google Shape;120;p16"/>
          <p:cNvSpPr txBox="1"/>
          <p:nvPr/>
        </p:nvSpPr>
        <p:spPr>
          <a:xfrm>
            <a:off x="7043786" y="3205063"/>
            <a:ext cx="3456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Ценим время </a:t>
            </a:r>
            <a:endParaRPr sz="1600"/>
          </a:p>
        </p:txBody>
      </p:sp>
      <p:sp>
        <p:nvSpPr>
          <p:cNvPr id="121" name="Google Shape;121;p16"/>
          <p:cNvSpPr/>
          <p:nvPr/>
        </p:nvSpPr>
        <p:spPr>
          <a:xfrm>
            <a:off x="7184139" y="3629851"/>
            <a:ext cx="4196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Наша дружная команда работает по системно налаженным процессам и выполняет проекты в сроки или раньше.</a:t>
            </a:r>
            <a:endParaRPr/>
          </a:p>
        </p:txBody>
      </p:sp>
      <p:sp>
        <p:nvSpPr>
          <p:cNvPr id="122" name="Google Shape;122;p16"/>
          <p:cNvSpPr/>
          <p:nvPr/>
        </p:nvSpPr>
        <p:spPr>
          <a:xfrm>
            <a:off x="-789000" y="-61730"/>
            <a:ext cx="8116146" cy="7047694"/>
          </a:xfrm>
          <a:custGeom>
            <a:rect b="b" l="l" r="r" t="t"/>
            <a:pathLst>
              <a:path extrusionOk="0" h="7047694" w="8116146">
                <a:moveTo>
                  <a:pt x="7408209" y="0"/>
                </a:moveTo>
                <a:lnTo>
                  <a:pt x="8116146" y="39310"/>
                </a:lnTo>
                <a:cubicBezTo>
                  <a:pt x="7649718" y="1142240"/>
                  <a:pt x="7242770" y="2129243"/>
                  <a:pt x="6776341" y="3232173"/>
                </a:cubicBezTo>
                <a:lnTo>
                  <a:pt x="6238039" y="3191633"/>
                </a:lnTo>
                <a:lnTo>
                  <a:pt x="4659876" y="7016527"/>
                </a:lnTo>
                <a:lnTo>
                  <a:pt x="4680673" y="7047694"/>
                </a:lnTo>
                <a:lnTo>
                  <a:pt x="4647016" y="7047694"/>
                </a:lnTo>
                <a:lnTo>
                  <a:pt x="0" y="7047694"/>
                </a:lnTo>
                <a:lnTo>
                  <a:pt x="19044" y="64140"/>
                </a:lnTo>
                <a:lnTo>
                  <a:pt x="17446" y="61730"/>
                </a:lnTo>
                <a:lnTo>
                  <a:pt x="19050" y="61730"/>
                </a:lnTo>
                <a:lnTo>
                  <a:pt x="7382346" y="6173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6"/>
          <p:cNvSpPr txBox="1"/>
          <p:nvPr/>
        </p:nvSpPr>
        <p:spPr>
          <a:xfrm>
            <a:off x="6349000" y="4739050"/>
            <a:ext cx="4475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 каждому проекту с душой</a:t>
            </a:r>
            <a:endParaRPr sz="1600">
              <a:latin typeface="Century"/>
              <a:ea typeface="Century"/>
              <a:cs typeface="Century"/>
              <a:sym typeface="Century"/>
            </a:endParaRPr>
          </a:p>
        </p:txBody>
      </p:sp>
      <p:sp>
        <p:nvSpPr>
          <p:cNvPr id="124" name="Google Shape;124;p16"/>
          <p:cNvSpPr/>
          <p:nvPr/>
        </p:nvSpPr>
        <p:spPr>
          <a:xfrm>
            <a:off x="6348989" y="5192226"/>
            <a:ext cx="4196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Наша команда построена по принципу в первую очередь хороший человек - далее остальное. Поэтому наша команда создает на совесть такие качественные продукты.</a:t>
            </a:r>
            <a:endParaRPr/>
          </a:p>
        </p:txBody>
      </p:sp>
      <p:pic>
        <p:nvPicPr>
          <p:cNvPr id="125" name="Google Shape;12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97859" y="1501475"/>
            <a:ext cx="360003" cy="360003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6"/>
          <p:cNvSpPr/>
          <p:nvPr/>
        </p:nvSpPr>
        <p:spPr>
          <a:xfrm>
            <a:off x="6456382" y="3201230"/>
            <a:ext cx="587400" cy="506400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6"/>
          <p:cNvSpPr/>
          <p:nvPr/>
        </p:nvSpPr>
        <p:spPr>
          <a:xfrm>
            <a:off x="5802291" y="4685949"/>
            <a:ext cx="587400" cy="506400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70074" y="3274434"/>
            <a:ext cx="360003" cy="360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15997" y="4759148"/>
            <a:ext cx="360003" cy="360003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6"/>
          <p:cNvSpPr txBox="1"/>
          <p:nvPr/>
        </p:nvSpPr>
        <p:spPr>
          <a:xfrm>
            <a:off x="8752525" y="524200"/>
            <a:ext cx="2377800" cy="7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ITCAPITAL</a:t>
            </a:r>
            <a:endParaRPr sz="5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/>
          <p:nvPr/>
        </p:nvSpPr>
        <p:spPr>
          <a:xfrm>
            <a:off x="5831550" y="1447092"/>
            <a:ext cx="5580000" cy="1305002"/>
          </a:xfrm>
          <a:custGeom>
            <a:rect b="b" l="l" r="r" t="t"/>
            <a:pathLst>
              <a:path extrusionOk="0" h="810676" w="4545000">
                <a:moveTo>
                  <a:pt x="202669" y="0"/>
                </a:moveTo>
                <a:lnTo>
                  <a:pt x="832331" y="0"/>
                </a:lnTo>
                <a:lnTo>
                  <a:pt x="832332" y="1"/>
                </a:lnTo>
                <a:lnTo>
                  <a:pt x="1035000" y="1"/>
                </a:lnTo>
                <a:lnTo>
                  <a:pt x="1035000" y="0"/>
                </a:lnTo>
                <a:lnTo>
                  <a:pt x="4545000" y="0"/>
                </a:lnTo>
                <a:lnTo>
                  <a:pt x="4545000" y="1"/>
                </a:lnTo>
                <a:lnTo>
                  <a:pt x="3937669" y="1"/>
                </a:lnTo>
                <a:lnTo>
                  <a:pt x="3735000" y="405338"/>
                </a:lnTo>
                <a:lnTo>
                  <a:pt x="3937668" y="810675"/>
                </a:lnTo>
                <a:lnTo>
                  <a:pt x="3735000" y="810675"/>
                </a:lnTo>
                <a:lnTo>
                  <a:pt x="3735000" y="810676"/>
                </a:lnTo>
                <a:lnTo>
                  <a:pt x="225000" y="810676"/>
                </a:lnTo>
                <a:lnTo>
                  <a:pt x="225000" y="810675"/>
                </a:lnTo>
                <a:lnTo>
                  <a:pt x="202669" y="810675"/>
                </a:lnTo>
                <a:lnTo>
                  <a:pt x="0" y="40533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7"/>
          <p:cNvSpPr/>
          <p:nvPr/>
        </p:nvSpPr>
        <p:spPr>
          <a:xfrm>
            <a:off x="5879550" y="4912090"/>
            <a:ext cx="5580000" cy="1305002"/>
          </a:xfrm>
          <a:custGeom>
            <a:rect b="b" l="l" r="r" t="t"/>
            <a:pathLst>
              <a:path extrusionOk="0" h="810676" w="4545000">
                <a:moveTo>
                  <a:pt x="202669" y="0"/>
                </a:moveTo>
                <a:lnTo>
                  <a:pt x="832331" y="0"/>
                </a:lnTo>
                <a:lnTo>
                  <a:pt x="832332" y="1"/>
                </a:lnTo>
                <a:lnTo>
                  <a:pt x="1035000" y="1"/>
                </a:lnTo>
                <a:lnTo>
                  <a:pt x="1035000" y="0"/>
                </a:lnTo>
                <a:lnTo>
                  <a:pt x="4545000" y="0"/>
                </a:lnTo>
                <a:lnTo>
                  <a:pt x="4545000" y="1"/>
                </a:lnTo>
                <a:lnTo>
                  <a:pt x="3937669" y="1"/>
                </a:lnTo>
                <a:lnTo>
                  <a:pt x="3735000" y="405338"/>
                </a:lnTo>
                <a:lnTo>
                  <a:pt x="3937668" y="810675"/>
                </a:lnTo>
                <a:lnTo>
                  <a:pt x="3735000" y="810675"/>
                </a:lnTo>
                <a:lnTo>
                  <a:pt x="3735000" y="810676"/>
                </a:lnTo>
                <a:lnTo>
                  <a:pt x="225000" y="810676"/>
                </a:lnTo>
                <a:lnTo>
                  <a:pt x="225000" y="810675"/>
                </a:lnTo>
                <a:lnTo>
                  <a:pt x="202669" y="810675"/>
                </a:lnTo>
                <a:lnTo>
                  <a:pt x="0" y="40533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7"/>
          <p:cNvSpPr/>
          <p:nvPr/>
        </p:nvSpPr>
        <p:spPr>
          <a:xfrm>
            <a:off x="6596550" y="3216640"/>
            <a:ext cx="5580000" cy="1305002"/>
          </a:xfrm>
          <a:custGeom>
            <a:rect b="b" l="l" r="r" t="t"/>
            <a:pathLst>
              <a:path extrusionOk="0" h="810676" w="4545000">
                <a:moveTo>
                  <a:pt x="202669" y="0"/>
                </a:moveTo>
                <a:lnTo>
                  <a:pt x="832331" y="0"/>
                </a:lnTo>
                <a:lnTo>
                  <a:pt x="832332" y="1"/>
                </a:lnTo>
                <a:lnTo>
                  <a:pt x="1035000" y="1"/>
                </a:lnTo>
                <a:lnTo>
                  <a:pt x="1035000" y="0"/>
                </a:lnTo>
                <a:lnTo>
                  <a:pt x="4545000" y="0"/>
                </a:lnTo>
                <a:lnTo>
                  <a:pt x="4545000" y="1"/>
                </a:lnTo>
                <a:lnTo>
                  <a:pt x="3937669" y="1"/>
                </a:lnTo>
                <a:lnTo>
                  <a:pt x="3735000" y="405338"/>
                </a:lnTo>
                <a:lnTo>
                  <a:pt x="3937668" y="810675"/>
                </a:lnTo>
                <a:lnTo>
                  <a:pt x="3735000" y="810675"/>
                </a:lnTo>
                <a:lnTo>
                  <a:pt x="3735000" y="810676"/>
                </a:lnTo>
                <a:lnTo>
                  <a:pt x="225000" y="810676"/>
                </a:lnTo>
                <a:lnTo>
                  <a:pt x="225000" y="810675"/>
                </a:lnTo>
                <a:lnTo>
                  <a:pt x="202669" y="810675"/>
                </a:lnTo>
                <a:lnTo>
                  <a:pt x="0" y="40533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1000" y="2780403"/>
            <a:ext cx="2177475" cy="217747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7"/>
          <p:cNvSpPr/>
          <p:nvPr/>
        </p:nvSpPr>
        <p:spPr>
          <a:xfrm rot="-7997227">
            <a:off x="2766000" y="2347092"/>
            <a:ext cx="3065550" cy="3065550"/>
          </a:xfrm>
          <a:prstGeom prst="arc">
            <a:avLst>
              <a:gd fmla="val 13591648" name="adj1"/>
              <a:gd fmla="val 2384487" name="adj2"/>
            </a:avLst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7"/>
          <p:cNvSpPr/>
          <p:nvPr/>
        </p:nvSpPr>
        <p:spPr>
          <a:xfrm>
            <a:off x="0" y="0"/>
            <a:ext cx="2639925" cy="6858000"/>
          </a:xfrm>
          <a:custGeom>
            <a:rect b="b" l="l" r="r" t="t"/>
            <a:pathLst>
              <a:path extrusionOk="0" h="6858000" w="2639925">
                <a:moveTo>
                  <a:pt x="0" y="0"/>
                </a:moveTo>
                <a:lnTo>
                  <a:pt x="2639925" y="0"/>
                </a:lnTo>
                <a:lnTo>
                  <a:pt x="1990725" y="1990725"/>
                </a:lnTo>
                <a:lnTo>
                  <a:pt x="1990725" y="5050971"/>
                </a:lnTo>
                <a:lnTo>
                  <a:pt x="263992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1" name="Google Shape;141;p17"/>
          <p:cNvCxnSpPr>
            <a:stCxn id="135" idx="15"/>
          </p:cNvCxnSpPr>
          <p:nvPr/>
        </p:nvCxnSpPr>
        <p:spPr>
          <a:xfrm rot="10800000">
            <a:off x="4251150" y="2099593"/>
            <a:ext cx="15804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cxnSp>
        <p:nvCxnSpPr>
          <p:cNvPr id="142" name="Google Shape;142;p17"/>
          <p:cNvCxnSpPr/>
          <p:nvPr/>
        </p:nvCxnSpPr>
        <p:spPr>
          <a:xfrm rot="10800000">
            <a:off x="4251000" y="2099593"/>
            <a:ext cx="0" cy="680811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3" name="Google Shape;143;p17"/>
          <p:cNvCxnSpPr/>
          <p:nvPr/>
        </p:nvCxnSpPr>
        <p:spPr>
          <a:xfrm rot="10800000">
            <a:off x="4251000" y="4912091"/>
            <a:ext cx="0" cy="66176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4" name="Google Shape;144;p17"/>
          <p:cNvCxnSpPr/>
          <p:nvPr/>
        </p:nvCxnSpPr>
        <p:spPr>
          <a:xfrm rot="10800000">
            <a:off x="4251000" y="5573851"/>
            <a:ext cx="160595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cxnSp>
        <p:nvCxnSpPr>
          <p:cNvPr id="145" name="Google Shape;145;p17"/>
          <p:cNvCxnSpPr/>
          <p:nvPr/>
        </p:nvCxnSpPr>
        <p:spPr>
          <a:xfrm rot="10800000">
            <a:off x="5342125" y="3869141"/>
            <a:ext cx="1248075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146" name="Google Shape;146;p17"/>
          <p:cNvSpPr txBox="1"/>
          <p:nvPr/>
        </p:nvSpPr>
        <p:spPr>
          <a:xfrm>
            <a:off x="7767063" y="1447100"/>
            <a:ext cx="1153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300"/>
              <a:t>1 шаг</a:t>
            </a:r>
            <a:endParaRPr b="1" sz="2300"/>
          </a:p>
        </p:txBody>
      </p:sp>
      <p:sp>
        <p:nvSpPr>
          <p:cNvPr id="147" name="Google Shape;147;p17"/>
          <p:cNvSpPr/>
          <p:nvPr/>
        </p:nvSpPr>
        <p:spPr>
          <a:xfrm>
            <a:off x="6015225" y="1744225"/>
            <a:ext cx="4426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Знакомство, создание стратегии и согласование технического задания с компаний заказчика.</a:t>
            </a:r>
            <a:endParaRPr sz="1700"/>
          </a:p>
        </p:txBody>
      </p:sp>
      <p:sp>
        <p:nvSpPr>
          <p:cNvPr id="148" name="Google Shape;148;p17"/>
          <p:cNvSpPr txBox="1"/>
          <p:nvPr/>
        </p:nvSpPr>
        <p:spPr>
          <a:xfrm>
            <a:off x="7957400" y="4912100"/>
            <a:ext cx="1056600" cy="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 </a:t>
            </a:r>
            <a:r>
              <a:rPr b="1" lang="ru-RU" sz="2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шаг</a:t>
            </a:r>
            <a:endParaRPr sz="1300"/>
          </a:p>
        </p:txBody>
      </p:sp>
      <p:sp>
        <p:nvSpPr>
          <p:cNvPr id="149" name="Google Shape;149;p17"/>
          <p:cNvSpPr/>
          <p:nvPr/>
        </p:nvSpPr>
        <p:spPr>
          <a:xfrm>
            <a:off x="6015225" y="5295675"/>
            <a:ext cx="44268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Сдача продукта компании заказчика, обучение по использованию продукта.</a:t>
            </a:r>
            <a:endParaRPr sz="1700"/>
          </a:p>
        </p:txBody>
      </p:sp>
      <p:sp>
        <p:nvSpPr>
          <p:cNvPr id="150" name="Google Shape;150;p17"/>
          <p:cNvSpPr txBox="1"/>
          <p:nvPr/>
        </p:nvSpPr>
        <p:spPr>
          <a:xfrm>
            <a:off x="8635175" y="3179600"/>
            <a:ext cx="1248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 шаг</a:t>
            </a:r>
            <a:endParaRPr b="1" sz="1300"/>
          </a:p>
        </p:txBody>
      </p:sp>
      <p:sp>
        <p:nvSpPr>
          <p:cNvPr id="151" name="Google Shape;151;p17"/>
          <p:cNvSpPr/>
          <p:nvPr/>
        </p:nvSpPr>
        <p:spPr>
          <a:xfrm>
            <a:off x="6783250" y="3519950"/>
            <a:ext cx="4426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Изучение задачи, сбор аналитики, разработка </a:t>
            </a:r>
            <a:r>
              <a:rPr lang="ru-RU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идеальной</a:t>
            </a:r>
            <a:r>
              <a:rPr lang="ru-RU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позиции для продукта, разработка продукта.</a:t>
            </a:r>
            <a:endParaRPr sz="1700"/>
          </a:p>
        </p:txBody>
      </p:sp>
      <p:sp>
        <p:nvSpPr>
          <p:cNvPr id="152" name="Google Shape;152;p17"/>
          <p:cNvSpPr txBox="1"/>
          <p:nvPr/>
        </p:nvSpPr>
        <p:spPr>
          <a:xfrm>
            <a:off x="2132075" y="179400"/>
            <a:ext cx="7323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 мы работаем?</a:t>
            </a:r>
            <a:endParaRPr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8"/>
          <p:cNvSpPr/>
          <p:nvPr/>
        </p:nvSpPr>
        <p:spPr>
          <a:xfrm>
            <a:off x="966000" y="1807289"/>
            <a:ext cx="3240000" cy="2069999"/>
          </a:xfrm>
          <a:prstGeom prst="round2DiagRect">
            <a:avLst>
              <a:gd fmla="val 0" name="adj1"/>
              <a:gd fmla="val 29398" name="adj2"/>
            </a:avLst>
          </a:prstGeom>
          <a:noFill/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8"/>
          <p:cNvSpPr/>
          <p:nvPr/>
        </p:nvSpPr>
        <p:spPr>
          <a:xfrm>
            <a:off x="4476000" y="1808639"/>
            <a:ext cx="3240000" cy="2069999"/>
          </a:xfrm>
          <a:prstGeom prst="round2DiagRect">
            <a:avLst>
              <a:gd fmla="val 0" name="adj1"/>
              <a:gd fmla="val 29398" name="adj2"/>
            </a:avLst>
          </a:prstGeom>
          <a:noFill/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8"/>
          <p:cNvSpPr/>
          <p:nvPr/>
        </p:nvSpPr>
        <p:spPr>
          <a:xfrm>
            <a:off x="7986000" y="1807289"/>
            <a:ext cx="3240000" cy="2069999"/>
          </a:xfrm>
          <a:prstGeom prst="round2DiagRect">
            <a:avLst>
              <a:gd fmla="val 0" name="adj1"/>
              <a:gd fmla="val 29398" name="adj2"/>
            </a:avLst>
          </a:prstGeom>
          <a:noFill/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8"/>
          <p:cNvSpPr/>
          <p:nvPr/>
        </p:nvSpPr>
        <p:spPr>
          <a:xfrm>
            <a:off x="966000" y="4014001"/>
            <a:ext cx="3240000" cy="2069999"/>
          </a:xfrm>
          <a:prstGeom prst="round2DiagRect">
            <a:avLst>
              <a:gd fmla="val 0" name="adj1"/>
              <a:gd fmla="val 29398" name="adj2"/>
            </a:avLst>
          </a:prstGeom>
          <a:noFill/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8"/>
          <p:cNvSpPr/>
          <p:nvPr/>
        </p:nvSpPr>
        <p:spPr>
          <a:xfrm>
            <a:off x="4476000" y="4015351"/>
            <a:ext cx="3240000" cy="2069999"/>
          </a:xfrm>
          <a:prstGeom prst="round2DiagRect">
            <a:avLst>
              <a:gd fmla="val 0" name="adj1"/>
              <a:gd fmla="val 29398" name="adj2"/>
            </a:avLst>
          </a:prstGeom>
          <a:noFill/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8"/>
          <p:cNvSpPr/>
          <p:nvPr/>
        </p:nvSpPr>
        <p:spPr>
          <a:xfrm>
            <a:off x="7986000" y="4014001"/>
            <a:ext cx="3240000" cy="2069999"/>
          </a:xfrm>
          <a:prstGeom prst="round2DiagRect">
            <a:avLst>
              <a:gd fmla="val 0" name="adj1"/>
              <a:gd fmla="val 29398" name="adj2"/>
            </a:avLst>
          </a:prstGeom>
          <a:noFill/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8"/>
          <p:cNvSpPr/>
          <p:nvPr/>
        </p:nvSpPr>
        <p:spPr>
          <a:xfrm>
            <a:off x="2248500" y="1944000"/>
            <a:ext cx="675000" cy="495000"/>
          </a:xfrm>
          <a:prstGeom prst="round2DiagRect">
            <a:avLst>
              <a:gd fmla="val 0" name="adj1"/>
              <a:gd fmla="val 2939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8"/>
          <p:cNvSpPr/>
          <p:nvPr/>
        </p:nvSpPr>
        <p:spPr>
          <a:xfrm>
            <a:off x="2248500" y="4101432"/>
            <a:ext cx="675000" cy="495000"/>
          </a:xfrm>
          <a:prstGeom prst="round2DiagRect">
            <a:avLst>
              <a:gd fmla="val 0" name="adj1"/>
              <a:gd fmla="val 2939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8"/>
          <p:cNvSpPr/>
          <p:nvPr/>
        </p:nvSpPr>
        <p:spPr>
          <a:xfrm>
            <a:off x="9268500" y="4101432"/>
            <a:ext cx="675000" cy="495000"/>
          </a:xfrm>
          <a:prstGeom prst="round2DiagRect">
            <a:avLst>
              <a:gd fmla="val 0" name="adj1"/>
              <a:gd fmla="val 2939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8"/>
          <p:cNvSpPr/>
          <p:nvPr/>
        </p:nvSpPr>
        <p:spPr>
          <a:xfrm>
            <a:off x="9268500" y="1944000"/>
            <a:ext cx="675000" cy="495000"/>
          </a:xfrm>
          <a:prstGeom prst="round2DiagRect">
            <a:avLst>
              <a:gd fmla="val 0" name="adj1"/>
              <a:gd fmla="val 2939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8"/>
          <p:cNvSpPr/>
          <p:nvPr/>
        </p:nvSpPr>
        <p:spPr>
          <a:xfrm>
            <a:off x="5821156" y="4101432"/>
            <a:ext cx="675000" cy="495000"/>
          </a:xfrm>
          <a:prstGeom prst="round2DiagRect">
            <a:avLst>
              <a:gd fmla="val 0" name="adj1"/>
              <a:gd fmla="val 2939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8"/>
          <p:cNvSpPr/>
          <p:nvPr/>
        </p:nvSpPr>
        <p:spPr>
          <a:xfrm>
            <a:off x="5821156" y="1944000"/>
            <a:ext cx="675000" cy="495000"/>
          </a:xfrm>
          <a:prstGeom prst="round2DiagRect">
            <a:avLst>
              <a:gd fmla="val 0" name="adj1"/>
              <a:gd fmla="val 2939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8"/>
          <p:cNvSpPr txBox="1"/>
          <p:nvPr/>
        </p:nvSpPr>
        <p:spPr>
          <a:xfrm>
            <a:off x="2310925" y="1940764"/>
            <a:ext cx="55015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sz="1000"/>
          </a:p>
        </p:txBody>
      </p:sp>
      <p:sp>
        <p:nvSpPr>
          <p:cNvPr id="170" name="Google Shape;170;p18"/>
          <p:cNvSpPr txBox="1"/>
          <p:nvPr/>
        </p:nvSpPr>
        <p:spPr>
          <a:xfrm>
            <a:off x="5883580" y="1915780"/>
            <a:ext cx="55015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sz="1000"/>
          </a:p>
        </p:txBody>
      </p:sp>
      <p:sp>
        <p:nvSpPr>
          <p:cNvPr id="171" name="Google Shape;171;p18"/>
          <p:cNvSpPr txBox="1"/>
          <p:nvPr/>
        </p:nvSpPr>
        <p:spPr>
          <a:xfrm>
            <a:off x="9330924" y="1915780"/>
            <a:ext cx="55015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sz="1000"/>
          </a:p>
        </p:txBody>
      </p:sp>
      <p:sp>
        <p:nvSpPr>
          <p:cNvPr id="172" name="Google Shape;172;p18"/>
          <p:cNvSpPr txBox="1"/>
          <p:nvPr/>
        </p:nvSpPr>
        <p:spPr>
          <a:xfrm>
            <a:off x="2310924" y="4087322"/>
            <a:ext cx="55015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sz="1000"/>
          </a:p>
        </p:txBody>
      </p:sp>
      <p:sp>
        <p:nvSpPr>
          <p:cNvPr id="173" name="Google Shape;173;p18"/>
          <p:cNvSpPr txBox="1"/>
          <p:nvPr/>
        </p:nvSpPr>
        <p:spPr>
          <a:xfrm>
            <a:off x="5877469" y="4101432"/>
            <a:ext cx="55015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 sz="1000"/>
          </a:p>
        </p:txBody>
      </p:sp>
      <p:sp>
        <p:nvSpPr>
          <p:cNvPr id="174" name="Google Shape;174;p18"/>
          <p:cNvSpPr txBox="1"/>
          <p:nvPr/>
        </p:nvSpPr>
        <p:spPr>
          <a:xfrm>
            <a:off x="9330923" y="4073212"/>
            <a:ext cx="55015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06</a:t>
            </a:r>
            <a:endParaRPr sz="1000"/>
          </a:p>
        </p:txBody>
      </p:sp>
      <p:sp>
        <p:nvSpPr>
          <p:cNvPr id="175" name="Google Shape;175;p18"/>
          <p:cNvSpPr txBox="1"/>
          <p:nvPr/>
        </p:nvSpPr>
        <p:spPr>
          <a:xfrm>
            <a:off x="1111300" y="2441975"/>
            <a:ext cx="294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Разработка сайта</a:t>
            </a:r>
            <a:endParaRPr/>
          </a:p>
        </p:txBody>
      </p:sp>
      <p:sp>
        <p:nvSpPr>
          <p:cNvPr id="176" name="Google Shape;176;p18"/>
          <p:cNvSpPr/>
          <p:nvPr/>
        </p:nvSpPr>
        <p:spPr>
          <a:xfrm>
            <a:off x="1200587" y="2831381"/>
            <a:ext cx="277082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Комплексная разработка сайтов любой сложности (лендинг, многостраничный или интернет магазин)</a:t>
            </a:r>
            <a:endParaRPr/>
          </a:p>
        </p:txBody>
      </p:sp>
      <p:sp>
        <p:nvSpPr>
          <p:cNvPr id="177" name="Google Shape;177;p18"/>
          <p:cNvSpPr txBox="1"/>
          <p:nvPr/>
        </p:nvSpPr>
        <p:spPr>
          <a:xfrm>
            <a:off x="1200663" y="4689850"/>
            <a:ext cx="294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Разработка ПО</a:t>
            </a:r>
            <a:endParaRPr/>
          </a:p>
        </p:txBody>
      </p:sp>
      <p:sp>
        <p:nvSpPr>
          <p:cNvPr id="178" name="Google Shape;178;p18"/>
          <p:cNvSpPr/>
          <p:nvPr/>
        </p:nvSpPr>
        <p:spPr>
          <a:xfrm>
            <a:off x="1289913" y="5079249"/>
            <a:ext cx="277082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Разработка сложного программного обеспечения.</a:t>
            </a:r>
            <a:endParaRPr/>
          </a:p>
        </p:txBody>
      </p:sp>
      <p:sp>
        <p:nvSpPr>
          <p:cNvPr id="179" name="Google Shape;179;p18"/>
          <p:cNvSpPr txBox="1"/>
          <p:nvPr/>
        </p:nvSpPr>
        <p:spPr>
          <a:xfrm>
            <a:off x="4621350" y="2441975"/>
            <a:ext cx="294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IOS и Android</a:t>
            </a:r>
            <a:endParaRPr/>
          </a:p>
        </p:txBody>
      </p:sp>
      <p:sp>
        <p:nvSpPr>
          <p:cNvPr id="180" name="Google Shape;180;p18"/>
          <p:cNvSpPr/>
          <p:nvPr/>
        </p:nvSpPr>
        <p:spPr>
          <a:xfrm>
            <a:off x="4710586" y="2831381"/>
            <a:ext cx="277082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Разработка мобильных приложений на операционные системы IOS и Андроид</a:t>
            </a:r>
            <a:endParaRPr/>
          </a:p>
        </p:txBody>
      </p:sp>
      <p:sp>
        <p:nvSpPr>
          <p:cNvPr id="181" name="Google Shape;181;p18"/>
          <p:cNvSpPr txBox="1"/>
          <p:nvPr/>
        </p:nvSpPr>
        <p:spPr>
          <a:xfrm>
            <a:off x="8131350" y="2423800"/>
            <a:ext cx="294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Маркетинг</a:t>
            </a:r>
            <a:endParaRPr/>
          </a:p>
        </p:txBody>
      </p:sp>
      <p:sp>
        <p:nvSpPr>
          <p:cNvPr id="182" name="Google Shape;182;p18"/>
          <p:cNvSpPr/>
          <p:nvPr/>
        </p:nvSpPr>
        <p:spPr>
          <a:xfrm>
            <a:off x="8220586" y="2813207"/>
            <a:ext cx="277082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Настройка SEO, контекстная реклама в Google</a:t>
            </a:r>
            <a:endParaRPr/>
          </a:p>
        </p:txBody>
      </p:sp>
      <p:sp>
        <p:nvSpPr>
          <p:cNvPr id="183" name="Google Shape;183;p18"/>
          <p:cNvSpPr txBox="1"/>
          <p:nvPr/>
        </p:nvSpPr>
        <p:spPr>
          <a:xfrm>
            <a:off x="4621350" y="4683875"/>
            <a:ext cx="294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 - </a:t>
            </a:r>
            <a:r>
              <a:rPr b="1"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Интеллект</a:t>
            </a:r>
            <a:endParaRPr/>
          </a:p>
        </p:txBody>
      </p:sp>
      <p:sp>
        <p:nvSpPr>
          <p:cNvPr id="184" name="Google Shape;184;p18"/>
          <p:cNvSpPr/>
          <p:nvPr/>
        </p:nvSpPr>
        <p:spPr>
          <a:xfrm>
            <a:off x="4710586" y="5073281"/>
            <a:ext cx="277082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Разработка </a:t>
            </a: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искусственного</a:t>
            </a: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интеллекта, </a:t>
            </a: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его обучение и внедрение.</a:t>
            </a:r>
            <a:endParaRPr/>
          </a:p>
        </p:txBody>
      </p:sp>
      <p:sp>
        <p:nvSpPr>
          <p:cNvPr id="185" name="Google Shape;185;p18"/>
          <p:cNvSpPr txBox="1"/>
          <p:nvPr/>
        </p:nvSpPr>
        <p:spPr>
          <a:xfrm>
            <a:off x="8220575" y="4682600"/>
            <a:ext cx="277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VR/AR - Технологии</a:t>
            </a:r>
            <a:endParaRPr/>
          </a:p>
        </p:txBody>
      </p:sp>
      <p:sp>
        <p:nvSpPr>
          <p:cNvPr id="186" name="Google Shape;186;p18"/>
          <p:cNvSpPr/>
          <p:nvPr/>
        </p:nvSpPr>
        <p:spPr>
          <a:xfrm>
            <a:off x="8220586" y="5071999"/>
            <a:ext cx="277082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Разработка технологий виртуальной и дополненной реальности.</a:t>
            </a:r>
            <a:endParaRPr/>
          </a:p>
        </p:txBody>
      </p:sp>
      <p:sp>
        <p:nvSpPr>
          <p:cNvPr id="187" name="Google Shape;187;p18"/>
          <p:cNvSpPr txBox="1"/>
          <p:nvPr/>
        </p:nvSpPr>
        <p:spPr>
          <a:xfrm>
            <a:off x="988350" y="436000"/>
            <a:ext cx="102153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Какие услуги мы оказываем?</a:t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9"/>
          <p:cNvSpPr txBox="1"/>
          <p:nvPr>
            <p:ph type="title"/>
          </p:nvPr>
        </p:nvSpPr>
        <p:spPr>
          <a:xfrm>
            <a:off x="532800" y="0"/>
            <a:ext cx="11126400" cy="8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ru-RU"/>
              <a:t>Последние работы нашей команды</a:t>
            </a:r>
            <a:endParaRPr b="1"/>
          </a:p>
        </p:txBody>
      </p:sp>
      <p:graphicFrame>
        <p:nvGraphicFramePr>
          <p:cNvPr id="193" name="Google Shape;193;p19"/>
          <p:cNvGraphicFramePr/>
          <p:nvPr/>
        </p:nvGraphicFramePr>
        <p:xfrm>
          <a:off x="-12" y="843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{F1E23E4B-3938-4C09-9F1D-D00362D4E518}</a:tableStyleId>
              </a:tblPr>
              <a:tblGrid>
                <a:gridCol w="532800"/>
                <a:gridCol w="2135850"/>
                <a:gridCol w="1612075"/>
                <a:gridCol w="3046000"/>
                <a:gridCol w="4865275"/>
              </a:tblGrid>
              <a:tr h="485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/>
                        <a:t>Nо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/>
                        <a:t>Business type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ru-RU" sz="1800"/>
                        <a:t>Type of service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ru-RU" sz="1800"/>
                        <a:t>Link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ru-RU" sz="1800"/>
                        <a:t>Result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4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01.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Real Estate Agency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Создание сайта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3"/>
                        </a:rPr>
                        <a:t>www.izihouse.com.ua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Разработка сайта для успешной компании по элитной недвижимости.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514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02.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School Real Estate Agency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AI - 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4"/>
                        </a:rPr>
                        <a:t>t.me/izihousesalebot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ru-RU"/>
                        <a:t>155</a:t>
                      </a:r>
                      <a:r>
                        <a:rPr lang="ru-RU"/>
                        <a:t>0+ регистраций на курсах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2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03.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School Real Estate Agency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AI - 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5"/>
                        </a:rPr>
                        <a:t>t.me/izistart_bot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3</a:t>
                      </a:r>
                      <a:r>
                        <a:rPr lang="ru-RU"/>
                        <a:t>00+ обученных сотрудников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721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04.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Интернет магазин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SEO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6"/>
                        </a:rPr>
                        <a:t>https://docs.google.com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Интернет-магазин товаров для будущих мам. От 150 до 1200 посетителей в сутки с органики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6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05.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Государственные закупки - тендеры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SEO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7"/>
                        </a:rPr>
                        <a:t>https://docs.google.com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с 0 до 700 человек в сутки с поиска за 9 месяцев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602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06.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Ремонт Apple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ru-RU"/>
                        <a:t>SEO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8"/>
                        </a:rPr>
                        <a:t>https://docs.google.com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Увеличение трафика сайта по ремонту гаджетов Apple в 2 раза за 8 месяцев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2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07.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Кондитерская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ru-RU"/>
                        <a:t>SEO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9"/>
                        </a:rPr>
                        <a:t>https://docs.google.com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Продвижение сайта по созданию авторских тортов, увеличение потока клиентов в несколько  раз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68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08.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/>
                        <a:t>Сотовый оператор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ru-RU"/>
                        <a:t>Разработка </a:t>
                      </a:r>
                      <a:br>
                        <a:rPr lang="ru-RU"/>
                      </a:br>
                      <a:r>
                        <a:rPr lang="ru-RU"/>
                        <a:t>IOS - Apps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10"/>
                        </a:rPr>
                        <a:t>https://apps.apple.com/ru/app/altel/id1357658317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Компания улучшила клиентский сервис и подняла продажи услуг.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47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09.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Медицина 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Разработка </a:t>
                      </a:r>
                      <a:br>
                        <a:rPr lang="ru-RU"/>
                      </a:br>
                      <a:r>
                        <a:rPr lang="ru-RU"/>
                        <a:t>IOS - Apps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11"/>
                        </a:rPr>
                        <a:t>https://apps.apple.com/us/app/onetouch-reveal/id651293599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Номер 109 в apple store.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8" name="Google Shape;198;p20"/>
          <p:cNvGraphicFramePr/>
          <p:nvPr/>
        </p:nvGraphicFramePr>
        <p:xfrm>
          <a:off x="-12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{F1E23E4B-3938-4C09-9F1D-D00362D4E518}</a:tableStyleId>
              </a:tblPr>
              <a:tblGrid>
                <a:gridCol w="503325"/>
                <a:gridCol w="2356275"/>
                <a:gridCol w="1704450"/>
                <a:gridCol w="2874800"/>
                <a:gridCol w="4753150"/>
              </a:tblGrid>
              <a:tr h="409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/>
                        <a:t>Nо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/>
                        <a:t>Business type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ru-RU" sz="1800"/>
                        <a:t>Type of service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ru-RU" sz="1800"/>
                        <a:t>Link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ru-RU" sz="1800"/>
                        <a:t>Result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9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10.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/>
                        <a:t>Сотовый оператор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/>
                        <a:t>Разработка </a:t>
                      </a:r>
                      <a:br>
                        <a:rPr lang="ru-RU"/>
                      </a:br>
                      <a:r>
                        <a:rPr lang="ru-RU"/>
                        <a:t>IOS - Apps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3"/>
                        </a:rPr>
                        <a:t>https://apps.apple.com/hr/app/tele2/id1436439557?l=hr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/>
                        <a:t>Компания повысила клиентский сервис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529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11.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TV - Mobile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Разработка </a:t>
                      </a:r>
                      <a:br>
                        <a:rPr lang="ru-RU"/>
                      </a:br>
                      <a:r>
                        <a:rPr lang="ru-RU"/>
                        <a:t>IOS - Apps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4"/>
                        </a:rPr>
                        <a:t>https://apps.apple.com/ch/app/wilmaa-tv/id359599766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Отличный рейтинг, более 30,000 скачиваний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47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12.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Соцсеть по интересам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Разработка </a:t>
                      </a:r>
                      <a:br>
                        <a:rPr lang="ru-RU"/>
                      </a:br>
                      <a:r>
                        <a:rPr lang="ru-RU"/>
                        <a:t>IOS - Apps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5"/>
                        </a:rPr>
                        <a:t>https://apps.apple.com/ua/app/mnassa-%D9%85%D9%86%D8%B5-%D8%A9/id1137168880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Компания прекрасно монетизирует приложение.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747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13.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/>
                        <a:t>Творчество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UX/UI-Design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6"/>
                        </a:rPr>
                        <a:t>https://www.behance.net/gallery/95593471/Art-Workshop-online-store-UXUI-design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/>
                        <a:t>Обновление дизайна на сайте.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47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14.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/>
                        <a:t>Фотограф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UX/UI-Design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7"/>
                        </a:rPr>
                        <a:t>https://www.behance.net/gallery/95200985/Landing-page-for-photographer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Дизайн при создании сайта.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529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15.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School Real Estate Agency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AI - 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8"/>
                        </a:rPr>
                        <a:t>https://t.me/IZIHouseMasterBot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Робот(чат-бот)  для автоматизации курса обучения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414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16.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School Sales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AI - 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9"/>
                        </a:rPr>
                        <a:t>https://t.me/sm_school_bot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Робот(чат-бот)  для автоматизации курса обучения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67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17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ITCAPITAL School 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AI - 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10"/>
                        </a:rPr>
                        <a:t>https://t.me/ITCapitalRegBot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Чат-бот для автоматической регистрации участников курсов обучения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76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18.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ITCAPITAL School 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AI - 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11"/>
                        </a:rPr>
                        <a:t>https://t.me/ITCapital_ITSalesManager_bot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Робот(чат-бот)  для обучения по международным продажам в ИТ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33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19.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ITCAPITAL School 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AI - 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12"/>
                        </a:rPr>
                        <a:t>https://t.me/OpenITCompanyBot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Чат-бот обучает как открыть свою ИТ-компанию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94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20.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ITCAPITAL School 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AI - 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13"/>
                        </a:rPr>
                        <a:t>https://t.me/ITCapitalKursTG_Bot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Чат-бот обучает как создавать чат-ботов.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000000"/>
                          </a:solidFill>
                        </a:rPr>
                        <a:t>21.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ITCAPITAL School Bot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000000"/>
                          </a:solidFill>
                        </a:rPr>
                        <a:t>AI - bot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14"/>
                        </a:rPr>
                        <a:t>https://t.me/ITCapital_TrainingSM_Bot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>
                          <a:solidFill>
                            <a:srgbClr val="000000"/>
                          </a:solidFill>
                        </a:rPr>
                        <a:t>Чат-бот который обучает персонал компании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" name="Google Shape;203;p21"/>
          <p:cNvGraphicFramePr/>
          <p:nvPr/>
        </p:nvGraphicFramePr>
        <p:xfrm>
          <a:off x="-12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{F1E23E4B-3938-4C09-9F1D-D00362D4E518}</a:tableStyleId>
              </a:tblPr>
              <a:tblGrid>
                <a:gridCol w="503300"/>
                <a:gridCol w="2356300"/>
                <a:gridCol w="1704450"/>
                <a:gridCol w="2874800"/>
                <a:gridCol w="4753150"/>
              </a:tblGrid>
              <a:tr h="388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/>
                        <a:t>Nо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/>
                        <a:t>Business type</a:t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ru-RU" sz="1800"/>
                        <a:t>Type of service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ru-RU" sz="1800"/>
                        <a:t>Link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alibri"/>
                        <a:buNone/>
                      </a:pPr>
                      <a:r>
                        <a:rPr lang="ru-RU" sz="1800"/>
                        <a:t>Result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0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22.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IT-Компания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Разработка сайта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3"/>
                        </a:rPr>
                        <a:t>https://itcapit.com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Разработан сайт для корпорации с группой компаний </a:t>
                      </a:r>
                      <a:r>
                        <a:rPr lang="ru-RU"/>
                        <a:t>(it, invest fund, charity, school, cyber-shop).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983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23.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IT-Школа онлайн обучения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Google ADS</a:t>
                      </a:r>
                      <a:br>
                        <a:rPr lang="ru-RU"/>
                      </a:br>
                      <a:r>
                        <a:rPr lang="ru-RU"/>
                        <a:t>marketing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4"/>
                        </a:rPr>
                        <a:t>https://docs.google.com/presentation/d/18GRhhUT4RDb9p_VWrDZeNMkJNBYiKr5h1pQiGw2cte8/edit?usp=sharing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За </a:t>
                      </a:r>
                      <a:r>
                        <a:rPr lang="ru-RU"/>
                        <a:t>$105, получено  816 переходов на сайт и 25 продаж на сумму $5000+  (Цена 1 клика = $ 0.12 ).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983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24.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Школа обучения в сфере недвижимости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Google ADS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marketing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5"/>
                        </a:rPr>
                        <a:t>https://docs.google.com/presentation/d/1KRevoh2bNFNA98-IqNeZG-5JYsHAh-CwtreoYWH6ohE/edit?usp=sharing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За $164,, получено  1724 переходов на сайт и 90 продаж на сумму $16,200+  (Цена 1 клика = $ 0.10 ).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602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25.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Сайт для фотографа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Разработка сайта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6"/>
                        </a:rPr>
                        <a:t>https://ohromiy-photos.com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Разработка сайта под ключ  для фотографа.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602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26.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Интернет-магазин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Доработка сайта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7"/>
                        </a:rPr>
                        <a:t>https://itcapit.com/shop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Встроен в готовый сайт интернет-магазин 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540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27.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ИТ-Бизнес / Sip - Телефония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/>
                        <a:t>Разработка Apps</a:t>
                      </a:r>
                      <a:br>
                        <a:rPr lang="ru-RU"/>
                      </a:br>
                      <a:r>
                        <a:rPr lang="ru-RU"/>
                        <a:t>Android 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8"/>
                        </a:rPr>
                        <a:t>https://play.google.com/store/apps/details?id=ru.telezon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Кастомизация мобильного приложения на платформе Android Sip - сервис телефонии Telezon.ru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540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28.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/>
                        <a:t>ИТ-Бизнес / Sip - Телефония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/>
                        <a:t>Разработка Apps</a:t>
                      </a:r>
                      <a:br>
                        <a:rPr lang="ru-RU"/>
                      </a:br>
                      <a:r>
                        <a:rPr lang="ru-RU"/>
                        <a:t>IOS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9"/>
                        </a:rPr>
                        <a:t>https://apps.apple.com/us/app/id1605954451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/>
                        <a:t>Кастомизация мобильного приложения на платформе Android Sip - сервис телефонии Telezon.ru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22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29.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/>
                        <a:t>Гостиничный бизнес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/>
                        <a:t>Разработка </a:t>
                      </a:r>
                      <a:br>
                        <a:rPr lang="ru-RU"/>
                      </a:br>
                      <a:r>
                        <a:rPr lang="ru-RU"/>
                        <a:t>AI - bot (чат-бот)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chemeClr val="hlink"/>
                          </a:solidFill>
                          <a:hlinkClick r:id="rId10"/>
                        </a:rPr>
                        <a:t>https://t.me/Hotelua_bot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/>
                        <a:t>Мультиязычный бот автоматизирует работу гостиницы, бронь номера, заказ еды в номер и др.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53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30.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ED7D3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Маркетплейс Роботов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E-Commerce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u="sng">
                          <a:solidFill>
                            <a:srgbClr val="0563C1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https://www.roboasis.com/</a:t>
                      </a:r>
                      <a:endParaRPr sz="17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Онлайн маркетплейс по продаже роботов в США.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D7D3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E6E6"/>
                    </a:solidFill>
                  </a:tcPr>
                </a:tc>
              </a:tr>
              <a:tr h="322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31.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22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/>
                        <a:t>32.</a:t>
                      </a:r>
                      <a:endParaRPr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6700" y="0"/>
            <a:ext cx="10215300" cy="682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2"/>
          <p:cNvSpPr/>
          <p:nvPr/>
        </p:nvSpPr>
        <p:spPr>
          <a:xfrm rot="10800000">
            <a:off x="0" y="-59089"/>
            <a:ext cx="7512001" cy="6976184"/>
          </a:xfrm>
          <a:custGeom>
            <a:rect b="b" l="l" r="r" t="t"/>
            <a:pathLst>
              <a:path extrusionOk="0" h="6976184" w="7512001">
                <a:moveTo>
                  <a:pt x="7512001" y="6976184"/>
                </a:moveTo>
                <a:lnTo>
                  <a:pt x="7471158" y="6914835"/>
                </a:lnTo>
                <a:lnTo>
                  <a:pt x="0" y="6914835"/>
                </a:lnTo>
                <a:lnTo>
                  <a:pt x="2882430" y="0"/>
                </a:lnTo>
                <a:lnTo>
                  <a:pt x="2920480" y="56832"/>
                </a:lnTo>
                <a:lnTo>
                  <a:pt x="7512001" y="5683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2"/>
          <p:cNvSpPr/>
          <p:nvPr/>
        </p:nvSpPr>
        <p:spPr>
          <a:xfrm>
            <a:off x="10487078" y="2895296"/>
            <a:ext cx="1734000" cy="3962700"/>
          </a:xfrm>
          <a:prstGeom prst="triangle">
            <a:avLst>
              <a:gd fmla="val 10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bout ITCAPITAL:&#10;ℹ️ WebSite:&#10;https://www.itcapit.com&#10;ℹ️ FaceBook:&#10;https://fb.me/itcapit&#10;ℹ️ Instagram:&#10;https://www.instagram.com/itcapit&#10;ℹ️ YouTube:&#10;https://www.youtube.com/channel/UC8u7Pjas541iwGtnIqjbDWQ?sub_confirmation=1&#10;ℹ️ Twitter:&#10;https://twitter.com/ITCapit&#10;ℹ️ Linkedin:&#10;https://www.linkedin.com/company/itcapit&#10;ℹ️ Telegram:&#10;https://t.me/itcapit&#10;&#10;ℹ️ Инвест фонд ITCAPITAL INVEST:&#10;https://www.itcapit.com/invest&#10;ℹ️ Благотворительный фонд ITCAPITAL CHARITY:&#10;https://www.itcapit.com/charity&#10;ℹ️ Школа обучения ITCAPITAL SCHOOL:&#10;https://www.itcapit.com/school&#10;&#10;📧 itcapital.official@gmail.com&#10;&#10;#itcapital #itcapit #it #itschool #itdeveloper&#10;&#10;Канал IT-Компании ITCAPITAL про ит-бизнес из Украины на международный рынок." id="211" name="Google Shape;211;p22" title="Итог 2021 года и План на 2022 год в компании ITCAPITAL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69563" y="988575"/>
            <a:ext cx="7633867" cy="572542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2"/>
          <p:cNvSpPr txBox="1"/>
          <p:nvPr/>
        </p:nvSpPr>
        <p:spPr>
          <a:xfrm>
            <a:off x="988350" y="0"/>
            <a:ext cx="102153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Итоги 2021 года и план на 2022 год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213" name="Google Shape;213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8924" y="4975772"/>
            <a:ext cx="1206001" cy="1206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8924" y="3068647"/>
            <a:ext cx="1206001" cy="1206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8924" y="1161522"/>
            <a:ext cx="1206001" cy="1206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6700" y="0"/>
            <a:ext cx="10215300" cy="682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3"/>
          <p:cNvSpPr/>
          <p:nvPr/>
        </p:nvSpPr>
        <p:spPr>
          <a:xfrm rot="10800000">
            <a:off x="0" y="-59089"/>
            <a:ext cx="7512001" cy="6976184"/>
          </a:xfrm>
          <a:custGeom>
            <a:rect b="b" l="l" r="r" t="t"/>
            <a:pathLst>
              <a:path extrusionOk="0" h="6976184" w="7512001">
                <a:moveTo>
                  <a:pt x="7512001" y="6976184"/>
                </a:moveTo>
                <a:lnTo>
                  <a:pt x="7471158" y="6914835"/>
                </a:lnTo>
                <a:lnTo>
                  <a:pt x="0" y="6914835"/>
                </a:lnTo>
                <a:lnTo>
                  <a:pt x="2882430" y="0"/>
                </a:lnTo>
                <a:lnTo>
                  <a:pt x="2920480" y="56832"/>
                </a:lnTo>
                <a:lnTo>
                  <a:pt x="7512001" y="5683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3"/>
          <p:cNvSpPr/>
          <p:nvPr/>
        </p:nvSpPr>
        <p:spPr>
          <a:xfrm>
            <a:off x="10487078" y="2895296"/>
            <a:ext cx="1734000" cy="3962700"/>
          </a:xfrm>
          <a:prstGeom prst="triangle">
            <a:avLst>
              <a:gd fmla="val 10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3"/>
          <p:cNvSpPr txBox="1"/>
          <p:nvPr/>
        </p:nvSpPr>
        <p:spPr>
          <a:xfrm>
            <a:off x="988350" y="0"/>
            <a:ext cx="102153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Итоги 2022 года и план на 2023 год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224" name="Google Shape;224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8924" y="4975772"/>
            <a:ext cx="1206001" cy="1206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8924" y="3068647"/>
            <a:ext cx="1206001" cy="1206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8924" y="1161522"/>
            <a:ext cx="1206001" cy="12060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По нашей традиции уже проведено ежегодное совещание и опубликованы результаты компании за 2022 год и поставлены цели компании на 2023 год.&#10;&#10;About ITCAPITAL:&#10;ℹ️ WebSite:&#10;https://www.itcapit.com&#10;ℹ️ FaceBook:&#10;https://fb.me/itcapit&#10;ℹ️ Instagram:&#10;https://www.instagram.com/itcapit&#10;ℹ️ YouTube:&#10;https://www.youtube.com/channel/UC8u7Pjas541iwGtnIqjbDWQ?sub_confirmation=1&#10;ℹ️ Twitter:&#10;https://twitter.com/ITCapit&#10;ℹ️ Linkedin:&#10;https://www.linkedin.com/company/itcapit&#10;ℹ️ Telegram:&#10;https://t.me/itcapit&#10;&#10;ℹ️ Инвест фонд ITCAPITAL INVEST:&#10;https://www.itcapit.com/invest&#10;ℹ️ Благотворительный фонд ITCAPITAL CHARITY:&#10;https://www.itcapit.com/charity_funds&#10;ℹ️ Школа обучения ITCAPITAL SCHOOL:&#10;https://www.itcapit.com/school&#10;&#10;📧 itcapital.official@gmail.com&#10;&#10;#itcapital #itcapit #it #itschool #itdeveloper&#10;&#10;Канал IT-Компании ITCAPITAL про ит-бизнес из Украины на международный рынок." id="227" name="Google Shape;227;p23" title="Итоги компании за 2022 год и Планы на 2023 год от CEO | ITCAPITAL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69575" y="994819"/>
            <a:ext cx="7633850" cy="57253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