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FF00"/>
    <a:srgbClr val="233D25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64A1D30-F25E-496B-AA17-C821B8B83222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7ED0885-6BFE-4952-B5BA-7FA7CF9C6C0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990656" cy="3240360"/>
          </a:xfrm>
        </p:spPr>
        <p:txBody>
          <a:bodyPr>
            <a:normAutofit/>
          </a:bodyPr>
          <a:lstStyle/>
          <a:p>
            <a:pPr lvl="0"/>
            <a:r>
              <a:rPr lang="uk-UA" sz="31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Нав'язливі стани. Істеричний невроз і конверсійні розлади. Істеричний припадок. Форми прояву істеричного неврозу. Депресивний невроз.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67245"/>
            <a:ext cx="4600575" cy="314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07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844824"/>
            <a:ext cx="8496943" cy="2568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Нав’язливі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думки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виникають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всупереч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бажанню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людини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Вона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позбутися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самостійно.Нав’язливі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думки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дуже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різноманітні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Як правило, вони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пов’язані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страхами і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фобіями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Вони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безглузді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заважають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вести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нормальний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спосіб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життя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b="1" u="sng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Нав'язливі стани</a:t>
            </a:r>
            <a:endParaRPr lang="ru-RU" b="1" u="sng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4149080"/>
            <a:ext cx="2571750" cy="257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413108"/>
            <a:ext cx="3312368" cy="22082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258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429000"/>
            <a:ext cx="8092421" cy="30243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Нав’язливі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думки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бувають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конкретними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розпливчастими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Конкретні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нав’язливості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викликають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напади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тривожності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призводять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особистісної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деформації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Розпливчасті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думки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змушують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людин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перебувати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постійній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тривозі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дуже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вимотує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 не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дає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займатися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повсякденними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справами.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2656"/>
            <a:ext cx="374441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18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204865"/>
            <a:ext cx="7812856" cy="2304256"/>
          </a:xfrm>
        </p:spPr>
        <p:txBody>
          <a:bodyPr/>
          <a:lstStyle/>
          <a:p>
            <a:pPr marL="0" indent="0">
              <a:buNone/>
            </a:pPr>
            <a:r>
              <a:rPr lang="ru-RU" i="1" u="sng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Істеричний</a:t>
            </a:r>
            <a:r>
              <a:rPr lang="ru-RU" i="1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невроз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простіше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кажучи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u="sng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істерія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один з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видів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невротичного стану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людини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характеризується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демонстративними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проявами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емоційних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реакцій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наприклад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сміх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сльози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крик),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судомами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паралічами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втратою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чутливості</a:t>
            </a:r>
            <a:r>
              <a:rPr lang="ru-RU" dirty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 smtClean="0">
                <a:solidFill>
                  <a:srgbClr val="233D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галюцинаціями</a:t>
            </a:r>
            <a:endParaRPr lang="ru-RU" dirty="0">
              <a:solidFill>
                <a:srgbClr val="233D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uk-UA" b="1" u="sng" dirty="0">
                <a:solidFill>
                  <a:srgbClr val="FFFF00"/>
                </a:solidFill>
              </a:rPr>
              <a:t>Істеричний невроз і конверсійні </a:t>
            </a:r>
            <a:r>
              <a:rPr lang="uk-UA" b="1" u="sng" dirty="0" smtClean="0">
                <a:solidFill>
                  <a:srgbClr val="FFFF00"/>
                </a:solidFill>
              </a:rPr>
              <a:t>розлади</a:t>
            </a:r>
            <a:endParaRPr lang="ru-RU" b="1" u="sng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77072"/>
            <a:ext cx="2913022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541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2675467"/>
            <a:ext cx="9036496" cy="345069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Конверсійн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розлад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представлено 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вигляді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втрати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деформації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моторної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сенсорної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функції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вказує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фізіологічні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насправді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ніяких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фізичних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виявляється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7891">
            <a:off x="323528" y="4221088"/>
            <a:ext cx="27051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0759">
            <a:off x="6421110" y="4328341"/>
            <a:ext cx="2143061" cy="213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2656"/>
            <a:ext cx="3564434" cy="23762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132856"/>
            <a:ext cx="7956872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u="sng" dirty="0" err="1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Істеричний</a:t>
            </a:r>
            <a:r>
              <a:rPr lang="ru-RU" i="1" u="sng" dirty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припадок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симптоми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якого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досить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просто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відрізнити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інших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захворювань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подібного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типу,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дуже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явище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 у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так і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дорослих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Прояви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цього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захворювання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можуть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бути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найрізноманітнішими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Воно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ховатися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симптомами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інсульту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епілепсії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абстинентного синдрому.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b="1" u="sng" dirty="0">
                <a:solidFill>
                  <a:srgbClr val="FF0000"/>
                </a:solidFill>
              </a:rPr>
              <a:t>Істеричний припадок</a:t>
            </a:r>
            <a:endParaRPr lang="ru-RU" b="1" u="sng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149080"/>
            <a:ext cx="2304256" cy="2586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5144"/>
            <a:ext cx="4476750" cy="18607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980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892" y="2492896"/>
            <a:ext cx="7408333" cy="1545621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1. </a:t>
            </a:r>
            <a:r>
              <a:rPr lang="ru-RU" b="1" dirty="0" err="1" smtClean="0">
                <a:solidFill>
                  <a:srgbClr val="7030A0"/>
                </a:solidFill>
              </a:rPr>
              <a:t>Вегетативні</a:t>
            </a:r>
            <a:r>
              <a:rPr lang="ru-RU" b="1" dirty="0" smtClean="0">
                <a:solidFill>
                  <a:srgbClr val="7030A0"/>
                </a:solidFill>
              </a:rPr>
              <a:t>;</a:t>
            </a:r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2. </a:t>
            </a:r>
            <a:r>
              <a:rPr lang="ru-RU" b="1" dirty="0" err="1">
                <a:solidFill>
                  <a:srgbClr val="7030A0"/>
                </a:solidFill>
              </a:rPr>
              <a:t>Рухові</a:t>
            </a:r>
            <a:r>
              <a:rPr lang="ru-RU" b="1" dirty="0">
                <a:solidFill>
                  <a:srgbClr val="7030A0"/>
                </a:solidFill>
              </a:rPr>
              <a:t>: (</a:t>
            </a:r>
            <a:r>
              <a:rPr lang="ru-RU" b="1" dirty="0" err="1">
                <a:solidFill>
                  <a:srgbClr val="7030A0"/>
                </a:solidFill>
              </a:rPr>
              <a:t>дисоціативні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розлади</a:t>
            </a:r>
            <a:r>
              <a:rPr lang="ru-RU" b="1" dirty="0">
                <a:solidFill>
                  <a:srgbClr val="7030A0"/>
                </a:solidFill>
              </a:rPr>
              <a:t> моторики</a:t>
            </a:r>
            <a:r>
              <a:rPr lang="ru-RU" b="1" dirty="0" smtClean="0">
                <a:solidFill>
                  <a:srgbClr val="7030A0"/>
                </a:solidFill>
              </a:rPr>
              <a:t>);</a:t>
            </a:r>
          </a:p>
          <a:p>
            <a:r>
              <a:rPr lang="ru-RU" b="1" dirty="0">
                <a:solidFill>
                  <a:srgbClr val="7030A0"/>
                </a:solidFill>
              </a:rPr>
              <a:t>3.Сенсорні: (</a:t>
            </a:r>
            <a:r>
              <a:rPr lang="ru-RU" b="1" dirty="0" err="1">
                <a:solidFill>
                  <a:srgbClr val="7030A0"/>
                </a:solidFill>
              </a:rPr>
              <a:t>дисоціативна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анестезія</a:t>
            </a:r>
            <a:r>
              <a:rPr lang="ru-RU" b="1" dirty="0" smtClean="0">
                <a:solidFill>
                  <a:srgbClr val="7030A0"/>
                </a:solidFill>
              </a:rPr>
              <a:t>).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u="sng" dirty="0"/>
              <a:t>Форми прояву істеричного неврозу</a:t>
            </a:r>
            <a:endParaRPr lang="ru-RU" b="1" u="sng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40768"/>
            <a:ext cx="2592288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93096"/>
            <a:ext cx="2703729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408" y="4018014"/>
            <a:ext cx="2619952" cy="2318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24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276872"/>
            <a:ext cx="7624357" cy="2088232"/>
          </a:xfrm>
        </p:spPr>
        <p:txBody>
          <a:bodyPr/>
          <a:lstStyle/>
          <a:p>
            <a:pPr marL="0" indent="0">
              <a:buNone/>
            </a:pPr>
            <a:r>
              <a:rPr lang="uk-UA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Депресивний невроз 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вид невротичного розладу, що характеризується постійно сумним настроєм, гіподинамією і загальної загальмованістю. Депресивний невроз супроводжується вегетативно-соматичними розладами і порушеннями сну.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b="1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Депресивний невроз</a:t>
            </a:r>
            <a:endParaRPr lang="ru-RU" b="1" u="sng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6299">
            <a:off x="467544" y="4293096"/>
            <a:ext cx="3096344" cy="230161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379">
            <a:off x="5148064" y="4219802"/>
            <a:ext cx="2951609" cy="237491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2656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50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396</TotalTime>
  <Words>269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Нав'язливі стани. Істеричний невроз і конверсійні розлади. Істеричний припадок. Форми прояву істеричного неврозу. Депресивний невроз. </vt:lpstr>
      <vt:lpstr>Нав'язливі стани</vt:lpstr>
      <vt:lpstr>Презентация PowerPoint</vt:lpstr>
      <vt:lpstr>Істеричний невроз і конверсійні розлади</vt:lpstr>
      <vt:lpstr>Презентация PowerPoint</vt:lpstr>
      <vt:lpstr>Істеричний припадок</vt:lpstr>
      <vt:lpstr>Форми прояву істеричного неврозу</vt:lpstr>
      <vt:lpstr>Депресивний невроз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Нав'язливі стани. Істеричний невроз і конверсійні розлади. Істеричний припадок. Форми прояву істеричного неврозу. Депресивний невроз.</dc:title>
  <dc:creator>Ira</dc:creator>
  <cp:lastModifiedBy>Ira</cp:lastModifiedBy>
  <cp:revision>11</cp:revision>
  <dcterms:created xsi:type="dcterms:W3CDTF">2018-03-06T14:14:16Z</dcterms:created>
  <dcterms:modified xsi:type="dcterms:W3CDTF">2018-03-07T12:10:32Z</dcterms:modified>
</cp:coreProperties>
</file>