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2D9A5D-7F87-468B-BF7D-C6930CB2F03C}" v="725" dt="2022-05-30T22:22:27.297"/>
    <p1510:client id="{D85C9990-927B-4FCE-932A-25B3103519E2}" v="4" dt="2022-05-30T20:20:12.8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F93BA0-4B54-45AC-9994-FB1FC32CCAE6}" type="doc">
      <dgm:prSet loTypeId="urn:microsoft.com/office/officeart/2005/8/layout/bProcess3" loCatId="process" qsTypeId="urn:microsoft.com/office/officeart/2005/8/quickstyle/simple1" qsCatId="simple" csTypeId="urn:microsoft.com/office/officeart/2005/8/colors/accent6_1" csCatId="accent6"/>
      <dgm:spPr/>
      <dgm:t>
        <a:bodyPr/>
        <a:lstStyle/>
        <a:p>
          <a:endParaRPr lang="en-US"/>
        </a:p>
      </dgm:t>
    </dgm:pt>
    <dgm:pt modelId="{A25C19C4-2FFD-4EE1-8D17-7A2CAE5EA7C8}">
      <dgm:prSet/>
      <dgm:spPr/>
      <dgm:t>
        <a:bodyPr/>
        <a:lstStyle/>
        <a:p>
          <a:r>
            <a:rPr lang="ru-RU" u="sng"/>
            <a:t>Завдання</a:t>
          </a:r>
          <a:endParaRPr lang="en-US"/>
        </a:p>
      </dgm:t>
    </dgm:pt>
    <dgm:pt modelId="{3050D340-F6A3-4CCD-A8F0-BE12B5C9547B}" type="parTrans" cxnId="{B60FF8C7-25E1-4240-90E6-6AA3AE4DD286}">
      <dgm:prSet/>
      <dgm:spPr/>
      <dgm:t>
        <a:bodyPr/>
        <a:lstStyle/>
        <a:p>
          <a:endParaRPr lang="en-US"/>
        </a:p>
      </dgm:t>
    </dgm:pt>
    <dgm:pt modelId="{32565F15-29A2-4731-AAA9-992A763B7EF5}" type="sibTrans" cxnId="{B60FF8C7-25E1-4240-90E6-6AA3AE4DD286}">
      <dgm:prSet/>
      <dgm:spPr/>
      <dgm:t>
        <a:bodyPr/>
        <a:lstStyle/>
        <a:p>
          <a:endParaRPr lang="en-US"/>
        </a:p>
      </dgm:t>
    </dgm:pt>
    <dgm:pt modelId="{14ED38EA-2E2D-4C37-BFCE-F17F23F785B0}">
      <dgm:prSet/>
      <dgm:spPr/>
      <dgm:t>
        <a:bodyPr/>
        <a:lstStyle/>
        <a:p>
          <a:r>
            <a:rPr lang="ru-RU"/>
            <a:t>·прокласти маршрут та провести екскурсії до ландшафтного парку "Знесіння";</a:t>
          </a:r>
          <a:endParaRPr lang="en-US"/>
        </a:p>
      </dgm:t>
    </dgm:pt>
    <dgm:pt modelId="{54C23C1C-741B-4554-9F4A-49457A6156B6}" type="parTrans" cxnId="{2335D414-E8A2-4886-994D-5BB0070950EB}">
      <dgm:prSet/>
      <dgm:spPr/>
      <dgm:t>
        <a:bodyPr/>
        <a:lstStyle/>
        <a:p>
          <a:endParaRPr lang="en-US"/>
        </a:p>
      </dgm:t>
    </dgm:pt>
    <dgm:pt modelId="{61918B30-5EA7-4DC5-AF06-F33EB3E73247}" type="sibTrans" cxnId="{2335D414-E8A2-4886-994D-5BB0070950EB}">
      <dgm:prSet/>
      <dgm:spPr/>
      <dgm:t>
        <a:bodyPr/>
        <a:lstStyle/>
        <a:p>
          <a:endParaRPr lang="en-US"/>
        </a:p>
      </dgm:t>
    </dgm:pt>
    <dgm:pt modelId="{9B3BA8CB-C949-45DE-9544-F90B72CDEE98}">
      <dgm:prSet/>
      <dgm:spPr/>
      <dgm:t>
        <a:bodyPr/>
        <a:lstStyle/>
        <a:p>
          <a:r>
            <a:rPr lang="ru-RU"/>
            <a:t>·скласти дендрологічний опис флори парку;</a:t>
          </a:r>
          <a:endParaRPr lang="en-US"/>
        </a:p>
      </dgm:t>
    </dgm:pt>
    <dgm:pt modelId="{93817D07-33BB-4D83-BA8C-646EB559AF25}" type="parTrans" cxnId="{46FA1500-29E8-49C4-A4E6-52CA34D4F19C}">
      <dgm:prSet/>
      <dgm:spPr/>
      <dgm:t>
        <a:bodyPr/>
        <a:lstStyle/>
        <a:p>
          <a:endParaRPr lang="en-US"/>
        </a:p>
      </dgm:t>
    </dgm:pt>
    <dgm:pt modelId="{31A11B80-1AA0-428B-94A4-3C96638DDC2B}" type="sibTrans" cxnId="{46FA1500-29E8-49C4-A4E6-52CA34D4F19C}">
      <dgm:prSet/>
      <dgm:spPr/>
      <dgm:t>
        <a:bodyPr/>
        <a:lstStyle/>
        <a:p>
          <a:endParaRPr lang="en-US"/>
        </a:p>
      </dgm:t>
    </dgm:pt>
    <dgm:pt modelId="{F7451755-67B3-4672-88D8-7A294E0F0A8E}">
      <dgm:prSet/>
      <dgm:spPr/>
      <dgm:t>
        <a:bodyPr/>
        <a:lstStyle/>
        <a:p>
          <a:r>
            <a:rPr lang="ru-RU"/>
            <a:t>·проаналізувати отримані дані.</a:t>
          </a:r>
          <a:endParaRPr lang="en-US"/>
        </a:p>
      </dgm:t>
    </dgm:pt>
    <dgm:pt modelId="{A2F0A844-8AED-45FB-A71D-3B8AA9DC8C33}" type="parTrans" cxnId="{822E1F09-F461-4D0D-AC37-A2CFE42748F9}">
      <dgm:prSet/>
      <dgm:spPr/>
      <dgm:t>
        <a:bodyPr/>
        <a:lstStyle/>
        <a:p>
          <a:endParaRPr lang="en-US"/>
        </a:p>
      </dgm:t>
    </dgm:pt>
    <dgm:pt modelId="{AE55B19F-9420-4700-B2B9-B1AF9DEC1BA4}" type="sibTrans" cxnId="{822E1F09-F461-4D0D-AC37-A2CFE42748F9}">
      <dgm:prSet/>
      <dgm:spPr/>
      <dgm:t>
        <a:bodyPr/>
        <a:lstStyle/>
        <a:p>
          <a:endParaRPr lang="en-US"/>
        </a:p>
      </dgm:t>
    </dgm:pt>
    <dgm:pt modelId="{FC58F247-FCBF-41D8-8BD1-C91D9ED7341D}" type="pres">
      <dgm:prSet presAssocID="{09F93BA0-4B54-45AC-9994-FB1FC32CCAE6}" presName="Name0" presStyleCnt="0">
        <dgm:presLayoutVars>
          <dgm:dir/>
          <dgm:resizeHandles val="exact"/>
        </dgm:presLayoutVars>
      </dgm:prSet>
      <dgm:spPr/>
    </dgm:pt>
    <dgm:pt modelId="{B6429306-258A-4F8F-B802-14DEEA8EFD2F}" type="pres">
      <dgm:prSet presAssocID="{A25C19C4-2FFD-4EE1-8D17-7A2CAE5EA7C8}" presName="node" presStyleLbl="node1" presStyleIdx="0" presStyleCnt="4">
        <dgm:presLayoutVars>
          <dgm:bulletEnabled val="1"/>
        </dgm:presLayoutVars>
      </dgm:prSet>
      <dgm:spPr/>
    </dgm:pt>
    <dgm:pt modelId="{D7232FFA-68E4-41FC-8845-1AAA8F979885}" type="pres">
      <dgm:prSet presAssocID="{32565F15-29A2-4731-AAA9-992A763B7EF5}" presName="sibTrans" presStyleLbl="sibTrans1D1" presStyleIdx="0" presStyleCnt="3"/>
      <dgm:spPr/>
    </dgm:pt>
    <dgm:pt modelId="{C2CD0BD7-A0B6-471F-A301-9F0E8255B268}" type="pres">
      <dgm:prSet presAssocID="{32565F15-29A2-4731-AAA9-992A763B7EF5}" presName="connectorText" presStyleLbl="sibTrans1D1" presStyleIdx="0" presStyleCnt="3"/>
      <dgm:spPr/>
    </dgm:pt>
    <dgm:pt modelId="{1114DF75-1B2A-48B3-9F87-5983C0E1F506}" type="pres">
      <dgm:prSet presAssocID="{14ED38EA-2E2D-4C37-BFCE-F17F23F785B0}" presName="node" presStyleLbl="node1" presStyleIdx="1" presStyleCnt="4">
        <dgm:presLayoutVars>
          <dgm:bulletEnabled val="1"/>
        </dgm:presLayoutVars>
      </dgm:prSet>
      <dgm:spPr/>
    </dgm:pt>
    <dgm:pt modelId="{863C8361-20C5-4252-A1AF-C2888E3FB883}" type="pres">
      <dgm:prSet presAssocID="{61918B30-5EA7-4DC5-AF06-F33EB3E73247}" presName="sibTrans" presStyleLbl="sibTrans1D1" presStyleIdx="1" presStyleCnt="3"/>
      <dgm:spPr/>
    </dgm:pt>
    <dgm:pt modelId="{17804466-6FF6-4E12-87DB-7CB8A2DDA79F}" type="pres">
      <dgm:prSet presAssocID="{61918B30-5EA7-4DC5-AF06-F33EB3E73247}" presName="connectorText" presStyleLbl="sibTrans1D1" presStyleIdx="1" presStyleCnt="3"/>
      <dgm:spPr/>
    </dgm:pt>
    <dgm:pt modelId="{8DB9396B-DFAC-4A28-855B-4E2DB23C618C}" type="pres">
      <dgm:prSet presAssocID="{9B3BA8CB-C949-45DE-9544-F90B72CDEE98}" presName="node" presStyleLbl="node1" presStyleIdx="2" presStyleCnt="4">
        <dgm:presLayoutVars>
          <dgm:bulletEnabled val="1"/>
        </dgm:presLayoutVars>
      </dgm:prSet>
      <dgm:spPr/>
    </dgm:pt>
    <dgm:pt modelId="{80D224D3-E80C-4C40-9AFF-59F14122750C}" type="pres">
      <dgm:prSet presAssocID="{31A11B80-1AA0-428B-94A4-3C96638DDC2B}" presName="sibTrans" presStyleLbl="sibTrans1D1" presStyleIdx="2" presStyleCnt="3"/>
      <dgm:spPr/>
    </dgm:pt>
    <dgm:pt modelId="{E2BF1E4E-F462-49B0-9DF9-DE2D78F6238C}" type="pres">
      <dgm:prSet presAssocID="{31A11B80-1AA0-428B-94A4-3C96638DDC2B}" presName="connectorText" presStyleLbl="sibTrans1D1" presStyleIdx="2" presStyleCnt="3"/>
      <dgm:spPr/>
    </dgm:pt>
    <dgm:pt modelId="{AE127173-8E91-457E-9758-2212A9CBB6AD}" type="pres">
      <dgm:prSet presAssocID="{F7451755-67B3-4672-88D8-7A294E0F0A8E}" presName="node" presStyleLbl="node1" presStyleIdx="3" presStyleCnt="4">
        <dgm:presLayoutVars>
          <dgm:bulletEnabled val="1"/>
        </dgm:presLayoutVars>
      </dgm:prSet>
      <dgm:spPr/>
    </dgm:pt>
  </dgm:ptLst>
  <dgm:cxnLst>
    <dgm:cxn modelId="{46FA1500-29E8-49C4-A4E6-52CA34D4F19C}" srcId="{09F93BA0-4B54-45AC-9994-FB1FC32CCAE6}" destId="{9B3BA8CB-C949-45DE-9544-F90B72CDEE98}" srcOrd="2" destOrd="0" parTransId="{93817D07-33BB-4D83-BA8C-646EB559AF25}" sibTransId="{31A11B80-1AA0-428B-94A4-3C96638DDC2B}"/>
    <dgm:cxn modelId="{33443B00-A11B-4B60-BA89-0E17249DD830}" type="presOf" srcId="{F7451755-67B3-4672-88D8-7A294E0F0A8E}" destId="{AE127173-8E91-457E-9758-2212A9CBB6AD}" srcOrd="0" destOrd="0" presId="urn:microsoft.com/office/officeart/2005/8/layout/bProcess3"/>
    <dgm:cxn modelId="{B90D4E03-A353-43BD-9770-75F7EF66CB64}" type="presOf" srcId="{A25C19C4-2FFD-4EE1-8D17-7A2CAE5EA7C8}" destId="{B6429306-258A-4F8F-B802-14DEEA8EFD2F}" srcOrd="0" destOrd="0" presId="urn:microsoft.com/office/officeart/2005/8/layout/bProcess3"/>
    <dgm:cxn modelId="{822E1F09-F461-4D0D-AC37-A2CFE42748F9}" srcId="{09F93BA0-4B54-45AC-9994-FB1FC32CCAE6}" destId="{F7451755-67B3-4672-88D8-7A294E0F0A8E}" srcOrd="3" destOrd="0" parTransId="{A2F0A844-8AED-45FB-A71D-3B8AA9DC8C33}" sibTransId="{AE55B19F-9420-4700-B2B9-B1AF9DEC1BA4}"/>
    <dgm:cxn modelId="{79EE1B0B-46D8-49BD-BA96-1AD4AA5C8EA4}" type="presOf" srcId="{31A11B80-1AA0-428B-94A4-3C96638DDC2B}" destId="{E2BF1E4E-F462-49B0-9DF9-DE2D78F6238C}" srcOrd="1" destOrd="0" presId="urn:microsoft.com/office/officeart/2005/8/layout/bProcess3"/>
    <dgm:cxn modelId="{2335D414-E8A2-4886-994D-5BB0070950EB}" srcId="{09F93BA0-4B54-45AC-9994-FB1FC32CCAE6}" destId="{14ED38EA-2E2D-4C37-BFCE-F17F23F785B0}" srcOrd="1" destOrd="0" parTransId="{54C23C1C-741B-4554-9F4A-49457A6156B6}" sibTransId="{61918B30-5EA7-4DC5-AF06-F33EB3E73247}"/>
    <dgm:cxn modelId="{C16E5C41-AB73-4E09-AC1C-A4E51C3E0382}" type="presOf" srcId="{9B3BA8CB-C949-45DE-9544-F90B72CDEE98}" destId="{8DB9396B-DFAC-4A28-855B-4E2DB23C618C}" srcOrd="0" destOrd="0" presId="urn:microsoft.com/office/officeart/2005/8/layout/bProcess3"/>
    <dgm:cxn modelId="{B0CAC966-D450-4610-A937-22C6438C0755}" type="presOf" srcId="{32565F15-29A2-4731-AAA9-992A763B7EF5}" destId="{D7232FFA-68E4-41FC-8845-1AAA8F979885}" srcOrd="0" destOrd="0" presId="urn:microsoft.com/office/officeart/2005/8/layout/bProcess3"/>
    <dgm:cxn modelId="{C020F282-4BBF-45C3-B02F-422A24702145}" type="presOf" srcId="{32565F15-29A2-4731-AAA9-992A763B7EF5}" destId="{C2CD0BD7-A0B6-471F-A301-9F0E8255B268}" srcOrd="1" destOrd="0" presId="urn:microsoft.com/office/officeart/2005/8/layout/bProcess3"/>
    <dgm:cxn modelId="{3D3BA08A-6375-451F-BEC1-5171E1FCEDEA}" type="presOf" srcId="{09F93BA0-4B54-45AC-9994-FB1FC32CCAE6}" destId="{FC58F247-FCBF-41D8-8BD1-C91D9ED7341D}" srcOrd="0" destOrd="0" presId="urn:microsoft.com/office/officeart/2005/8/layout/bProcess3"/>
    <dgm:cxn modelId="{72243296-7A10-449F-9304-015650EAFCB1}" type="presOf" srcId="{61918B30-5EA7-4DC5-AF06-F33EB3E73247}" destId="{17804466-6FF6-4E12-87DB-7CB8A2DDA79F}" srcOrd="1" destOrd="0" presId="urn:microsoft.com/office/officeart/2005/8/layout/bProcess3"/>
    <dgm:cxn modelId="{753E06C2-976C-4963-BCE6-FBDCDA6F37AC}" type="presOf" srcId="{14ED38EA-2E2D-4C37-BFCE-F17F23F785B0}" destId="{1114DF75-1B2A-48B3-9F87-5983C0E1F506}" srcOrd="0" destOrd="0" presId="urn:microsoft.com/office/officeart/2005/8/layout/bProcess3"/>
    <dgm:cxn modelId="{B60FF8C7-25E1-4240-90E6-6AA3AE4DD286}" srcId="{09F93BA0-4B54-45AC-9994-FB1FC32CCAE6}" destId="{A25C19C4-2FFD-4EE1-8D17-7A2CAE5EA7C8}" srcOrd="0" destOrd="0" parTransId="{3050D340-F6A3-4CCD-A8F0-BE12B5C9547B}" sibTransId="{32565F15-29A2-4731-AAA9-992A763B7EF5}"/>
    <dgm:cxn modelId="{2D0ED9CB-5305-4C23-929C-A0C6B6AB485D}" type="presOf" srcId="{31A11B80-1AA0-428B-94A4-3C96638DDC2B}" destId="{80D224D3-E80C-4C40-9AFF-59F14122750C}" srcOrd="0" destOrd="0" presId="urn:microsoft.com/office/officeart/2005/8/layout/bProcess3"/>
    <dgm:cxn modelId="{20C210EB-4059-4CBA-99C5-6EC3C971556C}" type="presOf" srcId="{61918B30-5EA7-4DC5-AF06-F33EB3E73247}" destId="{863C8361-20C5-4252-A1AF-C2888E3FB883}" srcOrd="0" destOrd="0" presId="urn:microsoft.com/office/officeart/2005/8/layout/bProcess3"/>
    <dgm:cxn modelId="{636FF39B-ED0F-4822-98A0-D59493BE238E}" type="presParOf" srcId="{FC58F247-FCBF-41D8-8BD1-C91D9ED7341D}" destId="{B6429306-258A-4F8F-B802-14DEEA8EFD2F}" srcOrd="0" destOrd="0" presId="urn:microsoft.com/office/officeart/2005/8/layout/bProcess3"/>
    <dgm:cxn modelId="{D8E049E4-D0C0-4D32-83DC-B0EFB9F92931}" type="presParOf" srcId="{FC58F247-FCBF-41D8-8BD1-C91D9ED7341D}" destId="{D7232FFA-68E4-41FC-8845-1AAA8F979885}" srcOrd="1" destOrd="0" presId="urn:microsoft.com/office/officeart/2005/8/layout/bProcess3"/>
    <dgm:cxn modelId="{082DC6C3-5516-42A6-8E68-C893DCE135BC}" type="presParOf" srcId="{D7232FFA-68E4-41FC-8845-1AAA8F979885}" destId="{C2CD0BD7-A0B6-471F-A301-9F0E8255B268}" srcOrd="0" destOrd="0" presId="urn:microsoft.com/office/officeart/2005/8/layout/bProcess3"/>
    <dgm:cxn modelId="{C1795DCC-1603-4724-B651-EAB79A3AD2B2}" type="presParOf" srcId="{FC58F247-FCBF-41D8-8BD1-C91D9ED7341D}" destId="{1114DF75-1B2A-48B3-9F87-5983C0E1F506}" srcOrd="2" destOrd="0" presId="urn:microsoft.com/office/officeart/2005/8/layout/bProcess3"/>
    <dgm:cxn modelId="{F172B744-C0B7-4C6F-B656-05965BAD668D}" type="presParOf" srcId="{FC58F247-FCBF-41D8-8BD1-C91D9ED7341D}" destId="{863C8361-20C5-4252-A1AF-C2888E3FB883}" srcOrd="3" destOrd="0" presId="urn:microsoft.com/office/officeart/2005/8/layout/bProcess3"/>
    <dgm:cxn modelId="{ADA93DB7-79B5-4848-A120-9824FD154573}" type="presParOf" srcId="{863C8361-20C5-4252-A1AF-C2888E3FB883}" destId="{17804466-6FF6-4E12-87DB-7CB8A2DDA79F}" srcOrd="0" destOrd="0" presId="urn:microsoft.com/office/officeart/2005/8/layout/bProcess3"/>
    <dgm:cxn modelId="{6C13E62C-A51F-415E-9470-4984ADAFC82A}" type="presParOf" srcId="{FC58F247-FCBF-41D8-8BD1-C91D9ED7341D}" destId="{8DB9396B-DFAC-4A28-855B-4E2DB23C618C}" srcOrd="4" destOrd="0" presId="urn:microsoft.com/office/officeart/2005/8/layout/bProcess3"/>
    <dgm:cxn modelId="{78C38F82-2518-4591-8D73-14E242637892}" type="presParOf" srcId="{FC58F247-FCBF-41D8-8BD1-C91D9ED7341D}" destId="{80D224D3-E80C-4C40-9AFF-59F14122750C}" srcOrd="5" destOrd="0" presId="urn:microsoft.com/office/officeart/2005/8/layout/bProcess3"/>
    <dgm:cxn modelId="{7118F696-9407-4612-96DD-97E2FADAB849}" type="presParOf" srcId="{80D224D3-E80C-4C40-9AFF-59F14122750C}" destId="{E2BF1E4E-F462-49B0-9DF9-DE2D78F6238C}" srcOrd="0" destOrd="0" presId="urn:microsoft.com/office/officeart/2005/8/layout/bProcess3"/>
    <dgm:cxn modelId="{1C902433-10E5-410A-8BA9-6594DF60DBCA}" type="presParOf" srcId="{FC58F247-FCBF-41D8-8BD1-C91D9ED7341D}" destId="{AE127173-8E91-457E-9758-2212A9CBB6AD}" srcOrd="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7257C6-E20B-4ECD-BAB8-7BD69C747AA9}" type="doc">
      <dgm:prSet loTypeId="urn:microsoft.com/office/officeart/2005/8/layout/vList6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FA790F4F-0CAA-4083-B3B5-DE0976D5F134}">
      <dgm:prSet/>
      <dgm:spPr/>
      <dgm:t>
        <a:bodyPr/>
        <a:lstStyle/>
        <a:p>
          <a:pPr rtl="0"/>
          <a:r>
            <a:rPr lang="ru-RU"/>
            <a:t>Матеріали:  </a:t>
          </a:r>
        </a:p>
      </dgm:t>
    </dgm:pt>
    <dgm:pt modelId="{44A57D9D-EBE4-45B5-93EB-6CD632C6E7FF}" type="parTrans" cxnId="{4D7322B2-140A-417D-BAF0-D72778BB5E5C}">
      <dgm:prSet/>
      <dgm:spPr/>
      <dgm:t>
        <a:bodyPr/>
        <a:lstStyle/>
        <a:p>
          <a:endParaRPr lang="en-US"/>
        </a:p>
      </dgm:t>
    </dgm:pt>
    <dgm:pt modelId="{CE02899E-2AB7-4C6E-8203-003F201DB4D5}" type="sibTrans" cxnId="{4D7322B2-140A-417D-BAF0-D72778BB5E5C}">
      <dgm:prSet/>
      <dgm:spPr/>
      <dgm:t>
        <a:bodyPr/>
        <a:lstStyle/>
        <a:p>
          <a:endParaRPr lang="en-US"/>
        </a:p>
      </dgm:t>
    </dgm:pt>
    <dgm:pt modelId="{28626F44-08EF-4178-9EF7-9B8913DD68FC}">
      <dgm:prSet/>
      <dgm:spPr/>
      <dgm:t>
        <a:bodyPr/>
        <a:lstStyle/>
        <a:p>
          <a:r>
            <a:rPr lang="ru-RU"/>
            <a:t>Методи:</a:t>
          </a:r>
        </a:p>
      </dgm:t>
    </dgm:pt>
    <dgm:pt modelId="{D44F0C6B-5E90-40FA-BC4C-39B1AF5367D3}" type="parTrans" cxnId="{5A39607D-CE5C-47BC-A789-1954320C360B}">
      <dgm:prSet/>
      <dgm:spPr/>
      <dgm:t>
        <a:bodyPr/>
        <a:lstStyle/>
        <a:p>
          <a:endParaRPr lang="en-US"/>
        </a:p>
      </dgm:t>
    </dgm:pt>
    <dgm:pt modelId="{C0373CFA-D782-4B63-8564-DE8E0C890142}" type="sibTrans" cxnId="{5A39607D-CE5C-47BC-A789-1954320C360B}">
      <dgm:prSet/>
      <dgm:spPr/>
      <dgm:t>
        <a:bodyPr/>
        <a:lstStyle/>
        <a:p>
          <a:endParaRPr lang="en-US"/>
        </a:p>
      </dgm:t>
    </dgm:pt>
    <dgm:pt modelId="{3F468F83-7B8C-438C-A113-FF581BEBD232}" type="pres">
      <dgm:prSet presAssocID="{BE7257C6-E20B-4ECD-BAB8-7BD69C747AA9}" presName="Name0" presStyleCnt="0">
        <dgm:presLayoutVars>
          <dgm:dir/>
          <dgm:animLvl val="lvl"/>
          <dgm:resizeHandles/>
        </dgm:presLayoutVars>
      </dgm:prSet>
      <dgm:spPr/>
    </dgm:pt>
    <dgm:pt modelId="{56B62443-0C02-4600-9A0D-EEF56A1B0CCD}" type="pres">
      <dgm:prSet presAssocID="{FA790F4F-0CAA-4083-B3B5-DE0976D5F134}" presName="linNode" presStyleCnt="0"/>
      <dgm:spPr/>
    </dgm:pt>
    <dgm:pt modelId="{343441F9-E1CB-4992-8FE7-7D85607EC2F5}" type="pres">
      <dgm:prSet presAssocID="{FA790F4F-0CAA-4083-B3B5-DE0976D5F134}" presName="parentShp" presStyleLbl="node1" presStyleIdx="0" presStyleCnt="2">
        <dgm:presLayoutVars>
          <dgm:bulletEnabled val="1"/>
        </dgm:presLayoutVars>
      </dgm:prSet>
      <dgm:spPr/>
    </dgm:pt>
    <dgm:pt modelId="{A9527140-3A94-42FB-9EA9-6EC294484F85}" type="pres">
      <dgm:prSet presAssocID="{FA790F4F-0CAA-4083-B3B5-DE0976D5F134}" presName="childShp" presStyleLbl="bgAccFollowNode1" presStyleIdx="0" presStyleCnt="2">
        <dgm:presLayoutVars>
          <dgm:bulletEnabled val="1"/>
        </dgm:presLayoutVars>
      </dgm:prSet>
      <dgm:spPr/>
    </dgm:pt>
    <dgm:pt modelId="{83F6098B-B08E-4EBC-B3A6-DF276753BE74}" type="pres">
      <dgm:prSet presAssocID="{CE02899E-2AB7-4C6E-8203-003F201DB4D5}" presName="spacing" presStyleCnt="0"/>
      <dgm:spPr/>
    </dgm:pt>
    <dgm:pt modelId="{1F3E3469-A20B-4707-995B-6DA5E4E8F0FD}" type="pres">
      <dgm:prSet presAssocID="{28626F44-08EF-4178-9EF7-9B8913DD68FC}" presName="linNode" presStyleCnt="0"/>
      <dgm:spPr/>
    </dgm:pt>
    <dgm:pt modelId="{82AAD900-FF29-4960-9FF3-3A7D06A7CEF3}" type="pres">
      <dgm:prSet presAssocID="{28626F44-08EF-4178-9EF7-9B8913DD68FC}" presName="parentShp" presStyleLbl="node1" presStyleIdx="1" presStyleCnt="2">
        <dgm:presLayoutVars>
          <dgm:bulletEnabled val="1"/>
        </dgm:presLayoutVars>
      </dgm:prSet>
      <dgm:spPr/>
    </dgm:pt>
    <dgm:pt modelId="{DF67D64E-AF4B-40BD-805D-C1F94C62370F}" type="pres">
      <dgm:prSet presAssocID="{28626F44-08EF-4178-9EF7-9B8913DD68FC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5A39607D-CE5C-47BC-A789-1954320C360B}" srcId="{BE7257C6-E20B-4ECD-BAB8-7BD69C747AA9}" destId="{28626F44-08EF-4178-9EF7-9B8913DD68FC}" srcOrd="1" destOrd="0" parTransId="{D44F0C6B-5E90-40FA-BC4C-39B1AF5367D3}" sibTransId="{C0373CFA-D782-4B63-8564-DE8E0C890142}"/>
    <dgm:cxn modelId="{742D1883-1F6A-4930-82A3-9F48A9295F0B}" type="presOf" srcId="{FA790F4F-0CAA-4083-B3B5-DE0976D5F134}" destId="{343441F9-E1CB-4992-8FE7-7D85607EC2F5}" srcOrd="0" destOrd="0" presId="urn:microsoft.com/office/officeart/2005/8/layout/vList6"/>
    <dgm:cxn modelId="{4D7322B2-140A-417D-BAF0-D72778BB5E5C}" srcId="{BE7257C6-E20B-4ECD-BAB8-7BD69C747AA9}" destId="{FA790F4F-0CAA-4083-B3B5-DE0976D5F134}" srcOrd="0" destOrd="0" parTransId="{44A57D9D-EBE4-45B5-93EB-6CD632C6E7FF}" sibTransId="{CE02899E-2AB7-4C6E-8203-003F201DB4D5}"/>
    <dgm:cxn modelId="{B75850CA-2C2B-41B9-A560-E8C574C8F303}" type="presOf" srcId="{BE7257C6-E20B-4ECD-BAB8-7BD69C747AA9}" destId="{3F468F83-7B8C-438C-A113-FF581BEBD232}" srcOrd="0" destOrd="0" presId="urn:microsoft.com/office/officeart/2005/8/layout/vList6"/>
    <dgm:cxn modelId="{8E95C1F0-BB6D-4436-8D9F-663F7B6248F4}" type="presOf" srcId="{28626F44-08EF-4178-9EF7-9B8913DD68FC}" destId="{82AAD900-FF29-4960-9FF3-3A7D06A7CEF3}" srcOrd="0" destOrd="0" presId="urn:microsoft.com/office/officeart/2005/8/layout/vList6"/>
    <dgm:cxn modelId="{A82C092F-0CE4-440C-90A3-958548DCDA52}" type="presParOf" srcId="{3F468F83-7B8C-438C-A113-FF581BEBD232}" destId="{56B62443-0C02-4600-9A0D-EEF56A1B0CCD}" srcOrd="0" destOrd="0" presId="urn:microsoft.com/office/officeart/2005/8/layout/vList6"/>
    <dgm:cxn modelId="{BC02E5CD-6CC2-4983-BB9A-5DC3E1DC9D1C}" type="presParOf" srcId="{56B62443-0C02-4600-9A0D-EEF56A1B0CCD}" destId="{343441F9-E1CB-4992-8FE7-7D85607EC2F5}" srcOrd="0" destOrd="0" presId="urn:microsoft.com/office/officeart/2005/8/layout/vList6"/>
    <dgm:cxn modelId="{481E2436-BF79-400D-BB4D-C6A5864ED3CC}" type="presParOf" srcId="{56B62443-0C02-4600-9A0D-EEF56A1B0CCD}" destId="{A9527140-3A94-42FB-9EA9-6EC294484F85}" srcOrd="1" destOrd="0" presId="urn:microsoft.com/office/officeart/2005/8/layout/vList6"/>
    <dgm:cxn modelId="{FAB084FF-7302-4DF0-BF3F-20B74FCC3EB1}" type="presParOf" srcId="{3F468F83-7B8C-438C-A113-FF581BEBD232}" destId="{83F6098B-B08E-4EBC-B3A6-DF276753BE74}" srcOrd="1" destOrd="0" presId="urn:microsoft.com/office/officeart/2005/8/layout/vList6"/>
    <dgm:cxn modelId="{38F6E6EA-4E15-40CD-8F6F-2AA94178C374}" type="presParOf" srcId="{3F468F83-7B8C-438C-A113-FF581BEBD232}" destId="{1F3E3469-A20B-4707-995B-6DA5E4E8F0FD}" srcOrd="2" destOrd="0" presId="urn:microsoft.com/office/officeart/2005/8/layout/vList6"/>
    <dgm:cxn modelId="{26CC1EE8-9CB8-4EB9-8427-BE700ADED73F}" type="presParOf" srcId="{1F3E3469-A20B-4707-995B-6DA5E4E8F0FD}" destId="{82AAD900-FF29-4960-9FF3-3A7D06A7CEF3}" srcOrd="0" destOrd="0" presId="urn:microsoft.com/office/officeart/2005/8/layout/vList6"/>
    <dgm:cxn modelId="{A99F51E7-BB57-4558-809E-0643A5CE3026}" type="presParOf" srcId="{1F3E3469-A20B-4707-995B-6DA5E4E8F0FD}" destId="{DF67D64E-AF4B-40BD-805D-C1F94C62370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232FFA-68E4-41FC-8845-1AAA8F979885}">
      <dsp:nvSpPr>
        <dsp:cNvPr id="0" name=""/>
        <dsp:cNvSpPr/>
      </dsp:nvSpPr>
      <dsp:spPr>
        <a:xfrm>
          <a:off x="2661947" y="1675570"/>
          <a:ext cx="58177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81775" y="4572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937526" y="1718228"/>
        <a:ext cx="30618" cy="6123"/>
      </dsp:txXfrm>
    </dsp:sp>
    <dsp:sp modelId="{B6429306-258A-4F8F-B802-14DEEA8EFD2F}">
      <dsp:nvSpPr>
        <dsp:cNvPr id="0" name=""/>
        <dsp:cNvSpPr/>
      </dsp:nvSpPr>
      <dsp:spPr>
        <a:xfrm>
          <a:off x="1247" y="922540"/>
          <a:ext cx="2662500" cy="15975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u="sng" kern="1200"/>
            <a:t>Завдання</a:t>
          </a:r>
          <a:endParaRPr lang="en-US" sz="2000" kern="1200"/>
        </a:p>
      </dsp:txBody>
      <dsp:txXfrm>
        <a:off x="1247" y="922540"/>
        <a:ext cx="2662500" cy="1597500"/>
      </dsp:txXfrm>
    </dsp:sp>
    <dsp:sp modelId="{863C8361-20C5-4252-A1AF-C2888E3FB883}">
      <dsp:nvSpPr>
        <dsp:cNvPr id="0" name=""/>
        <dsp:cNvSpPr/>
      </dsp:nvSpPr>
      <dsp:spPr>
        <a:xfrm>
          <a:off x="1332497" y="2518240"/>
          <a:ext cx="3274875" cy="581775"/>
        </a:xfrm>
        <a:custGeom>
          <a:avLst/>
          <a:gdLst/>
          <a:ahLst/>
          <a:cxnLst/>
          <a:rect l="0" t="0" r="0" b="0"/>
          <a:pathLst>
            <a:path>
              <a:moveTo>
                <a:pt x="3274875" y="0"/>
              </a:moveTo>
              <a:lnTo>
                <a:pt x="3274875" y="307987"/>
              </a:lnTo>
              <a:lnTo>
                <a:pt x="0" y="307987"/>
              </a:lnTo>
              <a:lnTo>
                <a:pt x="0" y="58177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86644" y="2806066"/>
        <a:ext cx="166581" cy="6123"/>
      </dsp:txXfrm>
    </dsp:sp>
    <dsp:sp modelId="{1114DF75-1B2A-48B3-9F87-5983C0E1F506}">
      <dsp:nvSpPr>
        <dsp:cNvPr id="0" name=""/>
        <dsp:cNvSpPr/>
      </dsp:nvSpPr>
      <dsp:spPr>
        <a:xfrm>
          <a:off x="3276123" y="922540"/>
          <a:ext cx="2662500" cy="15975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·прокласти маршрут та провести екскурсії до ландшафтного парку "Знесіння";</a:t>
          </a:r>
          <a:endParaRPr lang="en-US" sz="2000" kern="1200"/>
        </a:p>
      </dsp:txBody>
      <dsp:txXfrm>
        <a:off x="3276123" y="922540"/>
        <a:ext cx="2662500" cy="1597500"/>
      </dsp:txXfrm>
    </dsp:sp>
    <dsp:sp modelId="{80D224D3-E80C-4C40-9AFF-59F14122750C}">
      <dsp:nvSpPr>
        <dsp:cNvPr id="0" name=""/>
        <dsp:cNvSpPr/>
      </dsp:nvSpPr>
      <dsp:spPr>
        <a:xfrm>
          <a:off x="2661947" y="3885446"/>
          <a:ext cx="58177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81775" y="4572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937526" y="3928104"/>
        <a:ext cx="30618" cy="6123"/>
      </dsp:txXfrm>
    </dsp:sp>
    <dsp:sp modelId="{8DB9396B-DFAC-4A28-855B-4E2DB23C618C}">
      <dsp:nvSpPr>
        <dsp:cNvPr id="0" name=""/>
        <dsp:cNvSpPr/>
      </dsp:nvSpPr>
      <dsp:spPr>
        <a:xfrm>
          <a:off x="1247" y="3132416"/>
          <a:ext cx="2662500" cy="15975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·скласти дендрологічний опис флори парку;</a:t>
          </a:r>
          <a:endParaRPr lang="en-US" sz="2000" kern="1200"/>
        </a:p>
      </dsp:txBody>
      <dsp:txXfrm>
        <a:off x="1247" y="3132416"/>
        <a:ext cx="2662500" cy="1597500"/>
      </dsp:txXfrm>
    </dsp:sp>
    <dsp:sp modelId="{AE127173-8E91-457E-9758-2212A9CBB6AD}">
      <dsp:nvSpPr>
        <dsp:cNvPr id="0" name=""/>
        <dsp:cNvSpPr/>
      </dsp:nvSpPr>
      <dsp:spPr>
        <a:xfrm>
          <a:off x="3276123" y="3132416"/>
          <a:ext cx="2662500" cy="15975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·проаналізувати отримані дані.</a:t>
          </a:r>
          <a:endParaRPr lang="en-US" sz="2000" kern="1200"/>
        </a:p>
      </dsp:txBody>
      <dsp:txXfrm>
        <a:off x="3276123" y="3132416"/>
        <a:ext cx="2662500" cy="15975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527140-3A94-42FB-9EA9-6EC294484F85}">
      <dsp:nvSpPr>
        <dsp:cNvPr id="0" name=""/>
        <dsp:cNvSpPr/>
      </dsp:nvSpPr>
      <dsp:spPr>
        <a:xfrm>
          <a:off x="3795395" y="408"/>
          <a:ext cx="5693092" cy="1594670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3441F9-E1CB-4992-8FE7-7D85607EC2F5}">
      <dsp:nvSpPr>
        <dsp:cNvPr id="0" name=""/>
        <dsp:cNvSpPr/>
      </dsp:nvSpPr>
      <dsp:spPr>
        <a:xfrm>
          <a:off x="0" y="408"/>
          <a:ext cx="3795395" cy="159467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93345" rIns="186690" bIns="93345" numCol="1" spcCol="1270" anchor="ctr" anchorCtr="0">
          <a:noAutofit/>
        </a:bodyPr>
        <a:lstStyle/>
        <a:p>
          <a:pPr marL="0" lvl="0" indent="0" algn="ctr" defTabSz="2178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900" kern="1200"/>
            <a:t>Матеріали:  </a:t>
          </a:r>
        </a:p>
      </dsp:txBody>
      <dsp:txXfrm>
        <a:off x="77845" y="78253"/>
        <a:ext cx="3639705" cy="1438980"/>
      </dsp:txXfrm>
    </dsp:sp>
    <dsp:sp modelId="{DF67D64E-AF4B-40BD-805D-C1F94C62370F}">
      <dsp:nvSpPr>
        <dsp:cNvPr id="0" name=""/>
        <dsp:cNvSpPr/>
      </dsp:nvSpPr>
      <dsp:spPr>
        <a:xfrm>
          <a:off x="3795395" y="1754546"/>
          <a:ext cx="5693092" cy="1594670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AAD900-FF29-4960-9FF3-3A7D06A7CEF3}">
      <dsp:nvSpPr>
        <dsp:cNvPr id="0" name=""/>
        <dsp:cNvSpPr/>
      </dsp:nvSpPr>
      <dsp:spPr>
        <a:xfrm>
          <a:off x="0" y="1754546"/>
          <a:ext cx="3795395" cy="159467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93345" rIns="186690" bIns="93345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900" kern="1200"/>
            <a:t>Методи:</a:t>
          </a:r>
        </a:p>
      </dsp:txBody>
      <dsp:txXfrm>
        <a:off x="77845" y="1832391"/>
        <a:ext cx="3639705" cy="14389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8E770-44AE-47D5-B4B1-71BEC9A9D7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663960"/>
            <a:ext cx="9456049" cy="3594112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CA91C7-81A9-46F3-B0F4-D9AB880851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667581"/>
            <a:ext cx="9456049" cy="1197387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A648C8-9681-4994-B52A-1A8BC79127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1248" y="6102693"/>
            <a:ext cx="2743200" cy="365125"/>
          </a:xfrm>
        </p:spPr>
        <p:txBody>
          <a:bodyPr/>
          <a:lstStyle/>
          <a:p>
            <a:fld id="{AE3425CA-4B9D-4420-BB9E-C250DB30E421}" type="datetime1">
              <a:rPr lang="en-US" smtClean="0"/>
              <a:t>5/30/2022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77F203-CB10-488B-82DC-9D0571A5E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2B2E9B-C8B7-4716-9D05-265A04246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EED8031-DD67-43C6-94A0-646636C95560}"/>
              </a:ext>
            </a:extLst>
          </p:cNvPr>
          <p:cNvCxnSpPr>
            <a:cxnSpLocks/>
          </p:cNvCxnSpPr>
          <p:nvPr/>
        </p:nvCxnSpPr>
        <p:spPr>
          <a:xfrm>
            <a:off x="360154" y="4495800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7329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3C3B3-C67F-4C48-A663-EF010429E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4C4B3F-B3CB-4CF0-AEC8-1893A6A27E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46D005-2B71-4325-A646-A2278C3A2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4B861-3779-4E37-8DF0-E9EB3EA96210}" type="datetime1">
              <a:rPr lang="en-US" smtClean="0"/>
              <a:t>5/30/2022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356B01-AE16-42EF-B970-5CAF0C89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BF9BE2-24F4-4F83-8E64-4307C9794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689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601120-856A-4F01-B7C1-D87A1E5F81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874324" y="552782"/>
            <a:ext cx="2620891" cy="52947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D62358-C84C-4947-B826-FF738422EA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52782"/>
            <a:ext cx="6803155" cy="529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971139-AA1A-46DB-B793-17FB8E6E8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38388-E864-4553-9937-AE9FC5E50CFC}" type="datetime1">
              <a:rPr lang="en-US" smtClean="0"/>
              <a:t>5/30/2022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2E06F6-0FE2-40FB-BFEE-010C22293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BA7B1B-13A1-41BA-B924-FD11450C1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4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42B9A-9384-46B2-8B4F-B9C2035CA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13CF4-CD0B-4F3C-A1CE-1BA3EFDEE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1DE659-17B0-4F70-8F1C-93BF4DB64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51E1E-C50D-4FD4-8B1E-ECD78340D9AB}" type="datetime1">
              <a:rPr lang="en-US" smtClean="0"/>
              <a:t>5/30/2022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AB0750-AB4E-4FCF-9B52-BC954760B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466B99-C716-4464-B695-623F4C5A9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301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2233A-AD59-4FB1-A1CA-AABFAE040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9" y="552782"/>
            <a:ext cx="9538428" cy="371441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656964-650B-4E87-9541-0E659DEC03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9" y="4672584"/>
            <a:ext cx="9538428" cy="1143802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21BB50-DF4A-47B5-A3AD-18712A3AD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83AFB-9E54-459E-8C6D-0913AC3BA5D7}" type="datetime1">
              <a:rPr lang="en-US" smtClean="0"/>
              <a:t>5/30/2022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DF59B3-D1B8-4A51-AD6E-868C5BF6F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0CA779-6272-4A15-A566-20C4E9A60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0B86E8F-91EA-4626-BCA8-3B4973C7C9D6}"/>
              </a:ext>
            </a:extLst>
          </p:cNvPr>
          <p:cNvCxnSpPr>
            <a:cxnSpLocks/>
          </p:cNvCxnSpPr>
          <p:nvPr/>
        </p:nvCxnSpPr>
        <p:spPr>
          <a:xfrm>
            <a:off x="360154" y="4495800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1052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52A00-5BBD-436C-BB6D-CE650FC46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52783"/>
            <a:ext cx="9683871" cy="132588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B3E2E-F3C4-4CDD-9138-86AE7A1B56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1248" y="2108362"/>
            <a:ext cx="4507926" cy="37216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95CD01-B639-46B6-B53D-18FE1E39AF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99171" y="2108362"/>
            <a:ext cx="4825948" cy="37216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6E34C3-86AC-48F9-92A4-F17BFAF9E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144B6-0CA7-46BA-A00B-1E68E5C3ED0C}" type="datetime1">
              <a:rPr lang="en-US" smtClean="0"/>
              <a:t>5/30/2022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5D6A29-C51F-4654-82AD-04056FA6C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21EEB6-57E6-40E7-9702-1D5999B50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929C81A-4806-44FF-99D8-13A65B2D066F}"/>
              </a:ext>
            </a:extLst>
          </p:cNvPr>
          <p:cNvCxnSpPr>
            <a:cxnSpLocks/>
          </p:cNvCxnSpPr>
          <p:nvPr/>
        </p:nvCxnSpPr>
        <p:spPr>
          <a:xfrm>
            <a:off x="375523" y="2004012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08DDCF9-5353-4B5F-8565-8C27F795A4BF}"/>
              </a:ext>
            </a:extLst>
          </p:cNvPr>
          <p:cNvCxnSpPr>
            <a:cxnSpLocks/>
          </p:cNvCxnSpPr>
          <p:nvPr/>
        </p:nvCxnSpPr>
        <p:spPr>
          <a:xfrm>
            <a:off x="5563342" y="2004012"/>
            <a:ext cx="0" cy="404869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9992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0D1A9-BF08-4C6D-805E-244B234EE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57784"/>
            <a:ext cx="943957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20C1D8-0907-4FDB-BFAD-36E14AF98D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2114185"/>
            <a:ext cx="4438887" cy="693761"/>
          </a:xfrm>
        </p:spPr>
        <p:txBody>
          <a:bodyPr anchor="b">
            <a:norm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6A4441-5FC3-4F86-8ADE-ED90424DB9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1248" y="2900451"/>
            <a:ext cx="4438887" cy="30285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CEB34D-DB36-47E0-AE2C-FBEBA27207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95090" y="2114185"/>
            <a:ext cx="4485728" cy="693761"/>
          </a:xfrm>
        </p:spPr>
        <p:txBody>
          <a:bodyPr anchor="b">
            <a:norm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056219-D498-410D-8F2C-03045AE480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95090" y="2900451"/>
            <a:ext cx="4485730" cy="30285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8DC9AD-F6B8-44D0-8169-84553C1F9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1F549-537C-41EC-B9CC-5B6A9AC2A6A7}" type="datetime1">
              <a:rPr lang="en-US" smtClean="0"/>
              <a:t>5/30/2022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9985ED-7382-4F00-845D-4F27841B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A2CC25-9EC7-4706-9BD4-5E20C4B33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DBC7D26-1B30-46B8-8221-09886FA3D030}"/>
              </a:ext>
            </a:extLst>
          </p:cNvPr>
          <p:cNvCxnSpPr>
            <a:cxnSpLocks/>
          </p:cNvCxnSpPr>
          <p:nvPr/>
        </p:nvCxnSpPr>
        <p:spPr>
          <a:xfrm>
            <a:off x="375523" y="2004012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4186A75-E140-4995-A8BB-89B5ACE678D2}"/>
              </a:ext>
            </a:extLst>
          </p:cNvPr>
          <p:cNvCxnSpPr>
            <a:cxnSpLocks/>
          </p:cNvCxnSpPr>
          <p:nvPr/>
        </p:nvCxnSpPr>
        <p:spPr>
          <a:xfrm>
            <a:off x="5563342" y="2004012"/>
            <a:ext cx="0" cy="404869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785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221C2-B85F-435F-8DF3-C714A5472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9FE38-24D5-4D5F-A92E-E4F8B23FB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8D56-3D0E-48B8-8218-1F3A06A96C62}" type="datetime1">
              <a:rPr lang="en-US" smtClean="0"/>
              <a:t>5/30/2022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29DF69-BE29-4038-9744-17BFC57B8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B9496F-64EC-46E7-97F0-BCB7E79F8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361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9F19E0-8FE3-45E8-A227-D74EEF1A6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C309E-27D4-401F-A74A-DEA16C7B51DC}" type="datetime1">
              <a:rPr lang="en-US" smtClean="0"/>
              <a:t>5/30/2022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FB1926-56F3-40BC-A03F-62B969419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FFE2B6-07A4-4AA0-9BCE-204E13DA4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186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6266A-CB24-44C5-B2E8-011420844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9283"/>
            <a:ext cx="4603963" cy="2572489"/>
          </a:xfrm>
        </p:spPr>
        <p:txBody>
          <a:bodyPr anchor="ctr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9DBD1-7133-47A5-A771-2CEA185334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0796" y="549283"/>
            <a:ext cx="4455517" cy="531970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6A729F-B24D-424E-B067-003B0601F2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1248" y="3296498"/>
            <a:ext cx="4603963" cy="2572489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FA7323-5497-426C-9DD9-3CF69E88E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A2B81-2BC3-42D7-B67D-05C685AA80AD}" type="datetime1">
              <a:rPr lang="en-US" smtClean="0"/>
              <a:t>5/30/2022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FD7667-4D25-40AF-9D6D-FCB2C21E8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50918-EDF8-47A5-BEA8-AC9A7A153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064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C5D2B-FAFB-4BC9-A917-610FDCD0B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9" y="552782"/>
            <a:ext cx="4608576" cy="2569464"/>
          </a:xfr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26A694-5302-42BE-8A7A-6007C10F8F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25952" y="552783"/>
            <a:ext cx="4663440" cy="530826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E4481C-81D6-4329-8203-70B3FCC3F8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1249" y="3300984"/>
            <a:ext cx="4608576" cy="2569464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AD6C12-26C4-4DF7-B013-56D0849AC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8F2B-E487-4905-B553-FB649F2B6F23}" type="datetime1">
              <a:rPr lang="en-US" smtClean="0"/>
              <a:t>5/30/2022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E2F307-FB97-40EC-8517-E6F351B3D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C1B397-305A-42B7-A763-829634B93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724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D6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4BD48A-4D17-4225-AC4D-67B4C686C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52782"/>
            <a:ext cx="9489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F14A2B-77AF-4E51-B0C1-0D361EF81A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2096199"/>
            <a:ext cx="9489000" cy="3747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9C2F5-57CA-4152-A766-8F877538FB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41248" y="610269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000" b="1" kern="1200" cap="all" spc="3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6EF7C3A7-D6F6-4D38-A7C3-B72967BB81A6}" type="datetime1">
              <a:rPr lang="en-US" smtClean="0"/>
              <a:t>5/30/2022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25FB5-D02B-4BB9-8B8B-D1A11CFE89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9234260" y="242762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000" b="1" kern="1200" cap="all" spc="3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6244FF-6F88-4090-A77F-499DF9AAE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15546" y="5878515"/>
            <a:ext cx="952229" cy="420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3200" b="1" kern="1200" cap="all" spc="3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94AEDE-F25F-43E6-A2C4-7FFF41074990}"/>
              </a:ext>
            </a:extLst>
          </p:cNvPr>
          <p:cNvSpPr/>
          <p:nvPr/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C793C08-EF4C-422B-A728-6C717C47DF6F}"/>
              </a:ext>
            </a:extLst>
          </p:cNvPr>
          <p:cNvCxnSpPr>
            <a:cxnSpLocks/>
          </p:cNvCxnSpPr>
          <p:nvPr/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E825BC6-56A8-46DE-8037-A9A577624B0D}"/>
              </a:ext>
            </a:extLst>
          </p:cNvPr>
          <p:cNvCxnSpPr>
            <a:cxnSpLocks/>
          </p:cNvCxnSpPr>
          <p:nvPr/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2944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56" r:id="rId6"/>
    <p:sldLayoutId id="2147483752" r:id="rId7"/>
    <p:sldLayoutId id="2147483753" r:id="rId8"/>
    <p:sldLayoutId id="2147483754" r:id="rId9"/>
    <p:sldLayoutId id="2147483755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Background Fill">
            <a:extLst>
              <a:ext uri="{FF2B5EF4-FFF2-40B4-BE49-F238E27FC236}">
                <a16:creationId xmlns:a16="http://schemas.microsoft.com/office/drawing/2014/main" id="{6DA65B90-7B06-4499-91BA-CDDD361324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ain Frame">
            <a:extLst>
              <a:ext uri="{FF2B5EF4-FFF2-40B4-BE49-F238E27FC236}">
                <a16:creationId xmlns:a16="http://schemas.microsoft.com/office/drawing/2014/main" id="{9502469D-C562-48E3-ABA2-3CFA55C52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5A1F9E-7D9E-3603-A44F-34FD060193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8342" y="1634546"/>
            <a:ext cx="10246137" cy="4411882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ru-RU" sz="3600">
                <a:latin typeface="Times New Roman"/>
                <a:ea typeface="+mj-lt"/>
                <a:cs typeface="+mj-lt"/>
              </a:rPr>
              <a:t>КУРСОВА РОБОТА</a:t>
            </a:r>
            <a:endParaRPr lang="ru-RU" sz="3600">
              <a:latin typeface="Times New Roman"/>
              <a:cs typeface="Times New Roman"/>
            </a:endParaRPr>
          </a:p>
          <a:p>
            <a:pPr algn="ctr"/>
            <a:r>
              <a:rPr lang="ru-RU" sz="3600">
                <a:latin typeface="Times New Roman"/>
                <a:ea typeface="+mj-lt"/>
                <a:cs typeface="+mj-lt"/>
              </a:rPr>
              <a:t>на тему</a:t>
            </a:r>
            <a:endParaRPr lang="ru-RU" sz="3600">
              <a:latin typeface="Times New Roman"/>
              <a:cs typeface="Times New Roman"/>
            </a:endParaRPr>
          </a:p>
          <a:p>
            <a:pPr algn="ctr"/>
            <a:r>
              <a:rPr lang="ru-RU" sz="3600">
                <a:latin typeface="Times New Roman"/>
                <a:ea typeface="+mj-lt"/>
                <a:cs typeface="+mj-lt"/>
              </a:rPr>
              <a:t>РАННЬОВЕСНЯНА ДЕНДРОФЛОРА РЕГІОНАЛЬНОГО ЛАНДШАФТНОГО ПАРКУ "ЗНЕСІННЯ" (М. ЛЬВІВ)</a:t>
            </a:r>
            <a:br>
              <a:rPr lang="ru-RU" sz="3600">
                <a:latin typeface="Times New Roman"/>
                <a:ea typeface="+mj-lt"/>
                <a:cs typeface="+mj-lt"/>
              </a:rPr>
            </a:br>
            <a:endParaRPr lang="ru-RU" sz="1050">
              <a:latin typeface="Times New Roman"/>
              <a:cs typeface="Times New Roman"/>
            </a:endParaRPr>
          </a:p>
          <a:p>
            <a:pPr algn="r"/>
            <a:endParaRPr lang="ru-RU" sz="1800">
              <a:latin typeface="Times New Roman"/>
              <a:cs typeface="Times New Roman"/>
            </a:endParaRPr>
          </a:p>
          <a:p>
            <a:pPr algn="r"/>
            <a:r>
              <a:rPr lang="ru-RU" sz="1800">
                <a:latin typeface="Times New Roman"/>
                <a:ea typeface="+mj-lt"/>
                <a:cs typeface="+mj-lt"/>
              </a:rPr>
              <a:t>студентки ІІІ курсу, </a:t>
            </a:r>
            <a:r>
              <a:rPr lang="ru-RU" sz="1800" err="1">
                <a:latin typeface="Times New Roman"/>
                <a:ea typeface="+mj-lt"/>
                <a:cs typeface="+mj-lt"/>
              </a:rPr>
              <a:t>групи</a:t>
            </a:r>
            <a:r>
              <a:rPr lang="ru-RU" sz="1800">
                <a:latin typeface="Times New Roman"/>
                <a:ea typeface="+mj-lt"/>
                <a:cs typeface="+mj-lt"/>
              </a:rPr>
              <a:t> БЛБ-31</a:t>
            </a:r>
            <a:endParaRPr lang="ru-RU" sz="1800">
              <a:latin typeface="Times New Roman"/>
              <a:cs typeface="Times New Roman"/>
            </a:endParaRPr>
          </a:p>
          <a:p>
            <a:pPr algn="r"/>
            <a:r>
              <a:rPr lang="ru-RU" sz="1800">
                <a:latin typeface="Times New Roman"/>
                <a:ea typeface="+mj-lt"/>
                <a:cs typeface="+mj-lt"/>
              </a:rPr>
              <a:t>                           </a:t>
            </a:r>
            <a:r>
              <a:rPr lang="ru-RU" sz="1800" err="1">
                <a:latin typeface="Times New Roman"/>
                <a:ea typeface="+mj-lt"/>
                <a:cs typeface="+mj-lt"/>
              </a:rPr>
              <a:t>спеціальності</a:t>
            </a:r>
            <a:r>
              <a:rPr lang="ru-RU" sz="1800">
                <a:latin typeface="Times New Roman"/>
                <a:ea typeface="+mj-lt"/>
                <a:cs typeface="+mj-lt"/>
              </a:rPr>
              <a:t> 091 – </a:t>
            </a:r>
            <a:r>
              <a:rPr lang="ru-RU" sz="1800" err="1">
                <a:latin typeface="Times New Roman"/>
                <a:ea typeface="+mj-lt"/>
                <a:cs typeface="+mj-lt"/>
              </a:rPr>
              <a:t>Біологія</a:t>
            </a:r>
            <a:endParaRPr lang="ru-RU" sz="1800">
              <a:latin typeface="Times New Roman"/>
              <a:cs typeface="Times New Roman"/>
            </a:endParaRPr>
          </a:p>
          <a:p>
            <a:pPr algn="r"/>
            <a:r>
              <a:rPr lang="ru-RU" sz="1800" err="1">
                <a:latin typeface="Times New Roman"/>
                <a:ea typeface="+mj-lt"/>
                <a:cs typeface="+mj-lt"/>
              </a:rPr>
              <a:t>Івлевої</a:t>
            </a:r>
            <a:r>
              <a:rPr lang="ru-RU" sz="1800">
                <a:latin typeface="Times New Roman"/>
                <a:ea typeface="+mj-lt"/>
                <a:cs typeface="+mj-lt"/>
              </a:rPr>
              <a:t> </a:t>
            </a:r>
            <a:r>
              <a:rPr lang="ru-RU" sz="1800" err="1">
                <a:latin typeface="Times New Roman"/>
                <a:ea typeface="+mj-lt"/>
                <a:cs typeface="+mj-lt"/>
              </a:rPr>
              <a:t>Дар'ї</a:t>
            </a:r>
            <a:r>
              <a:rPr lang="ru-RU" sz="1800">
                <a:latin typeface="Times New Roman"/>
                <a:ea typeface="+mj-lt"/>
                <a:cs typeface="+mj-lt"/>
              </a:rPr>
              <a:t> </a:t>
            </a:r>
            <a:r>
              <a:rPr lang="ru-RU" sz="1800" err="1">
                <a:latin typeface="Times New Roman"/>
                <a:ea typeface="+mj-lt"/>
                <a:cs typeface="+mj-lt"/>
              </a:rPr>
              <a:t>Романівни</a:t>
            </a:r>
            <a:endParaRPr lang="ru-RU" sz="1800">
              <a:latin typeface="Times New Roman"/>
              <a:cs typeface="Times New Roman"/>
            </a:endParaRPr>
          </a:p>
          <a:p>
            <a:pPr algn="r"/>
            <a:r>
              <a:rPr lang="ru-RU" sz="1800" err="1">
                <a:latin typeface="Times New Roman"/>
                <a:ea typeface="+mj-lt"/>
                <a:cs typeface="+mj-lt"/>
              </a:rPr>
              <a:t>Керівник</a:t>
            </a:r>
            <a:r>
              <a:rPr lang="ru-RU" sz="1800">
                <a:latin typeface="Times New Roman"/>
                <a:ea typeface="+mj-lt"/>
                <a:cs typeface="+mj-lt"/>
              </a:rPr>
              <a:t>: </a:t>
            </a:r>
            <a:r>
              <a:rPr lang="ru-RU" sz="1800" err="1">
                <a:latin typeface="Times New Roman"/>
                <a:ea typeface="+mj-lt"/>
                <a:cs typeface="+mj-lt"/>
              </a:rPr>
              <a:t>Л.О.Тасєнкевич</a:t>
            </a:r>
            <a:endParaRPr lang="ru-RU" sz="1800">
              <a:latin typeface="Times New Roman"/>
              <a:cs typeface="Times New Roman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06B9896-899E-B226-EB3F-682F13064F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552783"/>
            <a:ext cx="8924544" cy="55587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300" err="1">
                <a:latin typeface="Times New Roman"/>
                <a:ea typeface="+mn-lt"/>
                <a:cs typeface="+mn-lt"/>
              </a:rPr>
              <a:t>Львівський</a:t>
            </a:r>
            <a:r>
              <a:rPr lang="ru-RU" sz="2300">
                <a:latin typeface="Times New Roman"/>
                <a:ea typeface="+mn-lt"/>
                <a:cs typeface="+mn-lt"/>
              </a:rPr>
              <a:t> </a:t>
            </a:r>
            <a:r>
              <a:rPr lang="ru-RU" sz="2300" err="1">
                <a:latin typeface="Times New Roman"/>
                <a:ea typeface="+mn-lt"/>
                <a:cs typeface="+mn-lt"/>
              </a:rPr>
              <a:t>національний</a:t>
            </a:r>
            <a:r>
              <a:rPr lang="ru-RU" sz="2300">
                <a:latin typeface="Times New Roman"/>
                <a:ea typeface="+mn-lt"/>
                <a:cs typeface="+mn-lt"/>
              </a:rPr>
              <a:t> </a:t>
            </a:r>
            <a:r>
              <a:rPr lang="ru-RU" sz="2300" err="1">
                <a:latin typeface="Times New Roman"/>
                <a:ea typeface="+mn-lt"/>
                <a:cs typeface="+mn-lt"/>
              </a:rPr>
              <a:t>університет</a:t>
            </a:r>
            <a:r>
              <a:rPr lang="ru-RU" sz="2300">
                <a:latin typeface="Times New Roman"/>
                <a:ea typeface="+mn-lt"/>
                <a:cs typeface="+mn-lt"/>
              </a:rPr>
              <a:t> </a:t>
            </a:r>
            <a:r>
              <a:rPr lang="ru-RU" sz="2300" err="1">
                <a:latin typeface="Times New Roman"/>
                <a:ea typeface="+mn-lt"/>
                <a:cs typeface="+mn-lt"/>
              </a:rPr>
              <a:t>імені</a:t>
            </a:r>
            <a:r>
              <a:rPr lang="ru-RU" sz="2300">
                <a:latin typeface="Times New Roman"/>
                <a:ea typeface="+mn-lt"/>
                <a:cs typeface="+mn-lt"/>
              </a:rPr>
              <a:t> </a:t>
            </a:r>
            <a:r>
              <a:rPr lang="ru-RU" sz="2300" err="1">
                <a:latin typeface="Times New Roman"/>
                <a:ea typeface="+mn-lt"/>
                <a:cs typeface="+mn-lt"/>
              </a:rPr>
              <a:t>Івана</a:t>
            </a:r>
            <a:r>
              <a:rPr lang="ru-RU" sz="2300">
                <a:latin typeface="Times New Roman"/>
                <a:ea typeface="+mn-lt"/>
                <a:cs typeface="+mn-lt"/>
              </a:rPr>
              <a:t> Франка</a:t>
            </a:r>
            <a:br>
              <a:rPr lang="ru-RU" sz="2300">
                <a:latin typeface="Times New Roman"/>
                <a:ea typeface="+mn-lt"/>
                <a:cs typeface="+mn-lt"/>
              </a:rPr>
            </a:br>
            <a:r>
              <a:rPr lang="ru-RU" sz="2300">
                <a:latin typeface="Times New Roman"/>
                <a:ea typeface="+mn-lt"/>
                <a:cs typeface="+mn-lt"/>
              </a:rPr>
              <a:t> Кафедра </a:t>
            </a:r>
            <a:r>
              <a:rPr lang="ru-RU" sz="2300" err="1">
                <a:latin typeface="Times New Roman"/>
                <a:ea typeface="+mn-lt"/>
                <a:cs typeface="+mn-lt"/>
              </a:rPr>
              <a:t>ботаніки</a:t>
            </a:r>
            <a:endParaRPr lang="ru-RU" sz="2300">
              <a:latin typeface="Times New Roman"/>
              <a:cs typeface="Times New Roman"/>
            </a:endParaRPr>
          </a:p>
        </p:txBody>
      </p:sp>
      <p:cxnSp>
        <p:nvCxnSpPr>
          <p:cNvPr id="12" name="Main Horizontal Connector">
            <a:extLst>
              <a:ext uri="{FF2B5EF4-FFF2-40B4-BE49-F238E27FC236}">
                <a16:creationId xmlns:a16="http://schemas.microsoft.com/office/drawing/2014/main" id="{4D594499-F983-4364-8ABC-5BCDC2E90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Main Vertical Connector">
            <a:extLst>
              <a:ext uri="{FF2B5EF4-FFF2-40B4-BE49-F238E27FC236}">
                <a16:creationId xmlns:a16="http://schemas.microsoft.com/office/drawing/2014/main" id="{6D4C177C-581F-4CC8-A686-0B6D25DC6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511E365-43E9-4D58-814D-18252F86A1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67744" y="1371600"/>
            <a:ext cx="1038095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C8CE349-09A3-119A-A720-4E539DBDC063}"/>
              </a:ext>
            </a:extLst>
          </p:cNvPr>
          <p:cNvSpPr txBox="1"/>
          <p:nvPr/>
        </p:nvSpPr>
        <p:spPr>
          <a:xfrm>
            <a:off x="4200525" y="6105524"/>
            <a:ext cx="2743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err="1">
                <a:latin typeface="Times New Roman"/>
                <a:cs typeface="Times New Roman"/>
              </a:rPr>
              <a:t>Львів</a:t>
            </a:r>
            <a:r>
              <a:rPr lang="ru-RU">
                <a:latin typeface="Times New Roman"/>
                <a:cs typeface="Times New Roman"/>
              </a:rPr>
              <a:t> 2022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144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Background Fill">
            <a:extLst>
              <a:ext uri="{FF2B5EF4-FFF2-40B4-BE49-F238E27FC236}">
                <a16:creationId xmlns:a16="http://schemas.microsoft.com/office/drawing/2014/main" id="{B937640E-EF7A-4A6C-A950-D12B7D5C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Main Frame">
            <a:extLst>
              <a:ext uri="{FF2B5EF4-FFF2-40B4-BE49-F238E27FC236}">
                <a16:creationId xmlns:a16="http://schemas.microsoft.com/office/drawing/2014/main" id="{8B3D301E-EEB6-4474-BFB1-FCD7A1F30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EC938-4974-69F0-1CE6-BC0F8AB54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904" y="6048361"/>
            <a:ext cx="5183921" cy="475928"/>
          </a:xfrm>
        </p:spPr>
        <p:txBody>
          <a:bodyPr anchor="b">
            <a:normAutofit/>
          </a:bodyPr>
          <a:lstStyle/>
          <a:p>
            <a:pPr algn="ctr"/>
            <a:r>
              <a:rPr lang="ru-RU" sz="2400">
                <a:latin typeface="Times New Roman"/>
                <a:ea typeface="+mj-lt"/>
                <a:cs typeface="+mj-lt"/>
              </a:rPr>
              <a:t>Родина: </a:t>
            </a:r>
            <a:r>
              <a:rPr lang="ru-RU" sz="2400" err="1">
                <a:latin typeface="Times New Roman"/>
                <a:ea typeface="+mj-lt"/>
                <a:cs typeface="+mj-lt"/>
              </a:rPr>
              <a:t>Маслинові</a:t>
            </a:r>
            <a:r>
              <a:rPr lang="ru-RU" sz="2400">
                <a:latin typeface="Times New Roman"/>
                <a:ea typeface="+mj-lt"/>
                <a:cs typeface="+mj-lt"/>
              </a:rPr>
              <a:t> (</a:t>
            </a:r>
            <a:r>
              <a:rPr lang="ru-RU" sz="2400" err="1">
                <a:latin typeface="Times New Roman"/>
                <a:ea typeface="+mj-lt"/>
                <a:cs typeface="+mj-lt"/>
              </a:rPr>
              <a:t>Oleaceae</a:t>
            </a:r>
            <a:r>
              <a:rPr lang="ru-RU" sz="2400">
                <a:latin typeface="Times New Roman"/>
                <a:ea typeface="+mj-lt"/>
                <a:cs typeface="+mj-lt"/>
              </a:rPr>
              <a:t>)</a:t>
            </a:r>
            <a:endParaRPr lang="ru-RU">
              <a:latin typeface="Times New Roman"/>
              <a:ea typeface="+mj-lt"/>
              <a:cs typeface="+mj-lt"/>
            </a:endParaRPr>
          </a:p>
        </p:txBody>
      </p:sp>
      <p:cxnSp>
        <p:nvCxnSpPr>
          <p:cNvPr id="20" name="Straight Connector 11">
            <a:extLst>
              <a:ext uri="{FF2B5EF4-FFF2-40B4-BE49-F238E27FC236}">
                <a16:creationId xmlns:a16="http://schemas.microsoft.com/office/drawing/2014/main" id="{3AA4938F-79A1-4D7C-B12F-ECCAECAE9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562599" y="334928"/>
            <a:ext cx="0" cy="570155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E0CBA1-EBFC-0300-A5C6-277BB27990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4331" y="5988831"/>
            <a:ext cx="5170728" cy="59499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buNone/>
            </a:pPr>
            <a:r>
              <a:rPr lang="ru-RU" sz="2400">
                <a:latin typeface="Times New Roman"/>
                <a:ea typeface="+mn-lt"/>
                <a:cs typeface="+mn-lt"/>
              </a:rPr>
              <a:t>Родина: </a:t>
            </a:r>
            <a:r>
              <a:rPr lang="ru-RU" sz="2400" err="1">
                <a:latin typeface="Times New Roman"/>
                <a:ea typeface="+mn-lt"/>
                <a:cs typeface="+mn-lt"/>
              </a:rPr>
              <a:t>Деренові</a:t>
            </a:r>
            <a:r>
              <a:rPr lang="ru-RU" sz="2400">
                <a:latin typeface="Times New Roman"/>
                <a:ea typeface="+mn-lt"/>
                <a:cs typeface="+mn-lt"/>
              </a:rPr>
              <a:t> (</a:t>
            </a:r>
            <a:r>
              <a:rPr lang="ru-RU" sz="2400" err="1">
                <a:latin typeface="Times New Roman"/>
                <a:ea typeface="+mn-lt"/>
                <a:cs typeface="+mn-lt"/>
              </a:rPr>
              <a:t>Cornaceae</a:t>
            </a:r>
            <a:r>
              <a:rPr lang="ru-RU" sz="2400">
                <a:latin typeface="Times New Roman"/>
                <a:ea typeface="+mn-lt"/>
                <a:cs typeface="+mn-lt"/>
              </a:rPr>
              <a:t>)</a:t>
            </a:r>
            <a:endParaRPr lang="ru-RU">
              <a:latin typeface="Times New Roman"/>
              <a:cs typeface="Times New Roman"/>
            </a:endParaRPr>
          </a:p>
        </p:txBody>
      </p:sp>
      <p:cxnSp>
        <p:nvCxnSpPr>
          <p:cNvPr id="21" name="Main Horizontal Connector">
            <a:extLst>
              <a:ext uri="{FF2B5EF4-FFF2-40B4-BE49-F238E27FC236}">
                <a16:creationId xmlns:a16="http://schemas.microsoft.com/office/drawing/2014/main" id="{85F2753B-199B-4FF0-838F-41E8D058E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Main Vertical Connector">
            <a:extLst>
              <a:ext uri="{FF2B5EF4-FFF2-40B4-BE49-F238E27FC236}">
                <a16:creationId xmlns:a16="http://schemas.microsoft.com/office/drawing/2014/main" id="{B0BDEAB7-0E83-4F55-90F4-098569F5A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FEF99A3-2964-A550-1941-3A4C8669B122}"/>
              </a:ext>
            </a:extLst>
          </p:cNvPr>
          <p:cNvSpPr txBox="1"/>
          <p:nvPr/>
        </p:nvSpPr>
        <p:spPr>
          <a:xfrm>
            <a:off x="378619" y="5105399"/>
            <a:ext cx="518397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err="1">
                <a:ea typeface="+mn-lt"/>
                <a:cs typeface="+mn-lt"/>
              </a:rPr>
              <a:t>Syringa</a:t>
            </a:r>
            <a:r>
              <a:rPr lang="ru-RU">
                <a:ea typeface="+mn-lt"/>
                <a:cs typeface="+mn-lt"/>
              </a:rPr>
              <a:t> </a:t>
            </a:r>
            <a:r>
              <a:rPr lang="ru-RU" err="1">
                <a:ea typeface="+mn-lt"/>
                <a:cs typeface="+mn-lt"/>
              </a:rPr>
              <a:t>vulgaris</a:t>
            </a:r>
            <a:r>
              <a:rPr lang="ru-RU">
                <a:ea typeface="+mn-lt"/>
                <a:cs typeface="+mn-lt"/>
              </a:rPr>
              <a:t> L. - </a:t>
            </a:r>
            <a:r>
              <a:rPr lang="ru-RU" err="1">
                <a:ea typeface="+mn-lt"/>
                <a:cs typeface="+mn-lt"/>
              </a:rPr>
              <a:t>Бузок</a:t>
            </a:r>
            <a:r>
              <a:rPr lang="ru-RU">
                <a:ea typeface="+mn-lt"/>
                <a:cs typeface="+mn-lt"/>
              </a:rPr>
              <a:t> </a:t>
            </a:r>
            <a:r>
              <a:rPr lang="ru-RU" err="1">
                <a:ea typeface="+mn-lt"/>
                <a:cs typeface="+mn-lt"/>
              </a:rPr>
              <a:t>звичайний</a:t>
            </a:r>
            <a:endParaRPr lang="ru-RU" err="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44E6BA-7D31-2C55-F624-27B216E1113D}"/>
              </a:ext>
            </a:extLst>
          </p:cNvPr>
          <p:cNvSpPr txBox="1"/>
          <p:nvPr/>
        </p:nvSpPr>
        <p:spPr>
          <a:xfrm>
            <a:off x="5557838" y="5105399"/>
            <a:ext cx="514826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err="1">
                <a:ea typeface="+mn-lt"/>
                <a:cs typeface="+mn-lt"/>
              </a:rPr>
              <a:t>Cornus</a:t>
            </a:r>
            <a:r>
              <a:rPr lang="ru-RU">
                <a:ea typeface="+mn-lt"/>
                <a:cs typeface="+mn-lt"/>
              </a:rPr>
              <a:t> </a:t>
            </a:r>
            <a:r>
              <a:rPr lang="ru-RU" err="1">
                <a:ea typeface="+mn-lt"/>
                <a:cs typeface="+mn-lt"/>
              </a:rPr>
              <a:t>mas</a:t>
            </a:r>
            <a:r>
              <a:rPr lang="ru-RU">
                <a:ea typeface="+mn-lt"/>
                <a:cs typeface="+mn-lt"/>
              </a:rPr>
              <a:t> L. - Дерен </a:t>
            </a:r>
            <a:r>
              <a:rPr lang="ru-RU" err="1">
                <a:ea typeface="+mn-lt"/>
                <a:cs typeface="+mn-lt"/>
              </a:rPr>
              <a:t>справжній</a:t>
            </a:r>
            <a:endParaRPr lang="ru-RU" err="1"/>
          </a:p>
        </p:txBody>
      </p:sp>
      <p:pic>
        <p:nvPicPr>
          <p:cNvPr id="6" name="Рисунок 7" descr="Изображение выглядит как цветок, внешний, растение, поле&#10;&#10;Автоматически созданное описание">
            <a:extLst>
              <a:ext uri="{FF2B5EF4-FFF2-40B4-BE49-F238E27FC236}">
                <a16:creationId xmlns:a16="http://schemas.microsoft.com/office/drawing/2014/main" id="{F99A6915-A559-F477-2C85-2CA51EEF8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764" y="333664"/>
            <a:ext cx="5190836" cy="4251036"/>
          </a:xfrm>
          <a:prstGeom prst="rect">
            <a:avLst/>
          </a:prstGeom>
        </p:spPr>
      </p:pic>
      <p:pic>
        <p:nvPicPr>
          <p:cNvPr id="8" name="Рисунок 9" descr="Изображение выглядит как дерево, внешний, растение, цветок&#10;&#10;Автоматически созданное описание">
            <a:extLst>
              <a:ext uri="{FF2B5EF4-FFF2-40B4-BE49-F238E27FC236}">
                <a16:creationId xmlns:a16="http://schemas.microsoft.com/office/drawing/2014/main" id="{F52382FF-FD25-532D-8F06-4D6C3FB0DE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7218" y="335963"/>
            <a:ext cx="5167745" cy="424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23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194AEDE-F25F-43E6-A2C4-7FFF41074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C793C08-EF4C-422B-A728-6C717C47D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825BC6-56A8-46DE-8037-A9A577624B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Background Fill">
            <a:extLst>
              <a:ext uri="{FF2B5EF4-FFF2-40B4-BE49-F238E27FC236}">
                <a16:creationId xmlns:a16="http://schemas.microsoft.com/office/drawing/2014/main" id="{B937640E-EF7A-4A6C-A950-D12B7D5C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Main Frame">
            <a:extLst>
              <a:ext uri="{FF2B5EF4-FFF2-40B4-BE49-F238E27FC236}">
                <a16:creationId xmlns:a16="http://schemas.microsoft.com/office/drawing/2014/main" id="{8B3D301E-EEB6-4474-BFB1-FCD7A1F30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FD7078B-B483-4553-A9E6-A7C3DEF7ED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77100" y="334928"/>
            <a:ext cx="0" cy="570155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53BF63B-532E-3F1B-F0A5-DC7FA7F68A02}"/>
              </a:ext>
            </a:extLst>
          </p:cNvPr>
          <p:cNvSpPr txBox="1"/>
          <p:nvPr/>
        </p:nvSpPr>
        <p:spPr>
          <a:xfrm>
            <a:off x="7359095" y="810563"/>
            <a:ext cx="3244995" cy="23799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Відділ Айстериди (Asterids):</a:t>
            </a:r>
          </a:p>
          <a:p>
            <a:pPr indent="-228600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- Fraxinus excelsior L. </a:t>
            </a:r>
          </a:p>
          <a:p>
            <a:pPr indent="-228600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- Syringa vulgaris L.</a:t>
            </a:r>
          </a:p>
          <a:p>
            <a:pPr indent="-228600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- Cornus mas L.</a:t>
            </a:r>
          </a:p>
          <a:p>
            <a:pPr indent="-228600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/>
          </a:p>
        </p:txBody>
      </p:sp>
      <p:cxnSp>
        <p:nvCxnSpPr>
          <p:cNvPr id="21" name="Main Horizontal Connector">
            <a:extLst>
              <a:ext uri="{FF2B5EF4-FFF2-40B4-BE49-F238E27FC236}">
                <a16:creationId xmlns:a16="http://schemas.microsoft.com/office/drawing/2014/main" id="{85F2753B-199B-4FF0-838F-41E8D058E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Main Vertical Connector">
            <a:extLst>
              <a:ext uri="{FF2B5EF4-FFF2-40B4-BE49-F238E27FC236}">
                <a16:creationId xmlns:a16="http://schemas.microsoft.com/office/drawing/2014/main" id="{B0BDEAB7-0E83-4F55-90F4-098569F5A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34CD0DB6-6C0A-74BF-F4CF-AB36980C1C4F}"/>
              </a:ext>
            </a:extLst>
          </p:cNvPr>
          <p:cNvSpPr txBox="1"/>
          <p:nvPr/>
        </p:nvSpPr>
        <p:spPr>
          <a:xfrm>
            <a:off x="478200" y="472427"/>
            <a:ext cx="6779418" cy="605623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err="1">
                <a:ea typeface="+mn-lt"/>
                <a:cs typeface="+mn-lt"/>
              </a:rPr>
              <a:t>Відділ</a:t>
            </a:r>
            <a:r>
              <a:rPr lang="ru-RU">
                <a:ea typeface="+mn-lt"/>
                <a:cs typeface="+mn-lt"/>
              </a:rPr>
              <a:t> </a:t>
            </a:r>
            <a:r>
              <a:rPr lang="ru-RU" err="1">
                <a:ea typeface="+mn-lt"/>
                <a:cs typeface="+mn-lt"/>
              </a:rPr>
              <a:t>Розиди</a:t>
            </a:r>
            <a:r>
              <a:rPr lang="ru-RU">
                <a:ea typeface="+mn-lt"/>
                <a:cs typeface="+mn-lt"/>
              </a:rPr>
              <a:t> (</a:t>
            </a:r>
            <a:r>
              <a:rPr lang="ru-RU" err="1">
                <a:ea typeface="+mn-lt"/>
                <a:cs typeface="+mn-lt"/>
              </a:rPr>
              <a:t>Rosids</a:t>
            </a:r>
            <a:r>
              <a:rPr lang="ru-RU">
                <a:ea typeface="+mn-lt"/>
                <a:cs typeface="+mn-lt"/>
              </a:rPr>
              <a:t>):</a:t>
            </a:r>
          </a:p>
          <a:p>
            <a:pPr>
              <a:spcAft>
                <a:spcPts val="600"/>
              </a:spcAft>
            </a:pPr>
            <a:r>
              <a:rPr lang="ru-RU">
                <a:ea typeface="+mn-lt"/>
                <a:cs typeface="+mn-lt"/>
              </a:rPr>
              <a:t>- </a:t>
            </a:r>
            <a:r>
              <a:rPr lang="ru-RU" err="1">
                <a:ea typeface="+mn-lt"/>
                <a:cs typeface="+mn-lt"/>
              </a:rPr>
              <a:t>Morus</a:t>
            </a:r>
            <a:r>
              <a:rPr lang="ru-RU">
                <a:ea typeface="+mn-lt"/>
                <a:cs typeface="+mn-lt"/>
              </a:rPr>
              <a:t> </a:t>
            </a:r>
            <a:r>
              <a:rPr lang="ru-RU" err="1">
                <a:ea typeface="+mn-lt"/>
                <a:cs typeface="+mn-lt"/>
              </a:rPr>
              <a:t>alba</a:t>
            </a:r>
            <a:r>
              <a:rPr lang="ru-RU">
                <a:ea typeface="+mn-lt"/>
                <a:cs typeface="+mn-lt"/>
              </a:rPr>
              <a:t> L.</a:t>
            </a:r>
          </a:p>
          <a:p>
            <a:pPr>
              <a:spcAft>
                <a:spcPts val="600"/>
              </a:spcAft>
            </a:pPr>
            <a:r>
              <a:rPr lang="ru-RU">
                <a:ea typeface="+mn-lt"/>
                <a:cs typeface="+mn-lt"/>
              </a:rPr>
              <a:t>- </a:t>
            </a:r>
            <a:r>
              <a:rPr lang="ru-RU" err="1">
                <a:ea typeface="+mn-lt"/>
                <a:cs typeface="+mn-lt"/>
              </a:rPr>
              <a:t>Ulmus</a:t>
            </a:r>
            <a:r>
              <a:rPr lang="ru-RU">
                <a:ea typeface="+mn-lt"/>
                <a:cs typeface="+mn-lt"/>
              </a:rPr>
              <a:t> </a:t>
            </a:r>
            <a:r>
              <a:rPr lang="ru-RU" err="1">
                <a:ea typeface="+mn-lt"/>
                <a:cs typeface="+mn-lt"/>
              </a:rPr>
              <a:t>glabra</a:t>
            </a:r>
            <a:r>
              <a:rPr lang="ru-RU">
                <a:ea typeface="+mn-lt"/>
                <a:cs typeface="+mn-lt"/>
              </a:rPr>
              <a:t> L.</a:t>
            </a:r>
          </a:p>
          <a:p>
            <a:pPr>
              <a:spcAft>
                <a:spcPts val="600"/>
              </a:spcAft>
            </a:pPr>
            <a:r>
              <a:rPr lang="ru-RU">
                <a:ea typeface="+mn-lt"/>
                <a:cs typeface="+mn-lt"/>
              </a:rPr>
              <a:t>- </a:t>
            </a:r>
            <a:r>
              <a:rPr lang="ru-RU" err="1">
                <a:ea typeface="+mn-lt"/>
                <a:cs typeface="+mn-lt"/>
              </a:rPr>
              <a:t>Ulmus</a:t>
            </a:r>
            <a:r>
              <a:rPr lang="ru-RU">
                <a:ea typeface="+mn-lt"/>
                <a:cs typeface="+mn-lt"/>
              </a:rPr>
              <a:t>  </a:t>
            </a:r>
            <a:r>
              <a:rPr lang="ru-RU" err="1">
                <a:ea typeface="+mn-lt"/>
                <a:cs typeface="+mn-lt"/>
              </a:rPr>
              <a:t>laevis</a:t>
            </a:r>
            <a:r>
              <a:rPr lang="ru-RU">
                <a:ea typeface="+mn-lt"/>
                <a:cs typeface="+mn-lt"/>
              </a:rPr>
              <a:t> L.</a:t>
            </a:r>
          </a:p>
          <a:p>
            <a:pPr>
              <a:spcAft>
                <a:spcPts val="600"/>
              </a:spcAft>
            </a:pPr>
            <a:r>
              <a:rPr lang="ru-RU">
                <a:ea typeface="+mn-lt"/>
                <a:cs typeface="+mn-lt"/>
              </a:rPr>
              <a:t>- </a:t>
            </a:r>
            <a:r>
              <a:rPr lang="ru-RU" err="1">
                <a:ea typeface="+mn-lt"/>
                <a:cs typeface="+mn-lt"/>
              </a:rPr>
              <a:t>Ulmus</a:t>
            </a:r>
            <a:r>
              <a:rPr lang="ru-RU">
                <a:ea typeface="+mn-lt"/>
                <a:cs typeface="+mn-lt"/>
              </a:rPr>
              <a:t>  </a:t>
            </a:r>
            <a:r>
              <a:rPr lang="ru-RU" err="1">
                <a:ea typeface="+mn-lt"/>
                <a:cs typeface="+mn-lt"/>
              </a:rPr>
              <a:t>minor</a:t>
            </a:r>
            <a:r>
              <a:rPr lang="ru-RU">
                <a:ea typeface="+mn-lt"/>
                <a:cs typeface="+mn-lt"/>
              </a:rPr>
              <a:t> L.</a:t>
            </a:r>
          </a:p>
          <a:p>
            <a:pPr>
              <a:spcAft>
                <a:spcPts val="600"/>
              </a:spcAft>
            </a:pPr>
            <a:r>
              <a:rPr lang="ru-RU">
                <a:ea typeface="+mn-lt"/>
                <a:cs typeface="+mn-lt"/>
              </a:rPr>
              <a:t>- </a:t>
            </a:r>
            <a:r>
              <a:rPr lang="ru-RU" err="1">
                <a:ea typeface="+mn-lt"/>
                <a:cs typeface="+mn-lt"/>
              </a:rPr>
              <a:t>Fagus</a:t>
            </a:r>
            <a:r>
              <a:rPr lang="ru-RU">
                <a:ea typeface="+mn-lt"/>
                <a:cs typeface="+mn-lt"/>
              </a:rPr>
              <a:t> </a:t>
            </a:r>
            <a:r>
              <a:rPr lang="ru-RU" err="1">
                <a:ea typeface="+mn-lt"/>
                <a:cs typeface="+mn-lt"/>
              </a:rPr>
              <a:t>sylvatica</a:t>
            </a:r>
            <a:r>
              <a:rPr lang="ru-RU">
                <a:ea typeface="+mn-lt"/>
                <a:cs typeface="+mn-lt"/>
              </a:rPr>
              <a:t> L.</a:t>
            </a:r>
          </a:p>
          <a:p>
            <a:pPr>
              <a:spcAft>
                <a:spcPts val="600"/>
              </a:spcAft>
            </a:pPr>
            <a:r>
              <a:rPr lang="ru-RU">
                <a:ea typeface="+mn-lt"/>
                <a:cs typeface="+mn-lt"/>
              </a:rPr>
              <a:t>- </a:t>
            </a:r>
            <a:r>
              <a:rPr lang="ru-RU" err="1">
                <a:ea typeface="+mn-lt"/>
                <a:cs typeface="+mn-lt"/>
              </a:rPr>
              <a:t>Alnus</a:t>
            </a:r>
            <a:r>
              <a:rPr lang="ru-RU">
                <a:ea typeface="+mn-lt"/>
                <a:cs typeface="+mn-lt"/>
              </a:rPr>
              <a:t> </a:t>
            </a:r>
            <a:r>
              <a:rPr lang="ru-RU" err="1">
                <a:ea typeface="+mn-lt"/>
                <a:cs typeface="+mn-lt"/>
              </a:rPr>
              <a:t>glutinosa</a:t>
            </a:r>
            <a:r>
              <a:rPr lang="ru-RU">
                <a:ea typeface="+mn-lt"/>
                <a:cs typeface="+mn-lt"/>
              </a:rPr>
              <a:t> L.</a:t>
            </a:r>
          </a:p>
          <a:p>
            <a:pPr>
              <a:spcAft>
                <a:spcPts val="600"/>
              </a:spcAft>
            </a:pPr>
            <a:r>
              <a:rPr lang="ru-RU">
                <a:ea typeface="+mn-lt"/>
                <a:cs typeface="+mn-lt"/>
              </a:rPr>
              <a:t>- </a:t>
            </a:r>
            <a:r>
              <a:rPr lang="ru-RU" err="1">
                <a:ea typeface="+mn-lt"/>
                <a:cs typeface="+mn-lt"/>
              </a:rPr>
              <a:t>Betula</a:t>
            </a:r>
            <a:r>
              <a:rPr lang="ru-RU">
                <a:ea typeface="+mn-lt"/>
                <a:cs typeface="+mn-lt"/>
              </a:rPr>
              <a:t> </a:t>
            </a:r>
            <a:r>
              <a:rPr lang="ru-RU" err="1">
                <a:ea typeface="+mn-lt"/>
                <a:cs typeface="+mn-lt"/>
              </a:rPr>
              <a:t>pendula</a:t>
            </a:r>
            <a:r>
              <a:rPr lang="ru-RU">
                <a:ea typeface="+mn-lt"/>
                <a:cs typeface="+mn-lt"/>
              </a:rPr>
              <a:t> </a:t>
            </a:r>
            <a:r>
              <a:rPr lang="ru-RU" err="1">
                <a:ea typeface="+mn-lt"/>
                <a:cs typeface="+mn-lt"/>
              </a:rPr>
              <a:t>Roth</a:t>
            </a:r>
            <a:r>
              <a:rPr lang="ru-RU">
                <a:ea typeface="+mn-lt"/>
                <a:cs typeface="+mn-lt"/>
              </a:rPr>
              <a:t>. </a:t>
            </a:r>
          </a:p>
          <a:p>
            <a:pPr>
              <a:spcAft>
                <a:spcPts val="600"/>
              </a:spcAft>
            </a:pPr>
            <a:r>
              <a:rPr lang="ru-RU">
                <a:ea typeface="+mn-lt"/>
                <a:cs typeface="+mn-lt"/>
              </a:rPr>
              <a:t>- </a:t>
            </a:r>
            <a:r>
              <a:rPr lang="ru-RU" err="1">
                <a:ea typeface="+mn-lt"/>
                <a:cs typeface="+mn-lt"/>
              </a:rPr>
              <a:t>Betula</a:t>
            </a:r>
            <a:r>
              <a:rPr lang="ru-RU">
                <a:ea typeface="+mn-lt"/>
                <a:cs typeface="+mn-lt"/>
              </a:rPr>
              <a:t> </a:t>
            </a:r>
            <a:r>
              <a:rPr lang="ru-RU" err="1">
                <a:ea typeface="+mn-lt"/>
                <a:cs typeface="+mn-lt"/>
              </a:rPr>
              <a:t>pubescens</a:t>
            </a:r>
            <a:r>
              <a:rPr lang="ru-RU">
                <a:ea typeface="+mn-lt"/>
                <a:cs typeface="+mn-lt"/>
              </a:rPr>
              <a:t>  </a:t>
            </a:r>
            <a:r>
              <a:rPr lang="ru-RU" err="1">
                <a:ea typeface="+mn-lt"/>
                <a:cs typeface="+mn-lt"/>
              </a:rPr>
              <a:t>Ehrh</a:t>
            </a:r>
            <a:r>
              <a:rPr lang="ru-RU">
                <a:ea typeface="+mn-lt"/>
                <a:cs typeface="+mn-lt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ru-RU">
                <a:ea typeface="+mn-lt"/>
                <a:cs typeface="+mn-lt"/>
              </a:rPr>
              <a:t>- </a:t>
            </a:r>
            <a:r>
              <a:rPr lang="ru-RU" err="1">
                <a:ea typeface="+mn-lt"/>
                <a:cs typeface="+mn-lt"/>
              </a:rPr>
              <a:t>Carpinus</a:t>
            </a:r>
            <a:r>
              <a:rPr lang="ru-RU">
                <a:ea typeface="+mn-lt"/>
                <a:cs typeface="+mn-lt"/>
              </a:rPr>
              <a:t> </a:t>
            </a:r>
            <a:r>
              <a:rPr lang="ru-RU" err="1">
                <a:ea typeface="+mn-lt"/>
                <a:cs typeface="+mn-lt"/>
              </a:rPr>
              <a:t>betulus</a:t>
            </a:r>
            <a:r>
              <a:rPr lang="ru-RU">
                <a:ea typeface="+mn-lt"/>
                <a:cs typeface="+mn-lt"/>
              </a:rPr>
              <a:t> L. </a:t>
            </a:r>
          </a:p>
          <a:p>
            <a:pPr>
              <a:spcAft>
                <a:spcPts val="600"/>
              </a:spcAft>
            </a:pPr>
            <a:r>
              <a:rPr lang="ru-RU">
                <a:ea typeface="+mn-lt"/>
                <a:cs typeface="+mn-lt"/>
              </a:rPr>
              <a:t>- </a:t>
            </a:r>
            <a:r>
              <a:rPr lang="ru-RU" err="1">
                <a:ea typeface="+mn-lt"/>
                <a:cs typeface="+mn-lt"/>
              </a:rPr>
              <a:t>Corylus</a:t>
            </a:r>
            <a:r>
              <a:rPr lang="ru-RU">
                <a:ea typeface="+mn-lt"/>
                <a:cs typeface="+mn-lt"/>
              </a:rPr>
              <a:t> </a:t>
            </a:r>
            <a:r>
              <a:rPr lang="ru-RU" err="1">
                <a:ea typeface="+mn-lt"/>
                <a:cs typeface="+mn-lt"/>
              </a:rPr>
              <a:t>avellana</a:t>
            </a:r>
            <a:r>
              <a:rPr lang="ru-RU">
                <a:ea typeface="+mn-lt"/>
                <a:cs typeface="+mn-lt"/>
              </a:rPr>
              <a:t> L. </a:t>
            </a:r>
          </a:p>
          <a:p>
            <a:pPr>
              <a:spcAft>
                <a:spcPts val="600"/>
              </a:spcAft>
            </a:pPr>
            <a:r>
              <a:rPr lang="ru-RU">
                <a:ea typeface="+mn-lt"/>
                <a:cs typeface="+mn-lt"/>
              </a:rPr>
              <a:t>- </a:t>
            </a:r>
            <a:r>
              <a:rPr lang="ru-RU" err="1">
                <a:ea typeface="+mn-lt"/>
                <a:cs typeface="+mn-lt"/>
              </a:rPr>
              <a:t>Populus</a:t>
            </a:r>
            <a:r>
              <a:rPr lang="ru-RU">
                <a:ea typeface="+mn-lt"/>
                <a:cs typeface="+mn-lt"/>
              </a:rPr>
              <a:t> </a:t>
            </a:r>
            <a:r>
              <a:rPr lang="ru-RU" err="1">
                <a:ea typeface="+mn-lt"/>
                <a:cs typeface="+mn-lt"/>
              </a:rPr>
              <a:t>alba</a:t>
            </a:r>
            <a:r>
              <a:rPr lang="ru-RU">
                <a:ea typeface="+mn-lt"/>
                <a:cs typeface="+mn-lt"/>
              </a:rPr>
              <a:t> L. </a:t>
            </a:r>
          </a:p>
          <a:p>
            <a:pPr>
              <a:spcAft>
                <a:spcPts val="600"/>
              </a:spcAft>
            </a:pPr>
            <a:r>
              <a:rPr lang="ru-RU">
                <a:ea typeface="+mn-lt"/>
                <a:cs typeface="+mn-lt"/>
              </a:rPr>
              <a:t>-  </a:t>
            </a:r>
            <a:r>
              <a:rPr lang="ru-RU" err="1">
                <a:ea typeface="+mn-lt"/>
                <a:cs typeface="+mn-lt"/>
              </a:rPr>
              <a:t>Populus</a:t>
            </a:r>
            <a:r>
              <a:rPr lang="ru-RU">
                <a:ea typeface="+mn-lt"/>
                <a:cs typeface="+mn-lt"/>
              </a:rPr>
              <a:t> </a:t>
            </a:r>
            <a:r>
              <a:rPr lang="ru-RU" err="1">
                <a:ea typeface="+mn-lt"/>
                <a:cs typeface="+mn-lt"/>
              </a:rPr>
              <a:t>nigra</a:t>
            </a:r>
            <a:r>
              <a:rPr lang="ru-RU">
                <a:ea typeface="+mn-lt"/>
                <a:cs typeface="+mn-lt"/>
              </a:rPr>
              <a:t> L. </a:t>
            </a:r>
          </a:p>
          <a:p>
            <a:pPr>
              <a:spcAft>
                <a:spcPts val="600"/>
              </a:spcAft>
            </a:pPr>
            <a:r>
              <a:rPr lang="ru-RU">
                <a:ea typeface="+mn-lt"/>
                <a:cs typeface="+mn-lt"/>
              </a:rPr>
              <a:t>- </a:t>
            </a:r>
            <a:r>
              <a:rPr lang="ru-RU" err="1">
                <a:ea typeface="+mn-lt"/>
                <a:cs typeface="+mn-lt"/>
              </a:rPr>
              <a:t>Populus</a:t>
            </a:r>
            <a:r>
              <a:rPr lang="ru-RU">
                <a:ea typeface="+mn-lt"/>
                <a:cs typeface="+mn-lt"/>
              </a:rPr>
              <a:t> </a:t>
            </a:r>
            <a:r>
              <a:rPr lang="ru-RU" err="1">
                <a:ea typeface="+mn-lt"/>
                <a:cs typeface="+mn-lt"/>
              </a:rPr>
              <a:t>tremula</a:t>
            </a:r>
            <a:r>
              <a:rPr lang="ru-RU">
                <a:ea typeface="+mn-lt"/>
                <a:cs typeface="+mn-lt"/>
              </a:rPr>
              <a:t> L. </a:t>
            </a:r>
          </a:p>
          <a:p>
            <a:pPr>
              <a:spcAft>
                <a:spcPts val="600"/>
              </a:spcAft>
            </a:pPr>
            <a:r>
              <a:rPr lang="ru-RU">
                <a:ea typeface="+mn-lt"/>
                <a:cs typeface="+mn-lt"/>
              </a:rPr>
              <a:t>- </a:t>
            </a:r>
            <a:r>
              <a:rPr lang="ru-RU" err="1">
                <a:ea typeface="+mn-lt"/>
                <a:cs typeface="+mn-lt"/>
              </a:rPr>
              <a:t>Salix</a:t>
            </a:r>
            <a:r>
              <a:rPr lang="ru-RU">
                <a:ea typeface="+mn-lt"/>
                <a:cs typeface="+mn-lt"/>
              </a:rPr>
              <a:t> </a:t>
            </a:r>
            <a:r>
              <a:rPr lang="ru-RU" err="1">
                <a:ea typeface="+mn-lt"/>
                <a:cs typeface="+mn-lt"/>
              </a:rPr>
              <a:t>alba</a:t>
            </a:r>
            <a:r>
              <a:rPr lang="ru-RU">
                <a:ea typeface="+mn-lt"/>
                <a:cs typeface="+mn-lt"/>
              </a:rPr>
              <a:t> L. </a:t>
            </a:r>
          </a:p>
          <a:p>
            <a:pPr>
              <a:spcAft>
                <a:spcPts val="600"/>
              </a:spcAft>
            </a:pPr>
            <a:r>
              <a:rPr lang="ru-RU">
                <a:ea typeface="+mn-lt"/>
                <a:cs typeface="+mn-lt"/>
              </a:rPr>
              <a:t>- </a:t>
            </a:r>
            <a:r>
              <a:rPr lang="ru-RU" err="1">
                <a:ea typeface="+mn-lt"/>
                <a:cs typeface="+mn-lt"/>
              </a:rPr>
              <a:t>Salix</a:t>
            </a:r>
            <a:r>
              <a:rPr lang="ru-RU">
                <a:ea typeface="+mn-lt"/>
                <a:cs typeface="+mn-lt"/>
              </a:rPr>
              <a:t> </a:t>
            </a:r>
            <a:r>
              <a:rPr lang="ru-RU" err="1">
                <a:ea typeface="+mn-lt"/>
                <a:cs typeface="+mn-lt"/>
              </a:rPr>
              <a:t>aurita</a:t>
            </a:r>
            <a:r>
              <a:rPr lang="ru-RU">
                <a:ea typeface="+mn-lt"/>
                <a:cs typeface="+mn-lt"/>
              </a:rPr>
              <a:t> L.</a:t>
            </a:r>
          </a:p>
          <a:p>
            <a:pPr>
              <a:spcAft>
                <a:spcPts val="600"/>
              </a:spcAft>
            </a:pPr>
            <a:endParaRPr lang="ru-RU">
              <a:ea typeface="+mn-lt"/>
              <a:cs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EB46F1-C485-9F40-BAD8-9B7C0B1DC329}"/>
              </a:ext>
            </a:extLst>
          </p:cNvPr>
          <p:cNvSpPr txBox="1"/>
          <p:nvPr/>
        </p:nvSpPr>
        <p:spPr>
          <a:xfrm>
            <a:off x="7586230" y="3641292"/>
            <a:ext cx="2790825" cy="18466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ru-RU" err="1">
                <a:ea typeface="+mn-lt"/>
                <a:cs typeface="+mn-lt"/>
              </a:rPr>
              <a:t>Відділ</a:t>
            </a:r>
            <a:r>
              <a:rPr lang="ru-RU">
                <a:ea typeface="+mn-lt"/>
                <a:cs typeface="+mn-lt"/>
              </a:rPr>
              <a:t> </a:t>
            </a:r>
            <a:r>
              <a:rPr lang="ru-RU" err="1">
                <a:ea typeface="+mn-lt"/>
                <a:cs typeface="+mn-lt"/>
              </a:rPr>
              <a:t>Хвойні</a:t>
            </a:r>
            <a:r>
              <a:rPr lang="ru-RU">
                <a:ea typeface="+mn-lt"/>
                <a:cs typeface="+mn-lt"/>
              </a:rPr>
              <a:t> ( </a:t>
            </a:r>
            <a:r>
              <a:rPr lang="ru-RU" err="1">
                <a:ea typeface="+mn-lt"/>
                <a:cs typeface="+mn-lt"/>
              </a:rPr>
              <a:t>Pinophyta</a:t>
            </a:r>
            <a:r>
              <a:rPr lang="ru-RU">
                <a:ea typeface="+mn-lt"/>
                <a:cs typeface="+mn-lt"/>
              </a:rPr>
              <a:t>  ):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ru-RU">
                <a:ea typeface="+mn-lt"/>
                <a:cs typeface="+mn-lt"/>
              </a:rPr>
              <a:t>- </a:t>
            </a:r>
            <a:r>
              <a:rPr lang="ru-RU" err="1">
                <a:ea typeface="+mn-lt"/>
                <a:cs typeface="+mn-lt"/>
              </a:rPr>
              <a:t>Pinus</a:t>
            </a:r>
            <a:r>
              <a:rPr lang="ru-RU">
                <a:ea typeface="+mn-lt"/>
                <a:cs typeface="+mn-lt"/>
              </a:rPr>
              <a:t> </a:t>
            </a:r>
            <a:r>
              <a:rPr lang="ru-RU" err="1">
                <a:ea typeface="+mn-lt"/>
                <a:cs typeface="+mn-lt"/>
              </a:rPr>
              <a:t>nigra</a:t>
            </a:r>
            <a:r>
              <a:rPr lang="ru-RU">
                <a:ea typeface="+mn-lt"/>
                <a:cs typeface="+mn-lt"/>
              </a:rPr>
              <a:t>  </a:t>
            </a:r>
            <a:r>
              <a:rPr lang="ru-RU" err="1">
                <a:ea typeface="+mn-lt"/>
                <a:cs typeface="+mn-lt"/>
              </a:rPr>
              <a:t>J.F.Arnold</a:t>
            </a:r>
            <a:r>
              <a:rPr lang="ru-RU">
                <a:ea typeface="+mn-lt"/>
                <a:cs typeface="+mn-lt"/>
              </a:rPr>
              <a:t> 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ru-RU">
                <a:ea typeface="+mn-lt"/>
                <a:cs typeface="+mn-lt"/>
              </a:rPr>
              <a:t>- </a:t>
            </a:r>
            <a:r>
              <a:rPr lang="ru-RU" err="1">
                <a:ea typeface="+mn-lt"/>
                <a:cs typeface="+mn-lt"/>
              </a:rPr>
              <a:t>Thuja</a:t>
            </a:r>
            <a:r>
              <a:rPr lang="ru-RU">
                <a:ea typeface="+mn-lt"/>
                <a:cs typeface="+mn-lt"/>
              </a:rPr>
              <a:t> </a:t>
            </a:r>
            <a:r>
              <a:rPr lang="ru-RU" err="1">
                <a:ea typeface="+mn-lt"/>
                <a:cs typeface="+mn-lt"/>
              </a:rPr>
              <a:t>occidentalis</a:t>
            </a:r>
            <a:r>
              <a:rPr lang="ru-RU">
                <a:ea typeface="+mn-lt"/>
                <a:cs typeface="+mn-lt"/>
              </a:rPr>
              <a:t> L.</a:t>
            </a:r>
          </a:p>
          <a:p>
            <a:pPr algn="l">
              <a:spcAft>
                <a:spcPts val="600"/>
              </a:spcAft>
            </a:pPr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7D40E9-D396-3256-B6B7-8DE07219CF07}"/>
              </a:ext>
            </a:extLst>
          </p:cNvPr>
          <p:cNvSpPr txBox="1"/>
          <p:nvPr/>
        </p:nvSpPr>
        <p:spPr>
          <a:xfrm>
            <a:off x="4474369" y="807243"/>
            <a:ext cx="2743199" cy="60324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ru-RU">
                <a:ea typeface="+mn-lt"/>
                <a:cs typeface="+mn-lt"/>
              </a:rPr>
              <a:t>- </a:t>
            </a:r>
            <a:r>
              <a:rPr lang="ru-RU" err="1">
                <a:ea typeface="+mn-lt"/>
                <a:cs typeface="+mn-lt"/>
              </a:rPr>
              <a:t>Salix</a:t>
            </a:r>
            <a:r>
              <a:rPr lang="ru-RU">
                <a:ea typeface="+mn-lt"/>
                <a:cs typeface="+mn-lt"/>
              </a:rPr>
              <a:t> </a:t>
            </a:r>
            <a:r>
              <a:rPr lang="ru-RU" err="1">
                <a:ea typeface="+mn-lt"/>
                <a:cs typeface="+mn-lt"/>
              </a:rPr>
              <a:t>caprea</a:t>
            </a:r>
            <a:r>
              <a:rPr lang="ru-RU">
                <a:ea typeface="+mn-lt"/>
                <a:cs typeface="+mn-lt"/>
              </a:rPr>
              <a:t> L. </a:t>
            </a:r>
          </a:p>
          <a:p>
            <a:pPr>
              <a:spcAft>
                <a:spcPts val="600"/>
              </a:spcAft>
            </a:pPr>
            <a:r>
              <a:rPr lang="ru-RU">
                <a:ea typeface="+mn-lt"/>
                <a:cs typeface="+mn-lt"/>
              </a:rPr>
              <a:t>- </a:t>
            </a:r>
            <a:r>
              <a:rPr lang="ru-RU" err="1">
                <a:ea typeface="+mn-lt"/>
                <a:cs typeface="+mn-lt"/>
              </a:rPr>
              <a:t>Salix</a:t>
            </a:r>
            <a:r>
              <a:rPr lang="ru-RU">
                <a:ea typeface="+mn-lt"/>
                <a:cs typeface="+mn-lt"/>
              </a:rPr>
              <a:t> </a:t>
            </a:r>
            <a:r>
              <a:rPr lang="ru-RU" err="1">
                <a:ea typeface="+mn-lt"/>
                <a:cs typeface="+mn-lt"/>
              </a:rPr>
              <a:t>cinerea</a:t>
            </a:r>
            <a:r>
              <a:rPr lang="ru-RU">
                <a:ea typeface="+mn-lt"/>
                <a:cs typeface="+mn-lt"/>
              </a:rPr>
              <a:t> L. </a:t>
            </a:r>
          </a:p>
          <a:p>
            <a:pPr>
              <a:spcAft>
                <a:spcPts val="600"/>
              </a:spcAft>
            </a:pPr>
            <a:r>
              <a:rPr lang="ru-RU">
                <a:ea typeface="+mn-lt"/>
                <a:cs typeface="+mn-lt"/>
              </a:rPr>
              <a:t>- </a:t>
            </a:r>
            <a:r>
              <a:rPr lang="ru-RU" err="1">
                <a:ea typeface="+mn-lt"/>
                <a:cs typeface="+mn-lt"/>
              </a:rPr>
              <a:t>Salix</a:t>
            </a:r>
            <a:r>
              <a:rPr lang="ru-RU">
                <a:ea typeface="+mn-lt"/>
                <a:cs typeface="+mn-lt"/>
              </a:rPr>
              <a:t> </a:t>
            </a:r>
            <a:r>
              <a:rPr lang="ru-RU" err="1">
                <a:ea typeface="+mn-lt"/>
                <a:cs typeface="+mn-lt"/>
              </a:rPr>
              <a:t>purpurea</a:t>
            </a:r>
            <a:r>
              <a:rPr lang="ru-RU">
                <a:ea typeface="+mn-lt"/>
                <a:cs typeface="+mn-lt"/>
              </a:rPr>
              <a:t> L. </a:t>
            </a:r>
          </a:p>
          <a:p>
            <a:pPr>
              <a:spcAft>
                <a:spcPts val="600"/>
              </a:spcAft>
            </a:pPr>
            <a:r>
              <a:rPr lang="ru-RU">
                <a:ea typeface="+mn-lt"/>
                <a:cs typeface="+mn-lt"/>
              </a:rPr>
              <a:t>- </a:t>
            </a:r>
            <a:r>
              <a:rPr lang="ru-RU" err="1">
                <a:ea typeface="+mn-lt"/>
                <a:cs typeface="+mn-lt"/>
              </a:rPr>
              <a:t>Salix</a:t>
            </a:r>
            <a:r>
              <a:rPr lang="ru-RU">
                <a:ea typeface="+mn-lt"/>
                <a:cs typeface="+mn-lt"/>
              </a:rPr>
              <a:t> </a:t>
            </a:r>
            <a:r>
              <a:rPr lang="ru-RU" err="1">
                <a:ea typeface="+mn-lt"/>
                <a:cs typeface="+mn-lt"/>
              </a:rPr>
              <a:t>viminalis</a:t>
            </a:r>
            <a:r>
              <a:rPr lang="ru-RU">
                <a:ea typeface="+mn-lt"/>
                <a:cs typeface="+mn-lt"/>
              </a:rPr>
              <a:t> L.</a:t>
            </a:r>
          </a:p>
          <a:p>
            <a:pPr>
              <a:spcAft>
                <a:spcPts val="600"/>
              </a:spcAft>
            </a:pPr>
            <a:r>
              <a:rPr lang="ru-RU">
                <a:ea typeface="+mn-lt"/>
                <a:cs typeface="+mn-lt"/>
              </a:rPr>
              <a:t>- </a:t>
            </a:r>
            <a:r>
              <a:rPr lang="ru-RU" err="1">
                <a:ea typeface="+mn-lt"/>
                <a:cs typeface="+mn-lt"/>
              </a:rPr>
              <a:t>Daphne</a:t>
            </a:r>
            <a:r>
              <a:rPr lang="ru-RU">
                <a:ea typeface="+mn-lt"/>
                <a:cs typeface="+mn-lt"/>
              </a:rPr>
              <a:t> </a:t>
            </a:r>
            <a:r>
              <a:rPr lang="ru-RU" err="1">
                <a:ea typeface="+mn-lt"/>
                <a:cs typeface="+mn-lt"/>
              </a:rPr>
              <a:t>mezereum</a:t>
            </a:r>
            <a:r>
              <a:rPr lang="ru-RU">
                <a:ea typeface="+mn-lt"/>
                <a:cs typeface="+mn-lt"/>
              </a:rPr>
              <a:t> L.</a:t>
            </a:r>
          </a:p>
          <a:p>
            <a:pPr>
              <a:spcAft>
                <a:spcPts val="600"/>
              </a:spcAft>
            </a:pPr>
            <a:r>
              <a:rPr lang="ru-RU">
                <a:ea typeface="+mn-lt"/>
                <a:cs typeface="+mn-lt"/>
              </a:rPr>
              <a:t>- </a:t>
            </a:r>
            <a:r>
              <a:rPr lang="ru-RU" err="1">
                <a:ea typeface="+mn-lt"/>
                <a:cs typeface="+mn-lt"/>
              </a:rPr>
              <a:t>Armeniaca</a:t>
            </a:r>
            <a:r>
              <a:rPr lang="ru-RU">
                <a:ea typeface="+mn-lt"/>
                <a:cs typeface="+mn-lt"/>
              </a:rPr>
              <a:t> </a:t>
            </a:r>
            <a:r>
              <a:rPr lang="ru-RU" err="1">
                <a:ea typeface="+mn-lt"/>
                <a:cs typeface="+mn-lt"/>
              </a:rPr>
              <a:t>vulgaris</a:t>
            </a:r>
            <a:r>
              <a:rPr lang="ru-RU">
                <a:ea typeface="+mn-lt"/>
                <a:cs typeface="+mn-lt"/>
              </a:rPr>
              <a:t> L. </a:t>
            </a:r>
          </a:p>
          <a:p>
            <a:pPr>
              <a:spcAft>
                <a:spcPts val="600"/>
              </a:spcAft>
            </a:pPr>
            <a:r>
              <a:rPr lang="ru-RU">
                <a:ea typeface="+mn-lt"/>
                <a:cs typeface="+mn-lt"/>
              </a:rPr>
              <a:t>- </a:t>
            </a:r>
            <a:r>
              <a:rPr lang="ru-RU" err="1">
                <a:ea typeface="+mn-lt"/>
                <a:cs typeface="+mn-lt"/>
              </a:rPr>
              <a:t>Cerasus</a:t>
            </a:r>
            <a:r>
              <a:rPr lang="ru-RU">
                <a:ea typeface="+mn-lt"/>
                <a:cs typeface="+mn-lt"/>
              </a:rPr>
              <a:t> </a:t>
            </a:r>
            <a:r>
              <a:rPr lang="ru-RU" err="1">
                <a:ea typeface="+mn-lt"/>
                <a:cs typeface="+mn-lt"/>
              </a:rPr>
              <a:t>avium</a:t>
            </a:r>
            <a:r>
              <a:rPr lang="ru-RU">
                <a:ea typeface="+mn-lt"/>
                <a:cs typeface="+mn-lt"/>
              </a:rPr>
              <a:t> L. </a:t>
            </a:r>
          </a:p>
          <a:p>
            <a:pPr>
              <a:spcAft>
                <a:spcPts val="600"/>
              </a:spcAft>
            </a:pPr>
            <a:r>
              <a:rPr lang="ru-RU">
                <a:ea typeface="+mn-lt"/>
                <a:cs typeface="+mn-lt"/>
              </a:rPr>
              <a:t>- Prunus </a:t>
            </a:r>
            <a:r>
              <a:rPr lang="ru-RU" err="1">
                <a:ea typeface="+mn-lt"/>
                <a:cs typeface="+mn-lt"/>
              </a:rPr>
              <a:t>cerasus</a:t>
            </a:r>
            <a:r>
              <a:rPr lang="ru-RU">
                <a:ea typeface="+mn-lt"/>
                <a:cs typeface="+mn-lt"/>
              </a:rPr>
              <a:t> L. </a:t>
            </a:r>
          </a:p>
          <a:p>
            <a:pPr>
              <a:spcAft>
                <a:spcPts val="600"/>
              </a:spcAft>
            </a:pPr>
            <a:r>
              <a:rPr lang="ru-RU">
                <a:ea typeface="+mn-lt"/>
                <a:cs typeface="+mn-lt"/>
              </a:rPr>
              <a:t>- </a:t>
            </a:r>
            <a:r>
              <a:rPr lang="ru-RU" err="1">
                <a:ea typeface="+mn-lt"/>
                <a:cs typeface="+mn-lt"/>
              </a:rPr>
              <a:t>Malus</a:t>
            </a:r>
            <a:r>
              <a:rPr lang="ru-RU">
                <a:ea typeface="+mn-lt"/>
                <a:cs typeface="+mn-lt"/>
              </a:rPr>
              <a:t> </a:t>
            </a:r>
            <a:r>
              <a:rPr lang="ru-RU" err="1">
                <a:ea typeface="+mn-lt"/>
                <a:cs typeface="+mn-lt"/>
              </a:rPr>
              <a:t>domestica</a:t>
            </a:r>
            <a:r>
              <a:rPr lang="ru-RU">
                <a:ea typeface="+mn-lt"/>
                <a:cs typeface="+mn-lt"/>
              </a:rPr>
              <a:t> </a:t>
            </a:r>
            <a:r>
              <a:rPr lang="ru-RU" err="1">
                <a:ea typeface="+mn-lt"/>
                <a:cs typeface="+mn-lt"/>
              </a:rPr>
              <a:t>Borkh</a:t>
            </a:r>
            <a:r>
              <a:rPr lang="ru-RU">
                <a:ea typeface="+mn-lt"/>
                <a:cs typeface="+mn-lt"/>
              </a:rPr>
              <a:t>.  </a:t>
            </a:r>
          </a:p>
          <a:p>
            <a:pPr>
              <a:spcAft>
                <a:spcPts val="600"/>
              </a:spcAft>
            </a:pPr>
            <a:r>
              <a:rPr lang="ru-RU">
                <a:ea typeface="+mn-lt"/>
                <a:cs typeface="+mn-lt"/>
              </a:rPr>
              <a:t>- Prunus </a:t>
            </a:r>
            <a:r>
              <a:rPr lang="ru-RU" err="1">
                <a:ea typeface="+mn-lt"/>
                <a:cs typeface="+mn-lt"/>
              </a:rPr>
              <a:t>cerasifera</a:t>
            </a:r>
            <a:r>
              <a:rPr lang="ru-RU">
                <a:ea typeface="+mn-lt"/>
                <a:cs typeface="+mn-lt"/>
              </a:rPr>
              <a:t> </a:t>
            </a:r>
            <a:r>
              <a:rPr lang="ru-RU" err="1">
                <a:ea typeface="+mn-lt"/>
                <a:cs typeface="+mn-lt"/>
              </a:rPr>
              <a:t>Ehrh</a:t>
            </a:r>
            <a:r>
              <a:rPr lang="ru-RU">
                <a:ea typeface="+mn-lt"/>
                <a:cs typeface="+mn-lt"/>
              </a:rPr>
              <a:t>. </a:t>
            </a:r>
          </a:p>
          <a:p>
            <a:pPr>
              <a:spcAft>
                <a:spcPts val="600"/>
              </a:spcAft>
            </a:pPr>
            <a:r>
              <a:rPr lang="ru-RU">
                <a:ea typeface="+mn-lt"/>
                <a:cs typeface="+mn-lt"/>
              </a:rPr>
              <a:t>- </a:t>
            </a:r>
            <a:r>
              <a:rPr lang="ru-RU" err="1">
                <a:ea typeface="+mn-lt"/>
                <a:cs typeface="+mn-lt"/>
              </a:rPr>
              <a:t>Pyrus</a:t>
            </a:r>
            <a:r>
              <a:rPr lang="ru-RU">
                <a:ea typeface="+mn-lt"/>
                <a:cs typeface="+mn-lt"/>
              </a:rPr>
              <a:t> </a:t>
            </a:r>
            <a:r>
              <a:rPr lang="ru-RU" err="1">
                <a:ea typeface="+mn-lt"/>
                <a:cs typeface="+mn-lt"/>
              </a:rPr>
              <a:t>communis</a:t>
            </a:r>
            <a:r>
              <a:rPr lang="ru-RU">
                <a:ea typeface="+mn-lt"/>
                <a:cs typeface="+mn-lt"/>
              </a:rPr>
              <a:t> L.</a:t>
            </a:r>
          </a:p>
          <a:p>
            <a:pPr>
              <a:spcAft>
                <a:spcPts val="600"/>
              </a:spcAft>
            </a:pPr>
            <a:r>
              <a:rPr lang="ru-RU">
                <a:ea typeface="+mn-lt"/>
                <a:cs typeface="+mn-lt"/>
              </a:rPr>
              <a:t>-  Acer </a:t>
            </a:r>
            <a:r>
              <a:rPr lang="ru-RU" err="1">
                <a:ea typeface="+mn-lt"/>
                <a:cs typeface="+mn-lt"/>
              </a:rPr>
              <a:t>negundo</a:t>
            </a:r>
            <a:r>
              <a:rPr lang="ru-RU">
                <a:ea typeface="+mn-lt"/>
                <a:cs typeface="+mn-lt"/>
              </a:rPr>
              <a:t> L. </a:t>
            </a:r>
          </a:p>
          <a:p>
            <a:pPr>
              <a:spcAft>
                <a:spcPts val="600"/>
              </a:spcAft>
            </a:pPr>
            <a:r>
              <a:rPr lang="ru-RU">
                <a:ea typeface="+mn-lt"/>
                <a:cs typeface="+mn-lt"/>
              </a:rPr>
              <a:t>- Acer </a:t>
            </a:r>
            <a:r>
              <a:rPr lang="ru-RU" err="1">
                <a:ea typeface="+mn-lt"/>
                <a:cs typeface="+mn-lt"/>
              </a:rPr>
              <a:t>platanoides</a:t>
            </a:r>
            <a:r>
              <a:rPr lang="ru-RU">
                <a:ea typeface="+mn-lt"/>
                <a:cs typeface="+mn-lt"/>
              </a:rPr>
              <a:t> L. </a:t>
            </a:r>
          </a:p>
          <a:p>
            <a:pPr>
              <a:spcAft>
                <a:spcPts val="600"/>
              </a:spcAft>
            </a:pPr>
            <a:r>
              <a:rPr lang="ru-RU">
                <a:ea typeface="+mn-lt"/>
                <a:cs typeface="+mn-lt"/>
              </a:rPr>
              <a:t>- Acer </a:t>
            </a:r>
            <a:r>
              <a:rPr lang="ru-RU" err="1">
                <a:ea typeface="+mn-lt"/>
                <a:cs typeface="+mn-lt"/>
              </a:rPr>
              <a:t>rubrum</a:t>
            </a:r>
            <a:r>
              <a:rPr lang="ru-RU">
                <a:ea typeface="+mn-lt"/>
                <a:cs typeface="+mn-lt"/>
              </a:rPr>
              <a:t> L. </a:t>
            </a:r>
          </a:p>
          <a:p>
            <a:pPr>
              <a:spcAft>
                <a:spcPts val="600"/>
              </a:spcAft>
            </a:pPr>
            <a:r>
              <a:rPr lang="ru-RU">
                <a:ea typeface="+mn-lt"/>
                <a:cs typeface="+mn-lt"/>
              </a:rPr>
              <a:t>- Acer </a:t>
            </a:r>
            <a:r>
              <a:rPr lang="ru-RU" err="1">
                <a:ea typeface="+mn-lt"/>
                <a:cs typeface="+mn-lt"/>
              </a:rPr>
              <a:t>saccharinum</a:t>
            </a:r>
            <a:r>
              <a:rPr lang="ru-RU">
                <a:ea typeface="+mn-lt"/>
                <a:cs typeface="+mn-lt"/>
              </a:rPr>
              <a:t> L. </a:t>
            </a:r>
          </a:p>
          <a:p>
            <a:pPr>
              <a:spcAft>
                <a:spcPts val="600"/>
              </a:spcAft>
            </a:pPr>
            <a:endParaRPr lang="ru-RU">
              <a:ea typeface="+mn-lt"/>
              <a:cs typeface="+mn-lt"/>
            </a:endParaRPr>
          </a:p>
          <a:p>
            <a:pPr algn="l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578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2A39D9-8A64-3628-F7B2-E86F7BECC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ВИСНОВКИ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60485A-7098-975B-AC00-EBE7B7B4CEE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0" indent="0" algn="ctr">
              <a:buNone/>
            </a:pPr>
            <a:br>
              <a:rPr lang="ru-RU">
                <a:ea typeface="+mn-lt"/>
                <a:cs typeface="+mn-lt"/>
              </a:rPr>
            </a:br>
            <a:r>
              <a:rPr lang="ru-RU" sz="3000">
                <a:ea typeface="+mn-lt"/>
                <a:cs typeface="+mn-lt"/>
              </a:rPr>
              <a:t>• 1. Провели </a:t>
            </a:r>
            <a:r>
              <a:rPr lang="ru-RU" sz="3000" err="1">
                <a:ea typeface="+mn-lt"/>
                <a:cs typeface="+mn-lt"/>
              </a:rPr>
              <a:t>екскурсії</a:t>
            </a:r>
            <a:br>
              <a:rPr lang="ru-RU" sz="3000">
                <a:ea typeface="+mn-lt"/>
                <a:cs typeface="+mn-lt"/>
              </a:rPr>
            </a:br>
            <a:r>
              <a:rPr lang="ru-RU" sz="3000">
                <a:ea typeface="+mn-lt"/>
                <a:cs typeface="+mn-lt"/>
              </a:rPr>
              <a:t>• 2. </a:t>
            </a:r>
            <a:r>
              <a:rPr lang="ru-RU" sz="3000" err="1">
                <a:ea typeface="+mn-lt"/>
                <a:cs typeface="+mn-lt"/>
              </a:rPr>
              <a:t>Проаналізували</a:t>
            </a:r>
            <a:r>
              <a:rPr lang="ru-RU" sz="3000">
                <a:ea typeface="+mn-lt"/>
                <a:cs typeface="+mn-lt"/>
              </a:rPr>
              <a:t> </a:t>
            </a:r>
            <a:r>
              <a:rPr lang="ru-RU" sz="3000" err="1">
                <a:ea typeface="+mn-lt"/>
                <a:cs typeface="+mn-lt"/>
              </a:rPr>
              <a:t>отримані</a:t>
            </a:r>
            <a:r>
              <a:rPr lang="ru-RU" sz="3000">
                <a:ea typeface="+mn-lt"/>
                <a:cs typeface="+mn-lt"/>
              </a:rPr>
              <a:t> </a:t>
            </a:r>
            <a:r>
              <a:rPr lang="ru-RU" sz="3000" err="1">
                <a:ea typeface="+mn-lt"/>
                <a:cs typeface="+mn-lt"/>
              </a:rPr>
              <a:t>дані</a:t>
            </a:r>
            <a:br>
              <a:rPr lang="ru-RU" sz="3000">
                <a:ea typeface="+mn-lt"/>
                <a:cs typeface="+mn-lt"/>
              </a:rPr>
            </a:br>
            <a:r>
              <a:rPr lang="ru-RU" sz="3000">
                <a:ea typeface="+mn-lt"/>
                <a:cs typeface="+mn-lt"/>
              </a:rPr>
              <a:t>• 3. </a:t>
            </a:r>
            <a:r>
              <a:rPr lang="ru-RU" sz="3000" err="1">
                <a:ea typeface="+mn-lt"/>
                <a:cs typeface="+mn-lt"/>
              </a:rPr>
              <a:t>Систематизумали</a:t>
            </a:r>
            <a:r>
              <a:rPr lang="ru-RU" sz="3000">
                <a:ea typeface="+mn-lt"/>
                <a:cs typeface="+mn-lt"/>
              </a:rPr>
              <a:t> та </a:t>
            </a:r>
            <a:r>
              <a:rPr lang="ru-RU" sz="3000" err="1">
                <a:ea typeface="+mn-lt"/>
                <a:cs typeface="+mn-lt"/>
              </a:rPr>
              <a:t>уклали</a:t>
            </a:r>
            <a:r>
              <a:rPr lang="ru-RU" sz="3000">
                <a:ea typeface="+mn-lt"/>
                <a:cs typeface="+mn-lt"/>
              </a:rPr>
              <a:t> в списки </a:t>
            </a:r>
            <a:r>
              <a:rPr lang="ru-RU" sz="3000" err="1">
                <a:ea typeface="+mn-lt"/>
                <a:cs typeface="+mn-lt"/>
              </a:rPr>
              <a:t>отримані</a:t>
            </a:r>
            <a:r>
              <a:rPr lang="ru-RU" sz="3000">
                <a:ea typeface="+mn-lt"/>
                <a:cs typeface="+mn-lt"/>
              </a:rPr>
              <a:t> </a:t>
            </a:r>
            <a:r>
              <a:rPr lang="ru-RU" sz="3000" err="1">
                <a:ea typeface="+mn-lt"/>
                <a:cs typeface="+mn-lt"/>
              </a:rPr>
              <a:t>дані</a:t>
            </a:r>
            <a:r>
              <a:rPr lang="ru-RU" sz="3000">
                <a:ea typeface="+mn-lt"/>
                <a:cs typeface="+mn-lt"/>
              </a:rPr>
              <a:t> </a:t>
            </a:r>
            <a:br>
              <a:rPr lang="ru-RU">
                <a:ea typeface="+mn-lt"/>
                <a:cs typeface="+mn-lt"/>
              </a:rPr>
            </a:br>
            <a:endParaRPr lang="ru-RU">
              <a:ea typeface="+mn-lt"/>
              <a:cs typeface="+mn-lt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9B6A610-87FF-505D-2D8A-679E9C6F83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03922" y="2025019"/>
            <a:ext cx="5123603" cy="4019321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ru-RU">
                <a:ea typeface="+mn-lt"/>
                <a:cs typeface="+mn-lt"/>
              </a:rPr>
              <a:t>В </a:t>
            </a:r>
            <a:r>
              <a:rPr lang="ru-RU" err="1">
                <a:ea typeface="+mn-lt"/>
                <a:cs typeface="+mn-lt"/>
              </a:rPr>
              <a:t>результаті</a:t>
            </a:r>
            <a:r>
              <a:rPr lang="ru-RU">
                <a:ea typeface="+mn-lt"/>
                <a:cs typeface="+mn-lt"/>
              </a:rPr>
              <a:t> </a:t>
            </a:r>
            <a:r>
              <a:rPr lang="ru-RU" err="1">
                <a:ea typeface="+mn-lt"/>
                <a:cs typeface="+mn-lt"/>
              </a:rPr>
              <a:t>проведеної</a:t>
            </a:r>
            <a:r>
              <a:rPr lang="ru-RU">
                <a:ea typeface="+mn-lt"/>
                <a:cs typeface="+mn-lt"/>
              </a:rPr>
              <a:t> </a:t>
            </a:r>
            <a:r>
              <a:rPr lang="ru-RU" err="1">
                <a:ea typeface="+mn-lt"/>
                <a:cs typeface="+mn-lt"/>
              </a:rPr>
              <a:t>роботи</a:t>
            </a:r>
            <a:r>
              <a:rPr lang="ru-RU">
                <a:ea typeface="+mn-lt"/>
                <a:cs typeface="+mn-lt"/>
              </a:rPr>
              <a:t> </a:t>
            </a:r>
            <a:r>
              <a:rPr lang="ru-RU" err="1">
                <a:ea typeface="+mn-lt"/>
                <a:cs typeface="+mn-lt"/>
              </a:rPr>
              <a:t>було</a:t>
            </a:r>
            <a:r>
              <a:rPr lang="ru-RU">
                <a:ea typeface="+mn-lt"/>
                <a:cs typeface="+mn-lt"/>
              </a:rPr>
              <a:t> </a:t>
            </a:r>
            <a:r>
              <a:rPr lang="ru-RU" err="1">
                <a:ea typeface="+mn-lt"/>
                <a:cs typeface="+mn-lt"/>
              </a:rPr>
              <a:t>встановлено</a:t>
            </a:r>
            <a:r>
              <a:rPr lang="ru-RU">
                <a:ea typeface="+mn-lt"/>
                <a:cs typeface="+mn-lt"/>
              </a:rPr>
              <a:t>, </a:t>
            </a:r>
            <a:r>
              <a:rPr lang="ru-RU" err="1">
                <a:ea typeface="+mn-lt"/>
                <a:cs typeface="+mn-lt"/>
              </a:rPr>
              <a:t>що</a:t>
            </a:r>
            <a:r>
              <a:rPr lang="ru-RU">
                <a:ea typeface="+mn-lt"/>
                <a:cs typeface="+mn-lt"/>
              </a:rPr>
              <a:t> у </a:t>
            </a:r>
            <a:r>
              <a:rPr lang="ru-RU" err="1">
                <a:ea typeface="+mn-lt"/>
                <a:cs typeface="+mn-lt"/>
              </a:rPr>
              <a:t>складі</a:t>
            </a:r>
            <a:r>
              <a:rPr lang="ru-RU">
                <a:ea typeface="+mn-lt"/>
                <a:cs typeface="+mn-lt"/>
              </a:rPr>
              <a:t> </a:t>
            </a:r>
            <a:r>
              <a:rPr lang="ru-RU" err="1">
                <a:ea typeface="+mn-lt"/>
                <a:cs typeface="+mn-lt"/>
              </a:rPr>
              <a:t>ранньо</a:t>
            </a:r>
            <a:r>
              <a:rPr lang="ru-RU">
                <a:ea typeface="+mn-lt"/>
                <a:cs typeface="+mn-lt"/>
              </a:rPr>
              <a:t>-</a:t>
            </a:r>
            <a:endParaRPr lang="ru-RU"/>
          </a:p>
          <a:p>
            <a:r>
              <a:rPr lang="ru-RU" err="1">
                <a:ea typeface="+mn-lt"/>
                <a:cs typeface="+mn-lt"/>
              </a:rPr>
              <a:t>весняної</a:t>
            </a:r>
            <a:r>
              <a:rPr lang="ru-RU">
                <a:ea typeface="+mn-lt"/>
                <a:cs typeface="+mn-lt"/>
              </a:rPr>
              <a:t> </a:t>
            </a:r>
            <a:r>
              <a:rPr lang="ru-RU" err="1">
                <a:ea typeface="+mn-lt"/>
                <a:cs typeface="+mn-lt"/>
              </a:rPr>
              <a:t>дендрофлори</a:t>
            </a:r>
            <a:r>
              <a:rPr lang="ru-RU">
                <a:ea typeface="+mn-lt"/>
                <a:cs typeface="+mn-lt"/>
              </a:rPr>
              <a:t> РЛП "</a:t>
            </a:r>
            <a:r>
              <a:rPr lang="ru-RU" err="1">
                <a:ea typeface="+mn-lt"/>
                <a:cs typeface="+mn-lt"/>
              </a:rPr>
              <a:t>Знесіння</a:t>
            </a:r>
            <a:r>
              <a:rPr lang="ru-RU">
                <a:ea typeface="+mn-lt"/>
                <a:cs typeface="+mn-lt"/>
              </a:rPr>
              <a:t>" </a:t>
            </a:r>
            <a:r>
              <a:rPr lang="ru-RU" err="1">
                <a:ea typeface="+mn-lt"/>
                <a:cs typeface="+mn-lt"/>
              </a:rPr>
              <a:t>виявлено</a:t>
            </a:r>
            <a:r>
              <a:rPr lang="ru-RU">
                <a:ea typeface="+mn-lt"/>
                <a:cs typeface="+mn-lt"/>
              </a:rPr>
              <a:t> 35 </a:t>
            </a:r>
            <a:r>
              <a:rPr lang="ru-RU" err="1">
                <a:ea typeface="+mn-lt"/>
                <a:cs typeface="+mn-lt"/>
              </a:rPr>
              <a:t>видів</a:t>
            </a:r>
            <a:r>
              <a:rPr lang="ru-RU">
                <a:ea typeface="+mn-lt"/>
                <a:cs typeface="+mn-lt"/>
              </a:rPr>
              <a:t>, </a:t>
            </a:r>
            <a:r>
              <a:rPr lang="ru-RU" err="1">
                <a:ea typeface="+mn-lt"/>
                <a:cs typeface="+mn-lt"/>
              </a:rPr>
              <a:t>що</a:t>
            </a:r>
            <a:r>
              <a:rPr lang="ru-RU">
                <a:ea typeface="+mn-lt"/>
                <a:cs typeface="+mn-lt"/>
              </a:rPr>
              <a:t> за систематичною структурою </a:t>
            </a:r>
            <a:r>
              <a:rPr lang="ru-RU" err="1">
                <a:ea typeface="+mn-lt"/>
                <a:cs typeface="+mn-lt"/>
              </a:rPr>
              <a:t>розподіляються</a:t>
            </a:r>
            <a:r>
              <a:rPr lang="ru-RU">
                <a:ea typeface="+mn-lt"/>
                <a:cs typeface="+mn-lt"/>
              </a:rPr>
              <a:t> </a:t>
            </a:r>
            <a:r>
              <a:rPr lang="ru-RU" err="1">
                <a:ea typeface="+mn-lt"/>
                <a:cs typeface="+mn-lt"/>
              </a:rPr>
              <a:t>між</a:t>
            </a:r>
            <a:r>
              <a:rPr lang="ru-RU">
                <a:ea typeface="+mn-lt"/>
                <a:cs typeface="+mn-lt"/>
              </a:rPr>
              <a:t> 12 родинами, 8 порядками та 3 </a:t>
            </a:r>
            <a:r>
              <a:rPr lang="ru-RU" err="1">
                <a:ea typeface="+mn-lt"/>
                <a:cs typeface="+mn-lt"/>
              </a:rPr>
              <a:t>відділами</a:t>
            </a:r>
            <a:r>
              <a:rPr lang="ru-RU">
                <a:ea typeface="+mn-lt"/>
                <a:cs typeface="+mn-lt"/>
              </a:rPr>
              <a:t>. </a:t>
            </a:r>
            <a:endParaRPr lang="ru-RU"/>
          </a:p>
          <a:p>
            <a:r>
              <a:rPr lang="ru-RU" err="1">
                <a:ea typeface="+mn-lt"/>
                <a:cs typeface="+mn-lt"/>
              </a:rPr>
              <a:t>Після</a:t>
            </a:r>
            <a:r>
              <a:rPr lang="ru-RU">
                <a:ea typeface="+mn-lt"/>
                <a:cs typeface="+mn-lt"/>
              </a:rPr>
              <a:t> </a:t>
            </a:r>
            <a:r>
              <a:rPr lang="ru-RU" err="1">
                <a:ea typeface="+mn-lt"/>
                <a:cs typeface="+mn-lt"/>
              </a:rPr>
              <a:t>проведення</a:t>
            </a:r>
            <a:r>
              <a:rPr lang="ru-RU">
                <a:ea typeface="+mn-lt"/>
                <a:cs typeface="+mn-lt"/>
              </a:rPr>
              <a:t> систематичного </a:t>
            </a:r>
            <a:r>
              <a:rPr lang="ru-RU" err="1">
                <a:ea typeface="+mn-lt"/>
                <a:cs typeface="+mn-lt"/>
              </a:rPr>
              <a:t>аналізу</a:t>
            </a:r>
            <a:r>
              <a:rPr lang="ru-RU">
                <a:ea typeface="+mn-lt"/>
                <a:cs typeface="+mn-lt"/>
              </a:rPr>
              <a:t> </a:t>
            </a:r>
            <a:r>
              <a:rPr lang="ru-RU" err="1">
                <a:ea typeface="+mn-lt"/>
                <a:cs typeface="+mn-lt"/>
              </a:rPr>
              <a:t>було</a:t>
            </a:r>
            <a:r>
              <a:rPr lang="ru-RU">
                <a:ea typeface="+mn-lt"/>
                <a:cs typeface="+mn-lt"/>
              </a:rPr>
              <a:t> </a:t>
            </a:r>
            <a:r>
              <a:rPr lang="ru-RU" err="1">
                <a:ea typeface="+mn-lt"/>
                <a:cs typeface="+mn-lt"/>
              </a:rPr>
              <a:t>виявлено</a:t>
            </a:r>
            <a:r>
              <a:rPr lang="ru-RU">
                <a:ea typeface="+mn-lt"/>
                <a:cs typeface="+mn-lt"/>
              </a:rPr>
              <a:t>, </a:t>
            </a:r>
            <a:r>
              <a:rPr lang="ru-RU" err="1">
                <a:ea typeface="+mn-lt"/>
                <a:cs typeface="+mn-lt"/>
              </a:rPr>
              <a:t>що</a:t>
            </a:r>
            <a:r>
              <a:rPr lang="ru-RU">
                <a:ea typeface="+mn-lt"/>
                <a:cs typeface="+mn-lt"/>
              </a:rPr>
              <a:t> </a:t>
            </a:r>
            <a:r>
              <a:rPr lang="ru-RU" err="1">
                <a:ea typeface="+mn-lt"/>
                <a:cs typeface="+mn-lt"/>
              </a:rPr>
              <a:t>найбільшого</a:t>
            </a:r>
            <a:r>
              <a:rPr lang="ru-RU">
                <a:ea typeface="+mn-lt"/>
                <a:cs typeface="+mn-lt"/>
              </a:rPr>
              <a:t> </a:t>
            </a:r>
            <a:r>
              <a:rPr lang="ru-RU" err="1">
                <a:ea typeface="+mn-lt"/>
                <a:cs typeface="+mn-lt"/>
              </a:rPr>
              <a:t>розповсюдження</a:t>
            </a:r>
            <a:r>
              <a:rPr lang="ru-RU">
                <a:ea typeface="+mn-lt"/>
                <a:cs typeface="+mn-lt"/>
              </a:rPr>
              <a:t> </a:t>
            </a:r>
            <a:r>
              <a:rPr lang="ru-RU" err="1">
                <a:ea typeface="+mn-lt"/>
                <a:cs typeface="+mn-lt"/>
              </a:rPr>
              <a:t>зазнав</a:t>
            </a:r>
            <a:r>
              <a:rPr lang="ru-RU">
                <a:ea typeface="+mn-lt"/>
                <a:cs typeface="+mn-lt"/>
              </a:rPr>
              <a:t> </a:t>
            </a:r>
            <a:r>
              <a:rPr lang="ru-RU" err="1">
                <a:ea typeface="+mn-lt"/>
                <a:cs typeface="+mn-lt"/>
              </a:rPr>
              <a:t>відділ</a:t>
            </a:r>
            <a:r>
              <a:rPr lang="ru-RU">
                <a:ea typeface="+mn-lt"/>
                <a:cs typeface="+mn-lt"/>
              </a:rPr>
              <a:t> </a:t>
            </a:r>
            <a:r>
              <a:rPr lang="ru-RU" err="1">
                <a:ea typeface="+mn-lt"/>
                <a:cs typeface="+mn-lt"/>
              </a:rPr>
              <a:t>Розиди</a:t>
            </a:r>
            <a:r>
              <a:rPr lang="ru-RU">
                <a:ea typeface="+mn-lt"/>
                <a:cs typeface="+mn-lt"/>
              </a:rPr>
              <a:t> ( 30 </a:t>
            </a:r>
            <a:r>
              <a:rPr lang="ru-RU" err="1">
                <a:ea typeface="+mn-lt"/>
                <a:cs typeface="+mn-lt"/>
              </a:rPr>
              <a:t>представників</a:t>
            </a:r>
            <a:r>
              <a:rPr lang="ru-RU">
                <a:ea typeface="+mn-lt"/>
                <a:cs typeface="+mn-lt"/>
              </a:rPr>
              <a:t>), порядки </a:t>
            </a:r>
            <a:r>
              <a:rPr lang="ru-RU" err="1">
                <a:ea typeface="+mn-lt"/>
                <a:cs typeface="+mn-lt"/>
              </a:rPr>
              <a:t>Розоцвіті</a:t>
            </a:r>
            <a:r>
              <a:rPr lang="ru-RU">
                <a:ea typeface="+mn-lt"/>
                <a:cs typeface="+mn-lt"/>
              </a:rPr>
              <a:t> (10 </a:t>
            </a:r>
            <a:r>
              <a:rPr lang="ru-RU" err="1">
                <a:ea typeface="+mn-lt"/>
                <a:cs typeface="+mn-lt"/>
              </a:rPr>
              <a:t>представників</a:t>
            </a:r>
            <a:r>
              <a:rPr lang="ru-RU">
                <a:ea typeface="+mn-lt"/>
                <a:cs typeface="+mn-lt"/>
              </a:rPr>
              <a:t>) і </a:t>
            </a:r>
            <a:r>
              <a:rPr lang="ru-RU" err="1">
                <a:ea typeface="+mn-lt"/>
                <a:cs typeface="+mn-lt"/>
              </a:rPr>
              <a:t>Мальпігієцвіті</a:t>
            </a:r>
            <a:r>
              <a:rPr lang="ru-RU">
                <a:ea typeface="+mn-lt"/>
                <a:cs typeface="+mn-lt"/>
              </a:rPr>
              <a:t> (9 </a:t>
            </a:r>
            <a:r>
              <a:rPr lang="ru-RU" err="1">
                <a:ea typeface="+mn-lt"/>
                <a:cs typeface="+mn-lt"/>
              </a:rPr>
              <a:t>представників</a:t>
            </a:r>
            <a:r>
              <a:rPr lang="ru-RU">
                <a:ea typeface="+mn-lt"/>
                <a:cs typeface="+mn-lt"/>
              </a:rPr>
              <a:t>).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922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Background Fill">
            <a:extLst>
              <a:ext uri="{FF2B5EF4-FFF2-40B4-BE49-F238E27FC236}">
                <a16:creationId xmlns:a16="http://schemas.microsoft.com/office/drawing/2014/main" id="{B937640E-EF7A-4A6C-A950-D12B7D5C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ain Frame">
            <a:extLst>
              <a:ext uri="{FF2B5EF4-FFF2-40B4-BE49-F238E27FC236}">
                <a16:creationId xmlns:a16="http://schemas.microsoft.com/office/drawing/2014/main" id="{8B3D301E-EEB6-4474-BFB1-FCD7A1F30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FD7078B-B483-4553-A9E6-A7C3DEF7ED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77100" y="334928"/>
            <a:ext cx="0" cy="570155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4" descr="Изображение выглядит как дерево, внешний, небо, трава&#10;&#10;Автоматически созданное описание">
            <a:extLst>
              <a:ext uri="{FF2B5EF4-FFF2-40B4-BE49-F238E27FC236}">
                <a16:creationId xmlns:a16="http://schemas.microsoft.com/office/drawing/2014/main" id="{6B6DBFCD-C7DF-3A35-F2D8-562B33E7E7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1094" y="338687"/>
            <a:ext cx="10114903" cy="5693082"/>
          </a:xfrm>
        </p:spPr>
      </p:pic>
      <p:cxnSp>
        <p:nvCxnSpPr>
          <p:cNvPr id="14" name="Main Horizontal Connector">
            <a:extLst>
              <a:ext uri="{FF2B5EF4-FFF2-40B4-BE49-F238E27FC236}">
                <a16:creationId xmlns:a16="http://schemas.microsoft.com/office/drawing/2014/main" id="{85F2753B-199B-4FF0-838F-41E8D058E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Main Vertical Connector">
            <a:extLst>
              <a:ext uri="{FF2B5EF4-FFF2-40B4-BE49-F238E27FC236}">
                <a16:creationId xmlns:a16="http://schemas.microsoft.com/office/drawing/2014/main" id="{B0BDEAB7-0E83-4F55-90F4-098569F5A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662AF36C-45CE-6F92-D604-1A9ADE394097}"/>
              </a:ext>
            </a:extLst>
          </p:cNvPr>
          <p:cNvSpPr txBox="1"/>
          <p:nvPr/>
        </p:nvSpPr>
        <p:spPr>
          <a:xfrm>
            <a:off x="1092995" y="6034087"/>
            <a:ext cx="893444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err="1">
                <a:ea typeface="+mn-lt"/>
                <a:cs typeface="+mn-lt"/>
              </a:rPr>
              <a:t>Регіональний</a:t>
            </a:r>
            <a:r>
              <a:rPr lang="ru-RU" sz="2800" b="1">
                <a:ea typeface="+mn-lt"/>
                <a:cs typeface="+mn-lt"/>
              </a:rPr>
              <a:t>     </a:t>
            </a:r>
            <a:r>
              <a:rPr lang="ru-RU" sz="2800" b="1" err="1">
                <a:ea typeface="+mn-lt"/>
                <a:cs typeface="+mn-lt"/>
              </a:rPr>
              <a:t>ландшафтний</a:t>
            </a:r>
            <a:r>
              <a:rPr lang="ru-RU" sz="2800" b="1">
                <a:ea typeface="+mn-lt"/>
                <a:cs typeface="+mn-lt"/>
              </a:rPr>
              <a:t>     парк     "</a:t>
            </a:r>
            <a:r>
              <a:rPr lang="ru-RU" sz="2800" b="1" err="1">
                <a:ea typeface="+mn-lt"/>
                <a:cs typeface="+mn-lt"/>
              </a:rPr>
              <a:t>Знесіння</a:t>
            </a:r>
            <a:r>
              <a:rPr lang="ru-RU" sz="2800" b="1">
                <a:ea typeface="+mn-lt"/>
                <a:cs typeface="+mn-lt"/>
              </a:rPr>
              <a:t>"</a:t>
            </a:r>
            <a:endParaRPr lang="ru-RU" sz="2800" b="1"/>
          </a:p>
        </p:txBody>
      </p:sp>
    </p:spTree>
    <p:extLst>
      <p:ext uri="{BB962C8B-B14F-4D97-AF65-F5344CB8AC3E}">
        <p14:creationId xmlns:p14="http://schemas.microsoft.com/office/powerpoint/2010/main" val="2237922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Background Fill">
            <a:extLst>
              <a:ext uri="{FF2B5EF4-FFF2-40B4-BE49-F238E27FC236}">
                <a16:creationId xmlns:a16="http://schemas.microsoft.com/office/drawing/2014/main" id="{B937640E-EF7A-4A6C-A950-D12B7D5C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ain Frame">
            <a:extLst>
              <a:ext uri="{FF2B5EF4-FFF2-40B4-BE49-F238E27FC236}">
                <a16:creationId xmlns:a16="http://schemas.microsoft.com/office/drawing/2014/main" id="{8B3D301E-EEB6-4474-BFB1-FCD7A1F30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6E9D43-8216-09BA-DB5E-AB23C1735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905" y="336059"/>
            <a:ext cx="4260027" cy="5698333"/>
          </a:xfrm>
        </p:spPr>
        <p:txBody>
          <a:bodyPr anchor="t">
            <a:normAutofit fontScale="90000"/>
          </a:bodyPr>
          <a:lstStyle/>
          <a:p>
            <a:pPr algn="ctr">
              <a:lnSpc>
                <a:spcPct val="125000"/>
              </a:lnSpc>
              <a:spcBef>
                <a:spcPts val="0"/>
              </a:spcBef>
            </a:pPr>
            <a:r>
              <a:rPr lang="ru-RU" u="sng">
                <a:latin typeface="Times New Roman"/>
                <a:ea typeface="+mj-lt"/>
                <a:cs typeface="+mj-lt"/>
              </a:rPr>
              <a:t>Мета</a:t>
            </a:r>
            <a:r>
              <a:rPr lang="ru-RU">
                <a:latin typeface="Times New Roman"/>
                <a:ea typeface="+mj-lt"/>
                <a:cs typeface="+mj-lt"/>
              </a:rPr>
              <a:t> </a:t>
            </a:r>
            <a:br>
              <a:rPr lang="ru-RU">
                <a:latin typeface="Times New Roman"/>
                <a:ea typeface="+mj-lt"/>
                <a:cs typeface="+mj-lt"/>
              </a:rPr>
            </a:br>
            <a:r>
              <a:rPr lang="ru-RU" sz="4000" err="1">
                <a:latin typeface="Times New Roman"/>
                <a:ea typeface="+mj-lt"/>
                <a:cs typeface="+mj-lt"/>
              </a:rPr>
              <a:t>Створити</a:t>
            </a:r>
            <a:r>
              <a:rPr lang="ru-RU" sz="4000">
                <a:latin typeface="Times New Roman"/>
                <a:ea typeface="+mj-lt"/>
                <a:cs typeface="+mj-lt"/>
              </a:rPr>
              <a:t> список та провести </a:t>
            </a:r>
            <a:r>
              <a:rPr lang="ru-RU" sz="4000" err="1">
                <a:latin typeface="Times New Roman"/>
                <a:ea typeface="+mj-lt"/>
                <a:cs typeface="+mj-lt"/>
              </a:rPr>
              <a:t>аналіз</a:t>
            </a:r>
            <a:r>
              <a:rPr lang="ru-RU" sz="4000">
                <a:latin typeface="Times New Roman"/>
                <a:ea typeface="+mj-lt"/>
                <a:cs typeface="+mj-lt"/>
              </a:rPr>
              <a:t> </a:t>
            </a:r>
            <a:r>
              <a:rPr lang="ru-RU" sz="4000" err="1">
                <a:latin typeface="Times New Roman"/>
                <a:ea typeface="+mj-lt"/>
                <a:cs typeface="+mj-lt"/>
              </a:rPr>
              <a:t>ранньовесняної</a:t>
            </a:r>
            <a:r>
              <a:rPr lang="ru-RU" sz="4000">
                <a:latin typeface="Times New Roman"/>
                <a:ea typeface="+mj-lt"/>
                <a:cs typeface="+mj-lt"/>
              </a:rPr>
              <a:t> </a:t>
            </a:r>
            <a:r>
              <a:rPr lang="ru-RU" sz="4000" err="1">
                <a:latin typeface="Times New Roman"/>
                <a:ea typeface="+mj-lt"/>
                <a:cs typeface="+mj-lt"/>
              </a:rPr>
              <a:t>дендрофлори</a:t>
            </a:r>
            <a:r>
              <a:rPr lang="ru-RU" sz="4000">
                <a:latin typeface="Times New Roman"/>
                <a:ea typeface="+mj-lt"/>
                <a:cs typeface="+mj-lt"/>
              </a:rPr>
              <a:t> ландшафтного парку "</a:t>
            </a:r>
            <a:r>
              <a:rPr lang="ru-RU" sz="4000" err="1">
                <a:latin typeface="Times New Roman"/>
                <a:ea typeface="+mj-lt"/>
                <a:cs typeface="+mj-lt"/>
              </a:rPr>
              <a:t>Знесіння</a:t>
            </a:r>
            <a:r>
              <a:rPr lang="ru-RU" sz="4000">
                <a:latin typeface="Times New Roman"/>
                <a:ea typeface="+mj-lt"/>
                <a:cs typeface="+mj-lt"/>
              </a:rPr>
              <a:t>" (м. </a:t>
            </a:r>
            <a:r>
              <a:rPr lang="ru-RU" sz="4000" err="1">
                <a:latin typeface="Times New Roman"/>
                <a:ea typeface="+mj-lt"/>
                <a:cs typeface="+mj-lt"/>
              </a:rPr>
              <a:t>Львів</a:t>
            </a:r>
            <a:r>
              <a:rPr lang="ru-RU" sz="4000">
                <a:latin typeface="Times New Roman"/>
                <a:ea typeface="+mj-lt"/>
                <a:cs typeface="+mj-lt"/>
              </a:rPr>
              <a:t>).</a:t>
            </a:r>
            <a:endParaRPr lang="ru-RU" sz="4000">
              <a:latin typeface="Times New Roman"/>
              <a:cs typeface="Times New Roman"/>
            </a:endParaRPr>
          </a:p>
          <a:p>
            <a:endParaRPr lang="ru-RU"/>
          </a:p>
          <a:p>
            <a:endParaRPr lang="ru-RU"/>
          </a:p>
        </p:txBody>
      </p:sp>
      <p:cxnSp>
        <p:nvCxnSpPr>
          <p:cNvPr id="12" name="Main Horizontal Connector">
            <a:extLst>
              <a:ext uri="{FF2B5EF4-FFF2-40B4-BE49-F238E27FC236}">
                <a16:creationId xmlns:a16="http://schemas.microsoft.com/office/drawing/2014/main" id="{85F2753B-199B-4FF0-838F-41E8D058E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0BA3454-A69E-4475-A906-0E452A63E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6300" y="345884"/>
            <a:ext cx="0" cy="570155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Объект 2">
            <a:extLst>
              <a:ext uri="{FF2B5EF4-FFF2-40B4-BE49-F238E27FC236}">
                <a16:creationId xmlns:a16="http://schemas.microsoft.com/office/drawing/2014/main" id="{7F6C2447-F8FA-29FE-F9E0-E895281425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5827217"/>
              </p:ext>
            </p:extLst>
          </p:nvPr>
        </p:nvGraphicFramePr>
        <p:xfrm>
          <a:off x="4747563" y="334314"/>
          <a:ext cx="5939871" cy="56524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6" name="Main Vertical Connector">
            <a:extLst>
              <a:ext uri="{FF2B5EF4-FFF2-40B4-BE49-F238E27FC236}">
                <a16:creationId xmlns:a16="http://schemas.microsoft.com/office/drawing/2014/main" id="{B0BDEAB7-0E83-4F55-90F4-098569F5A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7979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Background Fill">
            <a:extLst>
              <a:ext uri="{FF2B5EF4-FFF2-40B4-BE49-F238E27FC236}">
                <a16:creationId xmlns:a16="http://schemas.microsoft.com/office/drawing/2014/main" id="{B937640E-EF7A-4A6C-A950-D12B7D5C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Main Frame">
            <a:extLst>
              <a:ext uri="{FF2B5EF4-FFF2-40B4-BE49-F238E27FC236}">
                <a16:creationId xmlns:a16="http://schemas.microsoft.com/office/drawing/2014/main" id="{8B3D301E-EEB6-4474-BFB1-FCD7A1F30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A94FC1-DCD9-52A8-68D1-C4A310214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905" y="334313"/>
            <a:ext cx="10381967" cy="1687133"/>
          </a:xfrm>
        </p:spPr>
        <p:txBody>
          <a:bodyPr>
            <a:normAutofit/>
          </a:bodyPr>
          <a:lstStyle/>
          <a:p>
            <a:pPr algn="ctr"/>
            <a:r>
              <a:rPr lang="ru-RU" err="1">
                <a:ea typeface="+mj-lt"/>
                <a:cs typeface="+mj-lt"/>
              </a:rPr>
              <a:t>Методи</a:t>
            </a:r>
            <a:r>
              <a:rPr lang="ru-RU">
                <a:ea typeface="+mj-lt"/>
                <a:cs typeface="+mj-lt"/>
              </a:rPr>
              <a:t> і </a:t>
            </a:r>
            <a:r>
              <a:rPr lang="ru-RU" err="1">
                <a:ea typeface="+mj-lt"/>
                <a:cs typeface="+mj-lt"/>
              </a:rPr>
              <a:t>об’єкти</a:t>
            </a:r>
            <a:r>
              <a:rPr lang="ru-RU">
                <a:ea typeface="+mj-lt"/>
                <a:cs typeface="+mj-lt"/>
              </a:rPr>
              <a:t> </a:t>
            </a:r>
            <a:r>
              <a:rPr lang="ru-RU" err="1">
                <a:ea typeface="+mj-lt"/>
                <a:cs typeface="+mj-lt"/>
              </a:rPr>
              <a:t>дослідження</a:t>
            </a:r>
            <a:endParaRPr lang="ru-RU" err="1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42E753A-9EC8-4017-973A-6477BEF0A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67744" y="2027271"/>
            <a:ext cx="1038095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Main Horizontal Connector">
            <a:extLst>
              <a:ext uri="{FF2B5EF4-FFF2-40B4-BE49-F238E27FC236}">
                <a16:creationId xmlns:a16="http://schemas.microsoft.com/office/drawing/2014/main" id="{85F2753B-199B-4FF0-838F-41E8D058E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Main Vertical Connector">
            <a:extLst>
              <a:ext uri="{FF2B5EF4-FFF2-40B4-BE49-F238E27FC236}">
                <a16:creationId xmlns:a16="http://schemas.microsoft.com/office/drawing/2014/main" id="{B0BDEAB7-0E83-4F55-90F4-098569F5A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Объект 2">
            <a:extLst>
              <a:ext uri="{FF2B5EF4-FFF2-40B4-BE49-F238E27FC236}">
                <a16:creationId xmlns:a16="http://schemas.microsoft.com/office/drawing/2014/main" id="{1144D12F-623D-CE1C-9E45-E9C9AC5C55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5010571"/>
              </p:ext>
            </p:extLst>
          </p:nvPr>
        </p:nvGraphicFramePr>
        <p:xfrm>
          <a:off x="841375" y="2362200"/>
          <a:ext cx="9488488" cy="3349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37" name="TextBox 236">
            <a:extLst>
              <a:ext uri="{FF2B5EF4-FFF2-40B4-BE49-F238E27FC236}">
                <a16:creationId xmlns:a16="http://schemas.microsoft.com/office/drawing/2014/main" id="{4D05DB63-01BA-3247-B2A4-DE1AA5B5FC3D}"/>
              </a:ext>
            </a:extLst>
          </p:cNvPr>
          <p:cNvSpPr txBox="1"/>
          <p:nvPr/>
        </p:nvSpPr>
        <p:spPr>
          <a:xfrm>
            <a:off x="4676775" y="2688431"/>
            <a:ext cx="4838698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>
                <a:latin typeface="Times New Roman"/>
                <a:ea typeface="+mn-lt"/>
                <a:cs typeface="+mn-lt"/>
              </a:rPr>
              <a:t>фото, </a:t>
            </a:r>
            <a:r>
              <a:rPr lang="ru-RU" sz="2800" err="1">
                <a:latin typeface="Times New Roman"/>
                <a:ea typeface="+mn-lt"/>
                <a:cs typeface="+mn-lt"/>
              </a:rPr>
              <a:t>карти</a:t>
            </a:r>
            <a:r>
              <a:rPr lang="ru-RU" sz="2800">
                <a:latin typeface="Times New Roman"/>
                <a:ea typeface="+mn-lt"/>
                <a:cs typeface="+mn-lt"/>
              </a:rPr>
              <a:t>,</a:t>
            </a:r>
            <a:br>
              <a:rPr lang="ru-RU" sz="2800">
                <a:latin typeface="Times New Roman"/>
                <a:ea typeface="+mn-lt"/>
                <a:cs typeface="+mn-lt"/>
              </a:rPr>
            </a:br>
            <a:r>
              <a:rPr lang="ru-RU" sz="2800" err="1">
                <a:latin typeface="Times New Roman"/>
                <a:ea typeface="+mn-lt"/>
                <a:cs typeface="+mn-lt"/>
              </a:rPr>
              <a:t>визначники</a:t>
            </a:r>
            <a:r>
              <a:rPr lang="ru-RU" sz="2800">
                <a:latin typeface="Times New Roman"/>
                <a:ea typeface="+mn-lt"/>
                <a:cs typeface="+mn-lt"/>
              </a:rPr>
              <a:t>, </a:t>
            </a:r>
            <a:r>
              <a:rPr lang="ru-RU" sz="2800" err="1">
                <a:latin typeface="Times New Roman"/>
                <a:ea typeface="+mn-lt"/>
                <a:cs typeface="+mn-lt"/>
              </a:rPr>
              <a:t>література</a:t>
            </a:r>
            <a:r>
              <a:rPr lang="ru-RU" sz="2800">
                <a:latin typeface="Times New Roman"/>
                <a:ea typeface="+mn-lt"/>
                <a:cs typeface="+mn-lt"/>
              </a:rPr>
              <a:t>.</a:t>
            </a:r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3114DD7D-CD5E-9128-46FB-661AE2E94943}"/>
              </a:ext>
            </a:extLst>
          </p:cNvPr>
          <p:cNvSpPr txBox="1"/>
          <p:nvPr/>
        </p:nvSpPr>
        <p:spPr>
          <a:xfrm>
            <a:off x="4676776" y="4438649"/>
            <a:ext cx="4838697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err="1">
                <a:latin typeface="Times New Roman"/>
                <a:ea typeface="+mn-lt"/>
                <a:cs typeface="+mn-lt"/>
              </a:rPr>
              <a:t>маршрутний</a:t>
            </a:r>
            <a:r>
              <a:rPr lang="ru-RU" sz="2800">
                <a:latin typeface="Times New Roman"/>
                <a:ea typeface="+mn-lt"/>
                <a:cs typeface="+mn-lt"/>
              </a:rPr>
              <a:t> метод;</a:t>
            </a:r>
            <a:br>
              <a:rPr lang="ru-RU" sz="2800">
                <a:latin typeface="Times New Roman"/>
                <a:ea typeface="+mn-lt"/>
                <a:cs typeface="+mn-lt"/>
              </a:rPr>
            </a:br>
            <a:r>
              <a:rPr lang="ru-RU" sz="2800" err="1">
                <a:latin typeface="Times New Roman"/>
                <a:ea typeface="+mn-lt"/>
                <a:cs typeface="+mn-lt"/>
              </a:rPr>
              <a:t>лабораторний</a:t>
            </a:r>
            <a:r>
              <a:rPr lang="ru-RU" sz="2800">
                <a:latin typeface="Times New Roman"/>
                <a:ea typeface="+mn-lt"/>
                <a:cs typeface="+mn-lt"/>
              </a:rPr>
              <a:t> метод 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736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Background Fill">
            <a:extLst>
              <a:ext uri="{FF2B5EF4-FFF2-40B4-BE49-F238E27FC236}">
                <a16:creationId xmlns:a16="http://schemas.microsoft.com/office/drawing/2014/main" id="{B937640E-EF7A-4A6C-A950-D12B7D5C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Main Frame">
            <a:extLst>
              <a:ext uri="{FF2B5EF4-FFF2-40B4-BE49-F238E27FC236}">
                <a16:creationId xmlns:a16="http://schemas.microsoft.com/office/drawing/2014/main" id="{8B3D301E-EEB6-4474-BFB1-FCD7A1F30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EC938-4974-69F0-1CE6-BC0F8AB54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904" y="6048361"/>
            <a:ext cx="5183921" cy="475928"/>
          </a:xfrm>
        </p:spPr>
        <p:txBody>
          <a:bodyPr anchor="b">
            <a:normAutofit/>
          </a:bodyPr>
          <a:lstStyle/>
          <a:p>
            <a:pPr algn="ctr"/>
            <a:r>
              <a:rPr lang="ru-RU" sz="2400">
                <a:latin typeface="Times New Roman"/>
                <a:ea typeface="+mj-lt"/>
                <a:cs typeface="+mj-lt"/>
              </a:rPr>
              <a:t>Родина: </a:t>
            </a:r>
            <a:r>
              <a:rPr lang="ru-RU" sz="2400" err="1">
                <a:latin typeface="Times New Roman"/>
                <a:ea typeface="+mj-lt"/>
                <a:cs typeface="+mj-lt"/>
              </a:rPr>
              <a:t>Соснові</a:t>
            </a:r>
            <a:r>
              <a:rPr lang="ru-RU" sz="2400">
                <a:latin typeface="Times New Roman"/>
                <a:ea typeface="+mj-lt"/>
                <a:cs typeface="+mj-lt"/>
              </a:rPr>
              <a:t> (</a:t>
            </a:r>
            <a:r>
              <a:rPr lang="ru-RU" sz="2400" err="1">
                <a:latin typeface="Times New Roman"/>
                <a:ea typeface="+mj-lt"/>
                <a:cs typeface="+mj-lt"/>
              </a:rPr>
              <a:t>Pinaceae</a:t>
            </a:r>
            <a:r>
              <a:rPr lang="ru-RU" sz="2400">
                <a:latin typeface="Times New Roman"/>
                <a:ea typeface="+mj-lt"/>
                <a:cs typeface="+mj-lt"/>
              </a:rPr>
              <a:t>)</a:t>
            </a:r>
            <a:endParaRPr lang="ru-RU" sz="2400">
              <a:latin typeface="Times New Roman"/>
              <a:cs typeface="Times New Roman"/>
            </a:endParaRPr>
          </a:p>
        </p:txBody>
      </p:sp>
      <p:cxnSp>
        <p:nvCxnSpPr>
          <p:cNvPr id="20" name="Straight Connector 11">
            <a:extLst>
              <a:ext uri="{FF2B5EF4-FFF2-40B4-BE49-F238E27FC236}">
                <a16:creationId xmlns:a16="http://schemas.microsoft.com/office/drawing/2014/main" id="{3AA4938F-79A1-4D7C-B12F-ECCAECAE9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562599" y="334928"/>
            <a:ext cx="0" cy="570155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E0CBA1-EBFC-0300-A5C6-277BB27990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4331" y="5988831"/>
            <a:ext cx="5170728" cy="59499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ru-RU" sz="2400" err="1">
                <a:latin typeface="Times New Roman"/>
                <a:ea typeface="+mn-lt"/>
                <a:cs typeface="+mn-lt"/>
              </a:rPr>
              <a:t>Родина:Кипарисові</a:t>
            </a:r>
            <a:r>
              <a:rPr lang="ru-RU" sz="2400">
                <a:latin typeface="Times New Roman"/>
                <a:ea typeface="+mn-lt"/>
                <a:cs typeface="+mn-lt"/>
              </a:rPr>
              <a:t> (</a:t>
            </a:r>
            <a:r>
              <a:rPr lang="ru-RU" sz="2400" err="1">
                <a:latin typeface="Times New Roman"/>
                <a:ea typeface="+mn-lt"/>
                <a:cs typeface="+mn-lt"/>
              </a:rPr>
              <a:t>Cupressaceae</a:t>
            </a:r>
            <a:r>
              <a:rPr lang="ru-RU" sz="2400">
                <a:latin typeface="Times New Roman"/>
                <a:ea typeface="+mn-lt"/>
                <a:cs typeface="+mn-lt"/>
              </a:rPr>
              <a:t>)</a:t>
            </a:r>
            <a:endParaRPr lang="ru-RU" sz="2400">
              <a:latin typeface="Times New Roman"/>
              <a:cs typeface="Times New Roman"/>
            </a:endParaRPr>
          </a:p>
          <a:p>
            <a:pPr algn="ctr"/>
            <a:endParaRPr lang="ru-RU"/>
          </a:p>
        </p:txBody>
      </p:sp>
      <p:cxnSp>
        <p:nvCxnSpPr>
          <p:cNvPr id="21" name="Main Horizontal Connector">
            <a:extLst>
              <a:ext uri="{FF2B5EF4-FFF2-40B4-BE49-F238E27FC236}">
                <a16:creationId xmlns:a16="http://schemas.microsoft.com/office/drawing/2014/main" id="{85F2753B-199B-4FF0-838F-41E8D058E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Main Vertical Connector">
            <a:extLst>
              <a:ext uri="{FF2B5EF4-FFF2-40B4-BE49-F238E27FC236}">
                <a16:creationId xmlns:a16="http://schemas.microsoft.com/office/drawing/2014/main" id="{B0BDEAB7-0E83-4F55-90F4-098569F5A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4" descr="Изображение выглядит как дерево, внешний, растение, хвойное дерево&#10;&#10;Автоматически созданное описание">
            <a:extLst>
              <a:ext uri="{FF2B5EF4-FFF2-40B4-BE49-F238E27FC236}">
                <a16:creationId xmlns:a16="http://schemas.microsoft.com/office/drawing/2014/main" id="{88152A35-2101-8BE0-A75F-117C7B0875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72" r="13401" b="-408"/>
          <a:stretch/>
        </p:blipFill>
        <p:spPr>
          <a:xfrm>
            <a:off x="366713" y="334549"/>
            <a:ext cx="5192951" cy="422440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FEF99A3-2964-A550-1941-3A4C8669B122}"/>
              </a:ext>
            </a:extLst>
          </p:cNvPr>
          <p:cNvSpPr txBox="1"/>
          <p:nvPr/>
        </p:nvSpPr>
        <p:spPr>
          <a:xfrm>
            <a:off x="378619" y="5105399"/>
            <a:ext cx="518397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err="1">
                <a:ea typeface="+mn-lt"/>
                <a:cs typeface="+mn-lt"/>
              </a:rPr>
              <a:t>Pinus</a:t>
            </a:r>
            <a:r>
              <a:rPr lang="ru-RU">
                <a:ea typeface="+mn-lt"/>
                <a:cs typeface="+mn-lt"/>
              </a:rPr>
              <a:t> </a:t>
            </a:r>
            <a:r>
              <a:rPr lang="ru-RU" err="1">
                <a:ea typeface="+mn-lt"/>
                <a:cs typeface="+mn-lt"/>
              </a:rPr>
              <a:t>nigra</a:t>
            </a:r>
            <a:r>
              <a:rPr lang="ru-RU">
                <a:ea typeface="+mn-lt"/>
                <a:cs typeface="+mn-lt"/>
              </a:rPr>
              <a:t>  </a:t>
            </a:r>
            <a:r>
              <a:rPr lang="ru-RU" err="1">
                <a:ea typeface="+mn-lt"/>
                <a:cs typeface="+mn-lt"/>
              </a:rPr>
              <a:t>J.F.Arnold</a:t>
            </a:r>
            <a:r>
              <a:rPr lang="ru-RU">
                <a:ea typeface="+mn-lt"/>
                <a:cs typeface="+mn-lt"/>
              </a:rPr>
              <a:t> - Сосна </a:t>
            </a:r>
            <a:r>
              <a:rPr lang="ru-RU" err="1">
                <a:ea typeface="+mn-lt"/>
                <a:cs typeface="+mn-lt"/>
              </a:rPr>
              <a:t>чорна</a:t>
            </a:r>
            <a:endParaRPr lang="ru-RU"/>
          </a:p>
        </p:txBody>
      </p:sp>
      <p:pic>
        <p:nvPicPr>
          <p:cNvPr id="6" name="Рисунок 6" descr="Изображение выглядит как дерево, внешний, растение, лес&#10;&#10;Автоматически созданное описание">
            <a:extLst>
              <a:ext uri="{FF2B5EF4-FFF2-40B4-BE49-F238E27FC236}">
                <a16:creationId xmlns:a16="http://schemas.microsoft.com/office/drawing/2014/main" id="{0A7A8D82-48DD-4E50-292A-79AE90F514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7837" y="330994"/>
            <a:ext cx="5207793" cy="42314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944E6BA-7D31-2C55-F624-27B216E1113D}"/>
              </a:ext>
            </a:extLst>
          </p:cNvPr>
          <p:cNvSpPr txBox="1"/>
          <p:nvPr/>
        </p:nvSpPr>
        <p:spPr>
          <a:xfrm>
            <a:off x="5557838" y="5105399"/>
            <a:ext cx="514826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err="1">
                <a:ea typeface="+mn-lt"/>
                <a:cs typeface="+mn-lt"/>
              </a:rPr>
              <a:t>Thuja</a:t>
            </a:r>
            <a:r>
              <a:rPr lang="ru-RU">
                <a:ea typeface="+mn-lt"/>
                <a:cs typeface="+mn-lt"/>
              </a:rPr>
              <a:t> </a:t>
            </a:r>
            <a:r>
              <a:rPr lang="ru-RU" err="1">
                <a:ea typeface="+mn-lt"/>
                <a:cs typeface="+mn-lt"/>
              </a:rPr>
              <a:t>occidentalis</a:t>
            </a:r>
            <a:r>
              <a:rPr lang="ru-RU">
                <a:ea typeface="+mn-lt"/>
                <a:cs typeface="+mn-lt"/>
              </a:rPr>
              <a:t> L. - Туя </a:t>
            </a:r>
            <a:r>
              <a:rPr lang="ru-RU" err="1">
                <a:ea typeface="+mn-lt"/>
                <a:cs typeface="+mn-lt"/>
              </a:rPr>
              <a:t>західна</a:t>
            </a:r>
            <a:endParaRPr lang="ru-RU" err="1"/>
          </a:p>
        </p:txBody>
      </p:sp>
    </p:spTree>
    <p:extLst>
      <p:ext uri="{BB962C8B-B14F-4D97-AF65-F5344CB8AC3E}">
        <p14:creationId xmlns:p14="http://schemas.microsoft.com/office/powerpoint/2010/main" val="2693879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Background Fill">
            <a:extLst>
              <a:ext uri="{FF2B5EF4-FFF2-40B4-BE49-F238E27FC236}">
                <a16:creationId xmlns:a16="http://schemas.microsoft.com/office/drawing/2014/main" id="{B937640E-EF7A-4A6C-A950-D12B7D5C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Main Frame">
            <a:extLst>
              <a:ext uri="{FF2B5EF4-FFF2-40B4-BE49-F238E27FC236}">
                <a16:creationId xmlns:a16="http://schemas.microsoft.com/office/drawing/2014/main" id="{8B3D301E-EEB6-4474-BFB1-FCD7A1F30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EC938-4974-69F0-1CE6-BC0F8AB54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904" y="6048361"/>
            <a:ext cx="5183921" cy="475928"/>
          </a:xfrm>
        </p:spPr>
        <p:txBody>
          <a:bodyPr anchor="b">
            <a:normAutofit/>
          </a:bodyPr>
          <a:lstStyle/>
          <a:p>
            <a:pPr algn="ctr"/>
            <a:r>
              <a:rPr lang="ru-RU" sz="2400">
                <a:latin typeface="Times New Roman"/>
                <a:ea typeface="+mj-lt"/>
                <a:cs typeface="+mj-lt"/>
              </a:rPr>
              <a:t>Родина: </a:t>
            </a:r>
            <a:r>
              <a:rPr lang="ru-RU" sz="2400" err="1">
                <a:latin typeface="Times New Roman"/>
                <a:ea typeface="+mj-lt"/>
                <a:cs typeface="+mj-lt"/>
              </a:rPr>
              <a:t>Шовковицеві</a:t>
            </a:r>
            <a:r>
              <a:rPr lang="ru-RU" sz="2400">
                <a:latin typeface="Times New Roman"/>
                <a:ea typeface="+mj-lt"/>
                <a:cs typeface="+mj-lt"/>
              </a:rPr>
              <a:t> (</a:t>
            </a:r>
            <a:r>
              <a:rPr lang="ru-RU" sz="2400" err="1">
                <a:latin typeface="Times New Roman"/>
                <a:ea typeface="+mj-lt"/>
                <a:cs typeface="+mj-lt"/>
              </a:rPr>
              <a:t>Moraceae</a:t>
            </a:r>
            <a:r>
              <a:rPr lang="ru-RU" sz="2400">
                <a:latin typeface="Times New Roman"/>
                <a:ea typeface="+mj-lt"/>
                <a:cs typeface="+mj-lt"/>
              </a:rPr>
              <a:t>)</a:t>
            </a:r>
            <a:endParaRPr lang="ru-RU">
              <a:latin typeface="Times New Roman"/>
              <a:ea typeface="+mj-lt"/>
              <a:cs typeface="+mj-lt"/>
            </a:endParaRPr>
          </a:p>
        </p:txBody>
      </p:sp>
      <p:cxnSp>
        <p:nvCxnSpPr>
          <p:cNvPr id="20" name="Straight Connector 11">
            <a:extLst>
              <a:ext uri="{FF2B5EF4-FFF2-40B4-BE49-F238E27FC236}">
                <a16:creationId xmlns:a16="http://schemas.microsoft.com/office/drawing/2014/main" id="{3AA4938F-79A1-4D7C-B12F-ECCAECAE9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562599" y="334928"/>
            <a:ext cx="0" cy="570155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E0CBA1-EBFC-0300-A5C6-277BB27990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4331" y="5988831"/>
            <a:ext cx="5170728" cy="59499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ru-RU" sz="2400">
                <a:latin typeface="Times New Roman"/>
                <a:ea typeface="+mn-lt"/>
                <a:cs typeface="+mn-lt"/>
              </a:rPr>
              <a:t>Родина: </a:t>
            </a:r>
            <a:r>
              <a:rPr lang="ru-RU" sz="2400" err="1">
                <a:latin typeface="Times New Roman"/>
                <a:ea typeface="+mn-lt"/>
                <a:cs typeface="+mn-lt"/>
              </a:rPr>
              <a:t>В'язові</a:t>
            </a:r>
            <a:r>
              <a:rPr lang="ru-RU" sz="2400">
                <a:latin typeface="Times New Roman"/>
                <a:ea typeface="+mn-lt"/>
                <a:cs typeface="+mn-lt"/>
              </a:rPr>
              <a:t> (</a:t>
            </a:r>
            <a:r>
              <a:rPr lang="ru-RU" sz="2400" err="1">
                <a:latin typeface="Times New Roman"/>
                <a:ea typeface="+mn-lt"/>
                <a:cs typeface="+mn-lt"/>
              </a:rPr>
              <a:t>Ulmaceae</a:t>
            </a:r>
            <a:r>
              <a:rPr lang="ru-RU" sz="2400">
                <a:latin typeface="Times New Roman"/>
                <a:ea typeface="+mn-lt"/>
                <a:cs typeface="+mn-lt"/>
              </a:rPr>
              <a:t>) </a:t>
            </a:r>
            <a:endParaRPr lang="ru-RU">
              <a:latin typeface="Times New Roman"/>
              <a:cs typeface="Times New Roman"/>
            </a:endParaRPr>
          </a:p>
          <a:p>
            <a:pPr algn="ctr"/>
            <a:endParaRPr lang="ru-RU"/>
          </a:p>
        </p:txBody>
      </p:sp>
      <p:cxnSp>
        <p:nvCxnSpPr>
          <p:cNvPr id="21" name="Main Horizontal Connector">
            <a:extLst>
              <a:ext uri="{FF2B5EF4-FFF2-40B4-BE49-F238E27FC236}">
                <a16:creationId xmlns:a16="http://schemas.microsoft.com/office/drawing/2014/main" id="{85F2753B-199B-4FF0-838F-41E8D058E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Main Vertical Connector">
            <a:extLst>
              <a:ext uri="{FF2B5EF4-FFF2-40B4-BE49-F238E27FC236}">
                <a16:creationId xmlns:a16="http://schemas.microsoft.com/office/drawing/2014/main" id="{B0BDEAB7-0E83-4F55-90F4-098569F5A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FEF99A3-2964-A550-1941-3A4C8669B122}"/>
              </a:ext>
            </a:extLst>
          </p:cNvPr>
          <p:cNvSpPr txBox="1"/>
          <p:nvPr/>
        </p:nvSpPr>
        <p:spPr>
          <a:xfrm>
            <a:off x="378619" y="5105399"/>
            <a:ext cx="518397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err="1">
                <a:ea typeface="+mn-lt"/>
                <a:cs typeface="+mn-lt"/>
              </a:rPr>
              <a:t>Morus</a:t>
            </a:r>
            <a:r>
              <a:rPr lang="ru-RU">
                <a:ea typeface="+mn-lt"/>
                <a:cs typeface="+mn-lt"/>
              </a:rPr>
              <a:t> </a:t>
            </a:r>
            <a:r>
              <a:rPr lang="ru-RU" err="1">
                <a:ea typeface="+mn-lt"/>
                <a:cs typeface="+mn-lt"/>
              </a:rPr>
              <a:t>alba</a:t>
            </a:r>
            <a:r>
              <a:rPr lang="ru-RU">
                <a:ea typeface="+mn-lt"/>
                <a:cs typeface="+mn-lt"/>
              </a:rPr>
              <a:t> L. - </a:t>
            </a:r>
            <a:r>
              <a:rPr lang="ru-RU" err="1">
                <a:ea typeface="+mn-lt"/>
                <a:cs typeface="+mn-lt"/>
              </a:rPr>
              <a:t>Шовковиця</a:t>
            </a:r>
            <a:r>
              <a:rPr lang="ru-RU">
                <a:ea typeface="+mn-lt"/>
                <a:cs typeface="+mn-lt"/>
              </a:rPr>
              <a:t> </a:t>
            </a:r>
            <a:r>
              <a:rPr lang="ru-RU" err="1">
                <a:ea typeface="+mn-lt"/>
                <a:cs typeface="+mn-lt"/>
              </a:rPr>
              <a:t>біла</a:t>
            </a:r>
            <a:r>
              <a:rPr lang="ru-RU">
                <a:ea typeface="+mn-lt"/>
                <a:cs typeface="+mn-lt"/>
              </a:rPr>
              <a:t> </a:t>
            </a:r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44E6BA-7D31-2C55-F624-27B216E1113D}"/>
              </a:ext>
            </a:extLst>
          </p:cNvPr>
          <p:cNvSpPr txBox="1"/>
          <p:nvPr/>
        </p:nvSpPr>
        <p:spPr>
          <a:xfrm>
            <a:off x="5557838" y="5105399"/>
            <a:ext cx="514826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err="1">
                <a:ea typeface="+mn-lt"/>
                <a:cs typeface="+mn-lt"/>
              </a:rPr>
              <a:t>Ulmus</a:t>
            </a:r>
            <a:r>
              <a:rPr lang="ru-RU">
                <a:ea typeface="+mn-lt"/>
                <a:cs typeface="+mn-lt"/>
              </a:rPr>
              <a:t> </a:t>
            </a:r>
            <a:r>
              <a:rPr lang="ru-RU" err="1">
                <a:ea typeface="+mn-lt"/>
                <a:cs typeface="+mn-lt"/>
              </a:rPr>
              <a:t>minor</a:t>
            </a:r>
            <a:r>
              <a:rPr lang="ru-RU">
                <a:ea typeface="+mn-lt"/>
                <a:cs typeface="+mn-lt"/>
              </a:rPr>
              <a:t> - Берест</a:t>
            </a:r>
            <a:endParaRPr lang="ru-RU"/>
          </a:p>
        </p:txBody>
      </p:sp>
      <p:pic>
        <p:nvPicPr>
          <p:cNvPr id="8" name="Рисунок 8" descr="Изображение выглядит как дерево, растение&#10;&#10;Автоматически созданное описание">
            <a:extLst>
              <a:ext uri="{FF2B5EF4-FFF2-40B4-BE49-F238E27FC236}">
                <a16:creationId xmlns:a16="http://schemas.microsoft.com/office/drawing/2014/main" id="{B765FEBF-EA33-8468-9CCF-28D5DE9E5C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15" t="33259" r="25403" b="2265"/>
          <a:stretch/>
        </p:blipFill>
        <p:spPr>
          <a:xfrm>
            <a:off x="378619" y="331470"/>
            <a:ext cx="5175338" cy="4231664"/>
          </a:xfrm>
          <a:prstGeom prst="rect">
            <a:avLst/>
          </a:prstGeom>
        </p:spPr>
      </p:pic>
      <p:pic>
        <p:nvPicPr>
          <p:cNvPr id="9" name="Рисунок 9" descr="Изображение выглядит как растение, зеленый, дерево&#10;&#10;Автоматически созданное описание">
            <a:extLst>
              <a:ext uri="{FF2B5EF4-FFF2-40B4-BE49-F238E27FC236}">
                <a16:creationId xmlns:a16="http://schemas.microsoft.com/office/drawing/2014/main" id="{6F6E63D8-A4F9-E217-E2B6-0EB6950FF0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8313" y="338137"/>
            <a:ext cx="5203030" cy="4217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82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Background Fill">
            <a:extLst>
              <a:ext uri="{FF2B5EF4-FFF2-40B4-BE49-F238E27FC236}">
                <a16:creationId xmlns:a16="http://schemas.microsoft.com/office/drawing/2014/main" id="{B937640E-EF7A-4A6C-A950-D12B7D5C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Main Frame">
            <a:extLst>
              <a:ext uri="{FF2B5EF4-FFF2-40B4-BE49-F238E27FC236}">
                <a16:creationId xmlns:a16="http://schemas.microsoft.com/office/drawing/2014/main" id="{8B3D301E-EEB6-4474-BFB1-FCD7A1F30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EC938-4974-69F0-1CE6-BC0F8AB54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904" y="6048361"/>
            <a:ext cx="5183921" cy="475928"/>
          </a:xfrm>
        </p:spPr>
        <p:txBody>
          <a:bodyPr anchor="b">
            <a:normAutofit/>
          </a:bodyPr>
          <a:lstStyle/>
          <a:p>
            <a:pPr algn="ctr"/>
            <a:r>
              <a:rPr lang="ru-RU" sz="2400">
                <a:latin typeface="Times New Roman"/>
                <a:ea typeface="+mj-lt"/>
                <a:cs typeface="+mj-lt"/>
              </a:rPr>
              <a:t>Родина: </a:t>
            </a:r>
            <a:r>
              <a:rPr lang="ru-RU" sz="2400" err="1">
                <a:latin typeface="Times New Roman"/>
                <a:ea typeface="+mj-lt"/>
                <a:cs typeface="+mj-lt"/>
              </a:rPr>
              <a:t>Букові</a:t>
            </a:r>
            <a:r>
              <a:rPr lang="ru-RU" sz="2400">
                <a:latin typeface="Times New Roman"/>
                <a:ea typeface="+mj-lt"/>
                <a:cs typeface="+mj-lt"/>
              </a:rPr>
              <a:t> (</a:t>
            </a:r>
            <a:r>
              <a:rPr lang="ru-RU" sz="2400" err="1">
                <a:latin typeface="Times New Roman"/>
                <a:ea typeface="+mj-lt"/>
                <a:cs typeface="+mj-lt"/>
              </a:rPr>
              <a:t>Fagaceae</a:t>
            </a:r>
            <a:r>
              <a:rPr lang="ru-RU" sz="2400">
                <a:latin typeface="Times New Roman"/>
                <a:ea typeface="+mj-lt"/>
                <a:cs typeface="+mj-lt"/>
              </a:rPr>
              <a:t>)</a:t>
            </a:r>
            <a:endParaRPr lang="ru-RU">
              <a:latin typeface="Times New Roman"/>
              <a:ea typeface="+mj-lt"/>
              <a:cs typeface="+mj-lt"/>
            </a:endParaRPr>
          </a:p>
        </p:txBody>
      </p:sp>
      <p:cxnSp>
        <p:nvCxnSpPr>
          <p:cNvPr id="20" name="Straight Connector 11">
            <a:extLst>
              <a:ext uri="{FF2B5EF4-FFF2-40B4-BE49-F238E27FC236}">
                <a16:creationId xmlns:a16="http://schemas.microsoft.com/office/drawing/2014/main" id="{3AA4938F-79A1-4D7C-B12F-ECCAECAE9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562599" y="334928"/>
            <a:ext cx="0" cy="570155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E0CBA1-EBFC-0300-A5C6-277BB27990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4331" y="5988831"/>
            <a:ext cx="5170728" cy="59499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buNone/>
            </a:pPr>
            <a:r>
              <a:rPr lang="ru-RU" sz="2400" err="1">
                <a:latin typeface="Times New Roman"/>
                <a:ea typeface="+mn-lt"/>
                <a:cs typeface="+mn-lt"/>
              </a:rPr>
              <a:t>Родина:Березові</a:t>
            </a:r>
            <a:r>
              <a:rPr lang="ru-RU" sz="2400">
                <a:latin typeface="Times New Roman"/>
                <a:ea typeface="+mn-lt"/>
                <a:cs typeface="+mn-lt"/>
              </a:rPr>
              <a:t> (</a:t>
            </a:r>
            <a:r>
              <a:rPr lang="ru-RU" sz="2400" err="1">
                <a:latin typeface="Times New Roman"/>
                <a:ea typeface="+mn-lt"/>
                <a:cs typeface="+mn-lt"/>
              </a:rPr>
              <a:t>Betulaceae</a:t>
            </a:r>
            <a:r>
              <a:rPr lang="ru-RU" sz="2400">
                <a:latin typeface="Times New Roman"/>
                <a:ea typeface="+mn-lt"/>
                <a:cs typeface="+mn-lt"/>
              </a:rPr>
              <a:t>)</a:t>
            </a:r>
            <a:endParaRPr lang="ru-RU">
              <a:latin typeface="Times New Roman"/>
              <a:ea typeface="+mn-lt"/>
              <a:cs typeface="+mn-lt"/>
            </a:endParaRPr>
          </a:p>
        </p:txBody>
      </p:sp>
      <p:cxnSp>
        <p:nvCxnSpPr>
          <p:cNvPr id="21" name="Main Horizontal Connector">
            <a:extLst>
              <a:ext uri="{FF2B5EF4-FFF2-40B4-BE49-F238E27FC236}">
                <a16:creationId xmlns:a16="http://schemas.microsoft.com/office/drawing/2014/main" id="{85F2753B-199B-4FF0-838F-41E8D058E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Main Vertical Connector">
            <a:extLst>
              <a:ext uri="{FF2B5EF4-FFF2-40B4-BE49-F238E27FC236}">
                <a16:creationId xmlns:a16="http://schemas.microsoft.com/office/drawing/2014/main" id="{B0BDEAB7-0E83-4F55-90F4-098569F5A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FEF99A3-2964-A550-1941-3A4C8669B122}"/>
              </a:ext>
            </a:extLst>
          </p:cNvPr>
          <p:cNvSpPr txBox="1"/>
          <p:nvPr/>
        </p:nvSpPr>
        <p:spPr>
          <a:xfrm>
            <a:off x="378619" y="5105399"/>
            <a:ext cx="518397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err="1">
                <a:ea typeface="+mn-lt"/>
                <a:cs typeface="+mn-lt"/>
              </a:rPr>
              <a:t>Fagus</a:t>
            </a:r>
            <a:r>
              <a:rPr lang="ru-RU">
                <a:ea typeface="+mn-lt"/>
                <a:cs typeface="+mn-lt"/>
              </a:rPr>
              <a:t> </a:t>
            </a:r>
            <a:r>
              <a:rPr lang="ru-RU" err="1">
                <a:ea typeface="+mn-lt"/>
                <a:cs typeface="+mn-lt"/>
              </a:rPr>
              <a:t>sylvatica</a:t>
            </a:r>
            <a:r>
              <a:rPr lang="ru-RU">
                <a:ea typeface="+mn-lt"/>
                <a:cs typeface="+mn-lt"/>
              </a:rPr>
              <a:t> L. - Бук </a:t>
            </a:r>
            <a:r>
              <a:rPr lang="ru-RU" err="1">
                <a:ea typeface="+mn-lt"/>
                <a:cs typeface="+mn-lt"/>
              </a:rPr>
              <a:t>звичайний</a:t>
            </a:r>
            <a:endParaRPr lang="ru-RU" err="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44E6BA-7D31-2C55-F624-27B216E1113D}"/>
              </a:ext>
            </a:extLst>
          </p:cNvPr>
          <p:cNvSpPr txBox="1"/>
          <p:nvPr/>
        </p:nvSpPr>
        <p:spPr>
          <a:xfrm>
            <a:off x="5557838" y="5105399"/>
            <a:ext cx="514826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err="1">
                <a:ea typeface="+mn-lt"/>
                <a:cs typeface="+mn-lt"/>
              </a:rPr>
              <a:t>Betula</a:t>
            </a:r>
            <a:r>
              <a:rPr lang="ru-RU">
                <a:ea typeface="+mn-lt"/>
                <a:cs typeface="+mn-lt"/>
              </a:rPr>
              <a:t> </a:t>
            </a:r>
            <a:r>
              <a:rPr lang="ru-RU" err="1">
                <a:ea typeface="+mn-lt"/>
                <a:cs typeface="+mn-lt"/>
              </a:rPr>
              <a:t>pendula</a:t>
            </a:r>
            <a:r>
              <a:rPr lang="ru-RU">
                <a:ea typeface="+mn-lt"/>
                <a:cs typeface="+mn-lt"/>
              </a:rPr>
              <a:t> </a:t>
            </a:r>
            <a:r>
              <a:rPr lang="ru-RU" err="1">
                <a:ea typeface="+mn-lt"/>
                <a:cs typeface="+mn-lt"/>
              </a:rPr>
              <a:t>Roth</a:t>
            </a:r>
            <a:r>
              <a:rPr lang="ru-RU">
                <a:ea typeface="+mn-lt"/>
                <a:cs typeface="+mn-lt"/>
              </a:rPr>
              <a:t>. - Береза повисла</a:t>
            </a:r>
            <a:endParaRPr lang="ru-RU"/>
          </a:p>
        </p:txBody>
      </p:sp>
      <p:pic>
        <p:nvPicPr>
          <p:cNvPr id="4" name="Рисунок 5" descr="Изображение выглядит как дерево, внешний, фрукт, растение&#10;&#10;Автоматически созданное описание">
            <a:extLst>
              <a:ext uri="{FF2B5EF4-FFF2-40B4-BE49-F238E27FC236}">
                <a16:creationId xmlns:a16="http://schemas.microsoft.com/office/drawing/2014/main" id="{76AEA8F7-7AE6-9533-B1BD-B80A10082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619" y="339513"/>
            <a:ext cx="5183981" cy="4250160"/>
          </a:xfrm>
          <a:prstGeom prst="rect">
            <a:avLst/>
          </a:prstGeom>
        </p:spPr>
      </p:pic>
      <p:pic>
        <p:nvPicPr>
          <p:cNvPr id="10" name="Рисунок 10" descr="Изображение выглядит как дерево, внешний, растение, зеленый&#10;&#10;Автоматически созданное описание">
            <a:extLst>
              <a:ext uri="{FF2B5EF4-FFF2-40B4-BE49-F238E27FC236}">
                <a16:creationId xmlns:a16="http://schemas.microsoft.com/office/drawing/2014/main" id="{A4E507AB-911A-61A2-6D42-067434885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5674" y="337127"/>
            <a:ext cx="5179290" cy="4255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116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Background Fill">
            <a:extLst>
              <a:ext uri="{FF2B5EF4-FFF2-40B4-BE49-F238E27FC236}">
                <a16:creationId xmlns:a16="http://schemas.microsoft.com/office/drawing/2014/main" id="{B937640E-EF7A-4A6C-A950-D12B7D5C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Main Frame">
            <a:extLst>
              <a:ext uri="{FF2B5EF4-FFF2-40B4-BE49-F238E27FC236}">
                <a16:creationId xmlns:a16="http://schemas.microsoft.com/office/drawing/2014/main" id="{8B3D301E-EEB6-4474-BFB1-FCD7A1F30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EC938-4974-69F0-1CE6-BC0F8AB54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904" y="6048361"/>
            <a:ext cx="5183921" cy="475928"/>
          </a:xfrm>
        </p:spPr>
        <p:txBody>
          <a:bodyPr anchor="b">
            <a:normAutofit/>
          </a:bodyPr>
          <a:lstStyle/>
          <a:p>
            <a:pPr algn="ctr"/>
            <a:r>
              <a:rPr lang="ru-RU" sz="2400">
                <a:latin typeface="Times New Roman"/>
                <a:ea typeface="+mj-lt"/>
                <a:cs typeface="+mj-lt"/>
              </a:rPr>
              <a:t>Родина: </a:t>
            </a:r>
            <a:r>
              <a:rPr lang="ru-RU" sz="2400" err="1">
                <a:latin typeface="Times New Roman"/>
                <a:ea typeface="+mj-lt"/>
                <a:cs typeface="+mj-lt"/>
              </a:rPr>
              <a:t>Вербові</a:t>
            </a:r>
            <a:r>
              <a:rPr lang="ru-RU" sz="2400">
                <a:latin typeface="Times New Roman"/>
                <a:ea typeface="+mj-lt"/>
                <a:cs typeface="+mj-lt"/>
              </a:rPr>
              <a:t> (</a:t>
            </a:r>
            <a:r>
              <a:rPr lang="ru-RU" sz="2400" err="1">
                <a:latin typeface="Times New Roman"/>
                <a:ea typeface="+mj-lt"/>
                <a:cs typeface="+mj-lt"/>
              </a:rPr>
              <a:t>Salicaceae</a:t>
            </a:r>
            <a:r>
              <a:rPr lang="ru-RU" sz="2400">
                <a:latin typeface="Times New Roman"/>
                <a:ea typeface="+mj-lt"/>
                <a:cs typeface="+mj-lt"/>
              </a:rPr>
              <a:t>)</a:t>
            </a:r>
            <a:endParaRPr lang="ru-RU">
              <a:latin typeface="Times New Roman"/>
              <a:ea typeface="+mj-lt"/>
              <a:cs typeface="+mj-lt"/>
            </a:endParaRPr>
          </a:p>
        </p:txBody>
      </p:sp>
      <p:cxnSp>
        <p:nvCxnSpPr>
          <p:cNvPr id="20" name="Straight Connector 11">
            <a:extLst>
              <a:ext uri="{FF2B5EF4-FFF2-40B4-BE49-F238E27FC236}">
                <a16:creationId xmlns:a16="http://schemas.microsoft.com/office/drawing/2014/main" id="{3AA4938F-79A1-4D7C-B12F-ECCAECAE9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562599" y="334928"/>
            <a:ext cx="0" cy="570155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E0CBA1-EBFC-0300-A5C6-277BB27990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4331" y="5988831"/>
            <a:ext cx="5170728" cy="59499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buNone/>
            </a:pPr>
            <a:r>
              <a:rPr lang="ru-RU" sz="2400">
                <a:latin typeface="Times New Roman"/>
                <a:ea typeface="+mn-lt"/>
                <a:cs typeface="+mn-lt"/>
              </a:rPr>
              <a:t>Родина: </a:t>
            </a:r>
            <a:r>
              <a:rPr lang="ru-RU" sz="2400" err="1">
                <a:latin typeface="Times New Roman"/>
                <a:ea typeface="+mn-lt"/>
                <a:cs typeface="+mn-lt"/>
              </a:rPr>
              <a:t>Тимелеєві</a:t>
            </a:r>
            <a:r>
              <a:rPr lang="ru-RU" sz="2400">
                <a:latin typeface="Times New Roman"/>
                <a:ea typeface="+mn-lt"/>
                <a:cs typeface="+mn-lt"/>
              </a:rPr>
              <a:t> </a:t>
            </a:r>
            <a:r>
              <a:rPr lang="ru-RU" sz="2400" err="1">
                <a:latin typeface="Times New Roman"/>
                <a:ea typeface="+mn-lt"/>
                <a:cs typeface="+mn-lt"/>
              </a:rPr>
              <a:t>Thymelaeaceae</a:t>
            </a:r>
            <a:endParaRPr lang="ru-RU">
              <a:latin typeface="Times New Roman"/>
              <a:cs typeface="Times New Roman"/>
            </a:endParaRPr>
          </a:p>
        </p:txBody>
      </p:sp>
      <p:cxnSp>
        <p:nvCxnSpPr>
          <p:cNvPr id="21" name="Main Horizontal Connector">
            <a:extLst>
              <a:ext uri="{FF2B5EF4-FFF2-40B4-BE49-F238E27FC236}">
                <a16:creationId xmlns:a16="http://schemas.microsoft.com/office/drawing/2014/main" id="{85F2753B-199B-4FF0-838F-41E8D058E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Main Vertical Connector">
            <a:extLst>
              <a:ext uri="{FF2B5EF4-FFF2-40B4-BE49-F238E27FC236}">
                <a16:creationId xmlns:a16="http://schemas.microsoft.com/office/drawing/2014/main" id="{B0BDEAB7-0E83-4F55-90F4-098569F5A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FEF99A3-2964-A550-1941-3A4C8669B122}"/>
              </a:ext>
            </a:extLst>
          </p:cNvPr>
          <p:cNvSpPr txBox="1"/>
          <p:nvPr/>
        </p:nvSpPr>
        <p:spPr>
          <a:xfrm>
            <a:off x="378619" y="5105399"/>
            <a:ext cx="518397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err="1">
                <a:ea typeface="+mn-lt"/>
                <a:cs typeface="+mn-lt"/>
              </a:rPr>
              <a:t>Salix</a:t>
            </a:r>
            <a:r>
              <a:rPr lang="ru-RU">
                <a:ea typeface="+mn-lt"/>
                <a:cs typeface="+mn-lt"/>
              </a:rPr>
              <a:t> </a:t>
            </a:r>
            <a:r>
              <a:rPr lang="ru-RU" err="1">
                <a:ea typeface="+mn-lt"/>
                <a:cs typeface="+mn-lt"/>
              </a:rPr>
              <a:t>purpurea</a:t>
            </a:r>
            <a:r>
              <a:rPr lang="ru-RU">
                <a:ea typeface="+mn-lt"/>
                <a:cs typeface="+mn-lt"/>
              </a:rPr>
              <a:t> L. - Верба </a:t>
            </a:r>
            <a:r>
              <a:rPr lang="ru-RU" err="1">
                <a:ea typeface="+mn-lt"/>
                <a:cs typeface="+mn-lt"/>
              </a:rPr>
              <a:t>пурпурова</a:t>
            </a:r>
            <a:endParaRPr lang="ru-RU" err="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44E6BA-7D31-2C55-F624-27B216E1113D}"/>
              </a:ext>
            </a:extLst>
          </p:cNvPr>
          <p:cNvSpPr txBox="1"/>
          <p:nvPr/>
        </p:nvSpPr>
        <p:spPr>
          <a:xfrm>
            <a:off x="5557838" y="5105399"/>
            <a:ext cx="514826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err="1">
                <a:ea typeface="+mn-lt"/>
                <a:cs typeface="+mn-lt"/>
              </a:rPr>
              <a:t>Daphne</a:t>
            </a:r>
            <a:r>
              <a:rPr lang="ru-RU">
                <a:ea typeface="+mn-lt"/>
                <a:cs typeface="+mn-lt"/>
              </a:rPr>
              <a:t> </a:t>
            </a:r>
            <a:r>
              <a:rPr lang="ru-RU" err="1">
                <a:ea typeface="+mn-lt"/>
                <a:cs typeface="+mn-lt"/>
              </a:rPr>
              <a:t>mezereum</a:t>
            </a:r>
            <a:r>
              <a:rPr lang="ru-RU">
                <a:ea typeface="+mn-lt"/>
                <a:cs typeface="+mn-lt"/>
              </a:rPr>
              <a:t> L. - </a:t>
            </a:r>
            <a:r>
              <a:rPr lang="ru-RU" err="1">
                <a:ea typeface="+mn-lt"/>
                <a:cs typeface="+mn-lt"/>
              </a:rPr>
              <a:t>Вовче</a:t>
            </a:r>
            <a:r>
              <a:rPr lang="ru-RU">
                <a:ea typeface="+mn-lt"/>
                <a:cs typeface="+mn-lt"/>
              </a:rPr>
              <a:t> </a:t>
            </a:r>
            <a:r>
              <a:rPr lang="ru-RU" err="1">
                <a:ea typeface="+mn-lt"/>
                <a:cs typeface="+mn-lt"/>
              </a:rPr>
              <a:t>лико</a:t>
            </a:r>
            <a:r>
              <a:rPr lang="ru-RU">
                <a:ea typeface="+mn-lt"/>
                <a:cs typeface="+mn-lt"/>
              </a:rPr>
              <a:t> </a:t>
            </a:r>
            <a:r>
              <a:rPr lang="ru-RU" err="1">
                <a:ea typeface="+mn-lt"/>
                <a:cs typeface="+mn-lt"/>
              </a:rPr>
              <a:t>звичайне</a:t>
            </a:r>
            <a:endParaRPr lang="ru-RU" err="1"/>
          </a:p>
        </p:txBody>
      </p:sp>
      <p:pic>
        <p:nvPicPr>
          <p:cNvPr id="6" name="Рисунок 7" descr="Изображение выглядит как внешний, растение, дерево&#10;&#10;Автоматически созданное описание">
            <a:extLst>
              <a:ext uri="{FF2B5EF4-FFF2-40B4-BE49-F238E27FC236}">
                <a16:creationId xmlns:a16="http://schemas.microsoft.com/office/drawing/2014/main" id="{48AD9283-22F7-E151-D346-23BBD3F79D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309" y="341745"/>
            <a:ext cx="5179290" cy="4257964"/>
          </a:xfrm>
          <a:prstGeom prst="rect">
            <a:avLst/>
          </a:prstGeom>
        </p:spPr>
      </p:pic>
      <p:pic>
        <p:nvPicPr>
          <p:cNvPr id="8" name="Рисунок 8" descr="Изображение выглядит как дерево, внешний, растение, цветок&#10;&#10;Автоматически созданное описание">
            <a:extLst>
              <a:ext uri="{FF2B5EF4-FFF2-40B4-BE49-F238E27FC236}">
                <a16:creationId xmlns:a16="http://schemas.microsoft.com/office/drawing/2014/main" id="{07AF7C04-86F6-C208-383E-0A82546ACE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480" b="12617"/>
          <a:stretch/>
        </p:blipFill>
        <p:spPr>
          <a:xfrm>
            <a:off x="5558271" y="345786"/>
            <a:ext cx="5231828" cy="423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346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Background Fill">
            <a:extLst>
              <a:ext uri="{FF2B5EF4-FFF2-40B4-BE49-F238E27FC236}">
                <a16:creationId xmlns:a16="http://schemas.microsoft.com/office/drawing/2014/main" id="{B937640E-EF7A-4A6C-A950-D12B7D5C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Main Frame">
            <a:extLst>
              <a:ext uri="{FF2B5EF4-FFF2-40B4-BE49-F238E27FC236}">
                <a16:creationId xmlns:a16="http://schemas.microsoft.com/office/drawing/2014/main" id="{8B3D301E-EEB6-4474-BFB1-FCD7A1F30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EC938-4974-69F0-1CE6-BC0F8AB54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904" y="6048361"/>
            <a:ext cx="5183921" cy="475928"/>
          </a:xfrm>
        </p:spPr>
        <p:txBody>
          <a:bodyPr anchor="b">
            <a:normAutofit/>
          </a:bodyPr>
          <a:lstStyle/>
          <a:p>
            <a:pPr algn="ctr"/>
            <a:r>
              <a:rPr lang="ru-RU" sz="2400">
                <a:latin typeface="Times New Roman"/>
                <a:ea typeface="+mj-lt"/>
                <a:cs typeface="+mj-lt"/>
              </a:rPr>
              <a:t>Родина: </a:t>
            </a:r>
            <a:r>
              <a:rPr lang="ru-RU" sz="2400" err="1">
                <a:latin typeface="Times New Roman"/>
                <a:ea typeface="+mj-lt"/>
                <a:cs typeface="+mj-lt"/>
              </a:rPr>
              <a:t>Трояндові</a:t>
            </a:r>
            <a:r>
              <a:rPr lang="ru-RU" sz="2400">
                <a:latin typeface="Times New Roman"/>
                <a:ea typeface="+mj-lt"/>
                <a:cs typeface="+mj-lt"/>
              </a:rPr>
              <a:t> (</a:t>
            </a:r>
            <a:r>
              <a:rPr lang="ru-RU" sz="2400" err="1">
                <a:latin typeface="Times New Roman"/>
                <a:ea typeface="+mj-lt"/>
                <a:cs typeface="+mj-lt"/>
              </a:rPr>
              <a:t>Rosaceae</a:t>
            </a:r>
            <a:r>
              <a:rPr lang="ru-RU" sz="2400">
                <a:latin typeface="Times New Roman"/>
                <a:ea typeface="+mj-lt"/>
                <a:cs typeface="+mj-lt"/>
              </a:rPr>
              <a:t>)</a:t>
            </a:r>
            <a:endParaRPr lang="ru-RU">
              <a:latin typeface="Times New Roman"/>
              <a:ea typeface="+mj-lt"/>
              <a:cs typeface="+mj-lt"/>
            </a:endParaRPr>
          </a:p>
        </p:txBody>
      </p:sp>
      <p:cxnSp>
        <p:nvCxnSpPr>
          <p:cNvPr id="20" name="Straight Connector 11">
            <a:extLst>
              <a:ext uri="{FF2B5EF4-FFF2-40B4-BE49-F238E27FC236}">
                <a16:creationId xmlns:a16="http://schemas.microsoft.com/office/drawing/2014/main" id="{3AA4938F-79A1-4D7C-B12F-ECCAECAE9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562599" y="334928"/>
            <a:ext cx="0" cy="570155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E0CBA1-EBFC-0300-A5C6-277BB27990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4331" y="5988831"/>
            <a:ext cx="5170728" cy="59499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buNone/>
            </a:pPr>
            <a:r>
              <a:rPr lang="ru-RU" sz="2400">
                <a:latin typeface="Times New Roman"/>
                <a:ea typeface="+mn-lt"/>
                <a:cs typeface="+mn-lt"/>
              </a:rPr>
              <a:t>Родина: </a:t>
            </a:r>
            <a:r>
              <a:rPr lang="ru-RU" sz="2400" err="1">
                <a:latin typeface="Times New Roman"/>
                <a:ea typeface="+mn-lt"/>
                <a:cs typeface="+mn-lt"/>
              </a:rPr>
              <a:t>Сапіндові</a:t>
            </a:r>
            <a:r>
              <a:rPr lang="ru-RU" sz="2400">
                <a:latin typeface="Times New Roman"/>
                <a:ea typeface="+mn-lt"/>
                <a:cs typeface="+mn-lt"/>
              </a:rPr>
              <a:t> (</a:t>
            </a:r>
            <a:r>
              <a:rPr lang="ru-RU" sz="2400" err="1">
                <a:latin typeface="Times New Roman"/>
                <a:ea typeface="+mn-lt"/>
                <a:cs typeface="+mn-lt"/>
              </a:rPr>
              <a:t>Sapindaceae</a:t>
            </a:r>
            <a:r>
              <a:rPr lang="ru-RU" sz="2400">
                <a:latin typeface="Times New Roman"/>
                <a:ea typeface="+mn-lt"/>
                <a:cs typeface="+mn-lt"/>
              </a:rPr>
              <a:t>)</a:t>
            </a:r>
            <a:endParaRPr lang="ru-RU">
              <a:latin typeface="Times New Roman"/>
              <a:cs typeface="Times New Roman"/>
            </a:endParaRPr>
          </a:p>
        </p:txBody>
      </p:sp>
      <p:cxnSp>
        <p:nvCxnSpPr>
          <p:cNvPr id="21" name="Main Horizontal Connector">
            <a:extLst>
              <a:ext uri="{FF2B5EF4-FFF2-40B4-BE49-F238E27FC236}">
                <a16:creationId xmlns:a16="http://schemas.microsoft.com/office/drawing/2014/main" id="{85F2753B-199B-4FF0-838F-41E8D058E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Main Vertical Connector">
            <a:extLst>
              <a:ext uri="{FF2B5EF4-FFF2-40B4-BE49-F238E27FC236}">
                <a16:creationId xmlns:a16="http://schemas.microsoft.com/office/drawing/2014/main" id="{B0BDEAB7-0E83-4F55-90F4-098569F5A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FEF99A3-2964-A550-1941-3A4C8669B122}"/>
              </a:ext>
            </a:extLst>
          </p:cNvPr>
          <p:cNvSpPr txBox="1"/>
          <p:nvPr/>
        </p:nvSpPr>
        <p:spPr>
          <a:xfrm>
            <a:off x="378619" y="5105399"/>
            <a:ext cx="518397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err="1">
                <a:ea typeface="+mn-lt"/>
                <a:cs typeface="+mn-lt"/>
              </a:rPr>
              <a:t>Cerasus</a:t>
            </a:r>
            <a:r>
              <a:rPr lang="ru-RU">
                <a:ea typeface="+mn-lt"/>
                <a:cs typeface="+mn-lt"/>
              </a:rPr>
              <a:t> </a:t>
            </a:r>
            <a:r>
              <a:rPr lang="ru-RU" err="1">
                <a:ea typeface="+mn-lt"/>
                <a:cs typeface="+mn-lt"/>
              </a:rPr>
              <a:t>avium</a:t>
            </a:r>
            <a:r>
              <a:rPr lang="ru-RU">
                <a:ea typeface="+mn-lt"/>
                <a:cs typeface="+mn-lt"/>
              </a:rPr>
              <a:t> L. - Черешня</a:t>
            </a:r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44E6BA-7D31-2C55-F624-27B216E1113D}"/>
              </a:ext>
            </a:extLst>
          </p:cNvPr>
          <p:cNvSpPr txBox="1"/>
          <p:nvPr/>
        </p:nvSpPr>
        <p:spPr>
          <a:xfrm>
            <a:off x="5557838" y="5105399"/>
            <a:ext cx="514826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>
                <a:ea typeface="+mn-lt"/>
                <a:cs typeface="+mn-lt"/>
              </a:rPr>
              <a:t>Acer </a:t>
            </a:r>
            <a:r>
              <a:rPr lang="ru-RU" err="1">
                <a:ea typeface="+mn-lt"/>
                <a:cs typeface="+mn-lt"/>
              </a:rPr>
              <a:t>rubrum</a:t>
            </a:r>
            <a:r>
              <a:rPr lang="ru-RU">
                <a:ea typeface="+mn-lt"/>
                <a:cs typeface="+mn-lt"/>
              </a:rPr>
              <a:t> L. - Клен </a:t>
            </a:r>
            <a:r>
              <a:rPr lang="ru-RU" err="1">
                <a:ea typeface="+mn-lt"/>
                <a:cs typeface="+mn-lt"/>
              </a:rPr>
              <a:t>червоний</a:t>
            </a:r>
            <a:endParaRPr lang="ru-RU" err="1"/>
          </a:p>
        </p:txBody>
      </p:sp>
      <p:pic>
        <p:nvPicPr>
          <p:cNvPr id="4" name="Рисунок 8" descr="Изображение выглядит как дерево, внешний, зеленый, растение&#10;&#10;Автоматически созданное описание">
            <a:extLst>
              <a:ext uri="{FF2B5EF4-FFF2-40B4-BE49-F238E27FC236}">
                <a16:creationId xmlns:a16="http://schemas.microsoft.com/office/drawing/2014/main" id="{3430E93B-5D35-F02A-DBD2-E551D465CE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309" y="346017"/>
            <a:ext cx="5167745" cy="4237874"/>
          </a:xfrm>
          <a:prstGeom prst="rect">
            <a:avLst/>
          </a:prstGeom>
        </p:spPr>
      </p:pic>
      <p:pic>
        <p:nvPicPr>
          <p:cNvPr id="9" name="Рисунок 9" descr="Изображение выглядит как растение, дерево&#10;&#10;Автоматически созданное описание">
            <a:extLst>
              <a:ext uri="{FF2B5EF4-FFF2-40B4-BE49-F238E27FC236}">
                <a16:creationId xmlns:a16="http://schemas.microsoft.com/office/drawing/2014/main" id="{786E7F1B-D92D-DC5C-C193-156229A5C7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6250" y="332798"/>
            <a:ext cx="5178136" cy="4252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15893"/>
      </p:ext>
    </p:extLst>
  </p:cSld>
  <p:clrMapOvr>
    <a:masterClrMapping/>
  </p:clrMapOvr>
</p:sld>
</file>

<file path=ppt/theme/theme1.xml><?xml version="1.0" encoding="utf-8"?>
<a:theme xmlns:a="http://schemas.openxmlformats.org/drawingml/2006/main" name="MimeoVTI">
  <a:themeElements>
    <a:clrScheme name="Mimeo">
      <a:dk1>
        <a:sysClr val="windowText" lastClr="000000"/>
      </a:dk1>
      <a:lt1>
        <a:sysClr val="window" lastClr="FFFFFF"/>
      </a:lt1>
      <a:dk2>
        <a:srgbClr val="011E31"/>
      </a:dk2>
      <a:lt2>
        <a:srgbClr val="FDF3E6"/>
      </a:lt2>
      <a:accent1>
        <a:srgbClr val="005E9E"/>
      </a:accent1>
      <a:accent2>
        <a:srgbClr val="38998D"/>
      </a:accent2>
      <a:accent3>
        <a:srgbClr val="EF8683"/>
      </a:accent3>
      <a:accent4>
        <a:srgbClr val="F04E28"/>
      </a:accent4>
      <a:accent5>
        <a:srgbClr val="DD992C"/>
      </a:accent5>
      <a:accent6>
        <a:srgbClr val="136E65"/>
      </a:accent6>
      <a:hlink>
        <a:srgbClr val="38998D"/>
      </a:hlink>
      <a:folHlink>
        <a:srgbClr val="F04E28"/>
      </a:folHlink>
    </a:clrScheme>
    <a:fontScheme name="Custom 3">
      <a:majorFont>
        <a:latin typeface="Elephant"/>
        <a:ea typeface=""/>
        <a:cs typeface=""/>
      </a:majorFont>
      <a:minorFont>
        <a:latin typeface="Univers Condens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meoVTI" id="{63E3BFD8-7F9C-46D1-A4F3-04054403C108}" vid="{C505C190-EE38-45FD-8294-6454536D04B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Широкоэкранный</PresentationFormat>
  <Slides>12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MimeoVTI</vt:lpstr>
      <vt:lpstr>КУРСОВА РОБОТА на тему РАННЬОВЕСНЯНА ДЕНДРОФЛОРА РЕГІОНАЛЬНОГО ЛАНДШАФТНОГО ПАРКУ "ЗНЕСІННЯ" (М. ЛЬВІВ)   студентки ІІІ курсу, групи БЛБ-31                            спеціальності 091 – Біологія Івлевої Дар'ї Романівни Керівник: Л.О.Тасєнкевич</vt:lpstr>
      <vt:lpstr>Презентация PowerPoint</vt:lpstr>
      <vt:lpstr>Мета  Створити список та провести аналіз ранньовесняної дендрофлори ландшафтного парку "Знесіння" (м. Львів).  </vt:lpstr>
      <vt:lpstr>Методи і об’єкти дослідження</vt:lpstr>
      <vt:lpstr>Родина: Соснові (Pinaceae)</vt:lpstr>
      <vt:lpstr>Родина: Шовковицеві (Moraceae)</vt:lpstr>
      <vt:lpstr>Родина: Букові (Fagaceae)</vt:lpstr>
      <vt:lpstr>Родина: Вербові (Salicaceae)</vt:lpstr>
      <vt:lpstr>Родина: Трояндові (Rosaceae)</vt:lpstr>
      <vt:lpstr>Родина: Маслинові (Oleaceae)</vt:lpstr>
      <vt:lpstr>Презентация PowerPoint</vt:lpstr>
      <vt:lpstr>ВИСНОВКИ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revision>2</cp:revision>
  <dcterms:created xsi:type="dcterms:W3CDTF">2012-07-30T23:42:41Z</dcterms:created>
  <dcterms:modified xsi:type="dcterms:W3CDTF">2022-05-30T22:26:32Z</dcterms:modified>
</cp:coreProperties>
</file>