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5" r:id="rId1"/>
  </p:sldMasterIdLst>
  <p:sldIdLst>
    <p:sldId id="256" r:id="rId2"/>
    <p:sldId id="291" r:id="rId3"/>
    <p:sldId id="292" r:id="rId4"/>
    <p:sldId id="293" r:id="rId5"/>
    <p:sldId id="294" r:id="rId6"/>
    <p:sldId id="258" r:id="rId7"/>
    <p:sldId id="259" r:id="rId8"/>
    <p:sldId id="295" r:id="rId9"/>
    <p:sldId id="260" r:id="rId10"/>
    <p:sldId id="296" r:id="rId11"/>
    <p:sldId id="261" r:id="rId12"/>
    <p:sldId id="262" r:id="rId13"/>
    <p:sldId id="263" r:id="rId14"/>
    <p:sldId id="264" r:id="rId15"/>
    <p:sldId id="266" r:id="rId16"/>
    <p:sldId id="297" r:id="rId17"/>
    <p:sldId id="265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6" r:id="rId27"/>
    <p:sldId id="281" r:id="rId28"/>
    <p:sldId id="282" r:id="rId29"/>
    <p:sldId id="283" r:id="rId30"/>
    <p:sldId id="284" r:id="rId31"/>
    <p:sldId id="275" r:id="rId32"/>
    <p:sldId id="277" r:id="rId33"/>
    <p:sldId id="278" r:id="rId34"/>
    <p:sldId id="279" r:id="rId35"/>
    <p:sldId id="285" r:id="rId36"/>
    <p:sldId id="286" r:id="rId37"/>
    <p:sldId id="287" r:id="rId38"/>
    <p:sldId id="288" r:id="rId39"/>
    <p:sldId id="289" r:id="rId40"/>
    <p:sldId id="290" r:id="rId41"/>
    <p:sldId id="298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0" autoAdjust="0"/>
    <p:restoredTop sz="94279" autoAdjust="0"/>
  </p:normalViewPr>
  <p:slideViewPr>
    <p:cSldViewPr snapToGrid="0">
      <p:cViewPr varScale="1">
        <p:scale>
          <a:sx n="69" d="100"/>
          <a:sy n="69" d="100"/>
        </p:scale>
        <p:origin x="130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3DA4F1A-30F5-436D-BC42-81A05A5B1A6D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0D49C-5883-4C0A-BBA1-4F7104D63C4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F6EF8-804F-4EFC-A606-237F0609DE78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E5E16E8-2386-4DF5-83A0-3266B25D278D}" type="slidenum">
              <a:rPr lang="ru-RU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F6D49DC-A979-4B0A-906D-97F2F529C484}" type="slidenum">
              <a:rPr lang="ru-RU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AD30D73-042C-4181-BFFD-5420357220DA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A06266A-C72F-45CA-B7EA-2132A9A2D8DE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9D88D-E467-443D-8C29-673CCBEAC5A2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D7EB7-A597-445F-83C1-52F9972431D9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3261713-1F02-41A4-881F-77FBA4A41457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F1AE4-4E0C-4BD9-9C2B-8EC550220380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B62534-F8DE-4239-850F-135BB9BDDB39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8CB3FA-5F3B-4850-8078-58377E03A348}" type="slidenum">
              <a:rPr lang="ru-RU" smtClean="0"/>
              <a:pPr/>
              <a:t>‹№›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B05FF57-2C0C-4980-8CF0-4DDC53FC8064}" type="slidenum">
              <a:rPr lang="ru-RU" smtClean="0"/>
              <a:pPr/>
              <a:t>‹№›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</p:sldLayoutIdLst>
  <p:transition>
    <p:wheel spokes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6193" y="860101"/>
            <a:ext cx="7705725" cy="1304601"/>
          </a:xfrm>
        </p:spPr>
        <p:txBody>
          <a:bodyPr>
            <a:normAutofit fontScale="90000"/>
          </a:bodyPr>
          <a:lstStyle/>
          <a:p>
            <a:pPr algn="ctr">
              <a:spcBef>
                <a:spcPct val="45000"/>
              </a:spcBef>
            </a:pPr>
            <a:r>
              <a:rPr lang="uk-UA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ТРАНСПЛАНТАЦІЙНИЙ ІМУНІТЕТ.</a:t>
            </a:r>
            <a:br>
              <a:rPr lang="uk-UA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uk-UA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ІМУНОЛОГІЯ </a:t>
            </a:r>
            <a:r>
              <a:rPr lang="uk-UA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ПУХЛИН</a:t>
            </a:r>
            <a:r>
              <a:rPr lang="uk-U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uk-U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3" name="Picture 5" descr="http://amizon.ua/uploaded/trans%20imunit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8026" y="2263935"/>
            <a:ext cx="2857500" cy="17907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1501255" y="254937"/>
            <a:ext cx="56769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</a:rPr>
              <a:t>Варіанти відповіді організму на трансплантат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018" name="Rectangle 2"/>
          <p:cNvSpPr>
            <a:spLocks noChangeArrowheads="1"/>
          </p:cNvSpPr>
          <p:nvPr/>
        </p:nvSpPr>
        <p:spPr bwMode="auto">
          <a:xfrm rot="10800000" flipV="1">
            <a:off x="737116" y="1349414"/>
            <a:ext cx="751114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cs typeface="Arial" pitchFamily="34" charset="0"/>
              </a:rPr>
              <a:t>аферентний – клітини трансплантата чи білкові молекули донора потрапляють у кровоносне русло організму, де фагоцитуються і розпізнаються імунною системою;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cs typeface="Arial" pitchFamily="34" charset="0"/>
              </a:rPr>
              <a:t>еферентний – імуноцити господаря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n-lt"/>
                <a:cs typeface="Arial" pitchFamily="34" charset="0"/>
              </a:rPr>
              <a:t>потрапляють у кровоносне русло трансплантата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pic>
        <p:nvPicPr>
          <p:cNvPr id="86020" name="Picture 4" descr="http://www.immuninfo.ru/wp-content/uploads/transplantologija/ottorgenie-transplanta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7942" y="4195988"/>
            <a:ext cx="3228458" cy="239713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Оцінка ступеня гістосумісності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0013" y="1827213"/>
            <a:ext cx="7313612" cy="2033587"/>
          </a:xfrm>
        </p:spPr>
        <p:txBody>
          <a:bodyPr/>
          <a:lstStyle/>
          <a:p>
            <a:pPr marL="476250" indent="-4762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sz="2500" dirty="0"/>
              <a:t>Визначення фенотипу </a:t>
            </a:r>
            <a:r>
              <a:rPr lang="en-US" sz="2500" dirty="0"/>
              <a:t>HLA</a:t>
            </a:r>
            <a:r>
              <a:rPr lang="uk-UA" sz="2500" dirty="0"/>
              <a:t> донора і реципієнта за антигенами локусів А, В, С, </a:t>
            </a:r>
            <a:r>
              <a:rPr lang="en-US" sz="2500" dirty="0"/>
              <a:t>DR</a:t>
            </a:r>
            <a:r>
              <a:rPr lang="uk-UA" sz="2500" dirty="0"/>
              <a:t>.</a:t>
            </a:r>
          </a:p>
          <a:p>
            <a:pPr marL="476250" indent="-4762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sz="2500" dirty="0"/>
              <a:t>Визначення подібності антигенів </a:t>
            </a:r>
            <a:r>
              <a:rPr lang="en-US" sz="2500" dirty="0"/>
              <a:t>HLA</a:t>
            </a:r>
            <a:r>
              <a:rPr lang="uk-UA" sz="2500" dirty="0"/>
              <a:t> (підвищує ступінь гістосумісності):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547813" y="3860800"/>
            <a:ext cx="29527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buFontTx/>
              <a:buChar char="•"/>
            </a:pPr>
            <a:r>
              <a:rPr lang="uk-UA" sz="2400" dirty="0"/>
              <a:t>А1, А3, А11</a:t>
            </a:r>
          </a:p>
          <a:p>
            <a:pPr lvl="1">
              <a:buFontTx/>
              <a:buChar char="•"/>
            </a:pPr>
            <a:r>
              <a:rPr lang="uk-UA" sz="2400" dirty="0"/>
              <a:t>А2, А28</a:t>
            </a:r>
          </a:p>
          <a:p>
            <a:pPr lvl="1">
              <a:buFontTx/>
              <a:buChar char="•"/>
            </a:pPr>
            <a:r>
              <a:rPr lang="uk-UA" sz="2400" dirty="0"/>
              <a:t>А23, А24</a:t>
            </a:r>
          </a:p>
          <a:p>
            <a:pPr lvl="1">
              <a:buFontTx/>
              <a:buChar char="•"/>
            </a:pPr>
            <a:r>
              <a:rPr lang="uk-UA" sz="2400" dirty="0"/>
              <a:t>А25, А26</a:t>
            </a:r>
          </a:p>
          <a:p>
            <a:pPr lvl="1">
              <a:buFontTx/>
              <a:buChar char="•"/>
            </a:pPr>
            <a:r>
              <a:rPr lang="uk-UA" sz="2400" dirty="0"/>
              <a:t>А30, А31</a:t>
            </a:r>
            <a:endParaRPr lang="ru-RU" sz="2400" dirty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292725" y="3860800"/>
            <a:ext cx="29511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buFontTx/>
              <a:buChar char="•"/>
            </a:pPr>
            <a:r>
              <a:rPr lang="uk-UA" sz="2400" dirty="0"/>
              <a:t>В5, В35</a:t>
            </a:r>
          </a:p>
          <a:p>
            <a:pPr lvl="1">
              <a:buFontTx/>
              <a:buChar char="•"/>
            </a:pPr>
            <a:r>
              <a:rPr lang="uk-UA" sz="2400" dirty="0"/>
              <a:t>В7, В22, В27</a:t>
            </a:r>
          </a:p>
          <a:p>
            <a:pPr lvl="1">
              <a:buFontTx/>
              <a:buChar char="•"/>
            </a:pPr>
            <a:r>
              <a:rPr lang="uk-UA" sz="2400" dirty="0"/>
              <a:t>В8, В14</a:t>
            </a:r>
          </a:p>
          <a:p>
            <a:pPr lvl="1">
              <a:buFontTx/>
              <a:buChar char="•"/>
            </a:pPr>
            <a:r>
              <a:rPr lang="uk-UA" sz="2400" dirty="0"/>
              <a:t>В13, В40</a:t>
            </a:r>
          </a:p>
          <a:p>
            <a:pPr lvl="1">
              <a:buFontTx/>
              <a:buChar char="•"/>
            </a:pPr>
            <a:r>
              <a:rPr lang="uk-UA" sz="2400" dirty="0"/>
              <a:t>В15, В17</a:t>
            </a:r>
          </a:p>
          <a:p>
            <a:pPr lvl="1">
              <a:buFontTx/>
              <a:buChar char="•"/>
            </a:pPr>
            <a:r>
              <a:rPr lang="uk-UA" sz="2400" dirty="0"/>
              <a:t>В38, В39</a:t>
            </a:r>
          </a:p>
          <a:p>
            <a:pPr lvl="1">
              <a:buFontTx/>
              <a:buChar char="•"/>
            </a:pPr>
            <a:r>
              <a:rPr lang="uk-UA" sz="2400" dirty="0"/>
              <a:t>В12, В21</a:t>
            </a:r>
            <a:endParaRPr lang="ru-RU" sz="2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Оцінка ступеня гістосумісності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27088" y="1827213"/>
            <a:ext cx="8066087" cy="4697412"/>
          </a:xfrm>
        </p:spPr>
        <p:txBody>
          <a:bodyPr>
            <a:normAutofit/>
          </a:bodyPr>
          <a:lstStyle/>
          <a:p>
            <a:pPr>
              <a:spcBef>
                <a:spcPct val="35000"/>
              </a:spcBef>
            </a:pPr>
            <a:r>
              <a:rPr lang="uk-UA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Лімфоцитотоксичний тест мікромодифікації Пауля-Терасакі</a:t>
            </a:r>
            <a:r>
              <a:rPr lang="uk-UA" dirty="0"/>
              <a:t> – типування лімфоцитів за антигенами </a:t>
            </a:r>
            <a:r>
              <a:rPr lang="uk-UA" b="1" dirty="0"/>
              <a:t>І класу</a:t>
            </a:r>
            <a:r>
              <a:rPr lang="uk-UA" dirty="0"/>
              <a:t> (</a:t>
            </a:r>
            <a:r>
              <a:rPr lang="en-US" i="1" dirty="0"/>
              <a:t>HLA-A, -B, -C</a:t>
            </a:r>
            <a:r>
              <a:rPr lang="en-US" dirty="0"/>
              <a:t>)</a:t>
            </a:r>
          </a:p>
          <a:p>
            <a:pPr>
              <a:spcBef>
                <a:spcPct val="35000"/>
              </a:spcBef>
            </a:pPr>
            <a:r>
              <a:rPr lang="uk-UA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Пролонгований лімфоцитотоксичний тест із суспензією клітин, збагачених В-лімфоцитами</a:t>
            </a:r>
            <a:r>
              <a:rPr lang="uk-UA" dirty="0"/>
              <a:t> – типування лімфоцитів за антигенами </a:t>
            </a:r>
            <a:r>
              <a:rPr lang="uk-UA" b="1" dirty="0"/>
              <a:t>ІІ класу</a:t>
            </a:r>
            <a:r>
              <a:rPr lang="uk-UA" dirty="0"/>
              <a:t> (</a:t>
            </a:r>
            <a:r>
              <a:rPr lang="en-US" i="1" dirty="0"/>
              <a:t>HLA-DR, -DP, -DQ</a:t>
            </a:r>
            <a:r>
              <a:rPr lang="en-US" dirty="0"/>
              <a:t>)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Передіснуючі антитіла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00113" y="1827213"/>
            <a:ext cx="7783512" cy="47704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2500" dirty="0"/>
              <a:t>Трансплантація заборонена за наявності в реципієнта </a:t>
            </a:r>
            <a:r>
              <a:rPr lang="uk-UA" sz="25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специфічних</a:t>
            </a:r>
            <a:r>
              <a:rPr lang="uk-UA" sz="2500" dirty="0"/>
              <a:t> цитотоксичних передіснуючих антитіл (результат переливання крові, вагітності)</a:t>
            </a:r>
          </a:p>
          <a:p>
            <a:pPr lvl="1">
              <a:lnSpc>
                <a:spcPct val="80000"/>
              </a:lnSpc>
            </a:pPr>
            <a:r>
              <a:rPr lang="uk-UA" sz="2100" i="1" dirty="0"/>
              <a:t>проводять реакцію перехресної проби (</a:t>
            </a:r>
            <a:r>
              <a:rPr lang="en-US" sz="2100" i="1" dirty="0"/>
              <a:t>cross-match)</a:t>
            </a:r>
            <a:r>
              <a:rPr lang="uk-UA" sz="2100" i="1" dirty="0"/>
              <a:t> – лімфоцити донора і сироватка реципієнта – цитотоксичний індекс понад 5% є значущим</a:t>
            </a:r>
          </a:p>
          <a:p>
            <a:pPr>
              <a:lnSpc>
                <a:spcPct val="80000"/>
              </a:lnSpc>
            </a:pPr>
            <a:r>
              <a:rPr lang="uk-UA" sz="2500" dirty="0"/>
              <a:t>Трансплантація можлива за наявності в реципієнта </a:t>
            </a:r>
            <a:r>
              <a:rPr lang="uk-UA" sz="25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неспецифічних</a:t>
            </a:r>
            <a:r>
              <a:rPr lang="uk-UA" sz="2500" dirty="0"/>
              <a:t> цитотоксичних передіснуючих антитіл, однак це є негативною прогностичною ознакою</a:t>
            </a:r>
          </a:p>
          <a:p>
            <a:pPr lvl="1">
              <a:lnSpc>
                <a:spcPct val="80000"/>
              </a:lnSpc>
            </a:pPr>
            <a:r>
              <a:rPr lang="uk-UA" sz="2100" i="1" dirty="0"/>
              <a:t>добір пари донор-реципієнт здійснюють за сумісністю по передіснуючих антитілах, ступінь гістосумісності можна не враховувати</a:t>
            </a:r>
            <a:endParaRPr lang="ru-RU" sz="2100" i="1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Причини відторгнення при негативній перехресній пробі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00113" y="1827213"/>
            <a:ext cx="7920037" cy="4770437"/>
          </a:xfrm>
        </p:spPr>
        <p:txBody>
          <a:bodyPr/>
          <a:lstStyle/>
          <a:p>
            <a:pPr marL="552450" indent="-5524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uk-UA" sz="2500" dirty="0"/>
              <a:t>Лімфоцитотоксичний тест недостатньо чутливий і дає псевдонегативні результати</a:t>
            </a:r>
          </a:p>
          <a:p>
            <a:pPr marL="552450" indent="-5524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uk-UA" sz="2500" dirty="0"/>
              <a:t>Сенсибілізація реципієнта супроводжується синтезом антитіл, які не здатні активувати систему комплементу (під час тесту), але в організмі реципієнта вони руйнують трансплантат</a:t>
            </a:r>
          </a:p>
          <a:p>
            <a:pPr marL="552450" indent="-55245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uk-UA" sz="2500" dirty="0"/>
              <a:t>Сенсибілізація здійснюється за рахунок інших антигенів (органних, а не </a:t>
            </a:r>
            <a:r>
              <a:rPr lang="en-US" sz="2500" dirty="0"/>
              <a:t>HLA)</a:t>
            </a:r>
            <a:endParaRPr lang="ru-RU" sz="2500" i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Причини відсутності відторгнення при позитивній перехресній пробі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00113" y="1827213"/>
            <a:ext cx="7920037" cy="4770437"/>
          </a:xfrm>
        </p:spPr>
        <p:txBody>
          <a:bodyPr>
            <a:normAutofit/>
          </a:bodyPr>
          <a:lstStyle/>
          <a:p>
            <a:pPr marL="552450" indent="-55245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uk-UA" dirty="0"/>
              <a:t>Наявність двох видів передіснуючих антитіл:</a:t>
            </a:r>
          </a:p>
          <a:p>
            <a:pPr marL="933450" lvl="1" indent="-47625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uk-UA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Теплових анти-Т-антитіл</a:t>
            </a:r>
            <a:r>
              <a:rPr lang="uk-UA" i="1" dirty="0"/>
              <a:t> (до молекул </a:t>
            </a:r>
            <a:r>
              <a:rPr lang="en-US" i="1" dirty="0"/>
              <a:t>HLA</a:t>
            </a:r>
            <a:r>
              <a:rPr lang="uk-UA" i="1" dirty="0"/>
              <a:t> І класу – А, В, С), які є цитотоксичними і руйнують трансплантат</a:t>
            </a:r>
          </a:p>
          <a:p>
            <a:pPr marL="933450" lvl="1" indent="-476250">
              <a:lnSpc>
                <a:spcPct val="90000"/>
              </a:lnSpc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uk-UA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Холодових анти-В-антитіл</a:t>
            </a:r>
            <a:r>
              <a:rPr lang="uk-UA" i="1" dirty="0"/>
              <a:t> (до молекул </a:t>
            </a:r>
            <a:r>
              <a:rPr lang="en-US" i="1" dirty="0"/>
              <a:t>HLA</a:t>
            </a:r>
            <a:r>
              <a:rPr lang="uk-UA" i="1" dirty="0"/>
              <a:t> ІІ класу – </a:t>
            </a:r>
            <a:r>
              <a:rPr lang="en-US" i="1" dirty="0"/>
              <a:t>DR, DP, DQ)</a:t>
            </a:r>
            <a:r>
              <a:rPr lang="uk-UA" i="1" dirty="0"/>
              <a:t>, які є блокувальними, що прикривають </a:t>
            </a:r>
            <a:r>
              <a:rPr lang="en-US" i="1" dirty="0"/>
              <a:t>DR-</a:t>
            </a:r>
            <a:r>
              <a:rPr lang="uk-UA" i="1" dirty="0"/>
              <a:t>антигени, захищаючи їх від імунологічного розпізнавання, що посилює виживання трансплантату</a:t>
            </a:r>
            <a:endParaRPr lang="ru-RU" i="1" dirty="0"/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291774" y="133541"/>
            <a:ext cx="8096445" cy="660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Arial" pitchFamily="34" charset="0"/>
              </a:rPr>
              <a:t>Т</a:t>
            </a: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cs typeface="Arial" pitchFamily="34" charset="0"/>
              </a:rPr>
              <a:t>ипи реакцій відторгнення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1.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Надгостре (зверхгостре) відторгнення.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 Цей тип реакції спостерігається при несумісності за АВО групою крові або наявністю передіснуючих антитіл до інших антигенів донора. Відразу ж після під’єднання трансплантата до кровообігу донора клітини пересадженого органа атакуються вже існуючими антитілами – реакція починається негайно, на очах. У деяких випадках кровообіг у трансплантатах так і не розпочинається – відразу за судинним спазмом слідує оклюзія судин пересадженого органа з наступним його відторгненням. Вважається, що цей тип відторгнення може зумовлюватися також наявністю автоантитіл у реципієнта при автоімунному (підгострому), рідше при хронічному гломерулонефриті. Подібний ефект іноді настає після підсадки інсулярних клітин у випадку цукрового діабету. Як правило, процес відторгнення триває від 5-30 хвилин до декількох годин, хоч у деяких випадках лише десятки секунд. 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2.</a:t>
            </a: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Гостре або пришвидшене відторгнення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.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Реакція опосередковується сенсибілізованими Т-лімфоцитами і проявляється через 10-30 діб після проведеної трансплантації (у деяких випадках процес може реалізуватися за 5-7 діб або, навпаки, подовжитися до 3 міс. – це залежить від генетично детермінованих особливостей імунної відповіді). Саме такий час необхідний для утворення достатньої кількості сенсибілізованих лімфоцитів. Вважається, що імунологічною основою цього типу є механізми гіперчутливості сповільненого типу (IV тип). Вже після цього з’являються клінічні прояви агресії проти трансплантата, яка за своєю суттю є класичним проявом клітинноопосередкованої імунної відповіді. У таких випадках виявляється інфільтрація малими лімфоцитами і мононуклеарами, які зумовлюють деструкцію трансплантованої тканини. Вказана картина особливо чітко прослідковується вздовж дрібних кровоносних судин.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3.Хронічне відторгнення.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 Може опосередковуватися як за рахунок клітинних, так і гуморальних факторів, але найчастіше – за участю обох компонентів. Процес триває від кількох місяців до кількох років. Причиною реакції, як правило, є HLA-структури із слабкою антигенністю або малі антигени гістосумісності. Однією з передумов цього типу реакції може бути генетично обумовлена схильність до ураження нирок, наприклад формування гломерулонефриту з ураженням трансплантату.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dir="in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Механізми відторгнення алотрансплантату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57" name="AutoShape 21"/>
          <p:cNvSpPr>
            <a:spLocks noChangeArrowheads="1"/>
          </p:cNvSpPr>
          <p:nvPr/>
        </p:nvSpPr>
        <p:spPr bwMode="auto">
          <a:xfrm>
            <a:off x="2484438" y="1628775"/>
            <a:ext cx="4392612" cy="1150938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Класифікація кризів відторгнення</a:t>
            </a:r>
            <a:endParaRPr lang="ru-RU" sz="28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58" name="AutoShape 22"/>
          <p:cNvSpPr>
            <a:spLocks noChangeArrowheads="1"/>
          </p:cNvSpPr>
          <p:nvPr/>
        </p:nvSpPr>
        <p:spPr bwMode="auto">
          <a:xfrm>
            <a:off x="971550" y="3284538"/>
            <a:ext cx="2089150" cy="936625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444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Надгострий</a:t>
            </a:r>
            <a:endParaRPr lang="ru-RU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59" name="AutoShape 23"/>
          <p:cNvSpPr>
            <a:spLocks noChangeArrowheads="1"/>
          </p:cNvSpPr>
          <p:nvPr/>
        </p:nvSpPr>
        <p:spPr bwMode="auto">
          <a:xfrm>
            <a:off x="3635375" y="3284538"/>
            <a:ext cx="2089150" cy="93662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444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Гострий</a:t>
            </a:r>
            <a:endParaRPr lang="ru-RU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60" name="AutoShape 24"/>
          <p:cNvSpPr>
            <a:spLocks noChangeArrowheads="1"/>
          </p:cNvSpPr>
          <p:nvPr/>
        </p:nvSpPr>
        <p:spPr bwMode="auto">
          <a:xfrm>
            <a:off x="6300788" y="3284538"/>
            <a:ext cx="2089150" cy="93662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444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Хронічний</a:t>
            </a:r>
            <a:endParaRPr lang="ru-RU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361" name="Rectangle 25"/>
          <p:cNvSpPr>
            <a:spLocks noChangeArrowheads="1"/>
          </p:cNvSpPr>
          <p:nvPr/>
        </p:nvSpPr>
        <p:spPr bwMode="auto">
          <a:xfrm>
            <a:off x="971550" y="4676127"/>
            <a:ext cx="2087563" cy="206057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uk-UA" sz="2000" dirty="0"/>
              <a:t>розвивається негайно після підключення трансплантату до кровоплину реципієнта</a:t>
            </a:r>
            <a:endParaRPr lang="ru-RU" sz="2000" dirty="0"/>
          </a:p>
        </p:txBody>
      </p:sp>
      <p:sp>
        <p:nvSpPr>
          <p:cNvPr id="14362" name="Rectangle 26"/>
          <p:cNvSpPr>
            <a:spLocks noChangeArrowheads="1"/>
          </p:cNvSpPr>
          <p:nvPr/>
        </p:nvSpPr>
        <p:spPr bwMode="auto">
          <a:xfrm>
            <a:off x="3635375" y="4797425"/>
            <a:ext cx="2089150" cy="1871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uk-UA" sz="2000" dirty="0"/>
              <a:t>розвивається протягом перших трьох тижнів після трансплантації</a:t>
            </a:r>
            <a:endParaRPr lang="ru-RU" sz="2000" dirty="0"/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6300788" y="4797425"/>
            <a:ext cx="2089150" cy="187166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uk-UA" sz="2000" dirty="0"/>
              <a:t>розвивається через кілька місяців або років після трансплантації</a:t>
            </a:r>
            <a:endParaRPr lang="ru-RU" sz="2000" dirty="0"/>
          </a:p>
        </p:txBody>
      </p:sp>
      <p:cxnSp>
        <p:nvCxnSpPr>
          <p:cNvPr id="14364" name="AutoShape 28"/>
          <p:cNvCxnSpPr>
            <a:cxnSpLocks noChangeShapeType="1"/>
            <a:stCxn id="14357" idx="1"/>
            <a:endCxn id="14358" idx="0"/>
          </p:cNvCxnSpPr>
          <p:nvPr/>
        </p:nvCxnSpPr>
        <p:spPr bwMode="auto">
          <a:xfrm rot="10800000" flipV="1">
            <a:off x="2016125" y="2205038"/>
            <a:ext cx="468313" cy="1057275"/>
          </a:xfrm>
          <a:prstGeom prst="curvedConnector2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365" name="AutoShape 29"/>
          <p:cNvCxnSpPr>
            <a:cxnSpLocks noChangeShapeType="1"/>
            <a:stCxn id="14357" idx="2"/>
            <a:endCxn id="14359" idx="0"/>
          </p:cNvCxnSpPr>
          <p:nvPr/>
        </p:nvCxnSpPr>
        <p:spPr bwMode="auto">
          <a:xfrm rot="5400000">
            <a:off x="4439444" y="3020219"/>
            <a:ext cx="482600" cy="1588"/>
          </a:xfrm>
          <a:prstGeom prst="curvedConnector3">
            <a:avLst>
              <a:gd name="adj1" fmla="val 52301"/>
            </a:avLst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366" name="AutoShape 30"/>
          <p:cNvCxnSpPr>
            <a:cxnSpLocks noChangeShapeType="1"/>
            <a:stCxn id="14357" idx="3"/>
            <a:endCxn id="14360" idx="0"/>
          </p:cNvCxnSpPr>
          <p:nvPr/>
        </p:nvCxnSpPr>
        <p:spPr bwMode="auto">
          <a:xfrm>
            <a:off x="6877050" y="2205038"/>
            <a:ext cx="468313" cy="1057275"/>
          </a:xfrm>
          <a:prstGeom prst="curvedConnector2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367" name="AutoShape 31"/>
          <p:cNvCxnSpPr>
            <a:cxnSpLocks noChangeShapeType="1"/>
          </p:cNvCxnSpPr>
          <p:nvPr/>
        </p:nvCxnSpPr>
        <p:spPr bwMode="auto">
          <a:xfrm>
            <a:off x="2006082" y="4189444"/>
            <a:ext cx="9250" cy="496013"/>
          </a:xfrm>
          <a:prstGeom prst="straightConnector1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368" name="AutoShape 32"/>
          <p:cNvCxnSpPr>
            <a:cxnSpLocks noChangeShapeType="1"/>
            <a:stCxn id="14359" idx="2"/>
            <a:endCxn id="14362" idx="0"/>
          </p:cNvCxnSpPr>
          <p:nvPr/>
        </p:nvCxnSpPr>
        <p:spPr bwMode="auto">
          <a:xfrm>
            <a:off x="4679950" y="4243388"/>
            <a:ext cx="0" cy="554037"/>
          </a:xfrm>
          <a:prstGeom prst="straightConnector1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369" name="AutoShape 33"/>
          <p:cNvCxnSpPr>
            <a:cxnSpLocks noChangeShapeType="1"/>
            <a:stCxn id="14360" idx="2"/>
            <a:endCxn id="14363" idx="0"/>
          </p:cNvCxnSpPr>
          <p:nvPr/>
        </p:nvCxnSpPr>
        <p:spPr bwMode="auto">
          <a:xfrm>
            <a:off x="7345363" y="4243388"/>
            <a:ext cx="0" cy="554037"/>
          </a:xfrm>
          <a:prstGeom prst="straightConnector1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Механізми надгострого відторгнення алотрансплантату</a:t>
            </a:r>
            <a:endParaRPr lang="ru-RU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28" name="Freeform 20"/>
          <p:cNvSpPr>
            <a:spLocks/>
          </p:cNvSpPr>
          <p:nvPr/>
        </p:nvSpPr>
        <p:spPr bwMode="auto">
          <a:xfrm>
            <a:off x="2932113" y="1658938"/>
            <a:ext cx="527050" cy="4321175"/>
          </a:xfrm>
          <a:custGeom>
            <a:avLst/>
            <a:gdLst/>
            <a:ahLst/>
            <a:cxnLst>
              <a:cxn ang="0">
                <a:pos x="91" y="0"/>
              </a:cxn>
              <a:cxn ang="0">
                <a:pos x="295" y="1085"/>
              </a:cxn>
              <a:cxn ang="0">
                <a:pos x="313" y="1517"/>
              </a:cxn>
              <a:cxn ang="0">
                <a:pos x="261" y="1744"/>
              </a:cxn>
              <a:cxn ang="0">
                <a:pos x="0" y="2722"/>
              </a:cxn>
            </a:cxnLst>
            <a:rect l="0" t="0" r="r" b="b"/>
            <a:pathLst>
              <a:path w="332" h="2722">
                <a:moveTo>
                  <a:pt x="91" y="0"/>
                </a:moveTo>
                <a:cubicBezTo>
                  <a:pt x="125" y="181"/>
                  <a:pt x="258" y="832"/>
                  <a:pt x="295" y="1085"/>
                </a:cubicBezTo>
                <a:cubicBezTo>
                  <a:pt x="332" y="1338"/>
                  <a:pt x="319" y="1407"/>
                  <a:pt x="313" y="1517"/>
                </a:cubicBezTo>
                <a:cubicBezTo>
                  <a:pt x="307" y="1627"/>
                  <a:pt x="313" y="1543"/>
                  <a:pt x="261" y="1744"/>
                </a:cubicBezTo>
                <a:cubicBezTo>
                  <a:pt x="209" y="1945"/>
                  <a:pt x="43" y="2559"/>
                  <a:pt x="0" y="2722"/>
                </a:cubicBezTo>
              </a:path>
            </a:pathLst>
          </a:custGeom>
          <a:noFill/>
          <a:ln w="635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611188" y="5949950"/>
            <a:ext cx="1944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/>
              <a:t>Кров реципієнта</a:t>
            </a:r>
            <a:endParaRPr lang="ru-RU" dirty="0"/>
          </a:p>
        </p:txBody>
      </p:sp>
      <p:sp>
        <p:nvSpPr>
          <p:cNvPr id="17431" name="Freeform 23"/>
          <p:cNvSpPr>
            <a:spLocks/>
          </p:cNvSpPr>
          <p:nvPr/>
        </p:nvSpPr>
        <p:spPr bwMode="auto">
          <a:xfrm>
            <a:off x="3916363" y="1657350"/>
            <a:ext cx="641350" cy="4579938"/>
          </a:xfrm>
          <a:custGeom>
            <a:avLst/>
            <a:gdLst/>
            <a:ahLst/>
            <a:cxnLst>
              <a:cxn ang="0">
                <a:pos x="11" y="0"/>
              </a:cxn>
              <a:cxn ang="0">
                <a:pos x="5" y="1308"/>
              </a:cxn>
              <a:cxn ang="0">
                <a:pos x="41" y="1734"/>
              </a:cxn>
              <a:cxn ang="0">
                <a:pos x="167" y="2262"/>
              </a:cxn>
              <a:cxn ang="0">
                <a:pos x="404" y="2885"/>
              </a:cxn>
            </a:cxnLst>
            <a:rect l="0" t="0" r="r" b="b"/>
            <a:pathLst>
              <a:path w="404" h="2885">
                <a:moveTo>
                  <a:pt x="11" y="0"/>
                </a:moveTo>
                <a:cubicBezTo>
                  <a:pt x="10" y="218"/>
                  <a:pt x="0" y="1019"/>
                  <a:pt x="5" y="1308"/>
                </a:cubicBezTo>
                <a:cubicBezTo>
                  <a:pt x="10" y="1597"/>
                  <a:pt x="14" y="1575"/>
                  <a:pt x="41" y="1734"/>
                </a:cubicBezTo>
                <a:cubicBezTo>
                  <a:pt x="68" y="1893"/>
                  <a:pt x="107" y="2070"/>
                  <a:pt x="167" y="2262"/>
                </a:cubicBezTo>
                <a:cubicBezTo>
                  <a:pt x="227" y="2454"/>
                  <a:pt x="355" y="2755"/>
                  <a:pt x="404" y="2885"/>
                </a:cubicBezTo>
              </a:path>
            </a:pathLst>
          </a:cu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5867400" y="5949950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/>
              <a:t>Нирка донора</a:t>
            </a:r>
            <a:endParaRPr lang="ru-RU" dirty="0"/>
          </a:p>
        </p:txBody>
      </p:sp>
      <p:sp>
        <p:nvSpPr>
          <p:cNvPr id="17434" name="Freeform 26"/>
          <p:cNvSpPr>
            <a:spLocks/>
          </p:cNvSpPr>
          <p:nvPr/>
        </p:nvSpPr>
        <p:spPr bwMode="auto">
          <a:xfrm flipH="1">
            <a:off x="4432300" y="2238375"/>
            <a:ext cx="4176713" cy="3705225"/>
          </a:xfrm>
          <a:custGeom>
            <a:avLst/>
            <a:gdLst/>
            <a:ahLst/>
            <a:cxnLst>
              <a:cxn ang="0">
                <a:pos x="1012" y="1518"/>
              </a:cxn>
              <a:cxn ang="0">
                <a:pos x="966" y="1200"/>
              </a:cxn>
              <a:cxn ang="0">
                <a:pos x="1057" y="1155"/>
              </a:cxn>
              <a:cxn ang="0">
                <a:pos x="1193" y="1064"/>
              </a:cxn>
              <a:cxn ang="0">
                <a:pos x="1329" y="837"/>
              </a:cxn>
              <a:cxn ang="0">
                <a:pos x="1375" y="429"/>
              </a:cxn>
              <a:cxn ang="0">
                <a:pos x="1297" y="101"/>
              </a:cxn>
              <a:cxn ang="0">
                <a:pos x="1156" y="12"/>
              </a:cxn>
              <a:cxn ang="0">
                <a:pos x="1203" y="171"/>
              </a:cxn>
              <a:cxn ang="0">
                <a:pos x="1284" y="475"/>
              </a:cxn>
              <a:cxn ang="0">
                <a:pos x="1239" y="792"/>
              </a:cxn>
              <a:cxn ang="0">
                <a:pos x="1057" y="974"/>
              </a:cxn>
              <a:cxn ang="0">
                <a:pos x="785" y="1019"/>
              </a:cxn>
              <a:cxn ang="0">
                <a:pos x="377" y="974"/>
              </a:cxn>
              <a:cxn ang="0">
                <a:pos x="150" y="747"/>
              </a:cxn>
              <a:cxn ang="0">
                <a:pos x="150" y="338"/>
              </a:cxn>
              <a:cxn ang="0">
                <a:pos x="241" y="66"/>
              </a:cxn>
              <a:cxn ang="0">
                <a:pos x="195" y="21"/>
              </a:cxn>
              <a:cxn ang="0">
                <a:pos x="105" y="112"/>
              </a:cxn>
              <a:cxn ang="0">
                <a:pos x="22" y="371"/>
              </a:cxn>
              <a:cxn ang="0">
                <a:pos x="14" y="611"/>
              </a:cxn>
              <a:cxn ang="0">
                <a:pos x="105" y="928"/>
              </a:cxn>
              <a:cxn ang="0">
                <a:pos x="467" y="1155"/>
              </a:cxn>
              <a:cxn ang="0">
                <a:pos x="740" y="1200"/>
              </a:cxn>
              <a:cxn ang="0">
                <a:pos x="830" y="1518"/>
              </a:cxn>
            </a:cxnLst>
            <a:rect l="0" t="0" r="r" b="b"/>
            <a:pathLst>
              <a:path w="1380" h="1518">
                <a:moveTo>
                  <a:pt x="1012" y="1518"/>
                </a:moveTo>
                <a:cubicBezTo>
                  <a:pt x="985" y="1389"/>
                  <a:pt x="958" y="1260"/>
                  <a:pt x="966" y="1200"/>
                </a:cubicBezTo>
                <a:cubicBezTo>
                  <a:pt x="974" y="1140"/>
                  <a:pt x="1019" y="1178"/>
                  <a:pt x="1057" y="1155"/>
                </a:cubicBezTo>
                <a:cubicBezTo>
                  <a:pt x="1095" y="1132"/>
                  <a:pt x="1148" y="1117"/>
                  <a:pt x="1193" y="1064"/>
                </a:cubicBezTo>
                <a:cubicBezTo>
                  <a:pt x="1238" y="1011"/>
                  <a:pt x="1299" y="943"/>
                  <a:pt x="1329" y="837"/>
                </a:cubicBezTo>
                <a:cubicBezTo>
                  <a:pt x="1359" y="731"/>
                  <a:pt x="1380" y="552"/>
                  <a:pt x="1375" y="429"/>
                </a:cubicBezTo>
                <a:cubicBezTo>
                  <a:pt x="1370" y="306"/>
                  <a:pt x="1333" y="170"/>
                  <a:pt x="1297" y="101"/>
                </a:cubicBezTo>
                <a:cubicBezTo>
                  <a:pt x="1261" y="32"/>
                  <a:pt x="1172" y="0"/>
                  <a:pt x="1156" y="12"/>
                </a:cubicBezTo>
                <a:cubicBezTo>
                  <a:pt x="1140" y="24"/>
                  <a:pt x="1182" y="94"/>
                  <a:pt x="1203" y="171"/>
                </a:cubicBezTo>
                <a:cubicBezTo>
                  <a:pt x="1224" y="248"/>
                  <a:pt x="1278" y="372"/>
                  <a:pt x="1284" y="475"/>
                </a:cubicBezTo>
                <a:cubicBezTo>
                  <a:pt x="1290" y="578"/>
                  <a:pt x="1277" y="709"/>
                  <a:pt x="1239" y="792"/>
                </a:cubicBezTo>
                <a:cubicBezTo>
                  <a:pt x="1201" y="875"/>
                  <a:pt x="1132" y="936"/>
                  <a:pt x="1057" y="974"/>
                </a:cubicBezTo>
                <a:cubicBezTo>
                  <a:pt x="982" y="1012"/>
                  <a:pt x="898" y="1019"/>
                  <a:pt x="785" y="1019"/>
                </a:cubicBezTo>
                <a:cubicBezTo>
                  <a:pt x="672" y="1019"/>
                  <a:pt x="483" y="1019"/>
                  <a:pt x="377" y="974"/>
                </a:cubicBezTo>
                <a:cubicBezTo>
                  <a:pt x="271" y="929"/>
                  <a:pt x="188" y="853"/>
                  <a:pt x="150" y="747"/>
                </a:cubicBezTo>
                <a:cubicBezTo>
                  <a:pt x="112" y="641"/>
                  <a:pt x="135" y="451"/>
                  <a:pt x="150" y="338"/>
                </a:cubicBezTo>
                <a:cubicBezTo>
                  <a:pt x="165" y="225"/>
                  <a:pt x="234" y="119"/>
                  <a:pt x="241" y="66"/>
                </a:cubicBezTo>
                <a:cubicBezTo>
                  <a:pt x="248" y="13"/>
                  <a:pt x="218" y="13"/>
                  <a:pt x="195" y="21"/>
                </a:cubicBezTo>
                <a:cubicBezTo>
                  <a:pt x="172" y="29"/>
                  <a:pt x="134" y="54"/>
                  <a:pt x="105" y="112"/>
                </a:cubicBezTo>
                <a:cubicBezTo>
                  <a:pt x="76" y="170"/>
                  <a:pt x="37" y="288"/>
                  <a:pt x="22" y="371"/>
                </a:cubicBezTo>
                <a:cubicBezTo>
                  <a:pt x="7" y="454"/>
                  <a:pt x="0" y="518"/>
                  <a:pt x="14" y="611"/>
                </a:cubicBezTo>
                <a:cubicBezTo>
                  <a:pt x="28" y="704"/>
                  <a:pt x="30" y="837"/>
                  <a:pt x="105" y="928"/>
                </a:cubicBezTo>
                <a:cubicBezTo>
                  <a:pt x="180" y="1019"/>
                  <a:pt x="361" y="1110"/>
                  <a:pt x="467" y="1155"/>
                </a:cubicBezTo>
                <a:cubicBezTo>
                  <a:pt x="573" y="1200"/>
                  <a:pt x="680" y="1140"/>
                  <a:pt x="740" y="1200"/>
                </a:cubicBezTo>
                <a:cubicBezTo>
                  <a:pt x="800" y="1260"/>
                  <a:pt x="815" y="1465"/>
                  <a:pt x="830" y="1518"/>
                </a:cubicBezTo>
              </a:path>
            </a:pathLst>
          </a:custGeom>
          <a:noFill/>
          <a:ln w="28575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35" name="Freeform 27"/>
          <p:cNvSpPr>
            <a:spLocks/>
          </p:cNvSpPr>
          <p:nvPr/>
        </p:nvSpPr>
        <p:spPr bwMode="auto">
          <a:xfrm flipH="1">
            <a:off x="4357688" y="2116138"/>
            <a:ext cx="4103687" cy="2603500"/>
          </a:xfrm>
          <a:custGeom>
            <a:avLst/>
            <a:gdLst/>
            <a:ahLst/>
            <a:cxnLst>
              <a:cxn ang="0">
                <a:pos x="2585" y="38"/>
              </a:cxn>
              <a:cxn ang="0">
                <a:pos x="2041" y="38"/>
              </a:cxn>
              <a:cxn ang="0">
                <a:pos x="2132" y="265"/>
              </a:cxn>
              <a:cxn ang="0">
                <a:pos x="2268" y="628"/>
              </a:cxn>
              <a:cxn ang="0">
                <a:pos x="2313" y="945"/>
              </a:cxn>
              <a:cxn ang="0">
                <a:pos x="2222" y="1308"/>
              </a:cxn>
              <a:cxn ang="0">
                <a:pos x="1950" y="1535"/>
              </a:cxn>
              <a:cxn ang="0">
                <a:pos x="1587" y="1625"/>
              </a:cxn>
              <a:cxn ang="0">
                <a:pos x="1088" y="1625"/>
              </a:cxn>
              <a:cxn ang="0">
                <a:pos x="725" y="1580"/>
              </a:cxn>
              <a:cxn ang="0">
                <a:pos x="499" y="1489"/>
              </a:cxn>
              <a:cxn ang="0">
                <a:pos x="317" y="1353"/>
              </a:cxn>
              <a:cxn ang="0">
                <a:pos x="226" y="1217"/>
              </a:cxn>
              <a:cxn ang="0">
                <a:pos x="181" y="1081"/>
              </a:cxn>
              <a:cxn ang="0">
                <a:pos x="181" y="809"/>
              </a:cxn>
              <a:cxn ang="0">
                <a:pos x="226" y="582"/>
              </a:cxn>
              <a:cxn ang="0">
                <a:pos x="272" y="446"/>
              </a:cxn>
              <a:cxn ang="0">
                <a:pos x="408" y="174"/>
              </a:cxn>
              <a:cxn ang="0">
                <a:pos x="408" y="129"/>
              </a:cxn>
              <a:cxn ang="0">
                <a:pos x="363" y="83"/>
              </a:cxn>
              <a:cxn ang="0">
                <a:pos x="181" y="83"/>
              </a:cxn>
              <a:cxn ang="0">
                <a:pos x="0" y="129"/>
              </a:cxn>
            </a:cxnLst>
            <a:rect l="0" t="0" r="r" b="b"/>
            <a:pathLst>
              <a:path w="2585" h="1640">
                <a:moveTo>
                  <a:pt x="2585" y="38"/>
                </a:moveTo>
                <a:cubicBezTo>
                  <a:pt x="2350" y="19"/>
                  <a:pt x="2116" y="0"/>
                  <a:pt x="2041" y="38"/>
                </a:cubicBezTo>
                <a:cubicBezTo>
                  <a:pt x="1966" y="76"/>
                  <a:pt x="2094" y="167"/>
                  <a:pt x="2132" y="265"/>
                </a:cubicBezTo>
                <a:cubicBezTo>
                  <a:pt x="2170" y="363"/>
                  <a:pt x="2238" y="515"/>
                  <a:pt x="2268" y="628"/>
                </a:cubicBezTo>
                <a:cubicBezTo>
                  <a:pt x="2298" y="741"/>
                  <a:pt x="2321" y="832"/>
                  <a:pt x="2313" y="945"/>
                </a:cubicBezTo>
                <a:cubicBezTo>
                  <a:pt x="2305" y="1058"/>
                  <a:pt x="2282" y="1210"/>
                  <a:pt x="2222" y="1308"/>
                </a:cubicBezTo>
                <a:cubicBezTo>
                  <a:pt x="2162" y="1406"/>
                  <a:pt x="2056" y="1482"/>
                  <a:pt x="1950" y="1535"/>
                </a:cubicBezTo>
                <a:cubicBezTo>
                  <a:pt x="1844" y="1588"/>
                  <a:pt x="1731" y="1610"/>
                  <a:pt x="1587" y="1625"/>
                </a:cubicBezTo>
                <a:cubicBezTo>
                  <a:pt x="1443" y="1640"/>
                  <a:pt x="1232" y="1632"/>
                  <a:pt x="1088" y="1625"/>
                </a:cubicBezTo>
                <a:cubicBezTo>
                  <a:pt x="944" y="1618"/>
                  <a:pt x="823" y="1603"/>
                  <a:pt x="725" y="1580"/>
                </a:cubicBezTo>
                <a:cubicBezTo>
                  <a:pt x="627" y="1557"/>
                  <a:pt x="567" y="1527"/>
                  <a:pt x="499" y="1489"/>
                </a:cubicBezTo>
                <a:cubicBezTo>
                  <a:pt x="431" y="1451"/>
                  <a:pt x="362" y="1398"/>
                  <a:pt x="317" y="1353"/>
                </a:cubicBezTo>
                <a:cubicBezTo>
                  <a:pt x="272" y="1308"/>
                  <a:pt x="249" y="1262"/>
                  <a:pt x="226" y="1217"/>
                </a:cubicBezTo>
                <a:cubicBezTo>
                  <a:pt x="203" y="1172"/>
                  <a:pt x="189" y="1149"/>
                  <a:pt x="181" y="1081"/>
                </a:cubicBezTo>
                <a:cubicBezTo>
                  <a:pt x="173" y="1013"/>
                  <a:pt x="174" y="892"/>
                  <a:pt x="181" y="809"/>
                </a:cubicBezTo>
                <a:cubicBezTo>
                  <a:pt x="188" y="726"/>
                  <a:pt x="211" y="642"/>
                  <a:pt x="226" y="582"/>
                </a:cubicBezTo>
                <a:cubicBezTo>
                  <a:pt x="241" y="522"/>
                  <a:pt x="242" y="514"/>
                  <a:pt x="272" y="446"/>
                </a:cubicBezTo>
                <a:cubicBezTo>
                  <a:pt x="302" y="378"/>
                  <a:pt x="385" y="227"/>
                  <a:pt x="408" y="174"/>
                </a:cubicBezTo>
                <a:cubicBezTo>
                  <a:pt x="431" y="121"/>
                  <a:pt x="415" y="144"/>
                  <a:pt x="408" y="129"/>
                </a:cubicBezTo>
                <a:cubicBezTo>
                  <a:pt x="401" y="114"/>
                  <a:pt x="401" y="91"/>
                  <a:pt x="363" y="83"/>
                </a:cubicBezTo>
                <a:cubicBezTo>
                  <a:pt x="325" y="75"/>
                  <a:pt x="241" y="75"/>
                  <a:pt x="181" y="83"/>
                </a:cubicBezTo>
                <a:cubicBezTo>
                  <a:pt x="121" y="91"/>
                  <a:pt x="60" y="110"/>
                  <a:pt x="0" y="129"/>
                </a:cubicBezTo>
              </a:path>
            </a:pathLst>
          </a:cu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36" name="Freeform 28"/>
          <p:cNvSpPr>
            <a:spLocks/>
          </p:cNvSpPr>
          <p:nvPr/>
        </p:nvSpPr>
        <p:spPr bwMode="auto">
          <a:xfrm flipH="1">
            <a:off x="4373563" y="1522413"/>
            <a:ext cx="4105275" cy="2333625"/>
          </a:xfrm>
          <a:custGeom>
            <a:avLst/>
            <a:gdLst/>
            <a:ahLst/>
            <a:cxnLst>
              <a:cxn ang="0">
                <a:pos x="2586" y="40"/>
              </a:cxn>
              <a:cxn ang="0">
                <a:pos x="2051" y="16"/>
              </a:cxn>
              <a:cxn ang="0">
                <a:pos x="1769" y="134"/>
              </a:cxn>
              <a:cxn ang="0">
                <a:pos x="1798" y="381"/>
              </a:cxn>
              <a:cxn ang="0">
                <a:pos x="1916" y="633"/>
              </a:cxn>
              <a:cxn ang="0">
                <a:pos x="2022" y="945"/>
              </a:cxn>
              <a:cxn ang="0">
                <a:pos x="1967" y="1309"/>
              </a:cxn>
              <a:cxn ang="0">
                <a:pos x="1667" y="1447"/>
              </a:cxn>
              <a:cxn ang="0">
                <a:pos x="1168" y="1447"/>
              </a:cxn>
              <a:cxn ang="0">
                <a:pos x="805" y="1402"/>
              </a:cxn>
              <a:cxn ang="0">
                <a:pos x="530" y="1285"/>
              </a:cxn>
              <a:cxn ang="0">
                <a:pos x="452" y="1066"/>
              </a:cxn>
              <a:cxn ang="0">
                <a:pos x="446" y="839"/>
              </a:cxn>
              <a:cxn ang="0">
                <a:pos x="493" y="639"/>
              </a:cxn>
              <a:cxn ang="0">
                <a:pos x="593" y="392"/>
              </a:cxn>
              <a:cxn ang="0">
                <a:pos x="446" y="298"/>
              </a:cxn>
              <a:cxn ang="0">
                <a:pos x="288" y="281"/>
              </a:cxn>
              <a:cxn ang="0">
                <a:pos x="141" y="287"/>
              </a:cxn>
              <a:cxn ang="0">
                <a:pos x="0" y="322"/>
              </a:cxn>
            </a:cxnLst>
            <a:rect l="0" t="0" r="r" b="b"/>
            <a:pathLst>
              <a:path w="2586" h="1470">
                <a:moveTo>
                  <a:pt x="2586" y="40"/>
                </a:moveTo>
                <a:cubicBezTo>
                  <a:pt x="2497" y="35"/>
                  <a:pt x="2187" y="0"/>
                  <a:pt x="2051" y="16"/>
                </a:cubicBezTo>
                <a:cubicBezTo>
                  <a:pt x="1915" y="32"/>
                  <a:pt x="1811" y="73"/>
                  <a:pt x="1769" y="134"/>
                </a:cubicBezTo>
                <a:cubicBezTo>
                  <a:pt x="1727" y="195"/>
                  <a:pt x="1773" y="298"/>
                  <a:pt x="1798" y="381"/>
                </a:cubicBezTo>
                <a:cubicBezTo>
                  <a:pt x="1823" y="464"/>
                  <a:pt x="1879" y="539"/>
                  <a:pt x="1916" y="633"/>
                </a:cubicBezTo>
                <a:cubicBezTo>
                  <a:pt x="1953" y="727"/>
                  <a:pt x="2013" y="832"/>
                  <a:pt x="2022" y="945"/>
                </a:cubicBezTo>
                <a:cubicBezTo>
                  <a:pt x="2031" y="1058"/>
                  <a:pt x="2026" y="1225"/>
                  <a:pt x="1967" y="1309"/>
                </a:cubicBezTo>
                <a:cubicBezTo>
                  <a:pt x="1908" y="1393"/>
                  <a:pt x="1800" y="1424"/>
                  <a:pt x="1667" y="1447"/>
                </a:cubicBezTo>
                <a:cubicBezTo>
                  <a:pt x="1534" y="1470"/>
                  <a:pt x="1312" y="1454"/>
                  <a:pt x="1168" y="1447"/>
                </a:cubicBezTo>
                <a:cubicBezTo>
                  <a:pt x="1024" y="1440"/>
                  <a:pt x="911" y="1429"/>
                  <a:pt x="805" y="1402"/>
                </a:cubicBezTo>
                <a:cubicBezTo>
                  <a:pt x="699" y="1375"/>
                  <a:pt x="589" y="1341"/>
                  <a:pt x="530" y="1285"/>
                </a:cubicBezTo>
                <a:cubicBezTo>
                  <a:pt x="471" y="1229"/>
                  <a:pt x="466" y="1140"/>
                  <a:pt x="452" y="1066"/>
                </a:cubicBezTo>
                <a:cubicBezTo>
                  <a:pt x="438" y="992"/>
                  <a:pt x="439" y="910"/>
                  <a:pt x="446" y="839"/>
                </a:cubicBezTo>
                <a:cubicBezTo>
                  <a:pt x="453" y="768"/>
                  <a:pt x="469" y="713"/>
                  <a:pt x="493" y="639"/>
                </a:cubicBezTo>
                <a:cubicBezTo>
                  <a:pt x="517" y="565"/>
                  <a:pt x="601" y="449"/>
                  <a:pt x="593" y="392"/>
                </a:cubicBezTo>
                <a:cubicBezTo>
                  <a:pt x="585" y="335"/>
                  <a:pt x="497" y="316"/>
                  <a:pt x="446" y="298"/>
                </a:cubicBezTo>
                <a:cubicBezTo>
                  <a:pt x="395" y="280"/>
                  <a:pt x="339" y="283"/>
                  <a:pt x="288" y="281"/>
                </a:cubicBezTo>
                <a:cubicBezTo>
                  <a:pt x="237" y="279"/>
                  <a:pt x="189" y="280"/>
                  <a:pt x="141" y="287"/>
                </a:cubicBezTo>
                <a:cubicBezTo>
                  <a:pt x="93" y="294"/>
                  <a:pt x="29" y="315"/>
                  <a:pt x="0" y="322"/>
                </a:cubicBezTo>
              </a:path>
            </a:pathLst>
          </a:cu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grpSp>
        <p:nvGrpSpPr>
          <p:cNvPr id="17439" name="Group 31"/>
          <p:cNvGrpSpPr>
            <a:grpSpLocks/>
          </p:cNvGrpSpPr>
          <p:nvPr/>
        </p:nvGrpSpPr>
        <p:grpSpPr bwMode="auto">
          <a:xfrm rot="444431" flipH="1">
            <a:off x="6972300" y="4487863"/>
            <a:ext cx="422275" cy="144462"/>
            <a:chOff x="3520" y="2800"/>
            <a:chExt cx="266" cy="91"/>
          </a:xfrm>
        </p:grpSpPr>
        <p:sp>
          <p:nvSpPr>
            <p:cNvPr id="17437" name="AutoShape 29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38" name="Oval 30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40" name="Group 32"/>
          <p:cNvGrpSpPr>
            <a:grpSpLocks/>
          </p:cNvGrpSpPr>
          <p:nvPr/>
        </p:nvGrpSpPr>
        <p:grpSpPr bwMode="auto">
          <a:xfrm rot="20914948" flipH="1">
            <a:off x="7377113" y="4349750"/>
            <a:ext cx="422275" cy="144463"/>
            <a:chOff x="3520" y="2800"/>
            <a:chExt cx="266" cy="91"/>
          </a:xfrm>
        </p:grpSpPr>
        <p:sp>
          <p:nvSpPr>
            <p:cNvPr id="17441" name="AutoShape 33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42" name="Oval 34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43" name="Group 35"/>
          <p:cNvGrpSpPr>
            <a:grpSpLocks/>
          </p:cNvGrpSpPr>
          <p:nvPr/>
        </p:nvGrpSpPr>
        <p:grpSpPr bwMode="auto">
          <a:xfrm rot="890316" flipH="1">
            <a:off x="6548438" y="4530725"/>
            <a:ext cx="422275" cy="144463"/>
            <a:chOff x="3520" y="2800"/>
            <a:chExt cx="266" cy="91"/>
          </a:xfrm>
        </p:grpSpPr>
        <p:sp>
          <p:nvSpPr>
            <p:cNvPr id="17444" name="AutoShape 36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45" name="Oval 37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46" name="Group 38"/>
          <p:cNvGrpSpPr>
            <a:grpSpLocks/>
          </p:cNvGrpSpPr>
          <p:nvPr/>
        </p:nvGrpSpPr>
        <p:grpSpPr bwMode="auto">
          <a:xfrm rot="956433" flipH="1">
            <a:off x="6124575" y="4545013"/>
            <a:ext cx="422275" cy="144462"/>
            <a:chOff x="3520" y="2800"/>
            <a:chExt cx="266" cy="91"/>
          </a:xfrm>
        </p:grpSpPr>
        <p:sp>
          <p:nvSpPr>
            <p:cNvPr id="17447" name="AutoShape 39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48" name="Oval 40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49" name="Group 41"/>
          <p:cNvGrpSpPr>
            <a:grpSpLocks/>
          </p:cNvGrpSpPr>
          <p:nvPr/>
        </p:nvGrpSpPr>
        <p:grpSpPr bwMode="auto">
          <a:xfrm rot="1499192" flipH="1">
            <a:off x="5700713" y="4521200"/>
            <a:ext cx="422275" cy="144463"/>
            <a:chOff x="3520" y="2800"/>
            <a:chExt cx="266" cy="91"/>
          </a:xfrm>
        </p:grpSpPr>
        <p:sp>
          <p:nvSpPr>
            <p:cNvPr id="17450" name="AutoShape 42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51" name="Oval 43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52" name="Group 44"/>
          <p:cNvGrpSpPr>
            <a:grpSpLocks/>
          </p:cNvGrpSpPr>
          <p:nvPr/>
        </p:nvGrpSpPr>
        <p:grpSpPr bwMode="auto">
          <a:xfrm rot="2364754" flipH="1">
            <a:off x="5286375" y="4421188"/>
            <a:ext cx="422275" cy="144462"/>
            <a:chOff x="3520" y="2800"/>
            <a:chExt cx="266" cy="91"/>
          </a:xfrm>
        </p:grpSpPr>
        <p:sp>
          <p:nvSpPr>
            <p:cNvPr id="17453" name="AutoShape 45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54" name="Oval 46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55" name="Group 47"/>
          <p:cNvGrpSpPr>
            <a:grpSpLocks/>
          </p:cNvGrpSpPr>
          <p:nvPr/>
        </p:nvGrpSpPr>
        <p:grpSpPr bwMode="auto">
          <a:xfrm rot="3559104" flipH="1">
            <a:off x="4925219" y="4198144"/>
            <a:ext cx="422275" cy="144463"/>
            <a:chOff x="3520" y="2800"/>
            <a:chExt cx="266" cy="91"/>
          </a:xfrm>
        </p:grpSpPr>
        <p:sp>
          <p:nvSpPr>
            <p:cNvPr id="17456" name="AutoShape 48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57" name="Oval 49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58" name="Group 50"/>
          <p:cNvGrpSpPr>
            <a:grpSpLocks/>
          </p:cNvGrpSpPr>
          <p:nvPr/>
        </p:nvGrpSpPr>
        <p:grpSpPr bwMode="auto">
          <a:xfrm rot="743370" flipH="1">
            <a:off x="6491288" y="3816350"/>
            <a:ext cx="422275" cy="144463"/>
            <a:chOff x="3520" y="2800"/>
            <a:chExt cx="266" cy="91"/>
          </a:xfrm>
        </p:grpSpPr>
        <p:sp>
          <p:nvSpPr>
            <p:cNvPr id="17459" name="AutoShape 51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60" name="Oval 52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61" name="Group 53"/>
          <p:cNvGrpSpPr>
            <a:grpSpLocks/>
          </p:cNvGrpSpPr>
          <p:nvPr/>
        </p:nvGrpSpPr>
        <p:grpSpPr bwMode="auto">
          <a:xfrm rot="1039688" flipH="1">
            <a:off x="6067425" y="3835400"/>
            <a:ext cx="422275" cy="144463"/>
            <a:chOff x="3520" y="2800"/>
            <a:chExt cx="266" cy="91"/>
          </a:xfrm>
        </p:grpSpPr>
        <p:sp>
          <p:nvSpPr>
            <p:cNvPr id="17462" name="AutoShape 54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63" name="Oval 55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64" name="Group 56"/>
          <p:cNvGrpSpPr>
            <a:grpSpLocks/>
          </p:cNvGrpSpPr>
          <p:nvPr/>
        </p:nvGrpSpPr>
        <p:grpSpPr bwMode="auto">
          <a:xfrm rot="1336200" flipH="1">
            <a:off x="5653088" y="3821113"/>
            <a:ext cx="422275" cy="144462"/>
            <a:chOff x="3520" y="2800"/>
            <a:chExt cx="266" cy="91"/>
          </a:xfrm>
        </p:grpSpPr>
        <p:sp>
          <p:nvSpPr>
            <p:cNvPr id="17465" name="AutoShape 57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66" name="Oval 58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67" name="Group 59"/>
          <p:cNvGrpSpPr>
            <a:grpSpLocks/>
          </p:cNvGrpSpPr>
          <p:nvPr/>
        </p:nvGrpSpPr>
        <p:grpSpPr bwMode="auto">
          <a:xfrm rot="2484218" flipH="1">
            <a:off x="5248275" y="3711575"/>
            <a:ext cx="422275" cy="144463"/>
            <a:chOff x="3520" y="2800"/>
            <a:chExt cx="266" cy="91"/>
          </a:xfrm>
        </p:grpSpPr>
        <p:sp>
          <p:nvSpPr>
            <p:cNvPr id="17468" name="AutoShape 60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69" name="Oval 61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70" name="Group 62"/>
          <p:cNvGrpSpPr>
            <a:grpSpLocks/>
          </p:cNvGrpSpPr>
          <p:nvPr/>
        </p:nvGrpSpPr>
        <p:grpSpPr bwMode="auto">
          <a:xfrm rot="298367" flipH="1">
            <a:off x="6905625" y="3763963"/>
            <a:ext cx="422275" cy="144462"/>
            <a:chOff x="3520" y="2800"/>
            <a:chExt cx="266" cy="91"/>
          </a:xfrm>
        </p:grpSpPr>
        <p:sp>
          <p:nvSpPr>
            <p:cNvPr id="17471" name="AutoShape 63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72" name="Oval 64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73" name="Group 65"/>
          <p:cNvGrpSpPr>
            <a:grpSpLocks/>
          </p:cNvGrpSpPr>
          <p:nvPr/>
        </p:nvGrpSpPr>
        <p:grpSpPr bwMode="auto">
          <a:xfrm rot="20863037" flipH="1">
            <a:off x="7310438" y="3640138"/>
            <a:ext cx="422275" cy="144462"/>
            <a:chOff x="3520" y="2800"/>
            <a:chExt cx="266" cy="91"/>
          </a:xfrm>
        </p:grpSpPr>
        <p:sp>
          <p:nvSpPr>
            <p:cNvPr id="17474" name="AutoShape 66"/>
            <p:cNvSpPr>
              <a:spLocks noChangeArrowheads="1"/>
            </p:cNvSpPr>
            <p:nvPr/>
          </p:nvSpPr>
          <p:spPr bwMode="auto">
            <a:xfrm rot="1026626">
              <a:off x="3520" y="2800"/>
              <a:ext cx="266" cy="91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75" name="Oval 67"/>
            <p:cNvSpPr>
              <a:spLocks noChangeArrowheads="1"/>
            </p:cNvSpPr>
            <p:nvPr/>
          </p:nvSpPr>
          <p:spPr bwMode="auto">
            <a:xfrm rot="1018219">
              <a:off x="3594" y="2826"/>
              <a:ext cx="116" cy="3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17476" name="Freeform 68"/>
          <p:cNvSpPr>
            <a:spLocks/>
          </p:cNvSpPr>
          <p:nvPr/>
        </p:nvSpPr>
        <p:spPr bwMode="auto">
          <a:xfrm rot="14531521">
            <a:off x="1618457" y="3383756"/>
            <a:ext cx="166688" cy="225425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78" name="Freeform 70"/>
          <p:cNvSpPr>
            <a:spLocks/>
          </p:cNvSpPr>
          <p:nvPr/>
        </p:nvSpPr>
        <p:spPr bwMode="auto">
          <a:xfrm rot="34250251">
            <a:off x="1131888" y="3603625"/>
            <a:ext cx="166687" cy="225425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79" name="Freeform 71"/>
          <p:cNvSpPr>
            <a:spLocks/>
          </p:cNvSpPr>
          <p:nvPr/>
        </p:nvSpPr>
        <p:spPr bwMode="auto">
          <a:xfrm rot="21939338">
            <a:off x="1217613" y="3184525"/>
            <a:ext cx="166687" cy="225425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80" name="Freeform 72"/>
          <p:cNvSpPr>
            <a:spLocks/>
          </p:cNvSpPr>
          <p:nvPr/>
        </p:nvSpPr>
        <p:spPr bwMode="auto">
          <a:xfrm rot="18139828">
            <a:off x="1770857" y="3050381"/>
            <a:ext cx="166688" cy="225425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81" name="Freeform 73"/>
          <p:cNvSpPr>
            <a:spLocks/>
          </p:cNvSpPr>
          <p:nvPr/>
        </p:nvSpPr>
        <p:spPr bwMode="auto">
          <a:xfrm rot="32081396">
            <a:off x="1198563" y="2765425"/>
            <a:ext cx="166687" cy="225425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82" name="Freeform 74"/>
          <p:cNvSpPr>
            <a:spLocks/>
          </p:cNvSpPr>
          <p:nvPr/>
        </p:nvSpPr>
        <p:spPr bwMode="auto">
          <a:xfrm rot="32691028">
            <a:off x="2112963" y="3689350"/>
            <a:ext cx="166687" cy="225425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485" name="Freeform 77"/>
          <p:cNvSpPr>
            <a:spLocks/>
          </p:cNvSpPr>
          <p:nvPr/>
        </p:nvSpPr>
        <p:spPr bwMode="auto">
          <a:xfrm>
            <a:off x="676275" y="1685925"/>
            <a:ext cx="2400300" cy="4105275"/>
          </a:xfrm>
          <a:custGeom>
            <a:avLst/>
            <a:gdLst/>
            <a:ahLst/>
            <a:cxnLst>
              <a:cxn ang="0">
                <a:pos x="1512" y="372"/>
              </a:cxn>
              <a:cxn ang="0">
                <a:pos x="1194" y="456"/>
              </a:cxn>
              <a:cxn ang="0">
                <a:pos x="1242" y="792"/>
              </a:cxn>
              <a:cxn ang="0">
                <a:pos x="1314" y="1380"/>
              </a:cxn>
              <a:cxn ang="0">
                <a:pos x="1176" y="1728"/>
              </a:cxn>
              <a:cxn ang="0">
                <a:pos x="1020" y="2142"/>
              </a:cxn>
              <a:cxn ang="0">
                <a:pos x="762" y="2472"/>
              </a:cxn>
              <a:cxn ang="0">
                <a:pos x="192" y="2520"/>
              </a:cxn>
              <a:cxn ang="0">
                <a:pos x="90" y="2076"/>
              </a:cxn>
              <a:cxn ang="0">
                <a:pos x="12" y="1542"/>
              </a:cxn>
              <a:cxn ang="0">
                <a:pos x="24" y="1002"/>
              </a:cxn>
              <a:cxn ang="0">
                <a:pos x="156" y="582"/>
              </a:cxn>
              <a:cxn ang="0">
                <a:pos x="282" y="300"/>
              </a:cxn>
              <a:cxn ang="0">
                <a:pos x="528" y="102"/>
              </a:cxn>
              <a:cxn ang="0">
                <a:pos x="954" y="36"/>
              </a:cxn>
              <a:cxn ang="0">
                <a:pos x="1428" y="0"/>
              </a:cxn>
            </a:cxnLst>
            <a:rect l="0" t="0" r="r" b="b"/>
            <a:pathLst>
              <a:path w="1512" h="2586">
                <a:moveTo>
                  <a:pt x="1512" y="372"/>
                </a:moveTo>
                <a:cubicBezTo>
                  <a:pt x="1460" y="386"/>
                  <a:pt x="1239" y="386"/>
                  <a:pt x="1194" y="456"/>
                </a:cubicBezTo>
                <a:cubicBezTo>
                  <a:pt x="1149" y="526"/>
                  <a:pt x="1222" y="638"/>
                  <a:pt x="1242" y="792"/>
                </a:cubicBezTo>
                <a:cubicBezTo>
                  <a:pt x="1262" y="946"/>
                  <a:pt x="1325" y="1224"/>
                  <a:pt x="1314" y="1380"/>
                </a:cubicBezTo>
                <a:cubicBezTo>
                  <a:pt x="1303" y="1536"/>
                  <a:pt x="1225" y="1601"/>
                  <a:pt x="1176" y="1728"/>
                </a:cubicBezTo>
                <a:cubicBezTo>
                  <a:pt x="1127" y="1855"/>
                  <a:pt x="1089" y="2018"/>
                  <a:pt x="1020" y="2142"/>
                </a:cubicBezTo>
                <a:cubicBezTo>
                  <a:pt x="951" y="2266"/>
                  <a:pt x="900" y="2409"/>
                  <a:pt x="762" y="2472"/>
                </a:cubicBezTo>
                <a:cubicBezTo>
                  <a:pt x="624" y="2535"/>
                  <a:pt x="304" y="2586"/>
                  <a:pt x="192" y="2520"/>
                </a:cubicBezTo>
                <a:cubicBezTo>
                  <a:pt x="80" y="2454"/>
                  <a:pt x="120" y="2239"/>
                  <a:pt x="90" y="2076"/>
                </a:cubicBezTo>
                <a:cubicBezTo>
                  <a:pt x="60" y="1913"/>
                  <a:pt x="23" y="1721"/>
                  <a:pt x="12" y="1542"/>
                </a:cubicBezTo>
                <a:cubicBezTo>
                  <a:pt x="1" y="1363"/>
                  <a:pt x="0" y="1162"/>
                  <a:pt x="24" y="1002"/>
                </a:cubicBezTo>
                <a:cubicBezTo>
                  <a:pt x="48" y="842"/>
                  <a:pt x="113" y="699"/>
                  <a:pt x="156" y="582"/>
                </a:cubicBezTo>
                <a:cubicBezTo>
                  <a:pt x="199" y="465"/>
                  <a:pt x="220" y="380"/>
                  <a:pt x="282" y="300"/>
                </a:cubicBezTo>
                <a:cubicBezTo>
                  <a:pt x="344" y="220"/>
                  <a:pt x="416" y="146"/>
                  <a:pt x="528" y="102"/>
                </a:cubicBezTo>
                <a:cubicBezTo>
                  <a:pt x="640" y="58"/>
                  <a:pt x="804" y="53"/>
                  <a:pt x="954" y="36"/>
                </a:cubicBezTo>
                <a:cubicBezTo>
                  <a:pt x="1104" y="19"/>
                  <a:pt x="1329" y="7"/>
                  <a:pt x="1428" y="0"/>
                </a:cubicBezTo>
              </a:path>
            </a:pathLst>
          </a:cu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grpSp>
        <p:nvGrpSpPr>
          <p:cNvPr id="17492" name="Group 84"/>
          <p:cNvGrpSpPr>
            <a:grpSpLocks/>
          </p:cNvGrpSpPr>
          <p:nvPr/>
        </p:nvGrpSpPr>
        <p:grpSpPr bwMode="auto">
          <a:xfrm rot="-653132">
            <a:off x="6000750" y="3976688"/>
            <a:ext cx="66675" cy="111125"/>
            <a:chOff x="3624" y="1740"/>
            <a:chExt cx="190" cy="222"/>
          </a:xfrm>
        </p:grpSpPr>
        <p:sp>
          <p:nvSpPr>
            <p:cNvPr id="17486" name="Oval 78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87" name="Oval 79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89" name="Oval 81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88" name="Oval 80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0" name="AutoShape 82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1" name="AutoShape 83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493" name="Group 85"/>
          <p:cNvGrpSpPr>
            <a:grpSpLocks/>
          </p:cNvGrpSpPr>
          <p:nvPr/>
        </p:nvGrpSpPr>
        <p:grpSpPr bwMode="auto">
          <a:xfrm rot="-904109">
            <a:off x="6372225" y="3976688"/>
            <a:ext cx="69850" cy="80962"/>
            <a:chOff x="3624" y="1740"/>
            <a:chExt cx="190" cy="222"/>
          </a:xfrm>
        </p:grpSpPr>
        <p:sp>
          <p:nvSpPr>
            <p:cNvPr id="17494" name="Oval 86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5" name="Oval 87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6" name="Oval 88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7" name="Oval 89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8" name="AutoShape 90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499" name="AutoShape 91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500" name="Group 92"/>
          <p:cNvGrpSpPr>
            <a:grpSpLocks/>
          </p:cNvGrpSpPr>
          <p:nvPr/>
        </p:nvGrpSpPr>
        <p:grpSpPr bwMode="auto">
          <a:xfrm rot="913168">
            <a:off x="5480050" y="3894138"/>
            <a:ext cx="69850" cy="80962"/>
            <a:chOff x="3624" y="1740"/>
            <a:chExt cx="190" cy="222"/>
          </a:xfrm>
        </p:grpSpPr>
        <p:sp>
          <p:nvSpPr>
            <p:cNvPr id="17501" name="Oval 93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02" name="Oval 94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03" name="Oval 95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04" name="Oval 96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05" name="AutoShape 97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06" name="AutoShape 98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7507" name="Group 99"/>
          <p:cNvGrpSpPr>
            <a:grpSpLocks/>
          </p:cNvGrpSpPr>
          <p:nvPr/>
        </p:nvGrpSpPr>
        <p:grpSpPr bwMode="auto">
          <a:xfrm rot="-2339460">
            <a:off x="7280275" y="3865563"/>
            <a:ext cx="69850" cy="80962"/>
            <a:chOff x="3624" y="1740"/>
            <a:chExt cx="190" cy="222"/>
          </a:xfrm>
        </p:grpSpPr>
        <p:sp>
          <p:nvSpPr>
            <p:cNvPr id="17508" name="Oval 100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09" name="Oval 101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10" name="Oval 102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11" name="Oval 103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12" name="AutoShape 104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13" name="AutoShape 105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17514" name="Freeform 106"/>
          <p:cNvSpPr>
            <a:spLocks/>
          </p:cNvSpPr>
          <p:nvPr/>
        </p:nvSpPr>
        <p:spPr bwMode="auto">
          <a:xfrm rot="262248">
            <a:off x="5424488" y="3825875"/>
            <a:ext cx="754062" cy="666750"/>
          </a:xfrm>
          <a:custGeom>
            <a:avLst/>
            <a:gdLst/>
            <a:ahLst/>
            <a:cxnLst>
              <a:cxn ang="0">
                <a:pos x="208" y="175"/>
              </a:cxn>
              <a:cxn ang="0">
                <a:pos x="68" y="157"/>
              </a:cxn>
              <a:cxn ang="0">
                <a:pos x="170" y="147"/>
              </a:cxn>
              <a:cxn ang="0">
                <a:pos x="230" y="185"/>
              </a:cxn>
              <a:cxn ang="0">
                <a:pos x="80" y="161"/>
              </a:cxn>
              <a:cxn ang="0">
                <a:pos x="142" y="131"/>
              </a:cxn>
              <a:cxn ang="0">
                <a:pos x="194" y="151"/>
              </a:cxn>
              <a:cxn ang="0">
                <a:pos x="264" y="131"/>
              </a:cxn>
              <a:cxn ang="0">
                <a:pos x="244" y="259"/>
              </a:cxn>
              <a:cxn ang="0">
                <a:pos x="322" y="239"/>
              </a:cxn>
              <a:cxn ang="0">
                <a:pos x="322" y="137"/>
              </a:cxn>
              <a:cxn ang="0">
                <a:pos x="258" y="109"/>
              </a:cxn>
              <a:cxn ang="0">
                <a:pos x="208" y="169"/>
              </a:cxn>
              <a:cxn ang="0">
                <a:pos x="112" y="223"/>
              </a:cxn>
              <a:cxn ang="0">
                <a:pos x="4" y="203"/>
              </a:cxn>
              <a:cxn ang="0">
                <a:pos x="74" y="75"/>
              </a:cxn>
              <a:cxn ang="0">
                <a:pos x="48" y="115"/>
              </a:cxn>
              <a:cxn ang="0">
                <a:pos x="120" y="251"/>
              </a:cxn>
              <a:cxn ang="0">
                <a:pos x="104" y="55"/>
              </a:cxn>
              <a:cxn ang="0">
                <a:pos x="316" y="101"/>
              </a:cxn>
              <a:cxn ang="0">
                <a:pos x="260" y="155"/>
              </a:cxn>
              <a:cxn ang="0">
                <a:pos x="302" y="265"/>
              </a:cxn>
              <a:cxn ang="0">
                <a:pos x="398" y="219"/>
              </a:cxn>
              <a:cxn ang="0">
                <a:pos x="344" y="121"/>
              </a:cxn>
              <a:cxn ang="0">
                <a:pos x="322" y="41"/>
              </a:cxn>
              <a:cxn ang="0">
                <a:pos x="290" y="99"/>
              </a:cxn>
              <a:cxn ang="0">
                <a:pos x="240" y="117"/>
              </a:cxn>
              <a:cxn ang="0">
                <a:pos x="200" y="25"/>
              </a:cxn>
              <a:cxn ang="0">
                <a:pos x="84" y="69"/>
              </a:cxn>
              <a:cxn ang="0">
                <a:pos x="70" y="101"/>
              </a:cxn>
              <a:cxn ang="0">
                <a:pos x="80" y="189"/>
              </a:cxn>
              <a:cxn ang="0">
                <a:pos x="196" y="303"/>
              </a:cxn>
              <a:cxn ang="0">
                <a:pos x="262" y="251"/>
              </a:cxn>
              <a:cxn ang="0">
                <a:pos x="346" y="253"/>
              </a:cxn>
              <a:cxn ang="0">
                <a:pos x="264" y="207"/>
              </a:cxn>
              <a:cxn ang="0">
                <a:pos x="300" y="179"/>
              </a:cxn>
              <a:cxn ang="0">
                <a:pos x="390" y="239"/>
              </a:cxn>
              <a:cxn ang="0">
                <a:pos x="358" y="99"/>
              </a:cxn>
              <a:cxn ang="0">
                <a:pos x="260" y="15"/>
              </a:cxn>
              <a:cxn ang="0">
                <a:pos x="126" y="23"/>
              </a:cxn>
              <a:cxn ang="0">
                <a:pos x="294" y="53"/>
              </a:cxn>
              <a:cxn ang="0">
                <a:pos x="360" y="125"/>
              </a:cxn>
              <a:cxn ang="0">
                <a:pos x="404" y="289"/>
              </a:cxn>
              <a:cxn ang="0">
                <a:pos x="282" y="285"/>
              </a:cxn>
              <a:cxn ang="0">
                <a:pos x="148" y="269"/>
              </a:cxn>
              <a:cxn ang="0">
                <a:pos x="82" y="247"/>
              </a:cxn>
              <a:cxn ang="0">
                <a:pos x="8" y="123"/>
              </a:cxn>
              <a:cxn ang="0">
                <a:pos x="60" y="61"/>
              </a:cxn>
              <a:cxn ang="0">
                <a:pos x="186" y="37"/>
              </a:cxn>
              <a:cxn ang="0">
                <a:pos x="286" y="143"/>
              </a:cxn>
              <a:cxn ang="0">
                <a:pos x="230" y="261"/>
              </a:cxn>
            </a:cxnLst>
            <a:rect l="0" t="0" r="r" b="b"/>
            <a:pathLst>
              <a:path w="424" h="313">
                <a:moveTo>
                  <a:pt x="122" y="159"/>
                </a:moveTo>
                <a:cubicBezTo>
                  <a:pt x="125" y="173"/>
                  <a:pt x="134" y="183"/>
                  <a:pt x="148" y="189"/>
                </a:cubicBezTo>
                <a:cubicBezTo>
                  <a:pt x="154" y="192"/>
                  <a:pt x="166" y="195"/>
                  <a:pt x="166" y="195"/>
                </a:cubicBezTo>
                <a:cubicBezTo>
                  <a:pt x="189" y="193"/>
                  <a:pt x="193" y="190"/>
                  <a:pt x="208" y="175"/>
                </a:cubicBezTo>
                <a:cubicBezTo>
                  <a:pt x="205" y="149"/>
                  <a:pt x="193" y="157"/>
                  <a:pt x="168" y="159"/>
                </a:cubicBezTo>
                <a:cubicBezTo>
                  <a:pt x="147" y="173"/>
                  <a:pt x="145" y="141"/>
                  <a:pt x="140" y="129"/>
                </a:cubicBezTo>
                <a:cubicBezTo>
                  <a:pt x="136" y="119"/>
                  <a:pt x="123" y="113"/>
                  <a:pt x="114" y="111"/>
                </a:cubicBezTo>
                <a:cubicBezTo>
                  <a:pt x="92" y="115"/>
                  <a:pt x="81" y="140"/>
                  <a:pt x="68" y="157"/>
                </a:cubicBezTo>
                <a:cubicBezTo>
                  <a:pt x="54" y="200"/>
                  <a:pt x="83" y="202"/>
                  <a:pt x="118" y="215"/>
                </a:cubicBezTo>
                <a:cubicBezTo>
                  <a:pt x="129" y="214"/>
                  <a:pt x="146" y="219"/>
                  <a:pt x="156" y="209"/>
                </a:cubicBezTo>
                <a:cubicBezTo>
                  <a:pt x="164" y="201"/>
                  <a:pt x="172" y="177"/>
                  <a:pt x="172" y="177"/>
                </a:cubicBezTo>
                <a:cubicBezTo>
                  <a:pt x="171" y="167"/>
                  <a:pt x="171" y="157"/>
                  <a:pt x="170" y="147"/>
                </a:cubicBezTo>
                <a:cubicBezTo>
                  <a:pt x="169" y="143"/>
                  <a:pt x="166" y="135"/>
                  <a:pt x="166" y="135"/>
                </a:cubicBezTo>
                <a:cubicBezTo>
                  <a:pt x="171" y="117"/>
                  <a:pt x="185" y="126"/>
                  <a:pt x="204" y="127"/>
                </a:cubicBezTo>
                <a:cubicBezTo>
                  <a:pt x="221" y="133"/>
                  <a:pt x="232" y="145"/>
                  <a:pt x="246" y="155"/>
                </a:cubicBezTo>
                <a:cubicBezTo>
                  <a:pt x="251" y="171"/>
                  <a:pt x="244" y="176"/>
                  <a:pt x="230" y="185"/>
                </a:cubicBezTo>
                <a:cubicBezTo>
                  <a:pt x="226" y="188"/>
                  <a:pt x="218" y="193"/>
                  <a:pt x="218" y="193"/>
                </a:cubicBezTo>
                <a:cubicBezTo>
                  <a:pt x="189" y="190"/>
                  <a:pt x="177" y="177"/>
                  <a:pt x="154" y="161"/>
                </a:cubicBezTo>
                <a:cubicBezTo>
                  <a:pt x="147" y="148"/>
                  <a:pt x="143" y="132"/>
                  <a:pt x="128" y="127"/>
                </a:cubicBezTo>
                <a:cubicBezTo>
                  <a:pt x="86" y="132"/>
                  <a:pt x="91" y="128"/>
                  <a:pt x="80" y="161"/>
                </a:cubicBezTo>
                <a:cubicBezTo>
                  <a:pt x="85" y="192"/>
                  <a:pt x="111" y="200"/>
                  <a:pt x="130" y="219"/>
                </a:cubicBezTo>
                <a:cubicBezTo>
                  <a:pt x="172" y="216"/>
                  <a:pt x="143" y="216"/>
                  <a:pt x="170" y="207"/>
                </a:cubicBezTo>
                <a:cubicBezTo>
                  <a:pt x="176" y="194"/>
                  <a:pt x="180" y="181"/>
                  <a:pt x="166" y="171"/>
                </a:cubicBezTo>
                <a:cubicBezTo>
                  <a:pt x="157" y="156"/>
                  <a:pt x="146" y="148"/>
                  <a:pt x="142" y="131"/>
                </a:cubicBezTo>
                <a:cubicBezTo>
                  <a:pt x="143" y="118"/>
                  <a:pt x="142" y="104"/>
                  <a:pt x="144" y="91"/>
                </a:cubicBezTo>
                <a:cubicBezTo>
                  <a:pt x="145" y="82"/>
                  <a:pt x="168" y="77"/>
                  <a:pt x="168" y="77"/>
                </a:cubicBezTo>
                <a:cubicBezTo>
                  <a:pt x="199" y="79"/>
                  <a:pt x="213" y="76"/>
                  <a:pt x="234" y="97"/>
                </a:cubicBezTo>
                <a:cubicBezTo>
                  <a:pt x="242" y="120"/>
                  <a:pt x="205" y="134"/>
                  <a:pt x="194" y="151"/>
                </a:cubicBezTo>
                <a:cubicBezTo>
                  <a:pt x="197" y="168"/>
                  <a:pt x="207" y="174"/>
                  <a:pt x="224" y="177"/>
                </a:cubicBezTo>
                <a:cubicBezTo>
                  <a:pt x="258" y="196"/>
                  <a:pt x="291" y="210"/>
                  <a:pt x="330" y="213"/>
                </a:cubicBezTo>
                <a:cubicBezTo>
                  <a:pt x="353" y="205"/>
                  <a:pt x="338" y="190"/>
                  <a:pt x="326" y="177"/>
                </a:cubicBezTo>
                <a:cubicBezTo>
                  <a:pt x="310" y="160"/>
                  <a:pt x="288" y="137"/>
                  <a:pt x="264" y="131"/>
                </a:cubicBezTo>
                <a:cubicBezTo>
                  <a:pt x="220" y="121"/>
                  <a:pt x="252" y="131"/>
                  <a:pt x="234" y="125"/>
                </a:cubicBezTo>
                <a:cubicBezTo>
                  <a:pt x="221" y="145"/>
                  <a:pt x="230" y="157"/>
                  <a:pt x="242" y="175"/>
                </a:cubicBezTo>
                <a:cubicBezTo>
                  <a:pt x="234" y="188"/>
                  <a:pt x="217" y="192"/>
                  <a:pt x="208" y="205"/>
                </a:cubicBezTo>
                <a:cubicBezTo>
                  <a:pt x="220" y="221"/>
                  <a:pt x="238" y="240"/>
                  <a:pt x="244" y="259"/>
                </a:cubicBezTo>
                <a:cubicBezTo>
                  <a:pt x="240" y="277"/>
                  <a:pt x="236" y="273"/>
                  <a:pt x="218" y="271"/>
                </a:cubicBezTo>
                <a:cubicBezTo>
                  <a:pt x="205" y="266"/>
                  <a:pt x="194" y="256"/>
                  <a:pt x="186" y="245"/>
                </a:cubicBezTo>
                <a:cubicBezTo>
                  <a:pt x="182" y="232"/>
                  <a:pt x="233" y="244"/>
                  <a:pt x="244" y="245"/>
                </a:cubicBezTo>
                <a:cubicBezTo>
                  <a:pt x="267" y="251"/>
                  <a:pt x="308" y="266"/>
                  <a:pt x="322" y="239"/>
                </a:cubicBezTo>
                <a:cubicBezTo>
                  <a:pt x="319" y="219"/>
                  <a:pt x="320" y="201"/>
                  <a:pt x="302" y="189"/>
                </a:cubicBezTo>
                <a:cubicBezTo>
                  <a:pt x="294" y="177"/>
                  <a:pt x="278" y="168"/>
                  <a:pt x="264" y="163"/>
                </a:cubicBezTo>
                <a:cubicBezTo>
                  <a:pt x="276" y="157"/>
                  <a:pt x="287" y="154"/>
                  <a:pt x="300" y="151"/>
                </a:cubicBezTo>
                <a:cubicBezTo>
                  <a:pt x="309" y="147"/>
                  <a:pt x="316" y="145"/>
                  <a:pt x="322" y="137"/>
                </a:cubicBezTo>
                <a:cubicBezTo>
                  <a:pt x="314" y="107"/>
                  <a:pt x="290" y="96"/>
                  <a:pt x="262" y="87"/>
                </a:cubicBezTo>
                <a:cubicBezTo>
                  <a:pt x="258" y="88"/>
                  <a:pt x="252" y="86"/>
                  <a:pt x="250" y="89"/>
                </a:cubicBezTo>
                <a:cubicBezTo>
                  <a:pt x="239" y="104"/>
                  <a:pt x="266" y="103"/>
                  <a:pt x="266" y="111"/>
                </a:cubicBezTo>
                <a:cubicBezTo>
                  <a:pt x="266" y="114"/>
                  <a:pt x="261" y="110"/>
                  <a:pt x="258" y="109"/>
                </a:cubicBezTo>
                <a:cubicBezTo>
                  <a:pt x="246" y="105"/>
                  <a:pt x="243" y="103"/>
                  <a:pt x="230" y="101"/>
                </a:cubicBezTo>
                <a:cubicBezTo>
                  <a:pt x="208" y="97"/>
                  <a:pt x="186" y="96"/>
                  <a:pt x="164" y="93"/>
                </a:cubicBezTo>
                <a:cubicBezTo>
                  <a:pt x="146" y="97"/>
                  <a:pt x="156" y="105"/>
                  <a:pt x="164" y="115"/>
                </a:cubicBezTo>
                <a:cubicBezTo>
                  <a:pt x="178" y="133"/>
                  <a:pt x="195" y="150"/>
                  <a:pt x="208" y="169"/>
                </a:cubicBezTo>
                <a:cubicBezTo>
                  <a:pt x="191" y="171"/>
                  <a:pt x="162" y="159"/>
                  <a:pt x="162" y="181"/>
                </a:cubicBezTo>
                <a:cubicBezTo>
                  <a:pt x="162" y="205"/>
                  <a:pt x="192" y="226"/>
                  <a:pt x="210" y="239"/>
                </a:cubicBezTo>
                <a:cubicBezTo>
                  <a:pt x="217" y="244"/>
                  <a:pt x="230" y="255"/>
                  <a:pt x="230" y="255"/>
                </a:cubicBezTo>
                <a:cubicBezTo>
                  <a:pt x="185" y="266"/>
                  <a:pt x="146" y="250"/>
                  <a:pt x="112" y="223"/>
                </a:cubicBezTo>
                <a:cubicBezTo>
                  <a:pt x="105" y="234"/>
                  <a:pt x="112" y="246"/>
                  <a:pt x="116" y="257"/>
                </a:cubicBezTo>
                <a:cubicBezTo>
                  <a:pt x="112" y="272"/>
                  <a:pt x="116" y="267"/>
                  <a:pt x="92" y="257"/>
                </a:cubicBezTo>
                <a:cubicBezTo>
                  <a:pt x="70" y="247"/>
                  <a:pt x="49" y="235"/>
                  <a:pt x="26" y="229"/>
                </a:cubicBezTo>
                <a:cubicBezTo>
                  <a:pt x="15" y="221"/>
                  <a:pt x="7" y="217"/>
                  <a:pt x="4" y="203"/>
                </a:cubicBezTo>
                <a:cubicBezTo>
                  <a:pt x="11" y="163"/>
                  <a:pt x="79" y="165"/>
                  <a:pt x="108" y="163"/>
                </a:cubicBezTo>
                <a:cubicBezTo>
                  <a:pt x="105" y="147"/>
                  <a:pt x="90" y="124"/>
                  <a:pt x="76" y="115"/>
                </a:cubicBezTo>
                <a:cubicBezTo>
                  <a:pt x="67" y="98"/>
                  <a:pt x="94" y="102"/>
                  <a:pt x="106" y="101"/>
                </a:cubicBezTo>
                <a:cubicBezTo>
                  <a:pt x="111" y="86"/>
                  <a:pt x="86" y="79"/>
                  <a:pt x="74" y="75"/>
                </a:cubicBezTo>
                <a:cubicBezTo>
                  <a:pt x="68" y="73"/>
                  <a:pt x="62" y="71"/>
                  <a:pt x="56" y="69"/>
                </a:cubicBezTo>
                <a:cubicBezTo>
                  <a:pt x="54" y="68"/>
                  <a:pt x="50" y="67"/>
                  <a:pt x="50" y="67"/>
                </a:cubicBezTo>
                <a:cubicBezTo>
                  <a:pt x="42" y="88"/>
                  <a:pt x="59" y="92"/>
                  <a:pt x="72" y="105"/>
                </a:cubicBezTo>
                <a:cubicBezTo>
                  <a:pt x="62" y="107"/>
                  <a:pt x="57" y="110"/>
                  <a:pt x="48" y="115"/>
                </a:cubicBezTo>
                <a:cubicBezTo>
                  <a:pt x="55" y="142"/>
                  <a:pt x="74" y="143"/>
                  <a:pt x="92" y="161"/>
                </a:cubicBezTo>
                <a:cubicBezTo>
                  <a:pt x="81" y="168"/>
                  <a:pt x="67" y="167"/>
                  <a:pt x="56" y="175"/>
                </a:cubicBezTo>
                <a:cubicBezTo>
                  <a:pt x="48" y="199"/>
                  <a:pt x="100" y="220"/>
                  <a:pt x="120" y="227"/>
                </a:cubicBezTo>
                <a:cubicBezTo>
                  <a:pt x="111" y="236"/>
                  <a:pt x="104" y="247"/>
                  <a:pt x="120" y="251"/>
                </a:cubicBezTo>
                <a:cubicBezTo>
                  <a:pt x="154" y="243"/>
                  <a:pt x="150" y="241"/>
                  <a:pt x="174" y="227"/>
                </a:cubicBezTo>
                <a:cubicBezTo>
                  <a:pt x="199" y="193"/>
                  <a:pt x="136" y="154"/>
                  <a:pt x="126" y="123"/>
                </a:cubicBezTo>
                <a:cubicBezTo>
                  <a:pt x="129" y="115"/>
                  <a:pt x="134" y="110"/>
                  <a:pt x="136" y="101"/>
                </a:cubicBezTo>
                <a:cubicBezTo>
                  <a:pt x="133" y="78"/>
                  <a:pt x="119" y="70"/>
                  <a:pt x="104" y="55"/>
                </a:cubicBezTo>
                <a:cubicBezTo>
                  <a:pt x="121" y="42"/>
                  <a:pt x="151" y="42"/>
                  <a:pt x="172" y="39"/>
                </a:cubicBezTo>
                <a:cubicBezTo>
                  <a:pt x="182" y="40"/>
                  <a:pt x="221" y="40"/>
                  <a:pt x="238" y="47"/>
                </a:cubicBezTo>
                <a:cubicBezTo>
                  <a:pt x="273" y="61"/>
                  <a:pt x="307" y="84"/>
                  <a:pt x="344" y="93"/>
                </a:cubicBezTo>
                <a:cubicBezTo>
                  <a:pt x="334" y="95"/>
                  <a:pt x="324" y="95"/>
                  <a:pt x="316" y="101"/>
                </a:cubicBezTo>
                <a:cubicBezTo>
                  <a:pt x="310" y="105"/>
                  <a:pt x="300" y="113"/>
                  <a:pt x="300" y="113"/>
                </a:cubicBezTo>
                <a:cubicBezTo>
                  <a:pt x="307" y="128"/>
                  <a:pt x="310" y="131"/>
                  <a:pt x="326" y="135"/>
                </a:cubicBezTo>
                <a:cubicBezTo>
                  <a:pt x="329" y="137"/>
                  <a:pt x="337" y="139"/>
                  <a:pt x="334" y="141"/>
                </a:cubicBezTo>
                <a:cubicBezTo>
                  <a:pt x="325" y="147"/>
                  <a:pt x="271" y="153"/>
                  <a:pt x="260" y="155"/>
                </a:cubicBezTo>
                <a:cubicBezTo>
                  <a:pt x="252" y="160"/>
                  <a:pt x="246" y="163"/>
                  <a:pt x="256" y="169"/>
                </a:cubicBezTo>
                <a:cubicBezTo>
                  <a:pt x="277" y="200"/>
                  <a:pt x="329" y="204"/>
                  <a:pt x="358" y="223"/>
                </a:cubicBezTo>
                <a:cubicBezTo>
                  <a:pt x="361" y="233"/>
                  <a:pt x="354" y="234"/>
                  <a:pt x="346" y="237"/>
                </a:cubicBezTo>
                <a:cubicBezTo>
                  <a:pt x="332" y="251"/>
                  <a:pt x="318" y="254"/>
                  <a:pt x="302" y="265"/>
                </a:cubicBezTo>
                <a:cubicBezTo>
                  <a:pt x="316" y="273"/>
                  <a:pt x="321" y="274"/>
                  <a:pt x="338" y="277"/>
                </a:cubicBezTo>
                <a:cubicBezTo>
                  <a:pt x="366" y="275"/>
                  <a:pt x="386" y="277"/>
                  <a:pt x="410" y="265"/>
                </a:cubicBezTo>
                <a:cubicBezTo>
                  <a:pt x="416" y="255"/>
                  <a:pt x="419" y="236"/>
                  <a:pt x="410" y="227"/>
                </a:cubicBezTo>
                <a:cubicBezTo>
                  <a:pt x="407" y="224"/>
                  <a:pt x="398" y="219"/>
                  <a:pt x="398" y="219"/>
                </a:cubicBezTo>
                <a:cubicBezTo>
                  <a:pt x="412" y="212"/>
                  <a:pt x="408" y="211"/>
                  <a:pt x="418" y="201"/>
                </a:cubicBezTo>
                <a:cubicBezTo>
                  <a:pt x="413" y="165"/>
                  <a:pt x="361" y="156"/>
                  <a:pt x="330" y="153"/>
                </a:cubicBezTo>
                <a:cubicBezTo>
                  <a:pt x="341" y="151"/>
                  <a:pt x="360" y="141"/>
                  <a:pt x="360" y="141"/>
                </a:cubicBezTo>
                <a:cubicBezTo>
                  <a:pt x="368" y="129"/>
                  <a:pt x="353" y="127"/>
                  <a:pt x="344" y="121"/>
                </a:cubicBezTo>
                <a:cubicBezTo>
                  <a:pt x="352" y="110"/>
                  <a:pt x="363" y="109"/>
                  <a:pt x="372" y="97"/>
                </a:cubicBezTo>
                <a:cubicBezTo>
                  <a:pt x="364" y="77"/>
                  <a:pt x="345" y="66"/>
                  <a:pt x="328" y="55"/>
                </a:cubicBezTo>
                <a:cubicBezTo>
                  <a:pt x="322" y="51"/>
                  <a:pt x="308" y="49"/>
                  <a:pt x="308" y="49"/>
                </a:cubicBezTo>
                <a:cubicBezTo>
                  <a:pt x="312" y="48"/>
                  <a:pt x="321" y="47"/>
                  <a:pt x="322" y="41"/>
                </a:cubicBezTo>
                <a:cubicBezTo>
                  <a:pt x="327" y="17"/>
                  <a:pt x="280" y="7"/>
                  <a:pt x="266" y="1"/>
                </a:cubicBezTo>
                <a:cubicBezTo>
                  <a:pt x="253" y="2"/>
                  <a:pt x="240" y="0"/>
                  <a:pt x="228" y="3"/>
                </a:cubicBezTo>
                <a:cubicBezTo>
                  <a:pt x="212" y="7"/>
                  <a:pt x="228" y="37"/>
                  <a:pt x="234" y="53"/>
                </a:cubicBezTo>
                <a:cubicBezTo>
                  <a:pt x="242" y="73"/>
                  <a:pt x="273" y="88"/>
                  <a:pt x="290" y="99"/>
                </a:cubicBezTo>
                <a:cubicBezTo>
                  <a:pt x="250" y="112"/>
                  <a:pt x="204" y="111"/>
                  <a:pt x="164" y="95"/>
                </a:cubicBezTo>
                <a:cubicBezTo>
                  <a:pt x="161" y="73"/>
                  <a:pt x="164" y="59"/>
                  <a:pt x="184" y="49"/>
                </a:cubicBezTo>
                <a:cubicBezTo>
                  <a:pt x="230" y="53"/>
                  <a:pt x="251" y="47"/>
                  <a:pt x="262" y="91"/>
                </a:cubicBezTo>
                <a:cubicBezTo>
                  <a:pt x="259" y="117"/>
                  <a:pt x="260" y="110"/>
                  <a:pt x="240" y="117"/>
                </a:cubicBezTo>
                <a:cubicBezTo>
                  <a:pt x="175" y="113"/>
                  <a:pt x="171" y="113"/>
                  <a:pt x="122" y="95"/>
                </a:cubicBezTo>
                <a:cubicBezTo>
                  <a:pt x="115" y="88"/>
                  <a:pt x="106" y="71"/>
                  <a:pt x="106" y="71"/>
                </a:cubicBezTo>
                <a:cubicBezTo>
                  <a:pt x="109" y="36"/>
                  <a:pt x="120" y="27"/>
                  <a:pt x="154" y="23"/>
                </a:cubicBezTo>
                <a:cubicBezTo>
                  <a:pt x="169" y="24"/>
                  <a:pt x="185" y="23"/>
                  <a:pt x="200" y="25"/>
                </a:cubicBezTo>
                <a:cubicBezTo>
                  <a:pt x="203" y="25"/>
                  <a:pt x="193" y="26"/>
                  <a:pt x="190" y="27"/>
                </a:cubicBezTo>
                <a:cubicBezTo>
                  <a:pt x="185" y="28"/>
                  <a:pt x="181" y="30"/>
                  <a:pt x="176" y="31"/>
                </a:cubicBezTo>
                <a:cubicBezTo>
                  <a:pt x="154" y="36"/>
                  <a:pt x="131" y="38"/>
                  <a:pt x="108" y="43"/>
                </a:cubicBezTo>
                <a:cubicBezTo>
                  <a:pt x="97" y="50"/>
                  <a:pt x="91" y="59"/>
                  <a:pt x="84" y="69"/>
                </a:cubicBezTo>
                <a:cubicBezTo>
                  <a:pt x="82" y="75"/>
                  <a:pt x="76" y="80"/>
                  <a:pt x="76" y="87"/>
                </a:cubicBezTo>
                <a:cubicBezTo>
                  <a:pt x="74" y="126"/>
                  <a:pt x="109" y="158"/>
                  <a:pt x="144" y="167"/>
                </a:cubicBezTo>
                <a:cubicBezTo>
                  <a:pt x="171" y="163"/>
                  <a:pt x="167" y="138"/>
                  <a:pt x="148" y="125"/>
                </a:cubicBezTo>
                <a:cubicBezTo>
                  <a:pt x="125" y="109"/>
                  <a:pt x="97" y="105"/>
                  <a:pt x="70" y="101"/>
                </a:cubicBezTo>
                <a:cubicBezTo>
                  <a:pt x="46" y="103"/>
                  <a:pt x="43" y="99"/>
                  <a:pt x="34" y="117"/>
                </a:cubicBezTo>
                <a:cubicBezTo>
                  <a:pt x="43" y="149"/>
                  <a:pt x="58" y="177"/>
                  <a:pt x="84" y="199"/>
                </a:cubicBezTo>
                <a:cubicBezTo>
                  <a:pt x="89" y="203"/>
                  <a:pt x="127" y="226"/>
                  <a:pt x="112" y="221"/>
                </a:cubicBezTo>
                <a:cubicBezTo>
                  <a:pt x="104" y="206"/>
                  <a:pt x="93" y="199"/>
                  <a:pt x="80" y="189"/>
                </a:cubicBezTo>
                <a:cubicBezTo>
                  <a:pt x="72" y="183"/>
                  <a:pt x="52" y="177"/>
                  <a:pt x="52" y="177"/>
                </a:cubicBezTo>
                <a:cubicBezTo>
                  <a:pt x="42" y="178"/>
                  <a:pt x="27" y="172"/>
                  <a:pt x="22" y="181"/>
                </a:cubicBezTo>
                <a:cubicBezTo>
                  <a:pt x="12" y="199"/>
                  <a:pt x="39" y="226"/>
                  <a:pt x="50" y="237"/>
                </a:cubicBezTo>
                <a:cubicBezTo>
                  <a:pt x="84" y="271"/>
                  <a:pt x="149" y="294"/>
                  <a:pt x="196" y="303"/>
                </a:cubicBezTo>
                <a:cubicBezTo>
                  <a:pt x="234" y="294"/>
                  <a:pt x="258" y="280"/>
                  <a:pt x="278" y="247"/>
                </a:cubicBezTo>
                <a:cubicBezTo>
                  <a:pt x="281" y="236"/>
                  <a:pt x="286" y="228"/>
                  <a:pt x="290" y="217"/>
                </a:cubicBezTo>
                <a:cubicBezTo>
                  <a:pt x="300" y="224"/>
                  <a:pt x="305" y="233"/>
                  <a:pt x="312" y="243"/>
                </a:cubicBezTo>
                <a:cubicBezTo>
                  <a:pt x="297" y="253"/>
                  <a:pt x="279" y="247"/>
                  <a:pt x="262" y="251"/>
                </a:cubicBezTo>
                <a:cubicBezTo>
                  <a:pt x="232" y="249"/>
                  <a:pt x="204" y="243"/>
                  <a:pt x="174" y="239"/>
                </a:cubicBezTo>
                <a:cubicBezTo>
                  <a:pt x="151" y="231"/>
                  <a:pt x="165" y="270"/>
                  <a:pt x="176" y="279"/>
                </a:cubicBezTo>
                <a:cubicBezTo>
                  <a:pt x="198" y="296"/>
                  <a:pt x="224" y="298"/>
                  <a:pt x="250" y="303"/>
                </a:cubicBezTo>
                <a:cubicBezTo>
                  <a:pt x="297" y="297"/>
                  <a:pt x="308" y="278"/>
                  <a:pt x="346" y="253"/>
                </a:cubicBezTo>
                <a:cubicBezTo>
                  <a:pt x="356" y="246"/>
                  <a:pt x="376" y="231"/>
                  <a:pt x="376" y="231"/>
                </a:cubicBezTo>
                <a:cubicBezTo>
                  <a:pt x="349" y="198"/>
                  <a:pt x="322" y="174"/>
                  <a:pt x="278" y="165"/>
                </a:cubicBezTo>
                <a:cubicBezTo>
                  <a:pt x="270" y="166"/>
                  <a:pt x="262" y="166"/>
                  <a:pt x="254" y="169"/>
                </a:cubicBezTo>
                <a:cubicBezTo>
                  <a:pt x="242" y="174"/>
                  <a:pt x="258" y="202"/>
                  <a:pt x="264" y="207"/>
                </a:cubicBezTo>
                <a:cubicBezTo>
                  <a:pt x="288" y="228"/>
                  <a:pt x="323" y="240"/>
                  <a:pt x="354" y="245"/>
                </a:cubicBezTo>
                <a:cubicBezTo>
                  <a:pt x="380" y="239"/>
                  <a:pt x="379" y="233"/>
                  <a:pt x="384" y="209"/>
                </a:cubicBezTo>
                <a:cubicBezTo>
                  <a:pt x="379" y="164"/>
                  <a:pt x="334" y="157"/>
                  <a:pt x="296" y="151"/>
                </a:cubicBezTo>
                <a:cubicBezTo>
                  <a:pt x="284" y="159"/>
                  <a:pt x="294" y="169"/>
                  <a:pt x="300" y="179"/>
                </a:cubicBezTo>
                <a:cubicBezTo>
                  <a:pt x="307" y="204"/>
                  <a:pt x="337" y="244"/>
                  <a:pt x="356" y="263"/>
                </a:cubicBezTo>
                <a:cubicBezTo>
                  <a:pt x="357" y="266"/>
                  <a:pt x="355" y="276"/>
                  <a:pt x="352" y="273"/>
                </a:cubicBezTo>
                <a:cubicBezTo>
                  <a:pt x="350" y="271"/>
                  <a:pt x="354" y="269"/>
                  <a:pt x="356" y="267"/>
                </a:cubicBezTo>
                <a:cubicBezTo>
                  <a:pt x="376" y="245"/>
                  <a:pt x="370" y="250"/>
                  <a:pt x="390" y="239"/>
                </a:cubicBezTo>
                <a:cubicBezTo>
                  <a:pt x="397" y="230"/>
                  <a:pt x="407" y="223"/>
                  <a:pt x="410" y="213"/>
                </a:cubicBezTo>
                <a:cubicBezTo>
                  <a:pt x="409" y="202"/>
                  <a:pt x="410" y="190"/>
                  <a:pt x="408" y="179"/>
                </a:cubicBezTo>
                <a:cubicBezTo>
                  <a:pt x="406" y="168"/>
                  <a:pt x="395" y="160"/>
                  <a:pt x="392" y="149"/>
                </a:cubicBezTo>
                <a:cubicBezTo>
                  <a:pt x="386" y="127"/>
                  <a:pt x="379" y="109"/>
                  <a:pt x="358" y="99"/>
                </a:cubicBezTo>
                <a:cubicBezTo>
                  <a:pt x="352" y="90"/>
                  <a:pt x="357" y="94"/>
                  <a:pt x="346" y="91"/>
                </a:cubicBezTo>
                <a:cubicBezTo>
                  <a:pt x="342" y="90"/>
                  <a:pt x="334" y="87"/>
                  <a:pt x="334" y="87"/>
                </a:cubicBezTo>
                <a:cubicBezTo>
                  <a:pt x="328" y="78"/>
                  <a:pt x="328" y="69"/>
                  <a:pt x="324" y="59"/>
                </a:cubicBezTo>
                <a:cubicBezTo>
                  <a:pt x="312" y="32"/>
                  <a:pt x="288" y="21"/>
                  <a:pt x="260" y="15"/>
                </a:cubicBezTo>
                <a:cubicBezTo>
                  <a:pt x="238" y="17"/>
                  <a:pt x="236" y="10"/>
                  <a:pt x="228" y="25"/>
                </a:cubicBezTo>
                <a:cubicBezTo>
                  <a:pt x="224" y="33"/>
                  <a:pt x="224" y="42"/>
                  <a:pt x="222" y="51"/>
                </a:cubicBezTo>
                <a:cubicBezTo>
                  <a:pt x="221" y="54"/>
                  <a:pt x="220" y="61"/>
                  <a:pt x="220" y="61"/>
                </a:cubicBezTo>
                <a:cubicBezTo>
                  <a:pt x="185" y="54"/>
                  <a:pt x="156" y="43"/>
                  <a:pt x="126" y="23"/>
                </a:cubicBezTo>
                <a:cubicBezTo>
                  <a:pt x="124" y="18"/>
                  <a:pt x="118" y="14"/>
                  <a:pt x="120" y="9"/>
                </a:cubicBezTo>
                <a:cubicBezTo>
                  <a:pt x="122" y="3"/>
                  <a:pt x="138" y="1"/>
                  <a:pt x="138" y="1"/>
                </a:cubicBezTo>
                <a:cubicBezTo>
                  <a:pt x="172" y="6"/>
                  <a:pt x="205" y="29"/>
                  <a:pt x="238" y="39"/>
                </a:cubicBezTo>
                <a:cubicBezTo>
                  <a:pt x="257" y="45"/>
                  <a:pt x="276" y="46"/>
                  <a:pt x="294" y="53"/>
                </a:cubicBezTo>
                <a:cubicBezTo>
                  <a:pt x="313" y="52"/>
                  <a:pt x="327" y="51"/>
                  <a:pt x="344" y="47"/>
                </a:cubicBezTo>
                <a:cubicBezTo>
                  <a:pt x="367" y="50"/>
                  <a:pt x="386" y="63"/>
                  <a:pt x="404" y="77"/>
                </a:cubicBezTo>
                <a:cubicBezTo>
                  <a:pt x="406" y="82"/>
                  <a:pt x="411" y="87"/>
                  <a:pt x="410" y="93"/>
                </a:cubicBezTo>
                <a:cubicBezTo>
                  <a:pt x="408" y="111"/>
                  <a:pt x="375" y="122"/>
                  <a:pt x="360" y="125"/>
                </a:cubicBezTo>
                <a:cubicBezTo>
                  <a:pt x="356" y="127"/>
                  <a:pt x="349" y="127"/>
                  <a:pt x="348" y="131"/>
                </a:cubicBezTo>
                <a:cubicBezTo>
                  <a:pt x="344" y="163"/>
                  <a:pt x="409" y="160"/>
                  <a:pt x="422" y="161"/>
                </a:cubicBezTo>
                <a:cubicBezTo>
                  <a:pt x="420" y="208"/>
                  <a:pt x="424" y="216"/>
                  <a:pt x="390" y="239"/>
                </a:cubicBezTo>
                <a:cubicBezTo>
                  <a:pt x="380" y="254"/>
                  <a:pt x="395" y="276"/>
                  <a:pt x="404" y="289"/>
                </a:cubicBezTo>
                <a:cubicBezTo>
                  <a:pt x="394" y="296"/>
                  <a:pt x="377" y="306"/>
                  <a:pt x="366" y="309"/>
                </a:cubicBezTo>
                <a:cubicBezTo>
                  <a:pt x="361" y="310"/>
                  <a:pt x="350" y="313"/>
                  <a:pt x="350" y="313"/>
                </a:cubicBezTo>
                <a:cubicBezTo>
                  <a:pt x="327" y="311"/>
                  <a:pt x="323" y="309"/>
                  <a:pt x="304" y="303"/>
                </a:cubicBezTo>
                <a:cubicBezTo>
                  <a:pt x="297" y="296"/>
                  <a:pt x="290" y="290"/>
                  <a:pt x="282" y="285"/>
                </a:cubicBezTo>
                <a:cubicBezTo>
                  <a:pt x="279" y="267"/>
                  <a:pt x="278" y="239"/>
                  <a:pt x="260" y="233"/>
                </a:cubicBezTo>
                <a:cubicBezTo>
                  <a:pt x="243" y="234"/>
                  <a:pt x="240" y="231"/>
                  <a:pt x="230" y="239"/>
                </a:cubicBezTo>
                <a:cubicBezTo>
                  <a:pt x="219" y="248"/>
                  <a:pt x="214" y="272"/>
                  <a:pt x="200" y="277"/>
                </a:cubicBezTo>
                <a:cubicBezTo>
                  <a:pt x="183" y="275"/>
                  <a:pt x="165" y="272"/>
                  <a:pt x="148" y="269"/>
                </a:cubicBezTo>
                <a:cubicBezTo>
                  <a:pt x="137" y="252"/>
                  <a:pt x="128" y="277"/>
                  <a:pt x="120" y="285"/>
                </a:cubicBezTo>
                <a:cubicBezTo>
                  <a:pt x="118" y="295"/>
                  <a:pt x="120" y="302"/>
                  <a:pt x="110" y="305"/>
                </a:cubicBezTo>
                <a:cubicBezTo>
                  <a:pt x="86" y="290"/>
                  <a:pt x="53" y="288"/>
                  <a:pt x="36" y="263"/>
                </a:cubicBezTo>
                <a:cubicBezTo>
                  <a:pt x="41" y="243"/>
                  <a:pt x="64" y="248"/>
                  <a:pt x="82" y="247"/>
                </a:cubicBezTo>
                <a:cubicBezTo>
                  <a:pt x="80" y="219"/>
                  <a:pt x="77" y="206"/>
                  <a:pt x="60" y="185"/>
                </a:cubicBezTo>
                <a:cubicBezTo>
                  <a:pt x="56" y="180"/>
                  <a:pt x="51" y="175"/>
                  <a:pt x="46" y="171"/>
                </a:cubicBezTo>
                <a:cubicBezTo>
                  <a:pt x="42" y="168"/>
                  <a:pt x="34" y="163"/>
                  <a:pt x="34" y="163"/>
                </a:cubicBezTo>
                <a:cubicBezTo>
                  <a:pt x="28" y="146"/>
                  <a:pt x="19" y="137"/>
                  <a:pt x="8" y="123"/>
                </a:cubicBezTo>
                <a:cubicBezTo>
                  <a:pt x="7" y="118"/>
                  <a:pt x="0" y="116"/>
                  <a:pt x="0" y="111"/>
                </a:cubicBezTo>
                <a:cubicBezTo>
                  <a:pt x="0" y="109"/>
                  <a:pt x="11" y="105"/>
                  <a:pt x="12" y="105"/>
                </a:cubicBezTo>
                <a:cubicBezTo>
                  <a:pt x="31" y="104"/>
                  <a:pt x="51" y="104"/>
                  <a:pt x="70" y="103"/>
                </a:cubicBezTo>
                <a:cubicBezTo>
                  <a:pt x="68" y="70"/>
                  <a:pt x="65" y="82"/>
                  <a:pt x="60" y="61"/>
                </a:cubicBezTo>
                <a:cubicBezTo>
                  <a:pt x="63" y="51"/>
                  <a:pt x="70" y="53"/>
                  <a:pt x="80" y="51"/>
                </a:cubicBezTo>
                <a:cubicBezTo>
                  <a:pt x="114" y="54"/>
                  <a:pt x="102" y="54"/>
                  <a:pt x="122" y="41"/>
                </a:cubicBezTo>
                <a:cubicBezTo>
                  <a:pt x="130" y="29"/>
                  <a:pt x="143" y="24"/>
                  <a:pt x="156" y="21"/>
                </a:cubicBezTo>
                <a:cubicBezTo>
                  <a:pt x="173" y="23"/>
                  <a:pt x="176" y="24"/>
                  <a:pt x="186" y="37"/>
                </a:cubicBezTo>
                <a:cubicBezTo>
                  <a:pt x="191" y="68"/>
                  <a:pt x="205" y="74"/>
                  <a:pt x="234" y="77"/>
                </a:cubicBezTo>
                <a:cubicBezTo>
                  <a:pt x="254" y="75"/>
                  <a:pt x="278" y="77"/>
                  <a:pt x="296" y="65"/>
                </a:cubicBezTo>
                <a:cubicBezTo>
                  <a:pt x="311" y="70"/>
                  <a:pt x="342" y="117"/>
                  <a:pt x="352" y="133"/>
                </a:cubicBezTo>
                <a:cubicBezTo>
                  <a:pt x="330" y="137"/>
                  <a:pt x="308" y="139"/>
                  <a:pt x="286" y="143"/>
                </a:cubicBezTo>
                <a:cubicBezTo>
                  <a:pt x="278" y="145"/>
                  <a:pt x="262" y="147"/>
                  <a:pt x="262" y="147"/>
                </a:cubicBezTo>
                <a:cubicBezTo>
                  <a:pt x="249" y="152"/>
                  <a:pt x="243" y="158"/>
                  <a:pt x="232" y="165"/>
                </a:cubicBezTo>
                <a:cubicBezTo>
                  <a:pt x="210" y="209"/>
                  <a:pt x="254" y="209"/>
                  <a:pt x="286" y="215"/>
                </a:cubicBezTo>
                <a:cubicBezTo>
                  <a:pt x="301" y="254"/>
                  <a:pt x="255" y="260"/>
                  <a:pt x="230" y="261"/>
                </a:cubicBezTo>
                <a:cubicBezTo>
                  <a:pt x="227" y="270"/>
                  <a:pt x="219" y="301"/>
                  <a:pt x="234" y="301"/>
                </a:cubicBezTo>
              </a:path>
            </a:pathLst>
          </a:custGeom>
          <a:noFill/>
          <a:ln w="31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515" name="Freeform 107"/>
          <p:cNvSpPr>
            <a:spLocks/>
          </p:cNvSpPr>
          <p:nvPr/>
        </p:nvSpPr>
        <p:spPr bwMode="auto">
          <a:xfrm rot="-1133708">
            <a:off x="6813550" y="3789363"/>
            <a:ext cx="673100" cy="677862"/>
          </a:xfrm>
          <a:custGeom>
            <a:avLst/>
            <a:gdLst/>
            <a:ahLst/>
            <a:cxnLst>
              <a:cxn ang="0">
                <a:pos x="208" y="175"/>
              </a:cxn>
              <a:cxn ang="0">
                <a:pos x="68" y="157"/>
              </a:cxn>
              <a:cxn ang="0">
                <a:pos x="170" y="147"/>
              </a:cxn>
              <a:cxn ang="0">
                <a:pos x="230" y="185"/>
              </a:cxn>
              <a:cxn ang="0">
                <a:pos x="80" y="161"/>
              </a:cxn>
              <a:cxn ang="0">
                <a:pos x="142" y="131"/>
              </a:cxn>
              <a:cxn ang="0">
                <a:pos x="194" y="151"/>
              </a:cxn>
              <a:cxn ang="0">
                <a:pos x="264" y="131"/>
              </a:cxn>
              <a:cxn ang="0">
                <a:pos x="244" y="259"/>
              </a:cxn>
              <a:cxn ang="0">
                <a:pos x="322" y="239"/>
              </a:cxn>
              <a:cxn ang="0">
                <a:pos x="322" y="137"/>
              </a:cxn>
              <a:cxn ang="0">
                <a:pos x="258" y="109"/>
              </a:cxn>
              <a:cxn ang="0">
                <a:pos x="208" y="169"/>
              </a:cxn>
              <a:cxn ang="0">
                <a:pos x="112" y="223"/>
              </a:cxn>
              <a:cxn ang="0">
                <a:pos x="4" y="203"/>
              </a:cxn>
              <a:cxn ang="0">
                <a:pos x="74" y="75"/>
              </a:cxn>
              <a:cxn ang="0">
                <a:pos x="48" y="115"/>
              </a:cxn>
              <a:cxn ang="0">
                <a:pos x="120" y="251"/>
              </a:cxn>
              <a:cxn ang="0">
                <a:pos x="104" y="55"/>
              </a:cxn>
              <a:cxn ang="0">
                <a:pos x="316" y="101"/>
              </a:cxn>
              <a:cxn ang="0">
                <a:pos x="260" y="155"/>
              </a:cxn>
              <a:cxn ang="0">
                <a:pos x="302" y="265"/>
              </a:cxn>
              <a:cxn ang="0">
                <a:pos x="398" y="219"/>
              </a:cxn>
              <a:cxn ang="0">
                <a:pos x="344" y="121"/>
              </a:cxn>
              <a:cxn ang="0">
                <a:pos x="322" y="41"/>
              </a:cxn>
              <a:cxn ang="0">
                <a:pos x="290" y="99"/>
              </a:cxn>
              <a:cxn ang="0">
                <a:pos x="240" y="117"/>
              </a:cxn>
              <a:cxn ang="0">
                <a:pos x="200" y="25"/>
              </a:cxn>
              <a:cxn ang="0">
                <a:pos x="84" y="69"/>
              </a:cxn>
              <a:cxn ang="0">
                <a:pos x="70" y="101"/>
              </a:cxn>
              <a:cxn ang="0">
                <a:pos x="80" y="189"/>
              </a:cxn>
              <a:cxn ang="0">
                <a:pos x="196" y="303"/>
              </a:cxn>
              <a:cxn ang="0">
                <a:pos x="262" y="251"/>
              </a:cxn>
              <a:cxn ang="0">
                <a:pos x="346" y="253"/>
              </a:cxn>
              <a:cxn ang="0">
                <a:pos x="264" y="207"/>
              </a:cxn>
              <a:cxn ang="0">
                <a:pos x="300" y="179"/>
              </a:cxn>
              <a:cxn ang="0">
                <a:pos x="390" y="239"/>
              </a:cxn>
              <a:cxn ang="0">
                <a:pos x="358" y="99"/>
              </a:cxn>
              <a:cxn ang="0">
                <a:pos x="260" y="15"/>
              </a:cxn>
              <a:cxn ang="0">
                <a:pos x="126" y="23"/>
              </a:cxn>
              <a:cxn ang="0">
                <a:pos x="294" y="53"/>
              </a:cxn>
              <a:cxn ang="0">
                <a:pos x="360" y="125"/>
              </a:cxn>
              <a:cxn ang="0">
                <a:pos x="404" y="289"/>
              </a:cxn>
              <a:cxn ang="0">
                <a:pos x="282" y="285"/>
              </a:cxn>
              <a:cxn ang="0">
                <a:pos x="148" y="269"/>
              </a:cxn>
              <a:cxn ang="0">
                <a:pos x="82" y="247"/>
              </a:cxn>
              <a:cxn ang="0">
                <a:pos x="8" y="123"/>
              </a:cxn>
              <a:cxn ang="0">
                <a:pos x="60" y="61"/>
              </a:cxn>
              <a:cxn ang="0">
                <a:pos x="186" y="37"/>
              </a:cxn>
              <a:cxn ang="0">
                <a:pos x="286" y="143"/>
              </a:cxn>
              <a:cxn ang="0">
                <a:pos x="230" y="261"/>
              </a:cxn>
            </a:cxnLst>
            <a:rect l="0" t="0" r="r" b="b"/>
            <a:pathLst>
              <a:path w="424" h="313">
                <a:moveTo>
                  <a:pt x="122" y="159"/>
                </a:moveTo>
                <a:cubicBezTo>
                  <a:pt x="125" y="173"/>
                  <a:pt x="134" y="183"/>
                  <a:pt x="148" y="189"/>
                </a:cubicBezTo>
                <a:cubicBezTo>
                  <a:pt x="154" y="192"/>
                  <a:pt x="166" y="195"/>
                  <a:pt x="166" y="195"/>
                </a:cubicBezTo>
                <a:cubicBezTo>
                  <a:pt x="189" y="193"/>
                  <a:pt x="193" y="190"/>
                  <a:pt x="208" y="175"/>
                </a:cubicBezTo>
                <a:cubicBezTo>
                  <a:pt x="205" y="149"/>
                  <a:pt x="193" y="157"/>
                  <a:pt x="168" y="159"/>
                </a:cubicBezTo>
                <a:cubicBezTo>
                  <a:pt x="147" y="173"/>
                  <a:pt x="145" y="141"/>
                  <a:pt x="140" y="129"/>
                </a:cubicBezTo>
                <a:cubicBezTo>
                  <a:pt x="136" y="119"/>
                  <a:pt x="123" y="113"/>
                  <a:pt x="114" y="111"/>
                </a:cubicBezTo>
                <a:cubicBezTo>
                  <a:pt x="92" y="115"/>
                  <a:pt x="81" y="140"/>
                  <a:pt x="68" y="157"/>
                </a:cubicBezTo>
                <a:cubicBezTo>
                  <a:pt x="54" y="200"/>
                  <a:pt x="83" y="202"/>
                  <a:pt x="118" y="215"/>
                </a:cubicBezTo>
                <a:cubicBezTo>
                  <a:pt x="129" y="214"/>
                  <a:pt x="146" y="219"/>
                  <a:pt x="156" y="209"/>
                </a:cubicBezTo>
                <a:cubicBezTo>
                  <a:pt x="164" y="201"/>
                  <a:pt x="172" y="177"/>
                  <a:pt x="172" y="177"/>
                </a:cubicBezTo>
                <a:cubicBezTo>
                  <a:pt x="171" y="167"/>
                  <a:pt x="171" y="157"/>
                  <a:pt x="170" y="147"/>
                </a:cubicBezTo>
                <a:cubicBezTo>
                  <a:pt x="169" y="143"/>
                  <a:pt x="166" y="135"/>
                  <a:pt x="166" y="135"/>
                </a:cubicBezTo>
                <a:cubicBezTo>
                  <a:pt x="171" y="117"/>
                  <a:pt x="185" y="126"/>
                  <a:pt x="204" y="127"/>
                </a:cubicBezTo>
                <a:cubicBezTo>
                  <a:pt x="221" y="133"/>
                  <a:pt x="232" y="145"/>
                  <a:pt x="246" y="155"/>
                </a:cubicBezTo>
                <a:cubicBezTo>
                  <a:pt x="251" y="171"/>
                  <a:pt x="244" y="176"/>
                  <a:pt x="230" y="185"/>
                </a:cubicBezTo>
                <a:cubicBezTo>
                  <a:pt x="226" y="188"/>
                  <a:pt x="218" y="193"/>
                  <a:pt x="218" y="193"/>
                </a:cubicBezTo>
                <a:cubicBezTo>
                  <a:pt x="189" y="190"/>
                  <a:pt x="177" y="177"/>
                  <a:pt x="154" y="161"/>
                </a:cubicBezTo>
                <a:cubicBezTo>
                  <a:pt x="147" y="148"/>
                  <a:pt x="143" y="132"/>
                  <a:pt x="128" y="127"/>
                </a:cubicBezTo>
                <a:cubicBezTo>
                  <a:pt x="86" y="132"/>
                  <a:pt x="91" y="128"/>
                  <a:pt x="80" y="161"/>
                </a:cubicBezTo>
                <a:cubicBezTo>
                  <a:pt x="85" y="192"/>
                  <a:pt x="111" y="200"/>
                  <a:pt x="130" y="219"/>
                </a:cubicBezTo>
                <a:cubicBezTo>
                  <a:pt x="172" y="216"/>
                  <a:pt x="143" y="216"/>
                  <a:pt x="170" y="207"/>
                </a:cubicBezTo>
                <a:cubicBezTo>
                  <a:pt x="176" y="194"/>
                  <a:pt x="180" y="181"/>
                  <a:pt x="166" y="171"/>
                </a:cubicBezTo>
                <a:cubicBezTo>
                  <a:pt x="157" y="156"/>
                  <a:pt x="146" y="148"/>
                  <a:pt x="142" y="131"/>
                </a:cubicBezTo>
                <a:cubicBezTo>
                  <a:pt x="143" y="118"/>
                  <a:pt x="142" y="104"/>
                  <a:pt x="144" y="91"/>
                </a:cubicBezTo>
                <a:cubicBezTo>
                  <a:pt x="145" y="82"/>
                  <a:pt x="168" y="77"/>
                  <a:pt x="168" y="77"/>
                </a:cubicBezTo>
                <a:cubicBezTo>
                  <a:pt x="199" y="79"/>
                  <a:pt x="213" y="76"/>
                  <a:pt x="234" y="97"/>
                </a:cubicBezTo>
                <a:cubicBezTo>
                  <a:pt x="242" y="120"/>
                  <a:pt x="205" y="134"/>
                  <a:pt x="194" y="151"/>
                </a:cubicBezTo>
                <a:cubicBezTo>
                  <a:pt x="197" y="168"/>
                  <a:pt x="207" y="174"/>
                  <a:pt x="224" y="177"/>
                </a:cubicBezTo>
                <a:cubicBezTo>
                  <a:pt x="258" y="196"/>
                  <a:pt x="291" y="210"/>
                  <a:pt x="330" y="213"/>
                </a:cubicBezTo>
                <a:cubicBezTo>
                  <a:pt x="353" y="205"/>
                  <a:pt x="338" y="190"/>
                  <a:pt x="326" y="177"/>
                </a:cubicBezTo>
                <a:cubicBezTo>
                  <a:pt x="310" y="160"/>
                  <a:pt x="288" y="137"/>
                  <a:pt x="264" y="131"/>
                </a:cubicBezTo>
                <a:cubicBezTo>
                  <a:pt x="220" y="121"/>
                  <a:pt x="252" y="131"/>
                  <a:pt x="234" y="125"/>
                </a:cubicBezTo>
                <a:cubicBezTo>
                  <a:pt x="221" y="145"/>
                  <a:pt x="230" y="157"/>
                  <a:pt x="242" y="175"/>
                </a:cubicBezTo>
                <a:cubicBezTo>
                  <a:pt x="234" y="188"/>
                  <a:pt x="217" y="192"/>
                  <a:pt x="208" y="205"/>
                </a:cubicBezTo>
                <a:cubicBezTo>
                  <a:pt x="220" y="221"/>
                  <a:pt x="238" y="240"/>
                  <a:pt x="244" y="259"/>
                </a:cubicBezTo>
                <a:cubicBezTo>
                  <a:pt x="240" y="277"/>
                  <a:pt x="236" y="273"/>
                  <a:pt x="218" y="271"/>
                </a:cubicBezTo>
                <a:cubicBezTo>
                  <a:pt x="205" y="266"/>
                  <a:pt x="194" y="256"/>
                  <a:pt x="186" y="245"/>
                </a:cubicBezTo>
                <a:cubicBezTo>
                  <a:pt x="182" y="232"/>
                  <a:pt x="233" y="244"/>
                  <a:pt x="244" y="245"/>
                </a:cubicBezTo>
                <a:cubicBezTo>
                  <a:pt x="267" y="251"/>
                  <a:pt x="308" y="266"/>
                  <a:pt x="322" y="239"/>
                </a:cubicBezTo>
                <a:cubicBezTo>
                  <a:pt x="319" y="219"/>
                  <a:pt x="320" y="201"/>
                  <a:pt x="302" y="189"/>
                </a:cubicBezTo>
                <a:cubicBezTo>
                  <a:pt x="294" y="177"/>
                  <a:pt x="278" y="168"/>
                  <a:pt x="264" y="163"/>
                </a:cubicBezTo>
                <a:cubicBezTo>
                  <a:pt x="276" y="157"/>
                  <a:pt x="287" y="154"/>
                  <a:pt x="300" y="151"/>
                </a:cubicBezTo>
                <a:cubicBezTo>
                  <a:pt x="309" y="147"/>
                  <a:pt x="316" y="145"/>
                  <a:pt x="322" y="137"/>
                </a:cubicBezTo>
                <a:cubicBezTo>
                  <a:pt x="314" y="107"/>
                  <a:pt x="290" y="96"/>
                  <a:pt x="262" y="87"/>
                </a:cubicBezTo>
                <a:cubicBezTo>
                  <a:pt x="258" y="88"/>
                  <a:pt x="252" y="86"/>
                  <a:pt x="250" y="89"/>
                </a:cubicBezTo>
                <a:cubicBezTo>
                  <a:pt x="239" y="104"/>
                  <a:pt x="266" y="103"/>
                  <a:pt x="266" y="111"/>
                </a:cubicBezTo>
                <a:cubicBezTo>
                  <a:pt x="266" y="114"/>
                  <a:pt x="261" y="110"/>
                  <a:pt x="258" y="109"/>
                </a:cubicBezTo>
                <a:cubicBezTo>
                  <a:pt x="246" y="105"/>
                  <a:pt x="243" y="103"/>
                  <a:pt x="230" y="101"/>
                </a:cubicBezTo>
                <a:cubicBezTo>
                  <a:pt x="208" y="97"/>
                  <a:pt x="186" y="96"/>
                  <a:pt x="164" y="93"/>
                </a:cubicBezTo>
                <a:cubicBezTo>
                  <a:pt x="146" y="97"/>
                  <a:pt x="156" y="105"/>
                  <a:pt x="164" y="115"/>
                </a:cubicBezTo>
                <a:cubicBezTo>
                  <a:pt x="178" y="133"/>
                  <a:pt x="195" y="150"/>
                  <a:pt x="208" y="169"/>
                </a:cubicBezTo>
                <a:cubicBezTo>
                  <a:pt x="191" y="171"/>
                  <a:pt x="162" y="159"/>
                  <a:pt x="162" y="181"/>
                </a:cubicBezTo>
                <a:cubicBezTo>
                  <a:pt x="162" y="205"/>
                  <a:pt x="192" y="226"/>
                  <a:pt x="210" y="239"/>
                </a:cubicBezTo>
                <a:cubicBezTo>
                  <a:pt x="217" y="244"/>
                  <a:pt x="230" y="255"/>
                  <a:pt x="230" y="255"/>
                </a:cubicBezTo>
                <a:cubicBezTo>
                  <a:pt x="185" y="266"/>
                  <a:pt x="146" y="250"/>
                  <a:pt x="112" y="223"/>
                </a:cubicBezTo>
                <a:cubicBezTo>
                  <a:pt x="105" y="234"/>
                  <a:pt x="112" y="246"/>
                  <a:pt x="116" y="257"/>
                </a:cubicBezTo>
                <a:cubicBezTo>
                  <a:pt x="112" y="272"/>
                  <a:pt x="116" y="267"/>
                  <a:pt x="92" y="257"/>
                </a:cubicBezTo>
                <a:cubicBezTo>
                  <a:pt x="70" y="247"/>
                  <a:pt x="49" y="235"/>
                  <a:pt x="26" y="229"/>
                </a:cubicBezTo>
                <a:cubicBezTo>
                  <a:pt x="15" y="221"/>
                  <a:pt x="7" y="217"/>
                  <a:pt x="4" y="203"/>
                </a:cubicBezTo>
                <a:cubicBezTo>
                  <a:pt x="11" y="163"/>
                  <a:pt x="79" y="165"/>
                  <a:pt x="108" y="163"/>
                </a:cubicBezTo>
                <a:cubicBezTo>
                  <a:pt x="105" y="147"/>
                  <a:pt x="90" y="124"/>
                  <a:pt x="76" y="115"/>
                </a:cubicBezTo>
                <a:cubicBezTo>
                  <a:pt x="67" y="98"/>
                  <a:pt x="94" y="102"/>
                  <a:pt x="106" y="101"/>
                </a:cubicBezTo>
                <a:cubicBezTo>
                  <a:pt x="111" y="86"/>
                  <a:pt x="86" y="79"/>
                  <a:pt x="74" y="75"/>
                </a:cubicBezTo>
                <a:cubicBezTo>
                  <a:pt x="68" y="73"/>
                  <a:pt x="62" y="71"/>
                  <a:pt x="56" y="69"/>
                </a:cubicBezTo>
                <a:cubicBezTo>
                  <a:pt x="54" y="68"/>
                  <a:pt x="50" y="67"/>
                  <a:pt x="50" y="67"/>
                </a:cubicBezTo>
                <a:cubicBezTo>
                  <a:pt x="42" y="88"/>
                  <a:pt x="59" y="92"/>
                  <a:pt x="72" y="105"/>
                </a:cubicBezTo>
                <a:cubicBezTo>
                  <a:pt x="62" y="107"/>
                  <a:pt x="57" y="110"/>
                  <a:pt x="48" y="115"/>
                </a:cubicBezTo>
                <a:cubicBezTo>
                  <a:pt x="55" y="142"/>
                  <a:pt x="74" y="143"/>
                  <a:pt x="92" y="161"/>
                </a:cubicBezTo>
                <a:cubicBezTo>
                  <a:pt x="81" y="168"/>
                  <a:pt x="67" y="167"/>
                  <a:pt x="56" y="175"/>
                </a:cubicBezTo>
                <a:cubicBezTo>
                  <a:pt x="48" y="199"/>
                  <a:pt x="100" y="220"/>
                  <a:pt x="120" y="227"/>
                </a:cubicBezTo>
                <a:cubicBezTo>
                  <a:pt x="111" y="236"/>
                  <a:pt x="104" y="247"/>
                  <a:pt x="120" y="251"/>
                </a:cubicBezTo>
                <a:cubicBezTo>
                  <a:pt x="154" y="243"/>
                  <a:pt x="150" y="241"/>
                  <a:pt x="174" y="227"/>
                </a:cubicBezTo>
                <a:cubicBezTo>
                  <a:pt x="199" y="193"/>
                  <a:pt x="136" y="154"/>
                  <a:pt x="126" y="123"/>
                </a:cubicBezTo>
                <a:cubicBezTo>
                  <a:pt x="129" y="115"/>
                  <a:pt x="134" y="110"/>
                  <a:pt x="136" y="101"/>
                </a:cubicBezTo>
                <a:cubicBezTo>
                  <a:pt x="133" y="78"/>
                  <a:pt x="119" y="70"/>
                  <a:pt x="104" y="55"/>
                </a:cubicBezTo>
                <a:cubicBezTo>
                  <a:pt x="121" y="42"/>
                  <a:pt x="151" y="42"/>
                  <a:pt x="172" y="39"/>
                </a:cubicBezTo>
                <a:cubicBezTo>
                  <a:pt x="182" y="40"/>
                  <a:pt x="221" y="40"/>
                  <a:pt x="238" y="47"/>
                </a:cubicBezTo>
                <a:cubicBezTo>
                  <a:pt x="273" y="61"/>
                  <a:pt x="307" y="84"/>
                  <a:pt x="344" y="93"/>
                </a:cubicBezTo>
                <a:cubicBezTo>
                  <a:pt x="334" y="95"/>
                  <a:pt x="324" y="95"/>
                  <a:pt x="316" y="101"/>
                </a:cubicBezTo>
                <a:cubicBezTo>
                  <a:pt x="310" y="105"/>
                  <a:pt x="300" y="113"/>
                  <a:pt x="300" y="113"/>
                </a:cubicBezTo>
                <a:cubicBezTo>
                  <a:pt x="307" y="128"/>
                  <a:pt x="310" y="131"/>
                  <a:pt x="326" y="135"/>
                </a:cubicBezTo>
                <a:cubicBezTo>
                  <a:pt x="329" y="137"/>
                  <a:pt x="337" y="139"/>
                  <a:pt x="334" y="141"/>
                </a:cubicBezTo>
                <a:cubicBezTo>
                  <a:pt x="325" y="147"/>
                  <a:pt x="271" y="153"/>
                  <a:pt x="260" y="155"/>
                </a:cubicBezTo>
                <a:cubicBezTo>
                  <a:pt x="252" y="160"/>
                  <a:pt x="246" y="163"/>
                  <a:pt x="256" y="169"/>
                </a:cubicBezTo>
                <a:cubicBezTo>
                  <a:pt x="277" y="200"/>
                  <a:pt x="329" y="204"/>
                  <a:pt x="358" y="223"/>
                </a:cubicBezTo>
                <a:cubicBezTo>
                  <a:pt x="361" y="233"/>
                  <a:pt x="354" y="234"/>
                  <a:pt x="346" y="237"/>
                </a:cubicBezTo>
                <a:cubicBezTo>
                  <a:pt x="332" y="251"/>
                  <a:pt x="318" y="254"/>
                  <a:pt x="302" y="265"/>
                </a:cubicBezTo>
                <a:cubicBezTo>
                  <a:pt x="316" y="273"/>
                  <a:pt x="321" y="274"/>
                  <a:pt x="338" y="277"/>
                </a:cubicBezTo>
                <a:cubicBezTo>
                  <a:pt x="366" y="275"/>
                  <a:pt x="386" y="277"/>
                  <a:pt x="410" y="265"/>
                </a:cubicBezTo>
                <a:cubicBezTo>
                  <a:pt x="416" y="255"/>
                  <a:pt x="419" y="236"/>
                  <a:pt x="410" y="227"/>
                </a:cubicBezTo>
                <a:cubicBezTo>
                  <a:pt x="407" y="224"/>
                  <a:pt x="398" y="219"/>
                  <a:pt x="398" y="219"/>
                </a:cubicBezTo>
                <a:cubicBezTo>
                  <a:pt x="412" y="212"/>
                  <a:pt x="408" y="211"/>
                  <a:pt x="418" y="201"/>
                </a:cubicBezTo>
                <a:cubicBezTo>
                  <a:pt x="413" y="165"/>
                  <a:pt x="361" y="156"/>
                  <a:pt x="330" y="153"/>
                </a:cubicBezTo>
                <a:cubicBezTo>
                  <a:pt x="341" y="151"/>
                  <a:pt x="360" y="141"/>
                  <a:pt x="360" y="141"/>
                </a:cubicBezTo>
                <a:cubicBezTo>
                  <a:pt x="368" y="129"/>
                  <a:pt x="353" y="127"/>
                  <a:pt x="344" y="121"/>
                </a:cubicBezTo>
                <a:cubicBezTo>
                  <a:pt x="352" y="110"/>
                  <a:pt x="363" y="109"/>
                  <a:pt x="372" y="97"/>
                </a:cubicBezTo>
                <a:cubicBezTo>
                  <a:pt x="364" y="77"/>
                  <a:pt x="345" y="66"/>
                  <a:pt x="328" y="55"/>
                </a:cubicBezTo>
                <a:cubicBezTo>
                  <a:pt x="322" y="51"/>
                  <a:pt x="308" y="49"/>
                  <a:pt x="308" y="49"/>
                </a:cubicBezTo>
                <a:cubicBezTo>
                  <a:pt x="312" y="48"/>
                  <a:pt x="321" y="47"/>
                  <a:pt x="322" y="41"/>
                </a:cubicBezTo>
                <a:cubicBezTo>
                  <a:pt x="327" y="17"/>
                  <a:pt x="280" y="7"/>
                  <a:pt x="266" y="1"/>
                </a:cubicBezTo>
                <a:cubicBezTo>
                  <a:pt x="253" y="2"/>
                  <a:pt x="240" y="0"/>
                  <a:pt x="228" y="3"/>
                </a:cubicBezTo>
                <a:cubicBezTo>
                  <a:pt x="212" y="7"/>
                  <a:pt x="228" y="37"/>
                  <a:pt x="234" y="53"/>
                </a:cubicBezTo>
                <a:cubicBezTo>
                  <a:pt x="242" y="73"/>
                  <a:pt x="273" y="88"/>
                  <a:pt x="290" y="99"/>
                </a:cubicBezTo>
                <a:cubicBezTo>
                  <a:pt x="250" y="112"/>
                  <a:pt x="204" y="111"/>
                  <a:pt x="164" y="95"/>
                </a:cubicBezTo>
                <a:cubicBezTo>
                  <a:pt x="161" y="73"/>
                  <a:pt x="164" y="59"/>
                  <a:pt x="184" y="49"/>
                </a:cubicBezTo>
                <a:cubicBezTo>
                  <a:pt x="230" y="53"/>
                  <a:pt x="251" y="47"/>
                  <a:pt x="262" y="91"/>
                </a:cubicBezTo>
                <a:cubicBezTo>
                  <a:pt x="259" y="117"/>
                  <a:pt x="260" y="110"/>
                  <a:pt x="240" y="117"/>
                </a:cubicBezTo>
                <a:cubicBezTo>
                  <a:pt x="175" y="113"/>
                  <a:pt x="171" y="113"/>
                  <a:pt x="122" y="95"/>
                </a:cubicBezTo>
                <a:cubicBezTo>
                  <a:pt x="115" y="88"/>
                  <a:pt x="106" y="71"/>
                  <a:pt x="106" y="71"/>
                </a:cubicBezTo>
                <a:cubicBezTo>
                  <a:pt x="109" y="36"/>
                  <a:pt x="120" y="27"/>
                  <a:pt x="154" y="23"/>
                </a:cubicBezTo>
                <a:cubicBezTo>
                  <a:pt x="169" y="24"/>
                  <a:pt x="185" y="23"/>
                  <a:pt x="200" y="25"/>
                </a:cubicBezTo>
                <a:cubicBezTo>
                  <a:pt x="203" y="25"/>
                  <a:pt x="193" y="26"/>
                  <a:pt x="190" y="27"/>
                </a:cubicBezTo>
                <a:cubicBezTo>
                  <a:pt x="185" y="28"/>
                  <a:pt x="181" y="30"/>
                  <a:pt x="176" y="31"/>
                </a:cubicBezTo>
                <a:cubicBezTo>
                  <a:pt x="154" y="36"/>
                  <a:pt x="131" y="38"/>
                  <a:pt x="108" y="43"/>
                </a:cubicBezTo>
                <a:cubicBezTo>
                  <a:pt x="97" y="50"/>
                  <a:pt x="91" y="59"/>
                  <a:pt x="84" y="69"/>
                </a:cubicBezTo>
                <a:cubicBezTo>
                  <a:pt x="82" y="75"/>
                  <a:pt x="76" y="80"/>
                  <a:pt x="76" y="87"/>
                </a:cubicBezTo>
                <a:cubicBezTo>
                  <a:pt x="74" y="126"/>
                  <a:pt x="109" y="158"/>
                  <a:pt x="144" y="167"/>
                </a:cubicBezTo>
                <a:cubicBezTo>
                  <a:pt x="171" y="163"/>
                  <a:pt x="167" y="138"/>
                  <a:pt x="148" y="125"/>
                </a:cubicBezTo>
                <a:cubicBezTo>
                  <a:pt x="125" y="109"/>
                  <a:pt x="97" y="105"/>
                  <a:pt x="70" y="101"/>
                </a:cubicBezTo>
                <a:cubicBezTo>
                  <a:pt x="46" y="103"/>
                  <a:pt x="43" y="99"/>
                  <a:pt x="34" y="117"/>
                </a:cubicBezTo>
                <a:cubicBezTo>
                  <a:pt x="43" y="149"/>
                  <a:pt x="58" y="177"/>
                  <a:pt x="84" y="199"/>
                </a:cubicBezTo>
                <a:cubicBezTo>
                  <a:pt x="89" y="203"/>
                  <a:pt x="127" y="226"/>
                  <a:pt x="112" y="221"/>
                </a:cubicBezTo>
                <a:cubicBezTo>
                  <a:pt x="104" y="206"/>
                  <a:pt x="93" y="199"/>
                  <a:pt x="80" y="189"/>
                </a:cubicBezTo>
                <a:cubicBezTo>
                  <a:pt x="72" y="183"/>
                  <a:pt x="52" y="177"/>
                  <a:pt x="52" y="177"/>
                </a:cubicBezTo>
                <a:cubicBezTo>
                  <a:pt x="42" y="178"/>
                  <a:pt x="27" y="172"/>
                  <a:pt x="22" y="181"/>
                </a:cubicBezTo>
                <a:cubicBezTo>
                  <a:pt x="12" y="199"/>
                  <a:pt x="39" y="226"/>
                  <a:pt x="50" y="237"/>
                </a:cubicBezTo>
                <a:cubicBezTo>
                  <a:pt x="84" y="271"/>
                  <a:pt x="149" y="294"/>
                  <a:pt x="196" y="303"/>
                </a:cubicBezTo>
                <a:cubicBezTo>
                  <a:pt x="234" y="294"/>
                  <a:pt x="258" y="280"/>
                  <a:pt x="278" y="247"/>
                </a:cubicBezTo>
                <a:cubicBezTo>
                  <a:pt x="281" y="236"/>
                  <a:pt x="286" y="228"/>
                  <a:pt x="290" y="217"/>
                </a:cubicBezTo>
                <a:cubicBezTo>
                  <a:pt x="300" y="224"/>
                  <a:pt x="305" y="233"/>
                  <a:pt x="312" y="243"/>
                </a:cubicBezTo>
                <a:cubicBezTo>
                  <a:pt x="297" y="253"/>
                  <a:pt x="279" y="247"/>
                  <a:pt x="262" y="251"/>
                </a:cubicBezTo>
                <a:cubicBezTo>
                  <a:pt x="232" y="249"/>
                  <a:pt x="204" y="243"/>
                  <a:pt x="174" y="239"/>
                </a:cubicBezTo>
                <a:cubicBezTo>
                  <a:pt x="151" y="231"/>
                  <a:pt x="165" y="270"/>
                  <a:pt x="176" y="279"/>
                </a:cubicBezTo>
                <a:cubicBezTo>
                  <a:pt x="198" y="296"/>
                  <a:pt x="224" y="298"/>
                  <a:pt x="250" y="303"/>
                </a:cubicBezTo>
                <a:cubicBezTo>
                  <a:pt x="297" y="297"/>
                  <a:pt x="308" y="278"/>
                  <a:pt x="346" y="253"/>
                </a:cubicBezTo>
                <a:cubicBezTo>
                  <a:pt x="356" y="246"/>
                  <a:pt x="376" y="231"/>
                  <a:pt x="376" y="231"/>
                </a:cubicBezTo>
                <a:cubicBezTo>
                  <a:pt x="349" y="198"/>
                  <a:pt x="322" y="174"/>
                  <a:pt x="278" y="165"/>
                </a:cubicBezTo>
                <a:cubicBezTo>
                  <a:pt x="270" y="166"/>
                  <a:pt x="262" y="166"/>
                  <a:pt x="254" y="169"/>
                </a:cubicBezTo>
                <a:cubicBezTo>
                  <a:pt x="242" y="174"/>
                  <a:pt x="258" y="202"/>
                  <a:pt x="264" y="207"/>
                </a:cubicBezTo>
                <a:cubicBezTo>
                  <a:pt x="288" y="228"/>
                  <a:pt x="323" y="240"/>
                  <a:pt x="354" y="245"/>
                </a:cubicBezTo>
                <a:cubicBezTo>
                  <a:pt x="380" y="239"/>
                  <a:pt x="379" y="233"/>
                  <a:pt x="384" y="209"/>
                </a:cubicBezTo>
                <a:cubicBezTo>
                  <a:pt x="379" y="164"/>
                  <a:pt x="334" y="157"/>
                  <a:pt x="296" y="151"/>
                </a:cubicBezTo>
                <a:cubicBezTo>
                  <a:pt x="284" y="159"/>
                  <a:pt x="294" y="169"/>
                  <a:pt x="300" y="179"/>
                </a:cubicBezTo>
                <a:cubicBezTo>
                  <a:pt x="307" y="204"/>
                  <a:pt x="337" y="244"/>
                  <a:pt x="356" y="263"/>
                </a:cubicBezTo>
                <a:cubicBezTo>
                  <a:pt x="357" y="266"/>
                  <a:pt x="355" y="276"/>
                  <a:pt x="352" y="273"/>
                </a:cubicBezTo>
                <a:cubicBezTo>
                  <a:pt x="350" y="271"/>
                  <a:pt x="354" y="269"/>
                  <a:pt x="356" y="267"/>
                </a:cubicBezTo>
                <a:cubicBezTo>
                  <a:pt x="376" y="245"/>
                  <a:pt x="370" y="250"/>
                  <a:pt x="390" y="239"/>
                </a:cubicBezTo>
                <a:cubicBezTo>
                  <a:pt x="397" y="230"/>
                  <a:pt x="407" y="223"/>
                  <a:pt x="410" y="213"/>
                </a:cubicBezTo>
                <a:cubicBezTo>
                  <a:pt x="409" y="202"/>
                  <a:pt x="410" y="190"/>
                  <a:pt x="408" y="179"/>
                </a:cubicBezTo>
                <a:cubicBezTo>
                  <a:pt x="406" y="168"/>
                  <a:pt x="395" y="160"/>
                  <a:pt x="392" y="149"/>
                </a:cubicBezTo>
                <a:cubicBezTo>
                  <a:pt x="386" y="127"/>
                  <a:pt x="379" y="109"/>
                  <a:pt x="358" y="99"/>
                </a:cubicBezTo>
                <a:cubicBezTo>
                  <a:pt x="352" y="90"/>
                  <a:pt x="357" y="94"/>
                  <a:pt x="346" y="91"/>
                </a:cubicBezTo>
                <a:cubicBezTo>
                  <a:pt x="342" y="90"/>
                  <a:pt x="334" y="87"/>
                  <a:pt x="334" y="87"/>
                </a:cubicBezTo>
                <a:cubicBezTo>
                  <a:pt x="328" y="78"/>
                  <a:pt x="328" y="69"/>
                  <a:pt x="324" y="59"/>
                </a:cubicBezTo>
                <a:cubicBezTo>
                  <a:pt x="312" y="32"/>
                  <a:pt x="288" y="21"/>
                  <a:pt x="260" y="15"/>
                </a:cubicBezTo>
                <a:cubicBezTo>
                  <a:pt x="238" y="17"/>
                  <a:pt x="236" y="10"/>
                  <a:pt x="228" y="25"/>
                </a:cubicBezTo>
                <a:cubicBezTo>
                  <a:pt x="224" y="33"/>
                  <a:pt x="224" y="42"/>
                  <a:pt x="222" y="51"/>
                </a:cubicBezTo>
                <a:cubicBezTo>
                  <a:pt x="221" y="54"/>
                  <a:pt x="220" y="61"/>
                  <a:pt x="220" y="61"/>
                </a:cubicBezTo>
                <a:cubicBezTo>
                  <a:pt x="185" y="54"/>
                  <a:pt x="156" y="43"/>
                  <a:pt x="126" y="23"/>
                </a:cubicBezTo>
                <a:cubicBezTo>
                  <a:pt x="124" y="18"/>
                  <a:pt x="118" y="14"/>
                  <a:pt x="120" y="9"/>
                </a:cubicBezTo>
                <a:cubicBezTo>
                  <a:pt x="122" y="3"/>
                  <a:pt x="138" y="1"/>
                  <a:pt x="138" y="1"/>
                </a:cubicBezTo>
                <a:cubicBezTo>
                  <a:pt x="172" y="6"/>
                  <a:pt x="205" y="29"/>
                  <a:pt x="238" y="39"/>
                </a:cubicBezTo>
                <a:cubicBezTo>
                  <a:pt x="257" y="45"/>
                  <a:pt x="276" y="46"/>
                  <a:pt x="294" y="53"/>
                </a:cubicBezTo>
                <a:cubicBezTo>
                  <a:pt x="313" y="52"/>
                  <a:pt x="327" y="51"/>
                  <a:pt x="344" y="47"/>
                </a:cubicBezTo>
                <a:cubicBezTo>
                  <a:pt x="367" y="50"/>
                  <a:pt x="386" y="63"/>
                  <a:pt x="404" y="77"/>
                </a:cubicBezTo>
                <a:cubicBezTo>
                  <a:pt x="406" y="82"/>
                  <a:pt x="411" y="87"/>
                  <a:pt x="410" y="93"/>
                </a:cubicBezTo>
                <a:cubicBezTo>
                  <a:pt x="408" y="111"/>
                  <a:pt x="375" y="122"/>
                  <a:pt x="360" y="125"/>
                </a:cubicBezTo>
                <a:cubicBezTo>
                  <a:pt x="356" y="127"/>
                  <a:pt x="349" y="127"/>
                  <a:pt x="348" y="131"/>
                </a:cubicBezTo>
                <a:cubicBezTo>
                  <a:pt x="344" y="163"/>
                  <a:pt x="409" y="160"/>
                  <a:pt x="422" y="161"/>
                </a:cubicBezTo>
                <a:cubicBezTo>
                  <a:pt x="420" y="208"/>
                  <a:pt x="424" y="216"/>
                  <a:pt x="390" y="239"/>
                </a:cubicBezTo>
                <a:cubicBezTo>
                  <a:pt x="380" y="254"/>
                  <a:pt x="395" y="276"/>
                  <a:pt x="404" y="289"/>
                </a:cubicBezTo>
                <a:cubicBezTo>
                  <a:pt x="394" y="296"/>
                  <a:pt x="377" y="306"/>
                  <a:pt x="366" y="309"/>
                </a:cubicBezTo>
                <a:cubicBezTo>
                  <a:pt x="361" y="310"/>
                  <a:pt x="350" y="313"/>
                  <a:pt x="350" y="313"/>
                </a:cubicBezTo>
                <a:cubicBezTo>
                  <a:pt x="327" y="311"/>
                  <a:pt x="323" y="309"/>
                  <a:pt x="304" y="303"/>
                </a:cubicBezTo>
                <a:cubicBezTo>
                  <a:pt x="297" y="296"/>
                  <a:pt x="290" y="290"/>
                  <a:pt x="282" y="285"/>
                </a:cubicBezTo>
                <a:cubicBezTo>
                  <a:pt x="279" y="267"/>
                  <a:pt x="278" y="239"/>
                  <a:pt x="260" y="233"/>
                </a:cubicBezTo>
                <a:cubicBezTo>
                  <a:pt x="243" y="234"/>
                  <a:pt x="240" y="231"/>
                  <a:pt x="230" y="239"/>
                </a:cubicBezTo>
                <a:cubicBezTo>
                  <a:pt x="219" y="248"/>
                  <a:pt x="214" y="272"/>
                  <a:pt x="200" y="277"/>
                </a:cubicBezTo>
                <a:cubicBezTo>
                  <a:pt x="183" y="275"/>
                  <a:pt x="165" y="272"/>
                  <a:pt x="148" y="269"/>
                </a:cubicBezTo>
                <a:cubicBezTo>
                  <a:pt x="137" y="252"/>
                  <a:pt x="128" y="277"/>
                  <a:pt x="120" y="285"/>
                </a:cubicBezTo>
                <a:cubicBezTo>
                  <a:pt x="118" y="295"/>
                  <a:pt x="120" y="302"/>
                  <a:pt x="110" y="305"/>
                </a:cubicBezTo>
                <a:cubicBezTo>
                  <a:pt x="86" y="290"/>
                  <a:pt x="53" y="288"/>
                  <a:pt x="36" y="263"/>
                </a:cubicBezTo>
                <a:cubicBezTo>
                  <a:pt x="41" y="243"/>
                  <a:pt x="64" y="248"/>
                  <a:pt x="82" y="247"/>
                </a:cubicBezTo>
                <a:cubicBezTo>
                  <a:pt x="80" y="219"/>
                  <a:pt x="77" y="206"/>
                  <a:pt x="60" y="185"/>
                </a:cubicBezTo>
                <a:cubicBezTo>
                  <a:pt x="56" y="180"/>
                  <a:pt x="51" y="175"/>
                  <a:pt x="46" y="171"/>
                </a:cubicBezTo>
                <a:cubicBezTo>
                  <a:pt x="42" y="168"/>
                  <a:pt x="34" y="163"/>
                  <a:pt x="34" y="163"/>
                </a:cubicBezTo>
                <a:cubicBezTo>
                  <a:pt x="28" y="146"/>
                  <a:pt x="19" y="137"/>
                  <a:pt x="8" y="123"/>
                </a:cubicBezTo>
                <a:cubicBezTo>
                  <a:pt x="7" y="118"/>
                  <a:pt x="0" y="116"/>
                  <a:pt x="0" y="111"/>
                </a:cubicBezTo>
                <a:cubicBezTo>
                  <a:pt x="0" y="109"/>
                  <a:pt x="11" y="105"/>
                  <a:pt x="12" y="105"/>
                </a:cubicBezTo>
                <a:cubicBezTo>
                  <a:pt x="31" y="104"/>
                  <a:pt x="51" y="104"/>
                  <a:pt x="70" y="103"/>
                </a:cubicBezTo>
                <a:cubicBezTo>
                  <a:pt x="68" y="70"/>
                  <a:pt x="65" y="82"/>
                  <a:pt x="60" y="61"/>
                </a:cubicBezTo>
                <a:cubicBezTo>
                  <a:pt x="63" y="51"/>
                  <a:pt x="70" y="53"/>
                  <a:pt x="80" y="51"/>
                </a:cubicBezTo>
                <a:cubicBezTo>
                  <a:pt x="114" y="54"/>
                  <a:pt x="102" y="54"/>
                  <a:pt x="122" y="41"/>
                </a:cubicBezTo>
                <a:cubicBezTo>
                  <a:pt x="130" y="29"/>
                  <a:pt x="143" y="24"/>
                  <a:pt x="156" y="21"/>
                </a:cubicBezTo>
                <a:cubicBezTo>
                  <a:pt x="173" y="23"/>
                  <a:pt x="176" y="24"/>
                  <a:pt x="186" y="37"/>
                </a:cubicBezTo>
                <a:cubicBezTo>
                  <a:pt x="191" y="68"/>
                  <a:pt x="205" y="74"/>
                  <a:pt x="234" y="77"/>
                </a:cubicBezTo>
                <a:cubicBezTo>
                  <a:pt x="254" y="75"/>
                  <a:pt x="278" y="77"/>
                  <a:pt x="296" y="65"/>
                </a:cubicBezTo>
                <a:cubicBezTo>
                  <a:pt x="311" y="70"/>
                  <a:pt x="342" y="117"/>
                  <a:pt x="352" y="133"/>
                </a:cubicBezTo>
                <a:cubicBezTo>
                  <a:pt x="330" y="137"/>
                  <a:pt x="308" y="139"/>
                  <a:pt x="286" y="143"/>
                </a:cubicBezTo>
                <a:cubicBezTo>
                  <a:pt x="278" y="145"/>
                  <a:pt x="262" y="147"/>
                  <a:pt x="262" y="147"/>
                </a:cubicBezTo>
                <a:cubicBezTo>
                  <a:pt x="249" y="152"/>
                  <a:pt x="243" y="158"/>
                  <a:pt x="232" y="165"/>
                </a:cubicBezTo>
                <a:cubicBezTo>
                  <a:pt x="210" y="209"/>
                  <a:pt x="254" y="209"/>
                  <a:pt x="286" y="215"/>
                </a:cubicBezTo>
                <a:cubicBezTo>
                  <a:pt x="301" y="254"/>
                  <a:pt x="255" y="260"/>
                  <a:pt x="230" y="261"/>
                </a:cubicBezTo>
                <a:cubicBezTo>
                  <a:pt x="227" y="270"/>
                  <a:pt x="219" y="301"/>
                  <a:pt x="234" y="301"/>
                </a:cubicBezTo>
              </a:path>
            </a:pathLst>
          </a:custGeom>
          <a:noFill/>
          <a:ln w="31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516" name="Line 108"/>
          <p:cNvSpPr>
            <a:spLocks noChangeShapeType="1"/>
          </p:cNvSpPr>
          <p:nvPr/>
        </p:nvSpPr>
        <p:spPr bwMode="auto">
          <a:xfrm flipV="1">
            <a:off x="2935288" y="1584325"/>
            <a:ext cx="1466850" cy="9525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7517" name="Line 109"/>
          <p:cNvSpPr>
            <a:spLocks noChangeShapeType="1"/>
          </p:cNvSpPr>
          <p:nvPr/>
        </p:nvSpPr>
        <p:spPr bwMode="auto">
          <a:xfrm flipV="1">
            <a:off x="3073400" y="2179638"/>
            <a:ext cx="1296988" cy="9525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grpSp>
        <p:nvGrpSpPr>
          <p:cNvPr id="17518" name="Group 110"/>
          <p:cNvGrpSpPr>
            <a:grpSpLocks/>
          </p:cNvGrpSpPr>
          <p:nvPr/>
        </p:nvGrpSpPr>
        <p:grpSpPr bwMode="auto">
          <a:xfrm rot="13547921">
            <a:off x="5085557" y="4060031"/>
            <a:ext cx="69850" cy="80963"/>
            <a:chOff x="3624" y="1740"/>
            <a:chExt cx="190" cy="222"/>
          </a:xfrm>
        </p:grpSpPr>
        <p:sp>
          <p:nvSpPr>
            <p:cNvPr id="17519" name="Oval 111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20" name="Oval 112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21" name="Oval 113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22" name="Oval 114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23" name="AutoShape 115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7524" name="AutoShape 116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24 L 0.10174 -0.11644 L 0.45868 -0.14908 L 0.45521 -0.0963 L 0.4132 0.0324 L 0.41928 0.14861 L 0.5448 0.2199 L 0.64705 0.18726 L 0.64896 0.16504 " pathEditMode="relative" rAng="0" ptsTypes="AAAAAAAAA">
                                      <p:cBhvr>
                                        <p:cTn id="46" dur="2000" fill="hold"/>
                                        <p:tgtEl>
                                          <p:spTgt spid="17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00" y="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11111E-6 L 0.08142 -0.16736 L 0.38142 -0.18125 L 0.3908 -0.14421 L 0.35347 -0.00926 L 0.35469 0.11644 L 0.34097 0.12778 " pathEditMode="relative" rAng="0" ptsTypes="AAAAAAA">
                                      <p:cBhvr>
                                        <p:cTn id="49" dur="2000" fill="hold"/>
                                        <p:tgtEl>
                                          <p:spTgt spid="174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0" y="-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047 L 0.08594 -0.21991 L 0.38125 -0.24467 L 0.4092 -0.2044 L 0.36858 -0.06319 L 0.37899 0.06551 L 0.40452 0.06551 " pathEditMode="relative" ptsTypes="AAAAAAA">
                                      <p:cBhvr>
                                        <p:cTn id="52" dur="2000" fill="hold"/>
                                        <p:tgtEl>
                                          <p:spTgt spid="174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-0.00093 L 0.0099 -0.23496 L 0.13785 -0.28611 L 0.30764 -0.29074 L 0.35764 -0.24746 L 0.32032 -0.1125 L 0.33195 0.03171 L 0.4099 0.08588 L 0.44827 0.03935 " pathEditMode="relative" ptsTypes="AAAAAAAAA">
                                      <p:cBhvr>
                                        <p:cTn id="55" dur="2000" fill="hold"/>
                                        <p:tgtEl>
                                          <p:spTgt spid="17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14532 -0.23241 L 0.23959 -0.27431 L 0.38143 -0.28056 L 0.44306 -0.24954 L 0.46511 -0.22014 L 0.42205 -0.06968 L 0.43837 0.04653 L 0.50816 0.05069 " pathEditMode="relative" rAng="0" ptsTypes="AAAAAAAAA">
                                      <p:cBhvr>
                                        <p:cTn id="58" dur="2000" fill="hold"/>
                                        <p:tgtEl>
                                          <p:spTgt spid="17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0" y="-1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E-6 1.48148E-6 L 0.11407 -0.19375 L 0.21511 -0.22014 L 0.3908 -0.23102 L 0.45591 -0.18912 L 0.40816 -0.06204 L 0.39427 0.04351 L 0.43021 0.12106 " pathEditMode="relative" ptsTypes="AAAAAAAA">
                                      <p:cBhvr>
                                        <p:cTn id="61" dur="2000" fill="hold"/>
                                        <p:tgtEl>
                                          <p:spTgt spid="17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7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174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746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746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1746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747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20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2000"/>
                                        <p:tgtEl>
                                          <p:spTgt spid="17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7" dur="2000"/>
                                        <p:tgtEl>
                                          <p:spTgt spid="17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0" dur="2000"/>
                                        <p:tgtEl>
                                          <p:spTgt spid="17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3" dur="2000"/>
                                        <p:tgtEl>
                                          <p:spTgt spid="17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9" dur="3000"/>
                                        <p:tgtEl>
                                          <p:spTgt spid="17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22" dur="3000"/>
                                        <p:tgtEl>
                                          <p:spTgt spid="17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8" grpId="0" animBg="1"/>
      <p:bldP spid="17431" grpId="0" animBg="1"/>
      <p:bldP spid="17476" grpId="0" animBg="1"/>
      <p:bldP spid="17476" grpId="1" animBg="1"/>
      <p:bldP spid="17478" grpId="0" animBg="1"/>
      <p:bldP spid="17478" grpId="1" animBg="1"/>
      <p:bldP spid="17479" grpId="0" animBg="1"/>
      <p:bldP spid="17479" grpId="1" animBg="1"/>
      <p:bldP spid="17480" grpId="0" animBg="1"/>
      <p:bldP spid="17480" grpId="1" animBg="1"/>
      <p:bldP spid="17481" grpId="0" animBg="1"/>
      <p:bldP spid="17481" grpId="1" animBg="1"/>
      <p:bldP spid="17482" grpId="0" animBg="1"/>
      <p:bldP spid="17482" grpId="1" animBg="1"/>
      <p:bldP spid="17514" grpId="0" animBg="1"/>
      <p:bldP spid="17515" grpId="0" animBg="1"/>
      <p:bldP spid="17516" grpId="0" animBg="1"/>
      <p:bldP spid="175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Механізми гострого відторгнення алотрансплантату (прямий)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9634" name="Group 178"/>
          <p:cNvGrpSpPr>
            <a:grpSpLocks/>
          </p:cNvGrpSpPr>
          <p:nvPr/>
        </p:nvGrpSpPr>
        <p:grpSpPr bwMode="auto">
          <a:xfrm>
            <a:off x="2890838" y="3589338"/>
            <a:ext cx="1755775" cy="1216025"/>
            <a:chOff x="4359" y="3038"/>
            <a:chExt cx="1106" cy="766"/>
          </a:xfrm>
        </p:grpSpPr>
        <p:sp>
          <p:nvSpPr>
            <p:cNvPr id="19553" name="Freeform 97"/>
            <p:cNvSpPr>
              <a:spLocks/>
            </p:cNvSpPr>
            <p:nvPr/>
          </p:nvSpPr>
          <p:spPr bwMode="auto">
            <a:xfrm rot="1959558">
              <a:off x="4359" y="3038"/>
              <a:ext cx="368" cy="184"/>
            </a:xfrm>
            <a:custGeom>
              <a:avLst/>
              <a:gdLst/>
              <a:ahLst/>
              <a:cxnLst>
                <a:cxn ang="0">
                  <a:pos x="250" y="189"/>
                </a:cxn>
                <a:cxn ang="0">
                  <a:pos x="23" y="98"/>
                </a:cxn>
                <a:cxn ang="0">
                  <a:pos x="114" y="8"/>
                </a:cxn>
                <a:cxn ang="0">
                  <a:pos x="432" y="144"/>
                </a:cxn>
                <a:cxn ang="0">
                  <a:pos x="568" y="371"/>
                </a:cxn>
                <a:cxn ang="0">
                  <a:pos x="749" y="416"/>
                </a:cxn>
                <a:cxn ang="0">
                  <a:pos x="749" y="461"/>
                </a:cxn>
                <a:cxn ang="0">
                  <a:pos x="704" y="507"/>
                </a:cxn>
                <a:cxn ang="0">
                  <a:pos x="477" y="461"/>
                </a:cxn>
                <a:cxn ang="0">
                  <a:pos x="250" y="461"/>
                </a:cxn>
                <a:cxn ang="0">
                  <a:pos x="159" y="325"/>
                </a:cxn>
                <a:cxn ang="0">
                  <a:pos x="341" y="280"/>
                </a:cxn>
                <a:cxn ang="0">
                  <a:pos x="250" y="189"/>
                </a:cxn>
              </a:cxnLst>
              <a:rect l="0" t="0" r="r" b="b"/>
              <a:pathLst>
                <a:path w="779" h="507">
                  <a:moveTo>
                    <a:pt x="250" y="189"/>
                  </a:moveTo>
                  <a:cubicBezTo>
                    <a:pt x="197" y="159"/>
                    <a:pt x="46" y="128"/>
                    <a:pt x="23" y="98"/>
                  </a:cubicBezTo>
                  <a:cubicBezTo>
                    <a:pt x="0" y="68"/>
                    <a:pt x="46" y="0"/>
                    <a:pt x="114" y="8"/>
                  </a:cubicBezTo>
                  <a:cubicBezTo>
                    <a:pt x="182" y="16"/>
                    <a:pt x="356" y="84"/>
                    <a:pt x="432" y="144"/>
                  </a:cubicBezTo>
                  <a:cubicBezTo>
                    <a:pt x="508" y="204"/>
                    <a:pt x="515" y="326"/>
                    <a:pt x="568" y="371"/>
                  </a:cubicBezTo>
                  <a:cubicBezTo>
                    <a:pt x="621" y="416"/>
                    <a:pt x="719" y="401"/>
                    <a:pt x="749" y="416"/>
                  </a:cubicBezTo>
                  <a:cubicBezTo>
                    <a:pt x="779" y="431"/>
                    <a:pt x="756" y="446"/>
                    <a:pt x="749" y="461"/>
                  </a:cubicBezTo>
                  <a:cubicBezTo>
                    <a:pt x="742" y="476"/>
                    <a:pt x="749" y="507"/>
                    <a:pt x="704" y="507"/>
                  </a:cubicBezTo>
                  <a:cubicBezTo>
                    <a:pt x="659" y="507"/>
                    <a:pt x="553" y="469"/>
                    <a:pt x="477" y="461"/>
                  </a:cubicBezTo>
                  <a:cubicBezTo>
                    <a:pt x="401" y="453"/>
                    <a:pt x="303" y="484"/>
                    <a:pt x="250" y="461"/>
                  </a:cubicBezTo>
                  <a:cubicBezTo>
                    <a:pt x="197" y="438"/>
                    <a:pt x="144" y="355"/>
                    <a:pt x="159" y="325"/>
                  </a:cubicBezTo>
                  <a:cubicBezTo>
                    <a:pt x="174" y="295"/>
                    <a:pt x="326" y="303"/>
                    <a:pt x="341" y="280"/>
                  </a:cubicBezTo>
                  <a:cubicBezTo>
                    <a:pt x="356" y="257"/>
                    <a:pt x="303" y="219"/>
                    <a:pt x="250" y="189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554" name="Oval 98"/>
            <p:cNvSpPr>
              <a:spLocks noChangeArrowheads="1"/>
            </p:cNvSpPr>
            <p:nvPr/>
          </p:nvSpPr>
          <p:spPr bwMode="auto">
            <a:xfrm rot="191684">
              <a:off x="4558" y="3165"/>
              <a:ext cx="907" cy="63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55" name="Oval 99"/>
            <p:cNvSpPr>
              <a:spLocks noChangeArrowheads="1"/>
            </p:cNvSpPr>
            <p:nvPr/>
          </p:nvSpPr>
          <p:spPr bwMode="auto">
            <a:xfrm rot="1362864">
              <a:off x="4855" y="3334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56" name="Text Box 100"/>
            <p:cNvSpPr txBox="1">
              <a:spLocks noChangeArrowheads="1"/>
            </p:cNvSpPr>
            <p:nvPr/>
          </p:nvSpPr>
          <p:spPr bwMode="auto">
            <a:xfrm rot="-138149">
              <a:off x="4825" y="3573"/>
              <a:ext cx="4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dirty="0"/>
                <a:t>Т</a:t>
              </a:r>
              <a:r>
                <a:rPr lang="en-US" dirty="0"/>
                <a:t>h2</a:t>
              </a:r>
              <a:endParaRPr lang="ru-RU" dirty="0"/>
            </a:p>
          </p:txBody>
        </p:sp>
      </p:grpSp>
      <p:grpSp>
        <p:nvGrpSpPr>
          <p:cNvPr id="19563" name="Group 107"/>
          <p:cNvGrpSpPr>
            <a:grpSpLocks/>
          </p:cNvGrpSpPr>
          <p:nvPr/>
        </p:nvGrpSpPr>
        <p:grpSpPr bwMode="auto">
          <a:xfrm rot="756777">
            <a:off x="3201988" y="1903413"/>
            <a:ext cx="2251075" cy="1296987"/>
            <a:chOff x="1301" y="1627"/>
            <a:chExt cx="1418" cy="817"/>
          </a:xfrm>
        </p:grpSpPr>
        <p:sp>
          <p:nvSpPr>
            <p:cNvPr id="19564" name="Oval 108"/>
            <p:cNvSpPr>
              <a:spLocks noChangeArrowheads="1"/>
            </p:cNvSpPr>
            <p:nvPr/>
          </p:nvSpPr>
          <p:spPr bwMode="auto">
            <a:xfrm rot="-901008">
              <a:off x="1766" y="1627"/>
              <a:ext cx="953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65" name="Oval 109"/>
            <p:cNvSpPr>
              <a:spLocks noChangeArrowheads="1"/>
            </p:cNvSpPr>
            <p:nvPr/>
          </p:nvSpPr>
          <p:spPr bwMode="auto">
            <a:xfrm rot="1501013">
              <a:off x="1986" y="1931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66" name="Text Box 110"/>
            <p:cNvSpPr txBox="1">
              <a:spLocks noChangeArrowheads="1"/>
            </p:cNvSpPr>
            <p:nvPr/>
          </p:nvSpPr>
          <p:spPr bwMode="auto">
            <a:xfrm>
              <a:off x="1921" y="1683"/>
              <a:ext cx="7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NK</a:t>
              </a:r>
              <a:endParaRPr lang="ru-RU" b="1" dirty="0"/>
            </a:p>
          </p:txBody>
        </p:sp>
        <p:sp>
          <p:nvSpPr>
            <p:cNvPr id="19567" name="Freeform 111"/>
            <p:cNvSpPr>
              <a:spLocks/>
            </p:cNvSpPr>
            <p:nvPr/>
          </p:nvSpPr>
          <p:spPr bwMode="auto">
            <a:xfrm>
              <a:off x="1301" y="2104"/>
              <a:ext cx="545" cy="222"/>
            </a:xfrm>
            <a:custGeom>
              <a:avLst/>
              <a:gdLst/>
              <a:ahLst/>
              <a:cxnLst>
                <a:cxn ang="0">
                  <a:pos x="71" y="94"/>
                </a:cxn>
                <a:cxn ang="0">
                  <a:pos x="185" y="62"/>
                </a:cxn>
                <a:cxn ang="0">
                  <a:pos x="179" y="84"/>
                </a:cxn>
                <a:cxn ang="0">
                  <a:pos x="221" y="90"/>
                </a:cxn>
                <a:cxn ang="0">
                  <a:pos x="231" y="126"/>
                </a:cxn>
                <a:cxn ang="0">
                  <a:pos x="203" y="158"/>
                </a:cxn>
                <a:cxn ang="0">
                  <a:pos x="211" y="176"/>
                </a:cxn>
                <a:cxn ang="0">
                  <a:pos x="103" y="194"/>
                </a:cxn>
                <a:cxn ang="0">
                  <a:pos x="123" y="220"/>
                </a:cxn>
                <a:cxn ang="0">
                  <a:pos x="257" y="204"/>
                </a:cxn>
                <a:cxn ang="0">
                  <a:pos x="303" y="138"/>
                </a:cxn>
                <a:cxn ang="0">
                  <a:pos x="503" y="80"/>
                </a:cxn>
                <a:cxn ang="0">
                  <a:pos x="507" y="66"/>
                </a:cxn>
                <a:cxn ang="0">
                  <a:pos x="501" y="36"/>
                </a:cxn>
                <a:cxn ang="0">
                  <a:pos x="507" y="22"/>
                </a:cxn>
                <a:cxn ang="0">
                  <a:pos x="273" y="46"/>
                </a:cxn>
                <a:cxn ang="0">
                  <a:pos x="203" y="2"/>
                </a:cxn>
                <a:cxn ang="0">
                  <a:pos x="47" y="58"/>
                </a:cxn>
                <a:cxn ang="0">
                  <a:pos x="3" y="90"/>
                </a:cxn>
                <a:cxn ang="0">
                  <a:pos x="29" y="112"/>
                </a:cxn>
                <a:cxn ang="0">
                  <a:pos x="71" y="94"/>
                </a:cxn>
              </a:cxnLst>
              <a:rect l="0" t="0" r="r" b="b"/>
              <a:pathLst>
                <a:path w="545" h="222">
                  <a:moveTo>
                    <a:pt x="71" y="94"/>
                  </a:moveTo>
                  <a:cubicBezTo>
                    <a:pt x="97" y="86"/>
                    <a:pt x="167" y="64"/>
                    <a:pt x="185" y="62"/>
                  </a:cubicBezTo>
                  <a:cubicBezTo>
                    <a:pt x="203" y="60"/>
                    <a:pt x="173" y="79"/>
                    <a:pt x="179" y="84"/>
                  </a:cubicBezTo>
                  <a:cubicBezTo>
                    <a:pt x="185" y="89"/>
                    <a:pt x="212" y="83"/>
                    <a:pt x="221" y="90"/>
                  </a:cubicBezTo>
                  <a:cubicBezTo>
                    <a:pt x="230" y="97"/>
                    <a:pt x="234" y="115"/>
                    <a:pt x="231" y="126"/>
                  </a:cubicBezTo>
                  <a:cubicBezTo>
                    <a:pt x="228" y="137"/>
                    <a:pt x="206" y="150"/>
                    <a:pt x="203" y="158"/>
                  </a:cubicBezTo>
                  <a:cubicBezTo>
                    <a:pt x="200" y="166"/>
                    <a:pt x="228" y="170"/>
                    <a:pt x="211" y="176"/>
                  </a:cubicBezTo>
                  <a:cubicBezTo>
                    <a:pt x="194" y="182"/>
                    <a:pt x="118" y="187"/>
                    <a:pt x="103" y="194"/>
                  </a:cubicBezTo>
                  <a:cubicBezTo>
                    <a:pt x="88" y="201"/>
                    <a:pt x="97" y="218"/>
                    <a:pt x="123" y="220"/>
                  </a:cubicBezTo>
                  <a:cubicBezTo>
                    <a:pt x="149" y="222"/>
                    <a:pt x="227" y="218"/>
                    <a:pt x="257" y="204"/>
                  </a:cubicBezTo>
                  <a:cubicBezTo>
                    <a:pt x="287" y="190"/>
                    <a:pt x="262" y="159"/>
                    <a:pt x="303" y="138"/>
                  </a:cubicBezTo>
                  <a:cubicBezTo>
                    <a:pt x="344" y="117"/>
                    <a:pt x="469" y="92"/>
                    <a:pt x="503" y="80"/>
                  </a:cubicBezTo>
                  <a:cubicBezTo>
                    <a:pt x="537" y="68"/>
                    <a:pt x="507" y="73"/>
                    <a:pt x="507" y="66"/>
                  </a:cubicBezTo>
                  <a:cubicBezTo>
                    <a:pt x="507" y="59"/>
                    <a:pt x="501" y="43"/>
                    <a:pt x="501" y="36"/>
                  </a:cubicBezTo>
                  <a:cubicBezTo>
                    <a:pt x="501" y="29"/>
                    <a:pt x="545" y="20"/>
                    <a:pt x="507" y="22"/>
                  </a:cubicBezTo>
                  <a:cubicBezTo>
                    <a:pt x="469" y="24"/>
                    <a:pt x="324" y="49"/>
                    <a:pt x="273" y="46"/>
                  </a:cubicBezTo>
                  <a:cubicBezTo>
                    <a:pt x="222" y="43"/>
                    <a:pt x="241" y="0"/>
                    <a:pt x="203" y="2"/>
                  </a:cubicBezTo>
                  <a:cubicBezTo>
                    <a:pt x="165" y="4"/>
                    <a:pt x="80" y="43"/>
                    <a:pt x="47" y="58"/>
                  </a:cubicBezTo>
                  <a:cubicBezTo>
                    <a:pt x="14" y="73"/>
                    <a:pt x="6" y="81"/>
                    <a:pt x="3" y="90"/>
                  </a:cubicBezTo>
                  <a:cubicBezTo>
                    <a:pt x="0" y="99"/>
                    <a:pt x="17" y="111"/>
                    <a:pt x="29" y="112"/>
                  </a:cubicBezTo>
                  <a:cubicBezTo>
                    <a:pt x="41" y="113"/>
                    <a:pt x="45" y="102"/>
                    <a:pt x="71" y="94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9572" name="Group 116"/>
          <p:cNvGrpSpPr>
            <a:grpSpLocks/>
          </p:cNvGrpSpPr>
          <p:nvPr/>
        </p:nvGrpSpPr>
        <p:grpSpPr bwMode="auto">
          <a:xfrm>
            <a:off x="2957513" y="3462338"/>
            <a:ext cx="1439862" cy="1495425"/>
            <a:chOff x="1014" y="3072"/>
            <a:chExt cx="907" cy="942"/>
          </a:xfrm>
        </p:grpSpPr>
        <p:sp>
          <p:nvSpPr>
            <p:cNvPr id="19573" name="Freeform 117"/>
            <p:cNvSpPr>
              <a:spLocks/>
            </p:cNvSpPr>
            <p:nvPr/>
          </p:nvSpPr>
          <p:spPr bwMode="auto">
            <a:xfrm rot="2852538">
              <a:off x="957" y="3164"/>
              <a:ext cx="368" cy="184"/>
            </a:xfrm>
            <a:custGeom>
              <a:avLst/>
              <a:gdLst/>
              <a:ahLst/>
              <a:cxnLst>
                <a:cxn ang="0">
                  <a:pos x="250" y="189"/>
                </a:cxn>
                <a:cxn ang="0">
                  <a:pos x="23" y="98"/>
                </a:cxn>
                <a:cxn ang="0">
                  <a:pos x="114" y="8"/>
                </a:cxn>
                <a:cxn ang="0">
                  <a:pos x="432" y="144"/>
                </a:cxn>
                <a:cxn ang="0">
                  <a:pos x="568" y="371"/>
                </a:cxn>
                <a:cxn ang="0">
                  <a:pos x="749" y="416"/>
                </a:cxn>
                <a:cxn ang="0">
                  <a:pos x="749" y="461"/>
                </a:cxn>
                <a:cxn ang="0">
                  <a:pos x="704" y="507"/>
                </a:cxn>
                <a:cxn ang="0">
                  <a:pos x="477" y="461"/>
                </a:cxn>
                <a:cxn ang="0">
                  <a:pos x="250" y="461"/>
                </a:cxn>
                <a:cxn ang="0">
                  <a:pos x="159" y="325"/>
                </a:cxn>
                <a:cxn ang="0">
                  <a:pos x="341" y="280"/>
                </a:cxn>
                <a:cxn ang="0">
                  <a:pos x="250" y="189"/>
                </a:cxn>
              </a:cxnLst>
              <a:rect l="0" t="0" r="r" b="b"/>
              <a:pathLst>
                <a:path w="779" h="507">
                  <a:moveTo>
                    <a:pt x="250" y="189"/>
                  </a:moveTo>
                  <a:cubicBezTo>
                    <a:pt x="197" y="159"/>
                    <a:pt x="46" y="128"/>
                    <a:pt x="23" y="98"/>
                  </a:cubicBezTo>
                  <a:cubicBezTo>
                    <a:pt x="0" y="68"/>
                    <a:pt x="46" y="0"/>
                    <a:pt x="114" y="8"/>
                  </a:cubicBezTo>
                  <a:cubicBezTo>
                    <a:pt x="182" y="16"/>
                    <a:pt x="356" y="84"/>
                    <a:pt x="432" y="144"/>
                  </a:cubicBezTo>
                  <a:cubicBezTo>
                    <a:pt x="508" y="204"/>
                    <a:pt x="515" y="326"/>
                    <a:pt x="568" y="371"/>
                  </a:cubicBezTo>
                  <a:cubicBezTo>
                    <a:pt x="621" y="416"/>
                    <a:pt x="719" y="401"/>
                    <a:pt x="749" y="416"/>
                  </a:cubicBezTo>
                  <a:cubicBezTo>
                    <a:pt x="779" y="431"/>
                    <a:pt x="756" y="446"/>
                    <a:pt x="749" y="461"/>
                  </a:cubicBezTo>
                  <a:cubicBezTo>
                    <a:pt x="742" y="476"/>
                    <a:pt x="749" y="507"/>
                    <a:pt x="704" y="507"/>
                  </a:cubicBezTo>
                  <a:cubicBezTo>
                    <a:pt x="659" y="507"/>
                    <a:pt x="553" y="469"/>
                    <a:pt x="477" y="461"/>
                  </a:cubicBezTo>
                  <a:cubicBezTo>
                    <a:pt x="401" y="453"/>
                    <a:pt x="303" y="484"/>
                    <a:pt x="250" y="461"/>
                  </a:cubicBezTo>
                  <a:cubicBezTo>
                    <a:pt x="197" y="438"/>
                    <a:pt x="144" y="355"/>
                    <a:pt x="159" y="325"/>
                  </a:cubicBezTo>
                  <a:cubicBezTo>
                    <a:pt x="174" y="295"/>
                    <a:pt x="326" y="303"/>
                    <a:pt x="341" y="280"/>
                  </a:cubicBezTo>
                  <a:cubicBezTo>
                    <a:pt x="356" y="257"/>
                    <a:pt x="303" y="219"/>
                    <a:pt x="250" y="189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574" name="Oval 118"/>
            <p:cNvSpPr>
              <a:spLocks noChangeArrowheads="1"/>
            </p:cNvSpPr>
            <p:nvPr/>
          </p:nvSpPr>
          <p:spPr bwMode="auto">
            <a:xfrm rot="329833">
              <a:off x="1014" y="3379"/>
              <a:ext cx="907" cy="63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75" name="Oval 119"/>
            <p:cNvSpPr>
              <a:spLocks noChangeArrowheads="1"/>
            </p:cNvSpPr>
            <p:nvPr/>
          </p:nvSpPr>
          <p:spPr bwMode="auto">
            <a:xfrm rot="1501013">
              <a:off x="1335" y="3476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76" name="Text Box 120"/>
            <p:cNvSpPr txBox="1">
              <a:spLocks noChangeArrowheads="1"/>
            </p:cNvSpPr>
            <p:nvPr/>
          </p:nvSpPr>
          <p:spPr bwMode="auto">
            <a:xfrm>
              <a:off x="1253" y="3741"/>
              <a:ext cx="4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uk-UA" b="1" dirty="0"/>
                <a:t>Т</a:t>
              </a:r>
              <a:r>
                <a:rPr lang="en-US" b="1" dirty="0"/>
                <a:t>h</a:t>
              </a:r>
              <a:r>
                <a:rPr lang="uk-UA" b="1" dirty="0"/>
                <a:t>1</a:t>
              </a:r>
              <a:endParaRPr lang="ru-RU" b="1" dirty="0"/>
            </a:p>
          </p:txBody>
        </p:sp>
      </p:grpSp>
      <p:grpSp>
        <p:nvGrpSpPr>
          <p:cNvPr id="19684" name="Group 228"/>
          <p:cNvGrpSpPr>
            <a:grpSpLocks/>
          </p:cNvGrpSpPr>
          <p:nvPr/>
        </p:nvGrpSpPr>
        <p:grpSpPr bwMode="auto">
          <a:xfrm>
            <a:off x="1352550" y="1928813"/>
            <a:ext cx="2141538" cy="1779587"/>
            <a:chOff x="852" y="1215"/>
            <a:chExt cx="1349" cy="1121"/>
          </a:xfrm>
        </p:grpSpPr>
        <p:grpSp>
          <p:nvGrpSpPr>
            <p:cNvPr id="19558" name="Group 102"/>
            <p:cNvGrpSpPr>
              <a:grpSpLocks/>
            </p:cNvGrpSpPr>
            <p:nvPr/>
          </p:nvGrpSpPr>
          <p:grpSpPr bwMode="auto">
            <a:xfrm>
              <a:off x="852" y="1215"/>
              <a:ext cx="1096" cy="967"/>
              <a:chOff x="378" y="2281"/>
              <a:chExt cx="1096" cy="967"/>
            </a:xfrm>
          </p:grpSpPr>
          <p:sp>
            <p:nvSpPr>
              <p:cNvPr id="19559" name="Freeform 103"/>
              <p:cNvSpPr>
                <a:spLocks/>
              </p:cNvSpPr>
              <p:nvPr/>
            </p:nvSpPr>
            <p:spPr bwMode="auto">
              <a:xfrm>
                <a:off x="378" y="2281"/>
                <a:ext cx="1096" cy="967"/>
              </a:xfrm>
              <a:custGeom>
                <a:avLst/>
                <a:gdLst/>
                <a:ahLst/>
                <a:cxnLst>
                  <a:cxn ang="0">
                    <a:pos x="370" y="197"/>
                  </a:cxn>
                  <a:cxn ang="0">
                    <a:pos x="370" y="15"/>
                  </a:cxn>
                  <a:cxn ang="0">
                    <a:pos x="642" y="106"/>
                  </a:cxn>
                  <a:cxn ang="0">
                    <a:pos x="1005" y="242"/>
                  </a:cxn>
                  <a:cxn ang="0">
                    <a:pos x="1051" y="605"/>
                  </a:cxn>
                  <a:cxn ang="0">
                    <a:pos x="733" y="922"/>
                  </a:cxn>
                  <a:cxn ang="0">
                    <a:pos x="279" y="877"/>
                  </a:cxn>
                  <a:cxn ang="0">
                    <a:pos x="98" y="514"/>
                  </a:cxn>
                  <a:cxn ang="0">
                    <a:pos x="7" y="197"/>
                  </a:cxn>
                  <a:cxn ang="0">
                    <a:pos x="53" y="106"/>
                  </a:cxn>
                  <a:cxn ang="0">
                    <a:pos x="325" y="287"/>
                  </a:cxn>
                  <a:cxn ang="0">
                    <a:pos x="370" y="197"/>
                  </a:cxn>
                </a:cxnLst>
                <a:rect l="0" t="0" r="r" b="b"/>
                <a:pathLst>
                  <a:path w="1096" h="967">
                    <a:moveTo>
                      <a:pt x="370" y="197"/>
                    </a:moveTo>
                    <a:cubicBezTo>
                      <a:pt x="377" y="152"/>
                      <a:pt x="325" y="30"/>
                      <a:pt x="370" y="15"/>
                    </a:cubicBezTo>
                    <a:cubicBezTo>
                      <a:pt x="415" y="0"/>
                      <a:pt x="536" y="68"/>
                      <a:pt x="642" y="106"/>
                    </a:cubicBezTo>
                    <a:cubicBezTo>
                      <a:pt x="748" y="144"/>
                      <a:pt x="937" y="159"/>
                      <a:pt x="1005" y="242"/>
                    </a:cubicBezTo>
                    <a:cubicBezTo>
                      <a:pt x="1073" y="325"/>
                      <a:pt x="1096" y="492"/>
                      <a:pt x="1051" y="605"/>
                    </a:cubicBezTo>
                    <a:cubicBezTo>
                      <a:pt x="1006" y="718"/>
                      <a:pt x="862" y="877"/>
                      <a:pt x="733" y="922"/>
                    </a:cubicBezTo>
                    <a:cubicBezTo>
                      <a:pt x="604" y="967"/>
                      <a:pt x="385" y="945"/>
                      <a:pt x="279" y="877"/>
                    </a:cubicBezTo>
                    <a:cubicBezTo>
                      <a:pt x="173" y="809"/>
                      <a:pt x="143" y="627"/>
                      <a:pt x="98" y="514"/>
                    </a:cubicBezTo>
                    <a:cubicBezTo>
                      <a:pt x="53" y="401"/>
                      <a:pt x="14" y="265"/>
                      <a:pt x="7" y="197"/>
                    </a:cubicBezTo>
                    <a:cubicBezTo>
                      <a:pt x="0" y="129"/>
                      <a:pt x="0" y="91"/>
                      <a:pt x="53" y="106"/>
                    </a:cubicBezTo>
                    <a:cubicBezTo>
                      <a:pt x="106" y="121"/>
                      <a:pt x="272" y="272"/>
                      <a:pt x="325" y="287"/>
                    </a:cubicBezTo>
                    <a:cubicBezTo>
                      <a:pt x="378" y="302"/>
                      <a:pt x="363" y="242"/>
                      <a:pt x="370" y="197"/>
                    </a:cubicBezTo>
                    <a:close/>
                  </a:path>
                </a:pathLst>
              </a:cu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9560" name="Oval 104"/>
              <p:cNvSpPr>
                <a:spLocks noChangeArrowheads="1"/>
              </p:cNvSpPr>
              <p:nvPr/>
            </p:nvSpPr>
            <p:spPr bwMode="auto">
              <a:xfrm rot="1501013">
                <a:off x="970" y="2480"/>
                <a:ext cx="312" cy="264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19561" name="Text Box 105"/>
            <p:cNvSpPr txBox="1">
              <a:spLocks noChangeArrowheads="1"/>
            </p:cNvSpPr>
            <p:nvPr/>
          </p:nvSpPr>
          <p:spPr bwMode="auto">
            <a:xfrm>
              <a:off x="1085" y="1722"/>
              <a:ext cx="64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dirty="0"/>
                <a:t>АПК донора</a:t>
              </a:r>
              <a:endParaRPr lang="ru-RU" dirty="0"/>
            </a:p>
          </p:txBody>
        </p:sp>
        <p:grpSp>
          <p:nvGrpSpPr>
            <p:cNvPr id="19580" name="Group 124"/>
            <p:cNvGrpSpPr>
              <a:grpSpLocks/>
            </p:cNvGrpSpPr>
            <p:nvPr/>
          </p:nvGrpSpPr>
          <p:grpSpPr bwMode="auto">
            <a:xfrm rot="11345586">
              <a:off x="1972" y="1601"/>
              <a:ext cx="229" cy="197"/>
              <a:chOff x="1456" y="2531"/>
              <a:chExt cx="229" cy="197"/>
            </a:xfrm>
          </p:grpSpPr>
          <p:grpSp>
            <p:nvGrpSpPr>
              <p:cNvPr id="19581" name="Group 125"/>
              <p:cNvGrpSpPr>
                <a:grpSpLocks/>
              </p:cNvGrpSpPr>
              <p:nvPr/>
            </p:nvGrpSpPr>
            <p:grpSpPr bwMode="auto">
              <a:xfrm rot="13050758">
                <a:off x="1520" y="2531"/>
                <a:ext cx="165" cy="197"/>
                <a:chOff x="1502" y="2630"/>
                <a:chExt cx="165" cy="197"/>
              </a:xfrm>
            </p:grpSpPr>
            <p:sp>
              <p:nvSpPr>
                <p:cNvPr id="19582" name="Rectangle 126"/>
                <p:cNvSpPr>
                  <a:spLocks noChangeArrowheads="1"/>
                </p:cNvSpPr>
                <p:nvPr/>
              </p:nvSpPr>
              <p:spPr bwMode="auto">
                <a:xfrm rot="18825551">
                  <a:off x="1454" y="2709"/>
                  <a:ext cx="166" cy="69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9583" name="AutoShape 127"/>
                <p:cNvSpPr>
                  <a:spLocks noChangeArrowheads="1"/>
                </p:cNvSpPr>
                <p:nvPr/>
              </p:nvSpPr>
              <p:spPr bwMode="auto">
                <a:xfrm rot="62196658">
                  <a:off x="1546" y="2630"/>
                  <a:ext cx="121" cy="91"/>
                </a:xfrm>
                <a:prstGeom prst="moon">
                  <a:avLst>
                    <a:gd name="adj" fmla="val 87500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19584" name="Oval 128"/>
              <p:cNvSpPr>
                <a:spLocks noChangeArrowheads="1"/>
              </p:cNvSpPr>
              <p:nvPr/>
            </p:nvSpPr>
            <p:spPr bwMode="auto">
              <a:xfrm rot="2024638">
                <a:off x="1456" y="2643"/>
                <a:ext cx="46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grpSp>
          <p:nvGrpSpPr>
            <p:cNvPr id="19590" name="Group 134"/>
            <p:cNvGrpSpPr>
              <a:grpSpLocks/>
            </p:cNvGrpSpPr>
            <p:nvPr/>
          </p:nvGrpSpPr>
          <p:grpSpPr bwMode="auto">
            <a:xfrm rot="1274196">
              <a:off x="1666" y="2104"/>
              <a:ext cx="254" cy="232"/>
              <a:chOff x="1335" y="2997"/>
              <a:chExt cx="254" cy="232"/>
            </a:xfrm>
          </p:grpSpPr>
          <p:sp>
            <p:nvSpPr>
              <p:cNvPr id="19591" name="Oval 135"/>
              <p:cNvSpPr>
                <a:spLocks noChangeArrowheads="1"/>
              </p:cNvSpPr>
              <p:nvPr/>
            </p:nvSpPr>
            <p:spPr bwMode="auto">
              <a:xfrm>
                <a:off x="1543" y="3127"/>
                <a:ext cx="46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  <p:grpSp>
            <p:nvGrpSpPr>
              <p:cNvPr id="19592" name="Group 136"/>
              <p:cNvGrpSpPr>
                <a:grpSpLocks/>
              </p:cNvGrpSpPr>
              <p:nvPr/>
            </p:nvGrpSpPr>
            <p:grpSpPr bwMode="auto">
              <a:xfrm rot="15720152">
                <a:off x="1341" y="2991"/>
                <a:ext cx="232" cy="244"/>
                <a:chOff x="1764" y="3432"/>
                <a:chExt cx="232" cy="244"/>
              </a:xfrm>
            </p:grpSpPr>
            <p:sp>
              <p:nvSpPr>
                <p:cNvPr id="19593" name="Rectangle 137"/>
                <p:cNvSpPr>
                  <a:spLocks noChangeArrowheads="1"/>
                </p:cNvSpPr>
                <p:nvPr/>
              </p:nvSpPr>
              <p:spPr bwMode="auto">
                <a:xfrm rot="8025551">
                  <a:off x="1895" y="3497"/>
                  <a:ext cx="166" cy="3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19594" name="AutoShape 138"/>
                <p:cNvSpPr>
                  <a:spLocks noChangeArrowheads="1"/>
                </p:cNvSpPr>
                <p:nvPr/>
              </p:nvSpPr>
              <p:spPr bwMode="auto">
                <a:xfrm rot="51396658">
                  <a:off x="1764" y="3585"/>
                  <a:ext cx="192" cy="91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</p:grpSp>
      </p:grpSp>
      <p:grpSp>
        <p:nvGrpSpPr>
          <p:cNvPr id="19595" name="Group 139"/>
          <p:cNvGrpSpPr>
            <a:grpSpLocks/>
          </p:cNvGrpSpPr>
          <p:nvPr/>
        </p:nvGrpSpPr>
        <p:grpSpPr bwMode="auto">
          <a:xfrm rot="756777">
            <a:off x="4521200" y="3657600"/>
            <a:ext cx="2251075" cy="1296988"/>
            <a:chOff x="1301" y="1627"/>
            <a:chExt cx="1418" cy="817"/>
          </a:xfrm>
        </p:grpSpPr>
        <p:sp>
          <p:nvSpPr>
            <p:cNvPr id="19596" name="Oval 140"/>
            <p:cNvSpPr>
              <a:spLocks noChangeArrowheads="1"/>
            </p:cNvSpPr>
            <p:nvPr/>
          </p:nvSpPr>
          <p:spPr bwMode="auto">
            <a:xfrm rot="-901008">
              <a:off x="1766" y="1627"/>
              <a:ext cx="953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97" name="Oval 141"/>
            <p:cNvSpPr>
              <a:spLocks noChangeArrowheads="1"/>
            </p:cNvSpPr>
            <p:nvPr/>
          </p:nvSpPr>
          <p:spPr bwMode="auto">
            <a:xfrm rot="1501013">
              <a:off x="1986" y="1931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598" name="Text Box 142"/>
            <p:cNvSpPr txBox="1">
              <a:spLocks noChangeArrowheads="1"/>
            </p:cNvSpPr>
            <p:nvPr/>
          </p:nvSpPr>
          <p:spPr bwMode="auto">
            <a:xfrm>
              <a:off x="1923" y="1684"/>
              <a:ext cx="7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 dirty="0"/>
                <a:t>T-</a:t>
              </a:r>
              <a:r>
                <a:rPr lang="uk-UA" b="1" dirty="0"/>
                <a:t>кілер</a:t>
              </a:r>
              <a:endParaRPr lang="ru-RU" b="1" dirty="0"/>
            </a:p>
          </p:txBody>
        </p:sp>
        <p:sp>
          <p:nvSpPr>
            <p:cNvPr id="19599" name="Freeform 143"/>
            <p:cNvSpPr>
              <a:spLocks/>
            </p:cNvSpPr>
            <p:nvPr/>
          </p:nvSpPr>
          <p:spPr bwMode="auto">
            <a:xfrm>
              <a:off x="1301" y="2104"/>
              <a:ext cx="545" cy="222"/>
            </a:xfrm>
            <a:custGeom>
              <a:avLst/>
              <a:gdLst/>
              <a:ahLst/>
              <a:cxnLst>
                <a:cxn ang="0">
                  <a:pos x="71" y="94"/>
                </a:cxn>
                <a:cxn ang="0">
                  <a:pos x="185" y="62"/>
                </a:cxn>
                <a:cxn ang="0">
                  <a:pos x="179" y="84"/>
                </a:cxn>
                <a:cxn ang="0">
                  <a:pos x="221" y="90"/>
                </a:cxn>
                <a:cxn ang="0">
                  <a:pos x="231" y="126"/>
                </a:cxn>
                <a:cxn ang="0">
                  <a:pos x="203" y="158"/>
                </a:cxn>
                <a:cxn ang="0">
                  <a:pos x="211" y="176"/>
                </a:cxn>
                <a:cxn ang="0">
                  <a:pos x="103" y="194"/>
                </a:cxn>
                <a:cxn ang="0">
                  <a:pos x="123" y="220"/>
                </a:cxn>
                <a:cxn ang="0">
                  <a:pos x="257" y="204"/>
                </a:cxn>
                <a:cxn ang="0">
                  <a:pos x="303" y="138"/>
                </a:cxn>
                <a:cxn ang="0">
                  <a:pos x="503" y="80"/>
                </a:cxn>
                <a:cxn ang="0">
                  <a:pos x="507" y="66"/>
                </a:cxn>
                <a:cxn ang="0">
                  <a:pos x="501" y="36"/>
                </a:cxn>
                <a:cxn ang="0">
                  <a:pos x="507" y="22"/>
                </a:cxn>
                <a:cxn ang="0">
                  <a:pos x="273" y="46"/>
                </a:cxn>
                <a:cxn ang="0">
                  <a:pos x="203" y="2"/>
                </a:cxn>
                <a:cxn ang="0">
                  <a:pos x="47" y="58"/>
                </a:cxn>
                <a:cxn ang="0">
                  <a:pos x="3" y="90"/>
                </a:cxn>
                <a:cxn ang="0">
                  <a:pos x="29" y="112"/>
                </a:cxn>
                <a:cxn ang="0">
                  <a:pos x="71" y="94"/>
                </a:cxn>
              </a:cxnLst>
              <a:rect l="0" t="0" r="r" b="b"/>
              <a:pathLst>
                <a:path w="545" h="222">
                  <a:moveTo>
                    <a:pt x="71" y="94"/>
                  </a:moveTo>
                  <a:cubicBezTo>
                    <a:pt x="97" y="86"/>
                    <a:pt x="167" y="64"/>
                    <a:pt x="185" y="62"/>
                  </a:cubicBezTo>
                  <a:cubicBezTo>
                    <a:pt x="203" y="60"/>
                    <a:pt x="173" y="79"/>
                    <a:pt x="179" y="84"/>
                  </a:cubicBezTo>
                  <a:cubicBezTo>
                    <a:pt x="185" y="89"/>
                    <a:pt x="212" y="83"/>
                    <a:pt x="221" y="90"/>
                  </a:cubicBezTo>
                  <a:cubicBezTo>
                    <a:pt x="230" y="97"/>
                    <a:pt x="234" y="115"/>
                    <a:pt x="231" y="126"/>
                  </a:cubicBezTo>
                  <a:cubicBezTo>
                    <a:pt x="228" y="137"/>
                    <a:pt x="206" y="150"/>
                    <a:pt x="203" y="158"/>
                  </a:cubicBezTo>
                  <a:cubicBezTo>
                    <a:pt x="200" y="166"/>
                    <a:pt x="228" y="170"/>
                    <a:pt x="211" y="176"/>
                  </a:cubicBezTo>
                  <a:cubicBezTo>
                    <a:pt x="194" y="182"/>
                    <a:pt x="118" y="187"/>
                    <a:pt x="103" y="194"/>
                  </a:cubicBezTo>
                  <a:cubicBezTo>
                    <a:pt x="88" y="201"/>
                    <a:pt x="97" y="218"/>
                    <a:pt x="123" y="220"/>
                  </a:cubicBezTo>
                  <a:cubicBezTo>
                    <a:pt x="149" y="222"/>
                    <a:pt x="227" y="218"/>
                    <a:pt x="257" y="204"/>
                  </a:cubicBezTo>
                  <a:cubicBezTo>
                    <a:pt x="287" y="190"/>
                    <a:pt x="262" y="159"/>
                    <a:pt x="303" y="138"/>
                  </a:cubicBezTo>
                  <a:cubicBezTo>
                    <a:pt x="344" y="117"/>
                    <a:pt x="469" y="92"/>
                    <a:pt x="503" y="80"/>
                  </a:cubicBezTo>
                  <a:cubicBezTo>
                    <a:pt x="537" y="68"/>
                    <a:pt x="507" y="73"/>
                    <a:pt x="507" y="66"/>
                  </a:cubicBezTo>
                  <a:cubicBezTo>
                    <a:pt x="507" y="59"/>
                    <a:pt x="501" y="43"/>
                    <a:pt x="501" y="36"/>
                  </a:cubicBezTo>
                  <a:cubicBezTo>
                    <a:pt x="501" y="29"/>
                    <a:pt x="545" y="20"/>
                    <a:pt x="507" y="22"/>
                  </a:cubicBezTo>
                  <a:cubicBezTo>
                    <a:pt x="469" y="24"/>
                    <a:pt x="324" y="49"/>
                    <a:pt x="273" y="46"/>
                  </a:cubicBezTo>
                  <a:cubicBezTo>
                    <a:pt x="222" y="43"/>
                    <a:pt x="241" y="0"/>
                    <a:pt x="203" y="2"/>
                  </a:cubicBezTo>
                  <a:cubicBezTo>
                    <a:pt x="165" y="4"/>
                    <a:pt x="80" y="43"/>
                    <a:pt x="47" y="58"/>
                  </a:cubicBezTo>
                  <a:cubicBezTo>
                    <a:pt x="14" y="73"/>
                    <a:pt x="6" y="81"/>
                    <a:pt x="3" y="90"/>
                  </a:cubicBezTo>
                  <a:cubicBezTo>
                    <a:pt x="0" y="99"/>
                    <a:pt x="17" y="111"/>
                    <a:pt x="29" y="112"/>
                  </a:cubicBezTo>
                  <a:cubicBezTo>
                    <a:pt x="41" y="113"/>
                    <a:pt x="45" y="102"/>
                    <a:pt x="71" y="94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19600" name="Group 144"/>
          <p:cNvGrpSpPr>
            <a:grpSpLocks/>
          </p:cNvGrpSpPr>
          <p:nvPr/>
        </p:nvGrpSpPr>
        <p:grpSpPr bwMode="auto">
          <a:xfrm>
            <a:off x="4594225" y="4079875"/>
            <a:ext cx="866775" cy="512763"/>
            <a:chOff x="2688" y="3001"/>
            <a:chExt cx="546" cy="323"/>
          </a:xfrm>
        </p:grpSpPr>
        <p:sp>
          <p:nvSpPr>
            <p:cNvPr id="19601" name="Freeform 145"/>
            <p:cNvSpPr>
              <a:spLocks/>
            </p:cNvSpPr>
            <p:nvPr/>
          </p:nvSpPr>
          <p:spPr bwMode="auto">
            <a:xfrm rot="16200000">
              <a:off x="2774" y="2927"/>
              <a:ext cx="134" cy="281"/>
            </a:xfrm>
            <a:custGeom>
              <a:avLst/>
              <a:gdLst/>
              <a:ahLst/>
              <a:cxnLst>
                <a:cxn ang="0">
                  <a:pos x="62" y="466"/>
                </a:cxn>
                <a:cxn ang="0">
                  <a:pos x="98" y="532"/>
                </a:cxn>
                <a:cxn ang="0">
                  <a:pos x="155" y="571"/>
                </a:cxn>
                <a:cxn ang="0">
                  <a:pos x="173" y="526"/>
                </a:cxn>
                <a:cxn ang="0">
                  <a:pos x="194" y="520"/>
                </a:cxn>
                <a:cxn ang="0">
                  <a:pos x="242" y="577"/>
                </a:cxn>
                <a:cxn ang="0">
                  <a:pos x="269" y="514"/>
                </a:cxn>
                <a:cxn ang="0">
                  <a:pos x="203" y="337"/>
                </a:cxn>
                <a:cxn ang="0">
                  <a:pos x="155" y="112"/>
                </a:cxn>
                <a:cxn ang="0">
                  <a:pos x="161" y="34"/>
                </a:cxn>
                <a:cxn ang="0">
                  <a:pos x="107" y="7"/>
                </a:cxn>
                <a:cxn ang="0">
                  <a:pos x="77" y="43"/>
                </a:cxn>
                <a:cxn ang="0">
                  <a:pos x="41" y="1"/>
                </a:cxn>
                <a:cxn ang="0">
                  <a:pos x="2" y="34"/>
                </a:cxn>
                <a:cxn ang="0">
                  <a:pos x="29" y="103"/>
                </a:cxn>
                <a:cxn ang="0">
                  <a:pos x="44" y="289"/>
                </a:cxn>
                <a:cxn ang="0">
                  <a:pos x="62" y="466"/>
                </a:cxn>
              </a:cxnLst>
              <a:rect l="0" t="0" r="r" b="b"/>
              <a:pathLst>
                <a:path w="275" h="578">
                  <a:moveTo>
                    <a:pt x="62" y="466"/>
                  </a:moveTo>
                  <a:cubicBezTo>
                    <a:pt x="71" y="506"/>
                    <a:pt x="83" y="515"/>
                    <a:pt x="98" y="532"/>
                  </a:cubicBezTo>
                  <a:cubicBezTo>
                    <a:pt x="113" y="549"/>
                    <a:pt x="143" y="572"/>
                    <a:pt x="155" y="571"/>
                  </a:cubicBezTo>
                  <a:cubicBezTo>
                    <a:pt x="167" y="570"/>
                    <a:pt x="167" y="534"/>
                    <a:pt x="173" y="526"/>
                  </a:cubicBezTo>
                  <a:cubicBezTo>
                    <a:pt x="179" y="518"/>
                    <a:pt x="183" y="511"/>
                    <a:pt x="194" y="520"/>
                  </a:cubicBezTo>
                  <a:cubicBezTo>
                    <a:pt x="205" y="529"/>
                    <a:pt x="230" y="578"/>
                    <a:pt x="242" y="577"/>
                  </a:cubicBezTo>
                  <a:cubicBezTo>
                    <a:pt x="254" y="576"/>
                    <a:pt x="275" y="554"/>
                    <a:pt x="269" y="514"/>
                  </a:cubicBezTo>
                  <a:cubicBezTo>
                    <a:pt x="263" y="474"/>
                    <a:pt x="222" y="404"/>
                    <a:pt x="203" y="337"/>
                  </a:cubicBezTo>
                  <a:cubicBezTo>
                    <a:pt x="184" y="270"/>
                    <a:pt x="162" y="162"/>
                    <a:pt x="155" y="112"/>
                  </a:cubicBezTo>
                  <a:cubicBezTo>
                    <a:pt x="148" y="62"/>
                    <a:pt x="169" y="51"/>
                    <a:pt x="161" y="34"/>
                  </a:cubicBezTo>
                  <a:cubicBezTo>
                    <a:pt x="153" y="17"/>
                    <a:pt x="121" y="5"/>
                    <a:pt x="107" y="7"/>
                  </a:cubicBezTo>
                  <a:cubicBezTo>
                    <a:pt x="93" y="9"/>
                    <a:pt x="88" y="44"/>
                    <a:pt x="77" y="43"/>
                  </a:cubicBezTo>
                  <a:cubicBezTo>
                    <a:pt x="66" y="42"/>
                    <a:pt x="53" y="2"/>
                    <a:pt x="41" y="1"/>
                  </a:cubicBezTo>
                  <a:cubicBezTo>
                    <a:pt x="29" y="0"/>
                    <a:pt x="4" y="17"/>
                    <a:pt x="2" y="34"/>
                  </a:cubicBezTo>
                  <a:cubicBezTo>
                    <a:pt x="0" y="51"/>
                    <a:pt x="22" y="61"/>
                    <a:pt x="29" y="103"/>
                  </a:cubicBezTo>
                  <a:cubicBezTo>
                    <a:pt x="36" y="145"/>
                    <a:pt x="39" y="228"/>
                    <a:pt x="44" y="289"/>
                  </a:cubicBezTo>
                  <a:cubicBezTo>
                    <a:pt x="49" y="350"/>
                    <a:pt x="53" y="426"/>
                    <a:pt x="62" y="46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602" name="Text Box 146"/>
            <p:cNvSpPr txBox="1">
              <a:spLocks noChangeArrowheads="1"/>
            </p:cNvSpPr>
            <p:nvPr/>
          </p:nvSpPr>
          <p:spPr bwMode="auto">
            <a:xfrm>
              <a:off x="2688" y="3132"/>
              <a:ext cx="54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sz="1400" dirty="0"/>
                <a:t>CD40L</a:t>
              </a:r>
              <a:endParaRPr lang="ru-RU" sz="1400" dirty="0"/>
            </a:p>
          </p:txBody>
        </p:sp>
      </p:grpSp>
      <p:grpSp>
        <p:nvGrpSpPr>
          <p:cNvPr id="19603" name="Group 147"/>
          <p:cNvGrpSpPr>
            <a:grpSpLocks/>
          </p:cNvGrpSpPr>
          <p:nvPr/>
        </p:nvGrpSpPr>
        <p:grpSpPr bwMode="auto">
          <a:xfrm>
            <a:off x="4802188" y="3700463"/>
            <a:ext cx="714375" cy="558800"/>
            <a:chOff x="2664" y="2652"/>
            <a:chExt cx="450" cy="352"/>
          </a:xfrm>
        </p:grpSpPr>
        <p:sp>
          <p:nvSpPr>
            <p:cNvPr id="19604" name="Freeform 148"/>
            <p:cNvSpPr>
              <a:spLocks/>
            </p:cNvSpPr>
            <p:nvPr/>
          </p:nvSpPr>
          <p:spPr bwMode="auto">
            <a:xfrm rot="16200000">
              <a:off x="2839" y="2781"/>
              <a:ext cx="187" cy="259"/>
            </a:xfrm>
            <a:custGeom>
              <a:avLst/>
              <a:gdLst/>
              <a:ahLst/>
              <a:cxnLst>
                <a:cxn ang="0">
                  <a:pos x="89" y="173"/>
                </a:cxn>
                <a:cxn ang="0">
                  <a:pos x="74" y="356"/>
                </a:cxn>
                <a:cxn ang="0">
                  <a:pos x="2" y="464"/>
                </a:cxn>
                <a:cxn ang="0">
                  <a:pos x="59" y="506"/>
                </a:cxn>
                <a:cxn ang="0">
                  <a:pos x="149" y="482"/>
                </a:cxn>
                <a:cxn ang="0">
                  <a:pos x="191" y="512"/>
                </a:cxn>
                <a:cxn ang="0">
                  <a:pos x="278" y="494"/>
                </a:cxn>
                <a:cxn ang="0">
                  <a:pos x="341" y="524"/>
                </a:cxn>
                <a:cxn ang="0">
                  <a:pos x="371" y="449"/>
                </a:cxn>
                <a:cxn ang="0">
                  <a:pos x="260" y="281"/>
                </a:cxn>
                <a:cxn ang="0">
                  <a:pos x="239" y="59"/>
                </a:cxn>
                <a:cxn ang="0">
                  <a:pos x="209" y="2"/>
                </a:cxn>
                <a:cxn ang="0">
                  <a:pos x="176" y="59"/>
                </a:cxn>
                <a:cxn ang="0">
                  <a:pos x="122" y="2"/>
                </a:cxn>
                <a:cxn ang="0">
                  <a:pos x="92" y="56"/>
                </a:cxn>
                <a:cxn ang="0">
                  <a:pos x="23" y="20"/>
                </a:cxn>
                <a:cxn ang="0">
                  <a:pos x="89" y="173"/>
                </a:cxn>
              </a:cxnLst>
              <a:rect l="0" t="0" r="r" b="b"/>
              <a:pathLst>
                <a:path w="385" h="531">
                  <a:moveTo>
                    <a:pt x="89" y="173"/>
                  </a:moveTo>
                  <a:cubicBezTo>
                    <a:pt x="98" y="229"/>
                    <a:pt x="88" y="308"/>
                    <a:pt x="74" y="356"/>
                  </a:cubicBezTo>
                  <a:cubicBezTo>
                    <a:pt x="60" y="404"/>
                    <a:pt x="4" y="439"/>
                    <a:pt x="2" y="464"/>
                  </a:cubicBezTo>
                  <a:cubicBezTo>
                    <a:pt x="0" y="489"/>
                    <a:pt x="35" y="503"/>
                    <a:pt x="59" y="506"/>
                  </a:cubicBezTo>
                  <a:cubicBezTo>
                    <a:pt x="83" y="509"/>
                    <a:pt x="127" y="481"/>
                    <a:pt x="149" y="482"/>
                  </a:cubicBezTo>
                  <a:cubicBezTo>
                    <a:pt x="171" y="483"/>
                    <a:pt x="170" y="510"/>
                    <a:pt x="191" y="512"/>
                  </a:cubicBezTo>
                  <a:cubicBezTo>
                    <a:pt x="212" y="514"/>
                    <a:pt x="253" y="492"/>
                    <a:pt x="278" y="494"/>
                  </a:cubicBezTo>
                  <a:cubicBezTo>
                    <a:pt x="303" y="496"/>
                    <a:pt x="325" y="531"/>
                    <a:pt x="341" y="524"/>
                  </a:cubicBezTo>
                  <a:cubicBezTo>
                    <a:pt x="357" y="517"/>
                    <a:pt x="385" y="490"/>
                    <a:pt x="371" y="449"/>
                  </a:cubicBezTo>
                  <a:cubicBezTo>
                    <a:pt x="357" y="408"/>
                    <a:pt x="282" y="346"/>
                    <a:pt x="260" y="281"/>
                  </a:cubicBezTo>
                  <a:cubicBezTo>
                    <a:pt x="238" y="216"/>
                    <a:pt x="247" y="105"/>
                    <a:pt x="239" y="59"/>
                  </a:cubicBezTo>
                  <a:cubicBezTo>
                    <a:pt x="231" y="13"/>
                    <a:pt x="219" y="2"/>
                    <a:pt x="209" y="2"/>
                  </a:cubicBezTo>
                  <a:cubicBezTo>
                    <a:pt x="199" y="2"/>
                    <a:pt x="190" y="59"/>
                    <a:pt x="176" y="59"/>
                  </a:cubicBezTo>
                  <a:cubicBezTo>
                    <a:pt x="162" y="59"/>
                    <a:pt x="136" y="3"/>
                    <a:pt x="122" y="2"/>
                  </a:cubicBezTo>
                  <a:cubicBezTo>
                    <a:pt x="108" y="1"/>
                    <a:pt x="108" y="53"/>
                    <a:pt x="92" y="56"/>
                  </a:cubicBezTo>
                  <a:cubicBezTo>
                    <a:pt x="76" y="59"/>
                    <a:pt x="23" y="0"/>
                    <a:pt x="23" y="20"/>
                  </a:cubicBezTo>
                  <a:cubicBezTo>
                    <a:pt x="23" y="40"/>
                    <a:pt x="80" y="117"/>
                    <a:pt x="89" y="173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605" name="Text Box 149"/>
            <p:cNvSpPr txBox="1">
              <a:spLocks noChangeArrowheads="1"/>
            </p:cNvSpPr>
            <p:nvPr/>
          </p:nvSpPr>
          <p:spPr bwMode="auto">
            <a:xfrm>
              <a:off x="2664" y="2652"/>
              <a:ext cx="45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/>
                <a:t>CD40</a:t>
              </a:r>
              <a:endParaRPr lang="ru-RU" sz="1400" dirty="0"/>
            </a:p>
          </p:txBody>
        </p:sp>
      </p:grpSp>
      <p:grpSp>
        <p:nvGrpSpPr>
          <p:cNvPr id="19606" name="Group 150"/>
          <p:cNvGrpSpPr>
            <a:grpSpLocks/>
          </p:cNvGrpSpPr>
          <p:nvPr/>
        </p:nvGrpSpPr>
        <p:grpSpPr bwMode="auto">
          <a:xfrm>
            <a:off x="5229225" y="3481388"/>
            <a:ext cx="1674813" cy="1377950"/>
            <a:chOff x="2919" y="2481"/>
            <a:chExt cx="1055" cy="868"/>
          </a:xfrm>
        </p:grpSpPr>
        <p:sp>
          <p:nvSpPr>
            <p:cNvPr id="19607" name="Oval 151"/>
            <p:cNvSpPr>
              <a:spLocks noChangeArrowheads="1"/>
            </p:cNvSpPr>
            <p:nvPr/>
          </p:nvSpPr>
          <p:spPr bwMode="auto">
            <a:xfrm rot="-901008">
              <a:off x="3021" y="2481"/>
              <a:ext cx="953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08" name="Freeform 152"/>
            <p:cNvSpPr>
              <a:spLocks/>
            </p:cNvSpPr>
            <p:nvPr/>
          </p:nvSpPr>
          <p:spPr bwMode="auto">
            <a:xfrm rot="36113364">
              <a:off x="2953" y="3124"/>
              <a:ext cx="191" cy="259"/>
            </a:xfrm>
            <a:custGeom>
              <a:avLst/>
              <a:gdLst/>
              <a:ahLst/>
              <a:cxnLst>
                <a:cxn ang="0">
                  <a:pos x="329" y="499"/>
                </a:cxn>
                <a:cxn ang="0">
                  <a:pos x="329" y="838"/>
                </a:cxn>
                <a:cxn ang="0">
                  <a:pos x="374" y="940"/>
                </a:cxn>
                <a:cxn ang="0">
                  <a:pos x="440" y="919"/>
                </a:cxn>
                <a:cxn ang="0">
                  <a:pos x="455" y="847"/>
                </a:cxn>
                <a:cxn ang="0">
                  <a:pos x="452" y="493"/>
                </a:cxn>
                <a:cxn ang="0">
                  <a:pos x="674" y="187"/>
                </a:cxn>
                <a:cxn ang="0">
                  <a:pos x="623" y="115"/>
                </a:cxn>
                <a:cxn ang="0">
                  <a:pos x="587" y="142"/>
                </a:cxn>
                <a:cxn ang="0">
                  <a:pos x="551" y="130"/>
                </a:cxn>
                <a:cxn ang="0">
                  <a:pos x="557" y="55"/>
                </a:cxn>
                <a:cxn ang="0">
                  <a:pos x="506" y="34"/>
                </a:cxn>
                <a:cxn ang="0">
                  <a:pos x="488" y="208"/>
                </a:cxn>
                <a:cxn ang="0">
                  <a:pos x="410" y="409"/>
                </a:cxn>
                <a:cxn ang="0">
                  <a:pos x="317" y="349"/>
                </a:cxn>
                <a:cxn ang="0">
                  <a:pos x="206" y="52"/>
                </a:cxn>
                <a:cxn ang="0">
                  <a:pos x="146" y="37"/>
                </a:cxn>
                <a:cxn ang="0">
                  <a:pos x="173" y="139"/>
                </a:cxn>
                <a:cxn ang="0">
                  <a:pos x="125" y="151"/>
                </a:cxn>
                <a:cxn ang="0">
                  <a:pos x="80" y="97"/>
                </a:cxn>
                <a:cxn ang="0">
                  <a:pos x="41" y="166"/>
                </a:cxn>
                <a:cxn ang="0">
                  <a:pos x="329" y="499"/>
                </a:cxn>
              </a:cxnLst>
              <a:rect l="0" t="0" r="r" b="b"/>
              <a:pathLst>
                <a:path w="702" h="953">
                  <a:moveTo>
                    <a:pt x="329" y="499"/>
                  </a:moveTo>
                  <a:cubicBezTo>
                    <a:pt x="377" y="611"/>
                    <a:pt x="322" y="765"/>
                    <a:pt x="329" y="838"/>
                  </a:cubicBezTo>
                  <a:cubicBezTo>
                    <a:pt x="336" y="911"/>
                    <a:pt x="356" y="927"/>
                    <a:pt x="374" y="940"/>
                  </a:cubicBezTo>
                  <a:cubicBezTo>
                    <a:pt x="392" y="953"/>
                    <a:pt x="426" y="934"/>
                    <a:pt x="440" y="919"/>
                  </a:cubicBezTo>
                  <a:cubicBezTo>
                    <a:pt x="454" y="904"/>
                    <a:pt x="453" y="918"/>
                    <a:pt x="455" y="847"/>
                  </a:cubicBezTo>
                  <a:cubicBezTo>
                    <a:pt x="457" y="776"/>
                    <a:pt x="416" y="603"/>
                    <a:pt x="452" y="493"/>
                  </a:cubicBezTo>
                  <a:cubicBezTo>
                    <a:pt x="488" y="383"/>
                    <a:pt x="646" y="250"/>
                    <a:pt x="674" y="187"/>
                  </a:cubicBezTo>
                  <a:cubicBezTo>
                    <a:pt x="702" y="124"/>
                    <a:pt x="637" y="122"/>
                    <a:pt x="623" y="115"/>
                  </a:cubicBezTo>
                  <a:cubicBezTo>
                    <a:pt x="609" y="108"/>
                    <a:pt x="599" y="140"/>
                    <a:pt x="587" y="142"/>
                  </a:cubicBezTo>
                  <a:cubicBezTo>
                    <a:pt x="575" y="144"/>
                    <a:pt x="556" y="144"/>
                    <a:pt x="551" y="130"/>
                  </a:cubicBezTo>
                  <a:cubicBezTo>
                    <a:pt x="546" y="116"/>
                    <a:pt x="564" y="71"/>
                    <a:pt x="557" y="55"/>
                  </a:cubicBezTo>
                  <a:cubicBezTo>
                    <a:pt x="550" y="39"/>
                    <a:pt x="517" y="9"/>
                    <a:pt x="506" y="34"/>
                  </a:cubicBezTo>
                  <a:cubicBezTo>
                    <a:pt x="495" y="59"/>
                    <a:pt x="504" y="146"/>
                    <a:pt x="488" y="208"/>
                  </a:cubicBezTo>
                  <a:cubicBezTo>
                    <a:pt x="472" y="270"/>
                    <a:pt x="438" y="386"/>
                    <a:pt x="410" y="409"/>
                  </a:cubicBezTo>
                  <a:cubicBezTo>
                    <a:pt x="382" y="432"/>
                    <a:pt x="351" y="408"/>
                    <a:pt x="317" y="349"/>
                  </a:cubicBezTo>
                  <a:cubicBezTo>
                    <a:pt x="283" y="290"/>
                    <a:pt x="234" y="104"/>
                    <a:pt x="206" y="52"/>
                  </a:cubicBezTo>
                  <a:cubicBezTo>
                    <a:pt x="178" y="0"/>
                    <a:pt x="151" y="23"/>
                    <a:pt x="146" y="37"/>
                  </a:cubicBezTo>
                  <a:cubicBezTo>
                    <a:pt x="141" y="51"/>
                    <a:pt x="176" y="120"/>
                    <a:pt x="173" y="139"/>
                  </a:cubicBezTo>
                  <a:cubicBezTo>
                    <a:pt x="170" y="158"/>
                    <a:pt x="140" y="158"/>
                    <a:pt x="125" y="151"/>
                  </a:cubicBezTo>
                  <a:cubicBezTo>
                    <a:pt x="110" y="144"/>
                    <a:pt x="94" y="95"/>
                    <a:pt x="80" y="97"/>
                  </a:cubicBezTo>
                  <a:cubicBezTo>
                    <a:pt x="66" y="99"/>
                    <a:pt x="0" y="98"/>
                    <a:pt x="41" y="166"/>
                  </a:cubicBezTo>
                  <a:cubicBezTo>
                    <a:pt x="82" y="234"/>
                    <a:pt x="281" y="387"/>
                    <a:pt x="329" y="499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609" name="Oval 153"/>
            <p:cNvSpPr>
              <a:spLocks noChangeArrowheads="1"/>
            </p:cNvSpPr>
            <p:nvPr/>
          </p:nvSpPr>
          <p:spPr bwMode="auto">
            <a:xfrm rot="1501013">
              <a:off x="3241" y="2785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10" name="Text Box 154"/>
            <p:cNvSpPr txBox="1">
              <a:spLocks noChangeArrowheads="1"/>
            </p:cNvSpPr>
            <p:nvPr/>
          </p:nvSpPr>
          <p:spPr bwMode="auto">
            <a:xfrm>
              <a:off x="3270" y="2538"/>
              <a:ext cx="6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B</a:t>
              </a:r>
              <a:r>
                <a:rPr lang="uk-UA" dirty="0"/>
                <a:t>-лімф</a:t>
              </a:r>
              <a:endParaRPr lang="ru-RU" dirty="0"/>
            </a:p>
          </p:txBody>
        </p:sp>
      </p:grpSp>
      <p:sp>
        <p:nvSpPr>
          <p:cNvPr id="19621" name="Freeform 165"/>
          <p:cNvSpPr>
            <a:spLocks/>
          </p:cNvSpPr>
          <p:nvPr/>
        </p:nvSpPr>
        <p:spPr bwMode="auto">
          <a:xfrm>
            <a:off x="5932488" y="1530350"/>
            <a:ext cx="3136900" cy="1695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26" y="891"/>
              </a:cxn>
              <a:cxn ang="0">
                <a:pos x="1976" y="1059"/>
              </a:cxn>
            </a:cxnLst>
            <a:rect l="0" t="0" r="r" b="b"/>
            <a:pathLst>
              <a:path w="1976" h="1068">
                <a:moveTo>
                  <a:pt x="0" y="0"/>
                </a:moveTo>
                <a:cubicBezTo>
                  <a:pt x="188" y="149"/>
                  <a:pt x="797" y="714"/>
                  <a:pt x="1126" y="891"/>
                </a:cubicBezTo>
                <a:cubicBezTo>
                  <a:pt x="1455" y="1068"/>
                  <a:pt x="1834" y="1031"/>
                  <a:pt x="1976" y="1059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9622" name="Text Box 166"/>
          <p:cNvSpPr txBox="1">
            <a:spLocks noChangeArrowheads="1"/>
          </p:cNvSpPr>
          <p:nvPr/>
        </p:nvSpPr>
        <p:spPr bwMode="auto">
          <a:xfrm>
            <a:off x="7304088" y="1701800"/>
            <a:ext cx="1658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/>
              <a:t>Клітини донора</a:t>
            </a:r>
            <a:endParaRPr lang="ru-RU" dirty="0"/>
          </a:p>
        </p:txBody>
      </p:sp>
      <p:grpSp>
        <p:nvGrpSpPr>
          <p:cNvPr id="19623" name="Group 167"/>
          <p:cNvGrpSpPr>
            <a:grpSpLocks/>
          </p:cNvGrpSpPr>
          <p:nvPr/>
        </p:nvGrpSpPr>
        <p:grpSpPr bwMode="auto">
          <a:xfrm rot="253482">
            <a:off x="4327525" y="4329113"/>
            <a:ext cx="869950" cy="531812"/>
            <a:chOff x="2687" y="3001"/>
            <a:chExt cx="546" cy="305"/>
          </a:xfrm>
        </p:grpSpPr>
        <p:sp>
          <p:nvSpPr>
            <p:cNvPr id="19624" name="Freeform 168"/>
            <p:cNvSpPr>
              <a:spLocks/>
            </p:cNvSpPr>
            <p:nvPr/>
          </p:nvSpPr>
          <p:spPr bwMode="auto">
            <a:xfrm rot="16200000">
              <a:off x="2774" y="2927"/>
              <a:ext cx="134" cy="281"/>
            </a:xfrm>
            <a:custGeom>
              <a:avLst/>
              <a:gdLst/>
              <a:ahLst/>
              <a:cxnLst>
                <a:cxn ang="0">
                  <a:pos x="62" y="466"/>
                </a:cxn>
                <a:cxn ang="0">
                  <a:pos x="98" y="532"/>
                </a:cxn>
                <a:cxn ang="0">
                  <a:pos x="155" y="571"/>
                </a:cxn>
                <a:cxn ang="0">
                  <a:pos x="173" y="526"/>
                </a:cxn>
                <a:cxn ang="0">
                  <a:pos x="194" y="520"/>
                </a:cxn>
                <a:cxn ang="0">
                  <a:pos x="242" y="577"/>
                </a:cxn>
                <a:cxn ang="0">
                  <a:pos x="269" y="514"/>
                </a:cxn>
                <a:cxn ang="0">
                  <a:pos x="203" y="337"/>
                </a:cxn>
                <a:cxn ang="0">
                  <a:pos x="155" y="112"/>
                </a:cxn>
                <a:cxn ang="0">
                  <a:pos x="161" y="34"/>
                </a:cxn>
                <a:cxn ang="0">
                  <a:pos x="107" y="7"/>
                </a:cxn>
                <a:cxn ang="0">
                  <a:pos x="77" y="43"/>
                </a:cxn>
                <a:cxn ang="0">
                  <a:pos x="41" y="1"/>
                </a:cxn>
                <a:cxn ang="0">
                  <a:pos x="2" y="34"/>
                </a:cxn>
                <a:cxn ang="0">
                  <a:pos x="29" y="103"/>
                </a:cxn>
                <a:cxn ang="0">
                  <a:pos x="44" y="289"/>
                </a:cxn>
                <a:cxn ang="0">
                  <a:pos x="62" y="466"/>
                </a:cxn>
              </a:cxnLst>
              <a:rect l="0" t="0" r="r" b="b"/>
              <a:pathLst>
                <a:path w="275" h="578">
                  <a:moveTo>
                    <a:pt x="62" y="466"/>
                  </a:moveTo>
                  <a:cubicBezTo>
                    <a:pt x="71" y="506"/>
                    <a:pt x="83" y="515"/>
                    <a:pt x="98" y="532"/>
                  </a:cubicBezTo>
                  <a:cubicBezTo>
                    <a:pt x="113" y="549"/>
                    <a:pt x="143" y="572"/>
                    <a:pt x="155" y="571"/>
                  </a:cubicBezTo>
                  <a:cubicBezTo>
                    <a:pt x="167" y="570"/>
                    <a:pt x="167" y="534"/>
                    <a:pt x="173" y="526"/>
                  </a:cubicBezTo>
                  <a:cubicBezTo>
                    <a:pt x="179" y="518"/>
                    <a:pt x="183" y="511"/>
                    <a:pt x="194" y="520"/>
                  </a:cubicBezTo>
                  <a:cubicBezTo>
                    <a:pt x="205" y="529"/>
                    <a:pt x="230" y="578"/>
                    <a:pt x="242" y="577"/>
                  </a:cubicBezTo>
                  <a:cubicBezTo>
                    <a:pt x="254" y="576"/>
                    <a:pt x="275" y="554"/>
                    <a:pt x="269" y="514"/>
                  </a:cubicBezTo>
                  <a:cubicBezTo>
                    <a:pt x="263" y="474"/>
                    <a:pt x="222" y="404"/>
                    <a:pt x="203" y="337"/>
                  </a:cubicBezTo>
                  <a:cubicBezTo>
                    <a:pt x="184" y="270"/>
                    <a:pt x="162" y="162"/>
                    <a:pt x="155" y="112"/>
                  </a:cubicBezTo>
                  <a:cubicBezTo>
                    <a:pt x="148" y="62"/>
                    <a:pt x="169" y="51"/>
                    <a:pt x="161" y="34"/>
                  </a:cubicBezTo>
                  <a:cubicBezTo>
                    <a:pt x="153" y="17"/>
                    <a:pt x="121" y="5"/>
                    <a:pt x="107" y="7"/>
                  </a:cubicBezTo>
                  <a:cubicBezTo>
                    <a:pt x="93" y="9"/>
                    <a:pt x="88" y="44"/>
                    <a:pt x="77" y="43"/>
                  </a:cubicBezTo>
                  <a:cubicBezTo>
                    <a:pt x="66" y="42"/>
                    <a:pt x="53" y="2"/>
                    <a:pt x="41" y="1"/>
                  </a:cubicBezTo>
                  <a:cubicBezTo>
                    <a:pt x="29" y="0"/>
                    <a:pt x="4" y="17"/>
                    <a:pt x="2" y="34"/>
                  </a:cubicBezTo>
                  <a:cubicBezTo>
                    <a:pt x="0" y="51"/>
                    <a:pt x="22" y="61"/>
                    <a:pt x="29" y="103"/>
                  </a:cubicBezTo>
                  <a:cubicBezTo>
                    <a:pt x="36" y="145"/>
                    <a:pt x="39" y="228"/>
                    <a:pt x="44" y="289"/>
                  </a:cubicBezTo>
                  <a:cubicBezTo>
                    <a:pt x="49" y="350"/>
                    <a:pt x="53" y="426"/>
                    <a:pt x="62" y="46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625" name="Text Box 169"/>
            <p:cNvSpPr txBox="1">
              <a:spLocks noChangeArrowheads="1"/>
            </p:cNvSpPr>
            <p:nvPr/>
          </p:nvSpPr>
          <p:spPr bwMode="auto">
            <a:xfrm>
              <a:off x="2687" y="3131"/>
              <a:ext cx="546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endParaRPr lang="ru-RU" sz="1400" dirty="0"/>
            </a:p>
          </p:txBody>
        </p:sp>
      </p:grpSp>
      <p:grpSp>
        <p:nvGrpSpPr>
          <p:cNvPr id="19630" name="Group 174"/>
          <p:cNvGrpSpPr>
            <a:grpSpLocks/>
          </p:cNvGrpSpPr>
          <p:nvPr/>
        </p:nvGrpSpPr>
        <p:grpSpPr bwMode="auto">
          <a:xfrm>
            <a:off x="2582863" y="1641475"/>
            <a:ext cx="858837" cy="952500"/>
            <a:chOff x="1627" y="1034"/>
            <a:chExt cx="541" cy="600"/>
          </a:xfrm>
        </p:grpSpPr>
        <p:sp>
          <p:nvSpPr>
            <p:cNvPr id="19627" name="Text Box 171"/>
            <p:cNvSpPr txBox="1">
              <a:spLocks noChangeArrowheads="1"/>
            </p:cNvSpPr>
            <p:nvPr/>
          </p:nvSpPr>
          <p:spPr bwMode="auto">
            <a:xfrm>
              <a:off x="1627" y="1034"/>
              <a:ext cx="541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HLA-I</a:t>
              </a:r>
              <a:endParaRPr lang="ru-RU" dirty="0"/>
            </a:p>
          </p:txBody>
        </p:sp>
        <p:cxnSp>
          <p:nvCxnSpPr>
            <p:cNvPr id="19629" name="AutoShape 173"/>
            <p:cNvCxnSpPr>
              <a:cxnSpLocks noChangeShapeType="1"/>
              <a:stCxn id="19627" idx="2"/>
              <a:endCxn id="19582" idx="0"/>
            </p:cNvCxnSpPr>
            <p:nvPr/>
          </p:nvCxnSpPr>
          <p:spPr bwMode="auto">
            <a:xfrm>
              <a:off x="1898" y="1271"/>
              <a:ext cx="113" cy="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9680" name="Group 224"/>
          <p:cNvGrpSpPr>
            <a:grpSpLocks/>
          </p:cNvGrpSpPr>
          <p:nvPr/>
        </p:nvGrpSpPr>
        <p:grpSpPr bwMode="auto">
          <a:xfrm>
            <a:off x="1047750" y="3448050"/>
            <a:ext cx="1825625" cy="465138"/>
            <a:chOff x="660" y="2172"/>
            <a:chExt cx="1150" cy="293"/>
          </a:xfrm>
        </p:grpSpPr>
        <p:sp>
          <p:nvSpPr>
            <p:cNvPr id="19632" name="Text Box 176"/>
            <p:cNvSpPr txBox="1">
              <a:spLocks noChangeArrowheads="1"/>
            </p:cNvSpPr>
            <p:nvPr/>
          </p:nvSpPr>
          <p:spPr bwMode="auto">
            <a:xfrm>
              <a:off x="660" y="2228"/>
              <a:ext cx="621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HLA-II</a:t>
              </a:r>
              <a:endParaRPr lang="ru-RU" dirty="0"/>
            </a:p>
          </p:txBody>
        </p:sp>
        <p:cxnSp>
          <p:nvCxnSpPr>
            <p:cNvPr id="19633" name="AutoShape 177"/>
            <p:cNvCxnSpPr>
              <a:cxnSpLocks noChangeShapeType="1"/>
              <a:stCxn id="19632" idx="3"/>
              <a:endCxn id="19594" idx="1"/>
            </p:cNvCxnSpPr>
            <p:nvPr/>
          </p:nvCxnSpPr>
          <p:spPr bwMode="auto">
            <a:xfrm flipV="1">
              <a:off x="1281" y="2172"/>
              <a:ext cx="529" cy="1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9683" name="Group 227"/>
          <p:cNvGrpSpPr>
            <a:grpSpLocks/>
          </p:cNvGrpSpPr>
          <p:nvPr/>
        </p:nvGrpSpPr>
        <p:grpSpPr bwMode="auto">
          <a:xfrm>
            <a:off x="6542088" y="4881563"/>
            <a:ext cx="1512887" cy="1576387"/>
            <a:chOff x="4121" y="3075"/>
            <a:chExt cx="953" cy="993"/>
          </a:xfrm>
        </p:grpSpPr>
        <p:grpSp>
          <p:nvGrpSpPr>
            <p:cNvPr id="19611" name="Group 155"/>
            <p:cNvGrpSpPr>
              <a:grpSpLocks/>
            </p:cNvGrpSpPr>
            <p:nvPr/>
          </p:nvGrpSpPr>
          <p:grpSpPr bwMode="auto">
            <a:xfrm>
              <a:off x="4121" y="3251"/>
              <a:ext cx="953" cy="817"/>
              <a:chOff x="4210" y="2261"/>
              <a:chExt cx="953" cy="817"/>
            </a:xfrm>
          </p:grpSpPr>
          <p:grpSp>
            <p:nvGrpSpPr>
              <p:cNvPr id="19612" name="Group 156"/>
              <p:cNvGrpSpPr>
                <a:grpSpLocks/>
              </p:cNvGrpSpPr>
              <p:nvPr/>
            </p:nvGrpSpPr>
            <p:grpSpPr bwMode="auto">
              <a:xfrm>
                <a:off x="4210" y="2261"/>
                <a:ext cx="953" cy="817"/>
                <a:chOff x="4522" y="2543"/>
                <a:chExt cx="953" cy="817"/>
              </a:xfrm>
            </p:grpSpPr>
            <p:sp>
              <p:nvSpPr>
                <p:cNvPr id="19613" name="Oval 157"/>
                <p:cNvSpPr>
                  <a:spLocks noChangeArrowheads="1"/>
                </p:cNvSpPr>
                <p:nvPr/>
              </p:nvSpPr>
              <p:spPr bwMode="auto">
                <a:xfrm rot="-901008">
                  <a:off x="4522" y="2543"/>
                  <a:ext cx="953" cy="817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grpSp>
              <p:nvGrpSpPr>
                <p:cNvPr id="19614" name="Group 158"/>
                <p:cNvGrpSpPr>
                  <a:grpSpLocks/>
                </p:cNvGrpSpPr>
                <p:nvPr/>
              </p:nvGrpSpPr>
              <p:grpSpPr bwMode="auto">
                <a:xfrm>
                  <a:off x="5072" y="2662"/>
                  <a:ext cx="332" cy="446"/>
                  <a:chOff x="4437" y="1834"/>
                  <a:chExt cx="332" cy="446"/>
                </a:xfrm>
              </p:grpSpPr>
              <p:sp>
                <p:nvSpPr>
                  <p:cNvPr id="19615" name="Freeform 159"/>
                  <p:cNvSpPr>
                    <a:spLocks/>
                  </p:cNvSpPr>
                  <p:nvPr/>
                </p:nvSpPr>
                <p:spPr bwMode="auto">
                  <a:xfrm>
                    <a:off x="4437" y="1834"/>
                    <a:ext cx="198" cy="446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9616" name="Freeform 160"/>
                  <p:cNvSpPr>
                    <a:spLocks/>
                  </p:cNvSpPr>
                  <p:nvPr/>
                </p:nvSpPr>
                <p:spPr bwMode="auto">
                  <a:xfrm>
                    <a:off x="4531" y="1858"/>
                    <a:ext cx="151" cy="369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9617" name="Freeform 161"/>
                  <p:cNvSpPr>
                    <a:spLocks/>
                  </p:cNvSpPr>
                  <p:nvPr/>
                </p:nvSpPr>
                <p:spPr bwMode="auto">
                  <a:xfrm>
                    <a:off x="4607" y="1888"/>
                    <a:ext cx="122" cy="251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19618" name="Freeform 162"/>
                  <p:cNvSpPr>
                    <a:spLocks/>
                  </p:cNvSpPr>
                  <p:nvPr/>
                </p:nvSpPr>
                <p:spPr bwMode="auto">
                  <a:xfrm>
                    <a:off x="4677" y="1886"/>
                    <a:ext cx="92" cy="223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</p:grpSp>
            <p:sp>
              <p:nvSpPr>
                <p:cNvPr id="19619" name="Oval 163"/>
                <p:cNvSpPr>
                  <a:spLocks noChangeArrowheads="1"/>
                </p:cNvSpPr>
                <p:nvPr/>
              </p:nvSpPr>
              <p:spPr bwMode="auto">
                <a:xfrm rot="1501013">
                  <a:off x="4715" y="2845"/>
                  <a:ext cx="312" cy="264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19620" name="Text Box 164"/>
              <p:cNvSpPr txBox="1">
                <a:spLocks noChangeArrowheads="1"/>
              </p:cNvSpPr>
              <p:nvPr/>
            </p:nvSpPr>
            <p:spPr bwMode="auto">
              <a:xfrm>
                <a:off x="4242" y="2760"/>
                <a:ext cx="8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uk-UA" dirty="0"/>
                  <a:t>Плазмоцит</a:t>
                </a:r>
                <a:endParaRPr lang="ru-RU" dirty="0"/>
              </a:p>
            </p:txBody>
          </p:sp>
        </p:grpSp>
        <p:sp>
          <p:nvSpPr>
            <p:cNvPr id="19637" name="Freeform 181"/>
            <p:cNvSpPr>
              <a:spLocks/>
            </p:cNvSpPr>
            <p:nvPr/>
          </p:nvSpPr>
          <p:spPr bwMode="auto">
            <a:xfrm rot="67371599">
              <a:off x="4818" y="3075"/>
              <a:ext cx="191" cy="259"/>
            </a:xfrm>
            <a:custGeom>
              <a:avLst/>
              <a:gdLst/>
              <a:ahLst/>
              <a:cxnLst>
                <a:cxn ang="0">
                  <a:pos x="329" y="499"/>
                </a:cxn>
                <a:cxn ang="0">
                  <a:pos x="329" y="838"/>
                </a:cxn>
                <a:cxn ang="0">
                  <a:pos x="374" y="940"/>
                </a:cxn>
                <a:cxn ang="0">
                  <a:pos x="440" y="919"/>
                </a:cxn>
                <a:cxn ang="0">
                  <a:pos x="455" y="847"/>
                </a:cxn>
                <a:cxn ang="0">
                  <a:pos x="452" y="493"/>
                </a:cxn>
                <a:cxn ang="0">
                  <a:pos x="674" y="187"/>
                </a:cxn>
                <a:cxn ang="0">
                  <a:pos x="623" y="115"/>
                </a:cxn>
                <a:cxn ang="0">
                  <a:pos x="587" y="142"/>
                </a:cxn>
                <a:cxn ang="0">
                  <a:pos x="551" y="130"/>
                </a:cxn>
                <a:cxn ang="0">
                  <a:pos x="557" y="55"/>
                </a:cxn>
                <a:cxn ang="0">
                  <a:pos x="506" y="34"/>
                </a:cxn>
                <a:cxn ang="0">
                  <a:pos x="488" y="208"/>
                </a:cxn>
                <a:cxn ang="0">
                  <a:pos x="410" y="409"/>
                </a:cxn>
                <a:cxn ang="0">
                  <a:pos x="317" y="349"/>
                </a:cxn>
                <a:cxn ang="0">
                  <a:pos x="206" y="52"/>
                </a:cxn>
                <a:cxn ang="0">
                  <a:pos x="146" y="37"/>
                </a:cxn>
                <a:cxn ang="0">
                  <a:pos x="173" y="139"/>
                </a:cxn>
                <a:cxn ang="0">
                  <a:pos x="125" y="151"/>
                </a:cxn>
                <a:cxn ang="0">
                  <a:pos x="80" y="97"/>
                </a:cxn>
                <a:cxn ang="0">
                  <a:pos x="41" y="166"/>
                </a:cxn>
                <a:cxn ang="0">
                  <a:pos x="329" y="499"/>
                </a:cxn>
              </a:cxnLst>
              <a:rect l="0" t="0" r="r" b="b"/>
              <a:pathLst>
                <a:path w="702" h="953">
                  <a:moveTo>
                    <a:pt x="329" y="499"/>
                  </a:moveTo>
                  <a:cubicBezTo>
                    <a:pt x="377" y="611"/>
                    <a:pt x="322" y="765"/>
                    <a:pt x="329" y="838"/>
                  </a:cubicBezTo>
                  <a:cubicBezTo>
                    <a:pt x="336" y="911"/>
                    <a:pt x="356" y="927"/>
                    <a:pt x="374" y="940"/>
                  </a:cubicBezTo>
                  <a:cubicBezTo>
                    <a:pt x="392" y="953"/>
                    <a:pt x="426" y="934"/>
                    <a:pt x="440" y="919"/>
                  </a:cubicBezTo>
                  <a:cubicBezTo>
                    <a:pt x="454" y="904"/>
                    <a:pt x="453" y="918"/>
                    <a:pt x="455" y="847"/>
                  </a:cubicBezTo>
                  <a:cubicBezTo>
                    <a:pt x="457" y="776"/>
                    <a:pt x="416" y="603"/>
                    <a:pt x="452" y="493"/>
                  </a:cubicBezTo>
                  <a:cubicBezTo>
                    <a:pt x="488" y="383"/>
                    <a:pt x="646" y="250"/>
                    <a:pt x="674" y="187"/>
                  </a:cubicBezTo>
                  <a:cubicBezTo>
                    <a:pt x="702" y="124"/>
                    <a:pt x="637" y="122"/>
                    <a:pt x="623" y="115"/>
                  </a:cubicBezTo>
                  <a:cubicBezTo>
                    <a:pt x="609" y="108"/>
                    <a:pt x="599" y="140"/>
                    <a:pt x="587" y="142"/>
                  </a:cubicBezTo>
                  <a:cubicBezTo>
                    <a:pt x="575" y="144"/>
                    <a:pt x="556" y="144"/>
                    <a:pt x="551" y="130"/>
                  </a:cubicBezTo>
                  <a:cubicBezTo>
                    <a:pt x="546" y="116"/>
                    <a:pt x="564" y="71"/>
                    <a:pt x="557" y="55"/>
                  </a:cubicBezTo>
                  <a:cubicBezTo>
                    <a:pt x="550" y="39"/>
                    <a:pt x="517" y="9"/>
                    <a:pt x="506" y="34"/>
                  </a:cubicBezTo>
                  <a:cubicBezTo>
                    <a:pt x="495" y="59"/>
                    <a:pt x="504" y="146"/>
                    <a:pt x="488" y="208"/>
                  </a:cubicBezTo>
                  <a:cubicBezTo>
                    <a:pt x="472" y="270"/>
                    <a:pt x="438" y="386"/>
                    <a:pt x="410" y="409"/>
                  </a:cubicBezTo>
                  <a:cubicBezTo>
                    <a:pt x="382" y="432"/>
                    <a:pt x="351" y="408"/>
                    <a:pt x="317" y="349"/>
                  </a:cubicBezTo>
                  <a:cubicBezTo>
                    <a:pt x="283" y="290"/>
                    <a:pt x="234" y="104"/>
                    <a:pt x="206" y="52"/>
                  </a:cubicBezTo>
                  <a:cubicBezTo>
                    <a:pt x="178" y="0"/>
                    <a:pt x="151" y="23"/>
                    <a:pt x="146" y="37"/>
                  </a:cubicBezTo>
                  <a:cubicBezTo>
                    <a:pt x="141" y="51"/>
                    <a:pt x="176" y="120"/>
                    <a:pt x="173" y="139"/>
                  </a:cubicBezTo>
                  <a:cubicBezTo>
                    <a:pt x="170" y="158"/>
                    <a:pt x="140" y="158"/>
                    <a:pt x="125" y="151"/>
                  </a:cubicBezTo>
                  <a:cubicBezTo>
                    <a:pt x="110" y="144"/>
                    <a:pt x="94" y="95"/>
                    <a:pt x="80" y="97"/>
                  </a:cubicBezTo>
                  <a:cubicBezTo>
                    <a:pt x="66" y="99"/>
                    <a:pt x="0" y="98"/>
                    <a:pt x="41" y="166"/>
                  </a:cubicBezTo>
                  <a:cubicBezTo>
                    <a:pt x="82" y="234"/>
                    <a:pt x="281" y="387"/>
                    <a:pt x="329" y="499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19640" name="Freeform 184"/>
          <p:cNvSpPr>
            <a:spLocks/>
          </p:cNvSpPr>
          <p:nvPr/>
        </p:nvSpPr>
        <p:spPr bwMode="auto">
          <a:xfrm rot="76101086">
            <a:off x="7169150" y="5207000"/>
            <a:ext cx="303213" cy="411163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19641" name="Freeform 185"/>
          <p:cNvSpPr>
            <a:spLocks/>
          </p:cNvSpPr>
          <p:nvPr/>
        </p:nvSpPr>
        <p:spPr bwMode="auto">
          <a:xfrm rot="75837217">
            <a:off x="6840538" y="5243513"/>
            <a:ext cx="303212" cy="411162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grpSp>
        <p:nvGrpSpPr>
          <p:cNvPr id="19642" name="Group 186"/>
          <p:cNvGrpSpPr>
            <a:grpSpLocks/>
          </p:cNvGrpSpPr>
          <p:nvPr/>
        </p:nvGrpSpPr>
        <p:grpSpPr bwMode="auto">
          <a:xfrm rot="2230107">
            <a:off x="6962775" y="2546350"/>
            <a:ext cx="222250" cy="284163"/>
            <a:chOff x="3624" y="1740"/>
            <a:chExt cx="190" cy="222"/>
          </a:xfrm>
        </p:grpSpPr>
        <p:sp>
          <p:nvSpPr>
            <p:cNvPr id="19643" name="Oval 187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44" name="Oval 188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45" name="Oval 189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46" name="Oval 190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47" name="AutoShape 191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48" name="AutoShape 192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9649" name="Group 193"/>
          <p:cNvGrpSpPr>
            <a:grpSpLocks/>
          </p:cNvGrpSpPr>
          <p:nvPr/>
        </p:nvGrpSpPr>
        <p:grpSpPr bwMode="auto">
          <a:xfrm rot="2315107">
            <a:off x="6530975" y="2189163"/>
            <a:ext cx="222250" cy="284162"/>
            <a:chOff x="3624" y="1740"/>
            <a:chExt cx="190" cy="222"/>
          </a:xfrm>
        </p:grpSpPr>
        <p:sp>
          <p:nvSpPr>
            <p:cNvPr id="19650" name="Oval 194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51" name="Oval 195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52" name="Oval 196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53" name="Oval 197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54" name="AutoShape 198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55" name="AutoShape 199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9663" name="Group 207"/>
          <p:cNvGrpSpPr>
            <a:grpSpLocks/>
          </p:cNvGrpSpPr>
          <p:nvPr/>
        </p:nvGrpSpPr>
        <p:grpSpPr bwMode="auto">
          <a:xfrm rot="313800">
            <a:off x="8461375" y="3194050"/>
            <a:ext cx="222250" cy="284163"/>
            <a:chOff x="3624" y="1740"/>
            <a:chExt cx="190" cy="222"/>
          </a:xfrm>
        </p:grpSpPr>
        <p:sp>
          <p:nvSpPr>
            <p:cNvPr id="19664" name="Oval 208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65" name="Oval 209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66" name="Oval 210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67" name="Oval 211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68" name="AutoShape 212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69" name="AutoShape 213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19675" name="Group 219"/>
          <p:cNvGrpSpPr>
            <a:grpSpLocks/>
          </p:cNvGrpSpPr>
          <p:nvPr/>
        </p:nvGrpSpPr>
        <p:grpSpPr bwMode="auto">
          <a:xfrm>
            <a:off x="6735763" y="3429000"/>
            <a:ext cx="1741487" cy="1495425"/>
            <a:chOff x="492" y="2890"/>
            <a:chExt cx="1097" cy="942"/>
          </a:xfrm>
        </p:grpSpPr>
        <p:sp>
          <p:nvSpPr>
            <p:cNvPr id="19672" name="Freeform 216"/>
            <p:cNvSpPr>
              <a:spLocks/>
            </p:cNvSpPr>
            <p:nvPr/>
          </p:nvSpPr>
          <p:spPr bwMode="auto">
            <a:xfrm>
              <a:off x="492" y="2890"/>
              <a:ext cx="1097" cy="942"/>
            </a:xfrm>
            <a:custGeom>
              <a:avLst/>
              <a:gdLst/>
              <a:ahLst/>
              <a:cxnLst>
                <a:cxn ang="0">
                  <a:pos x="270" y="32"/>
                </a:cxn>
                <a:cxn ang="0">
                  <a:pos x="486" y="50"/>
                </a:cxn>
                <a:cxn ang="0">
                  <a:pos x="720" y="14"/>
                </a:cxn>
                <a:cxn ang="0">
                  <a:pos x="852" y="134"/>
                </a:cxn>
                <a:cxn ang="0">
                  <a:pos x="1002" y="242"/>
                </a:cxn>
                <a:cxn ang="0">
                  <a:pos x="1056" y="422"/>
                </a:cxn>
                <a:cxn ang="0">
                  <a:pos x="1074" y="620"/>
                </a:cxn>
                <a:cxn ang="0">
                  <a:pos x="918" y="758"/>
                </a:cxn>
                <a:cxn ang="0">
                  <a:pos x="733" y="921"/>
                </a:cxn>
                <a:cxn ang="0">
                  <a:pos x="504" y="884"/>
                </a:cxn>
                <a:cxn ang="0">
                  <a:pos x="279" y="876"/>
                </a:cxn>
                <a:cxn ang="0">
                  <a:pos x="204" y="680"/>
                </a:cxn>
                <a:cxn ang="0">
                  <a:pos x="98" y="513"/>
                </a:cxn>
                <a:cxn ang="0">
                  <a:pos x="96" y="356"/>
                </a:cxn>
                <a:cxn ang="0">
                  <a:pos x="7" y="196"/>
                </a:cxn>
                <a:cxn ang="0">
                  <a:pos x="53" y="105"/>
                </a:cxn>
                <a:cxn ang="0">
                  <a:pos x="204" y="122"/>
                </a:cxn>
                <a:cxn ang="0">
                  <a:pos x="270" y="32"/>
                </a:cxn>
              </a:cxnLst>
              <a:rect l="0" t="0" r="r" b="b"/>
              <a:pathLst>
                <a:path w="1097" h="942">
                  <a:moveTo>
                    <a:pt x="270" y="32"/>
                  </a:moveTo>
                  <a:cubicBezTo>
                    <a:pt x="317" y="20"/>
                    <a:pt x="411" y="53"/>
                    <a:pt x="486" y="50"/>
                  </a:cubicBezTo>
                  <a:cubicBezTo>
                    <a:pt x="561" y="47"/>
                    <a:pt x="659" y="0"/>
                    <a:pt x="720" y="14"/>
                  </a:cubicBezTo>
                  <a:cubicBezTo>
                    <a:pt x="781" y="28"/>
                    <a:pt x="805" y="96"/>
                    <a:pt x="852" y="134"/>
                  </a:cubicBezTo>
                  <a:cubicBezTo>
                    <a:pt x="899" y="172"/>
                    <a:pt x="968" y="194"/>
                    <a:pt x="1002" y="242"/>
                  </a:cubicBezTo>
                  <a:cubicBezTo>
                    <a:pt x="1036" y="290"/>
                    <a:pt x="1044" y="359"/>
                    <a:pt x="1056" y="422"/>
                  </a:cubicBezTo>
                  <a:cubicBezTo>
                    <a:pt x="1068" y="485"/>
                    <a:pt x="1097" y="564"/>
                    <a:pt x="1074" y="620"/>
                  </a:cubicBezTo>
                  <a:cubicBezTo>
                    <a:pt x="1051" y="676"/>
                    <a:pt x="975" y="708"/>
                    <a:pt x="918" y="758"/>
                  </a:cubicBezTo>
                  <a:cubicBezTo>
                    <a:pt x="861" y="808"/>
                    <a:pt x="802" y="900"/>
                    <a:pt x="733" y="921"/>
                  </a:cubicBezTo>
                  <a:cubicBezTo>
                    <a:pt x="664" y="942"/>
                    <a:pt x="580" y="892"/>
                    <a:pt x="504" y="884"/>
                  </a:cubicBezTo>
                  <a:cubicBezTo>
                    <a:pt x="428" y="876"/>
                    <a:pt x="329" y="910"/>
                    <a:pt x="279" y="876"/>
                  </a:cubicBezTo>
                  <a:cubicBezTo>
                    <a:pt x="229" y="842"/>
                    <a:pt x="234" y="740"/>
                    <a:pt x="204" y="680"/>
                  </a:cubicBezTo>
                  <a:cubicBezTo>
                    <a:pt x="174" y="620"/>
                    <a:pt x="116" y="567"/>
                    <a:pt x="98" y="513"/>
                  </a:cubicBezTo>
                  <a:cubicBezTo>
                    <a:pt x="80" y="459"/>
                    <a:pt x="111" y="409"/>
                    <a:pt x="96" y="356"/>
                  </a:cubicBezTo>
                  <a:cubicBezTo>
                    <a:pt x="81" y="303"/>
                    <a:pt x="14" y="238"/>
                    <a:pt x="7" y="196"/>
                  </a:cubicBezTo>
                  <a:cubicBezTo>
                    <a:pt x="0" y="154"/>
                    <a:pt x="20" y="117"/>
                    <a:pt x="53" y="105"/>
                  </a:cubicBezTo>
                  <a:cubicBezTo>
                    <a:pt x="86" y="93"/>
                    <a:pt x="168" y="134"/>
                    <a:pt x="204" y="122"/>
                  </a:cubicBezTo>
                  <a:cubicBezTo>
                    <a:pt x="240" y="110"/>
                    <a:pt x="242" y="50"/>
                    <a:pt x="270" y="32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9673" name="Oval 217"/>
            <p:cNvSpPr>
              <a:spLocks noChangeArrowheads="1"/>
            </p:cNvSpPr>
            <p:nvPr/>
          </p:nvSpPr>
          <p:spPr bwMode="auto">
            <a:xfrm>
              <a:off x="946" y="3088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19674" name="Text Box 218"/>
            <p:cNvSpPr txBox="1">
              <a:spLocks noChangeArrowheads="1"/>
            </p:cNvSpPr>
            <p:nvPr/>
          </p:nvSpPr>
          <p:spPr bwMode="auto">
            <a:xfrm>
              <a:off x="690" y="3447"/>
              <a:ext cx="8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dirty="0"/>
                <a:t>Макрофаг</a:t>
              </a:r>
              <a:endParaRPr lang="ru-RU" dirty="0"/>
            </a:p>
          </p:txBody>
        </p:sp>
      </p:grpSp>
      <p:sp>
        <p:nvSpPr>
          <p:cNvPr id="19676" name="AutoShape 220"/>
          <p:cNvSpPr>
            <a:spLocks noChangeArrowheads="1"/>
          </p:cNvSpPr>
          <p:nvPr/>
        </p:nvSpPr>
        <p:spPr bwMode="auto">
          <a:xfrm rot="2053564">
            <a:off x="2143125" y="3676650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/>
            <a:r>
              <a:rPr lang="uk-UA" dirty="0"/>
              <a:t>ІЛ-1</a:t>
            </a:r>
            <a:endParaRPr lang="ru-RU" dirty="0"/>
          </a:p>
        </p:txBody>
      </p:sp>
      <p:sp>
        <p:nvSpPr>
          <p:cNvPr id="19677" name="AutoShape 221"/>
          <p:cNvSpPr>
            <a:spLocks noChangeArrowheads="1"/>
          </p:cNvSpPr>
          <p:nvPr/>
        </p:nvSpPr>
        <p:spPr bwMode="auto">
          <a:xfrm>
            <a:off x="4371975" y="4914900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dirty="0"/>
              <a:t>ІЛ-2</a:t>
            </a:r>
            <a:endParaRPr lang="ru-RU" dirty="0"/>
          </a:p>
        </p:txBody>
      </p:sp>
      <p:sp>
        <p:nvSpPr>
          <p:cNvPr id="19678" name="AutoShape 222"/>
          <p:cNvSpPr>
            <a:spLocks noChangeArrowheads="1"/>
          </p:cNvSpPr>
          <p:nvPr/>
        </p:nvSpPr>
        <p:spPr bwMode="auto">
          <a:xfrm>
            <a:off x="4524375" y="3303588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dirty="0"/>
              <a:t>ІЛ-4</a:t>
            </a:r>
            <a:endParaRPr lang="ru-RU" dirty="0"/>
          </a:p>
        </p:txBody>
      </p:sp>
      <p:sp>
        <p:nvSpPr>
          <p:cNvPr id="19681" name="AutoShape 225"/>
          <p:cNvSpPr>
            <a:spLocks noChangeArrowheads="1"/>
          </p:cNvSpPr>
          <p:nvPr/>
        </p:nvSpPr>
        <p:spPr bwMode="auto">
          <a:xfrm rot="-1781632">
            <a:off x="5362575" y="1876425"/>
            <a:ext cx="942975" cy="4381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9682" name="AutoShape 226"/>
          <p:cNvSpPr>
            <a:spLocks noChangeArrowheads="1"/>
          </p:cNvSpPr>
          <p:nvPr/>
        </p:nvSpPr>
        <p:spPr bwMode="auto">
          <a:xfrm rot="-2919123">
            <a:off x="6543675" y="3038476"/>
            <a:ext cx="942975" cy="4381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96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196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9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9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9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19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9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08437 -0.31806 " pathEditMode="relative" ptsTypes="AA">
                                      <p:cBhvr>
                                        <p:cTn id="132" dur="2000" fill="hold"/>
                                        <p:tgtEl>
                                          <p:spTgt spid="196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07326 -0.33889 " pathEditMode="relative" ptsTypes="AA">
                                      <p:cBhvr>
                                        <p:cTn id="139" dur="2000" fill="hold"/>
                                        <p:tgtEl>
                                          <p:spTgt spid="196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9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9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9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9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9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9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000"/>
                            </p:stCondLst>
                            <p:childTnLst>
                              <p:par>
                                <p:cTn id="157" presetID="9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8" dur="500"/>
                                        <p:tgtEl>
                                          <p:spTgt spid="196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9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9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2" dur="500"/>
                                        <p:tgtEl>
                                          <p:spTgt spid="19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6" dur="500"/>
                                        <p:tgtEl>
                                          <p:spTgt spid="19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19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4" dur="500"/>
                                        <p:tgtEl>
                                          <p:spTgt spid="19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8" dur="500"/>
                                        <p:tgtEl>
                                          <p:spTgt spid="19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500"/>
                            </p:stCondLst>
                            <p:childTnLst>
                              <p:par>
                                <p:cTn id="201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2" dur="500"/>
                                        <p:tgtEl>
                                          <p:spTgt spid="196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21" grpId="0" animBg="1"/>
      <p:bldP spid="19621" grpId="1" animBg="1"/>
      <p:bldP spid="19621" grpId="2" animBg="1"/>
      <p:bldP spid="19621" grpId="3" animBg="1"/>
      <p:bldP spid="19621" grpId="4" animBg="1"/>
      <p:bldP spid="19622" grpId="0"/>
      <p:bldP spid="19640" grpId="0" animBg="1"/>
      <p:bldP spid="19640" grpId="1" animBg="1"/>
      <p:bldP spid="19640" grpId="2" animBg="1"/>
      <p:bldP spid="19641" grpId="0" animBg="1"/>
      <p:bldP spid="19641" grpId="1" animBg="1"/>
      <p:bldP spid="19641" grpId="2" animBg="1"/>
      <p:bldP spid="19676" grpId="0" animBg="1"/>
      <p:bldP spid="19676" grpId="1" animBg="1"/>
      <p:bldP spid="19676" grpId="2" animBg="1"/>
      <p:bldP spid="19676" grpId="3" animBg="1"/>
      <p:bldP spid="19677" grpId="0" animBg="1"/>
      <p:bldP spid="19677" grpId="1" animBg="1"/>
      <p:bldP spid="19678" grpId="0" animBg="1"/>
      <p:bldP spid="19678" grpId="1" animBg="1"/>
      <p:bldP spid="19681" grpId="0" animBg="1"/>
      <p:bldP spid="19681" grpId="1" animBg="1"/>
      <p:bldP spid="19682" grpId="0" animBg="1"/>
      <p:bldP spid="1968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 rot="10800000" flipV="1">
            <a:off x="447675" y="493003"/>
            <a:ext cx="7734300" cy="2843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3330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Трансплантаційний імунітет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+mn-lt"/>
                <a:cs typeface="Arial" pitchFamily="34" charset="0"/>
              </a:rPr>
              <a:t>–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2A2A2A"/>
                </a:solidFill>
                <a:effectLst/>
                <a:latin typeface="+mn-lt"/>
                <a:cs typeface="Arial" pitchFamily="34" charset="0"/>
              </a:rPr>
              <a:t> </a:t>
            </a:r>
            <a:r>
              <a:rPr kumimoji="0" lang="ru-RU" sz="2800" i="0" strike="noStrike" cap="none" normalizeH="0" dirty="0" smtClean="0">
                <a:ln>
                  <a:noFill/>
                </a:ln>
                <a:solidFill>
                  <a:srgbClr val="2A2A2A"/>
                </a:solidFill>
                <a:effectLst/>
                <a:latin typeface="+mn-lt"/>
                <a:cs typeface="Arial" pitchFamily="34" charset="0"/>
              </a:rPr>
              <a:t>це 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solidFill>
                  <a:srgbClr val="2A2A2A"/>
                </a:solidFill>
                <a:effectLst/>
                <a:latin typeface="+mn-lt"/>
                <a:cs typeface="Arial" pitchFamily="34" charset="0"/>
              </a:rPr>
              <a:t>стан підвищеної імунної реактивності організму, що виникає у відповідь на пересадку органу або тканини, взятих від іншої, генетично відмінної особини.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0899" name="Picture 3" descr="http://nus.in.ua/uploads/posts/1399589715_voyu-imunnuyu-sistemu_478_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9950" y="3284991"/>
            <a:ext cx="4552950" cy="295275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Механізми гострого відторгнення алотрансплантату (непрямий)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2890838" y="3589338"/>
            <a:ext cx="1755775" cy="1216025"/>
            <a:chOff x="4359" y="3038"/>
            <a:chExt cx="1106" cy="766"/>
          </a:xfrm>
        </p:grpSpPr>
        <p:sp>
          <p:nvSpPr>
            <p:cNvPr id="20484" name="Freeform 4"/>
            <p:cNvSpPr>
              <a:spLocks/>
            </p:cNvSpPr>
            <p:nvPr/>
          </p:nvSpPr>
          <p:spPr bwMode="auto">
            <a:xfrm rot="1959558">
              <a:off x="4359" y="3038"/>
              <a:ext cx="368" cy="184"/>
            </a:xfrm>
            <a:custGeom>
              <a:avLst/>
              <a:gdLst/>
              <a:ahLst/>
              <a:cxnLst>
                <a:cxn ang="0">
                  <a:pos x="250" y="189"/>
                </a:cxn>
                <a:cxn ang="0">
                  <a:pos x="23" y="98"/>
                </a:cxn>
                <a:cxn ang="0">
                  <a:pos x="114" y="8"/>
                </a:cxn>
                <a:cxn ang="0">
                  <a:pos x="432" y="144"/>
                </a:cxn>
                <a:cxn ang="0">
                  <a:pos x="568" y="371"/>
                </a:cxn>
                <a:cxn ang="0">
                  <a:pos x="749" y="416"/>
                </a:cxn>
                <a:cxn ang="0">
                  <a:pos x="749" y="461"/>
                </a:cxn>
                <a:cxn ang="0">
                  <a:pos x="704" y="507"/>
                </a:cxn>
                <a:cxn ang="0">
                  <a:pos x="477" y="461"/>
                </a:cxn>
                <a:cxn ang="0">
                  <a:pos x="250" y="461"/>
                </a:cxn>
                <a:cxn ang="0">
                  <a:pos x="159" y="325"/>
                </a:cxn>
                <a:cxn ang="0">
                  <a:pos x="341" y="280"/>
                </a:cxn>
                <a:cxn ang="0">
                  <a:pos x="250" y="189"/>
                </a:cxn>
              </a:cxnLst>
              <a:rect l="0" t="0" r="r" b="b"/>
              <a:pathLst>
                <a:path w="779" h="507">
                  <a:moveTo>
                    <a:pt x="250" y="189"/>
                  </a:moveTo>
                  <a:cubicBezTo>
                    <a:pt x="197" y="159"/>
                    <a:pt x="46" y="128"/>
                    <a:pt x="23" y="98"/>
                  </a:cubicBezTo>
                  <a:cubicBezTo>
                    <a:pt x="0" y="68"/>
                    <a:pt x="46" y="0"/>
                    <a:pt x="114" y="8"/>
                  </a:cubicBezTo>
                  <a:cubicBezTo>
                    <a:pt x="182" y="16"/>
                    <a:pt x="356" y="84"/>
                    <a:pt x="432" y="144"/>
                  </a:cubicBezTo>
                  <a:cubicBezTo>
                    <a:pt x="508" y="204"/>
                    <a:pt x="515" y="326"/>
                    <a:pt x="568" y="371"/>
                  </a:cubicBezTo>
                  <a:cubicBezTo>
                    <a:pt x="621" y="416"/>
                    <a:pt x="719" y="401"/>
                    <a:pt x="749" y="416"/>
                  </a:cubicBezTo>
                  <a:cubicBezTo>
                    <a:pt x="779" y="431"/>
                    <a:pt x="756" y="446"/>
                    <a:pt x="749" y="461"/>
                  </a:cubicBezTo>
                  <a:cubicBezTo>
                    <a:pt x="742" y="476"/>
                    <a:pt x="749" y="507"/>
                    <a:pt x="704" y="507"/>
                  </a:cubicBezTo>
                  <a:cubicBezTo>
                    <a:pt x="659" y="507"/>
                    <a:pt x="553" y="469"/>
                    <a:pt x="477" y="461"/>
                  </a:cubicBezTo>
                  <a:cubicBezTo>
                    <a:pt x="401" y="453"/>
                    <a:pt x="303" y="484"/>
                    <a:pt x="250" y="461"/>
                  </a:cubicBezTo>
                  <a:cubicBezTo>
                    <a:pt x="197" y="438"/>
                    <a:pt x="144" y="355"/>
                    <a:pt x="159" y="325"/>
                  </a:cubicBezTo>
                  <a:cubicBezTo>
                    <a:pt x="174" y="295"/>
                    <a:pt x="326" y="303"/>
                    <a:pt x="341" y="280"/>
                  </a:cubicBezTo>
                  <a:cubicBezTo>
                    <a:pt x="356" y="257"/>
                    <a:pt x="303" y="219"/>
                    <a:pt x="250" y="189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485" name="Oval 5"/>
            <p:cNvSpPr>
              <a:spLocks noChangeArrowheads="1"/>
            </p:cNvSpPr>
            <p:nvPr/>
          </p:nvSpPr>
          <p:spPr bwMode="auto">
            <a:xfrm rot="191684">
              <a:off x="4558" y="3165"/>
              <a:ext cx="907" cy="63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86" name="Oval 6"/>
            <p:cNvSpPr>
              <a:spLocks noChangeArrowheads="1"/>
            </p:cNvSpPr>
            <p:nvPr/>
          </p:nvSpPr>
          <p:spPr bwMode="auto">
            <a:xfrm rot="1362864">
              <a:off x="4855" y="3334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87" name="Text Box 7"/>
            <p:cNvSpPr txBox="1">
              <a:spLocks noChangeArrowheads="1"/>
            </p:cNvSpPr>
            <p:nvPr/>
          </p:nvSpPr>
          <p:spPr bwMode="auto">
            <a:xfrm rot="-138149">
              <a:off x="4825" y="3573"/>
              <a:ext cx="4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dirty="0"/>
                <a:t>Т</a:t>
              </a:r>
              <a:r>
                <a:rPr lang="en-US" dirty="0"/>
                <a:t>h2</a:t>
              </a:r>
              <a:endParaRPr lang="ru-RU" dirty="0"/>
            </a:p>
          </p:txBody>
        </p:sp>
      </p:grpSp>
      <p:grpSp>
        <p:nvGrpSpPr>
          <p:cNvPr id="20493" name="Group 13"/>
          <p:cNvGrpSpPr>
            <a:grpSpLocks/>
          </p:cNvGrpSpPr>
          <p:nvPr/>
        </p:nvGrpSpPr>
        <p:grpSpPr bwMode="auto">
          <a:xfrm>
            <a:off x="2957513" y="3462338"/>
            <a:ext cx="1439862" cy="1495425"/>
            <a:chOff x="1014" y="3072"/>
            <a:chExt cx="907" cy="942"/>
          </a:xfrm>
        </p:grpSpPr>
        <p:sp>
          <p:nvSpPr>
            <p:cNvPr id="20494" name="Freeform 14"/>
            <p:cNvSpPr>
              <a:spLocks/>
            </p:cNvSpPr>
            <p:nvPr/>
          </p:nvSpPr>
          <p:spPr bwMode="auto">
            <a:xfrm rot="2852538">
              <a:off x="957" y="3164"/>
              <a:ext cx="368" cy="184"/>
            </a:xfrm>
            <a:custGeom>
              <a:avLst/>
              <a:gdLst/>
              <a:ahLst/>
              <a:cxnLst>
                <a:cxn ang="0">
                  <a:pos x="250" y="189"/>
                </a:cxn>
                <a:cxn ang="0">
                  <a:pos x="23" y="98"/>
                </a:cxn>
                <a:cxn ang="0">
                  <a:pos x="114" y="8"/>
                </a:cxn>
                <a:cxn ang="0">
                  <a:pos x="432" y="144"/>
                </a:cxn>
                <a:cxn ang="0">
                  <a:pos x="568" y="371"/>
                </a:cxn>
                <a:cxn ang="0">
                  <a:pos x="749" y="416"/>
                </a:cxn>
                <a:cxn ang="0">
                  <a:pos x="749" y="461"/>
                </a:cxn>
                <a:cxn ang="0">
                  <a:pos x="704" y="507"/>
                </a:cxn>
                <a:cxn ang="0">
                  <a:pos x="477" y="461"/>
                </a:cxn>
                <a:cxn ang="0">
                  <a:pos x="250" y="461"/>
                </a:cxn>
                <a:cxn ang="0">
                  <a:pos x="159" y="325"/>
                </a:cxn>
                <a:cxn ang="0">
                  <a:pos x="341" y="280"/>
                </a:cxn>
                <a:cxn ang="0">
                  <a:pos x="250" y="189"/>
                </a:cxn>
              </a:cxnLst>
              <a:rect l="0" t="0" r="r" b="b"/>
              <a:pathLst>
                <a:path w="779" h="507">
                  <a:moveTo>
                    <a:pt x="250" y="189"/>
                  </a:moveTo>
                  <a:cubicBezTo>
                    <a:pt x="197" y="159"/>
                    <a:pt x="46" y="128"/>
                    <a:pt x="23" y="98"/>
                  </a:cubicBezTo>
                  <a:cubicBezTo>
                    <a:pt x="0" y="68"/>
                    <a:pt x="46" y="0"/>
                    <a:pt x="114" y="8"/>
                  </a:cubicBezTo>
                  <a:cubicBezTo>
                    <a:pt x="182" y="16"/>
                    <a:pt x="356" y="84"/>
                    <a:pt x="432" y="144"/>
                  </a:cubicBezTo>
                  <a:cubicBezTo>
                    <a:pt x="508" y="204"/>
                    <a:pt x="515" y="326"/>
                    <a:pt x="568" y="371"/>
                  </a:cubicBezTo>
                  <a:cubicBezTo>
                    <a:pt x="621" y="416"/>
                    <a:pt x="719" y="401"/>
                    <a:pt x="749" y="416"/>
                  </a:cubicBezTo>
                  <a:cubicBezTo>
                    <a:pt x="779" y="431"/>
                    <a:pt x="756" y="446"/>
                    <a:pt x="749" y="461"/>
                  </a:cubicBezTo>
                  <a:cubicBezTo>
                    <a:pt x="742" y="476"/>
                    <a:pt x="749" y="507"/>
                    <a:pt x="704" y="507"/>
                  </a:cubicBezTo>
                  <a:cubicBezTo>
                    <a:pt x="659" y="507"/>
                    <a:pt x="553" y="469"/>
                    <a:pt x="477" y="461"/>
                  </a:cubicBezTo>
                  <a:cubicBezTo>
                    <a:pt x="401" y="453"/>
                    <a:pt x="303" y="484"/>
                    <a:pt x="250" y="461"/>
                  </a:cubicBezTo>
                  <a:cubicBezTo>
                    <a:pt x="197" y="438"/>
                    <a:pt x="144" y="355"/>
                    <a:pt x="159" y="325"/>
                  </a:cubicBezTo>
                  <a:cubicBezTo>
                    <a:pt x="174" y="295"/>
                    <a:pt x="326" y="303"/>
                    <a:pt x="341" y="280"/>
                  </a:cubicBezTo>
                  <a:cubicBezTo>
                    <a:pt x="356" y="257"/>
                    <a:pt x="303" y="219"/>
                    <a:pt x="250" y="189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495" name="Oval 15"/>
            <p:cNvSpPr>
              <a:spLocks noChangeArrowheads="1"/>
            </p:cNvSpPr>
            <p:nvPr/>
          </p:nvSpPr>
          <p:spPr bwMode="auto">
            <a:xfrm rot="329833">
              <a:off x="1014" y="3379"/>
              <a:ext cx="907" cy="63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6" name="Oval 16"/>
            <p:cNvSpPr>
              <a:spLocks noChangeArrowheads="1"/>
            </p:cNvSpPr>
            <p:nvPr/>
          </p:nvSpPr>
          <p:spPr bwMode="auto">
            <a:xfrm rot="1501013">
              <a:off x="1335" y="3476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497" name="Text Box 17"/>
            <p:cNvSpPr txBox="1">
              <a:spLocks noChangeArrowheads="1"/>
            </p:cNvSpPr>
            <p:nvPr/>
          </p:nvSpPr>
          <p:spPr bwMode="auto">
            <a:xfrm>
              <a:off x="1253" y="3741"/>
              <a:ext cx="4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uk-UA" b="1" dirty="0"/>
                <a:t>Т</a:t>
              </a:r>
              <a:r>
                <a:rPr lang="en-US" b="1" dirty="0"/>
                <a:t>h</a:t>
              </a:r>
              <a:r>
                <a:rPr lang="uk-UA" b="1" dirty="0"/>
                <a:t>1</a:t>
              </a:r>
              <a:endParaRPr lang="ru-RU" b="1" dirty="0"/>
            </a:p>
          </p:txBody>
        </p:sp>
      </p:grpSp>
      <p:grpSp>
        <p:nvGrpSpPr>
          <p:cNvPr id="20498" name="Group 18"/>
          <p:cNvGrpSpPr>
            <a:grpSpLocks/>
          </p:cNvGrpSpPr>
          <p:nvPr/>
        </p:nvGrpSpPr>
        <p:grpSpPr bwMode="auto">
          <a:xfrm>
            <a:off x="1352550" y="1928813"/>
            <a:ext cx="2141538" cy="1779587"/>
            <a:chOff x="852" y="1215"/>
            <a:chExt cx="1349" cy="1121"/>
          </a:xfrm>
        </p:grpSpPr>
        <p:grpSp>
          <p:nvGrpSpPr>
            <p:cNvPr id="20499" name="Group 19"/>
            <p:cNvGrpSpPr>
              <a:grpSpLocks/>
            </p:cNvGrpSpPr>
            <p:nvPr/>
          </p:nvGrpSpPr>
          <p:grpSpPr bwMode="auto">
            <a:xfrm>
              <a:off x="852" y="1215"/>
              <a:ext cx="1096" cy="967"/>
              <a:chOff x="378" y="2281"/>
              <a:chExt cx="1096" cy="967"/>
            </a:xfrm>
          </p:grpSpPr>
          <p:sp>
            <p:nvSpPr>
              <p:cNvPr id="20500" name="Freeform 20"/>
              <p:cNvSpPr>
                <a:spLocks/>
              </p:cNvSpPr>
              <p:nvPr/>
            </p:nvSpPr>
            <p:spPr bwMode="auto">
              <a:xfrm>
                <a:off x="378" y="2281"/>
                <a:ext cx="1096" cy="967"/>
              </a:xfrm>
              <a:custGeom>
                <a:avLst/>
                <a:gdLst/>
                <a:ahLst/>
                <a:cxnLst>
                  <a:cxn ang="0">
                    <a:pos x="370" y="197"/>
                  </a:cxn>
                  <a:cxn ang="0">
                    <a:pos x="370" y="15"/>
                  </a:cxn>
                  <a:cxn ang="0">
                    <a:pos x="642" y="106"/>
                  </a:cxn>
                  <a:cxn ang="0">
                    <a:pos x="1005" y="242"/>
                  </a:cxn>
                  <a:cxn ang="0">
                    <a:pos x="1051" y="605"/>
                  </a:cxn>
                  <a:cxn ang="0">
                    <a:pos x="733" y="922"/>
                  </a:cxn>
                  <a:cxn ang="0">
                    <a:pos x="279" y="877"/>
                  </a:cxn>
                  <a:cxn ang="0">
                    <a:pos x="98" y="514"/>
                  </a:cxn>
                  <a:cxn ang="0">
                    <a:pos x="7" y="197"/>
                  </a:cxn>
                  <a:cxn ang="0">
                    <a:pos x="53" y="106"/>
                  </a:cxn>
                  <a:cxn ang="0">
                    <a:pos x="325" y="287"/>
                  </a:cxn>
                  <a:cxn ang="0">
                    <a:pos x="370" y="197"/>
                  </a:cxn>
                </a:cxnLst>
                <a:rect l="0" t="0" r="r" b="b"/>
                <a:pathLst>
                  <a:path w="1096" h="967">
                    <a:moveTo>
                      <a:pt x="370" y="197"/>
                    </a:moveTo>
                    <a:cubicBezTo>
                      <a:pt x="377" y="152"/>
                      <a:pt x="325" y="30"/>
                      <a:pt x="370" y="15"/>
                    </a:cubicBezTo>
                    <a:cubicBezTo>
                      <a:pt x="415" y="0"/>
                      <a:pt x="536" y="68"/>
                      <a:pt x="642" y="106"/>
                    </a:cubicBezTo>
                    <a:cubicBezTo>
                      <a:pt x="748" y="144"/>
                      <a:pt x="937" y="159"/>
                      <a:pt x="1005" y="242"/>
                    </a:cubicBezTo>
                    <a:cubicBezTo>
                      <a:pt x="1073" y="325"/>
                      <a:pt x="1096" y="492"/>
                      <a:pt x="1051" y="605"/>
                    </a:cubicBezTo>
                    <a:cubicBezTo>
                      <a:pt x="1006" y="718"/>
                      <a:pt x="862" y="877"/>
                      <a:pt x="733" y="922"/>
                    </a:cubicBezTo>
                    <a:cubicBezTo>
                      <a:pt x="604" y="967"/>
                      <a:pt x="385" y="945"/>
                      <a:pt x="279" y="877"/>
                    </a:cubicBezTo>
                    <a:cubicBezTo>
                      <a:pt x="173" y="809"/>
                      <a:pt x="143" y="627"/>
                      <a:pt x="98" y="514"/>
                    </a:cubicBezTo>
                    <a:cubicBezTo>
                      <a:pt x="53" y="401"/>
                      <a:pt x="14" y="265"/>
                      <a:pt x="7" y="197"/>
                    </a:cubicBezTo>
                    <a:cubicBezTo>
                      <a:pt x="0" y="129"/>
                      <a:pt x="0" y="91"/>
                      <a:pt x="53" y="106"/>
                    </a:cubicBezTo>
                    <a:cubicBezTo>
                      <a:pt x="106" y="121"/>
                      <a:pt x="272" y="272"/>
                      <a:pt x="325" y="287"/>
                    </a:cubicBezTo>
                    <a:cubicBezTo>
                      <a:pt x="378" y="302"/>
                      <a:pt x="363" y="242"/>
                      <a:pt x="370" y="197"/>
                    </a:cubicBezTo>
                    <a:close/>
                  </a:path>
                </a:pathLst>
              </a:cu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auto">
              <a:xfrm rot="1501013">
                <a:off x="970" y="2480"/>
                <a:ext cx="312" cy="264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20502" name="Text Box 22"/>
            <p:cNvSpPr txBox="1">
              <a:spLocks noChangeArrowheads="1"/>
            </p:cNvSpPr>
            <p:nvPr/>
          </p:nvSpPr>
          <p:spPr bwMode="auto">
            <a:xfrm>
              <a:off x="1085" y="1722"/>
              <a:ext cx="64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dirty="0"/>
                <a:t>АПК </a:t>
              </a:r>
              <a:r>
                <a:rPr lang="uk-UA" sz="1200" dirty="0"/>
                <a:t>реципієнта</a:t>
              </a:r>
              <a:endParaRPr lang="ru-RU" sz="1200" dirty="0"/>
            </a:p>
          </p:txBody>
        </p:sp>
        <p:grpSp>
          <p:nvGrpSpPr>
            <p:cNvPr id="20503" name="Group 23"/>
            <p:cNvGrpSpPr>
              <a:grpSpLocks/>
            </p:cNvGrpSpPr>
            <p:nvPr/>
          </p:nvGrpSpPr>
          <p:grpSpPr bwMode="auto">
            <a:xfrm rot="11345586">
              <a:off x="1972" y="1601"/>
              <a:ext cx="229" cy="197"/>
              <a:chOff x="1456" y="2531"/>
              <a:chExt cx="229" cy="197"/>
            </a:xfrm>
          </p:grpSpPr>
          <p:grpSp>
            <p:nvGrpSpPr>
              <p:cNvPr id="20504" name="Group 24"/>
              <p:cNvGrpSpPr>
                <a:grpSpLocks/>
              </p:cNvGrpSpPr>
              <p:nvPr/>
            </p:nvGrpSpPr>
            <p:grpSpPr bwMode="auto">
              <a:xfrm rot="13050758">
                <a:off x="1520" y="2531"/>
                <a:ext cx="165" cy="197"/>
                <a:chOff x="1502" y="2630"/>
                <a:chExt cx="165" cy="197"/>
              </a:xfrm>
            </p:grpSpPr>
            <p:sp>
              <p:nvSpPr>
                <p:cNvPr id="20505" name="Rectangle 25"/>
                <p:cNvSpPr>
                  <a:spLocks noChangeArrowheads="1"/>
                </p:cNvSpPr>
                <p:nvPr/>
              </p:nvSpPr>
              <p:spPr bwMode="auto">
                <a:xfrm rot="18825551">
                  <a:off x="1454" y="2709"/>
                  <a:ext cx="166" cy="69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20506" name="AutoShape 26"/>
                <p:cNvSpPr>
                  <a:spLocks noChangeArrowheads="1"/>
                </p:cNvSpPr>
                <p:nvPr/>
              </p:nvSpPr>
              <p:spPr bwMode="auto">
                <a:xfrm rot="62196658">
                  <a:off x="1546" y="2630"/>
                  <a:ext cx="121" cy="91"/>
                </a:xfrm>
                <a:prstGeom prst="moon">
                  <a:avLst>
                    <a:gd name="adj" fmla="val 87500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20507" name="Oval 27"/>
              <p:cNvSpPr>
                <a:spLocks noChangeArrowheads="1"/>
              </p:cNvSpPr>
              <p:nvPr/>
            </p:nvSpPr>
            <p:spPr bwMode="auto">
              <a:xfrm rot="2024638">
                <a:off x="1456" y="2643"/>
                <a:ext cx="46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grpSp>
          <p:nvGrpSpPr>
            <p:cNvPr id="20508" name="Group 28"/>
            <p:cNvGrpSpPr>
              <a:grpSpLocks/>
            </p:cNvGrpSpPr>
            <p:nvPr/>
          </p:nvGrpSpPr>
          <p:grpSpPr bwMode="auto">
            <a:xfrm rot="1274196">
              <a:off x="1666" y="2104"/>
              <a:ext cx="254" cy="232"/>
              <a:chOff x="1335" y="2997"/>
              <a:chExt cx="254" cy="232"/>
            </a:xfrm>
          </p:grpSpPr>
          <p:sp>
            <p:nvSpPr>
              <p:cNvPr id="20509" name="Oval 29"/>
              <p:cNvSpPr>
                <a:spLocks noChangeArrowheads="1"/>
              </p:cNvSpPr>
              <p:nvPr/>
            </p:nvSpPr>
            <p:spPr bwMode="auto">
              <a:xfrm>
                <a:off x="1543" y="3127"/>
                <a:ext cx="46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  <p:grpSp>
            <p:nvGrpSpPr>
              <p:cNvPr id="20510" name="Group 30"/>
              <p:cNvGrpSpPr>
                <a:grpSpLocks/>
              </p:cNvGrpSpPr>
              <p:nvPr/>
            </p:nvGrpSpPr>
            <p:grpSpPr bwMode="auto">
              <a:xfrm rot="15720152">
                <a:off x="1341" y="2991"/>
                <a:ext cx="232" cy="244"/>
                <a:chOff x="1764" y="3432"/>
                <a:chExt cx="232" cy="244"/>
              </a:xfrm>
            </p:grpSpPr>
            <p:sp>
              <p:nvSpPr>
                <p:cNvPr id="20511" name="Rectangle 31"/>
                <p:cNvSpPr>
                  <a:spLocks noChangeArrowheads="1"/>
                </p:cNvSpPr>
                <p:nvPr/>
              </p:nvSpPr>
              <p:spPr bwMode="auto">
                <a:xfrm rot="8025551">
                  <a:off x="1895" y="3497"/>
                  <a:ext cx="166" cy="3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20512" name="AutoShape 32"/>
                <p:cNvSpPr>
                  <a:spLocks noChangeArrowheads="1"/>
                </p:cNvSpPr>
                <p:nvPr/>
              </p:nvSpPr>
              <p:spPr bwMode="auto">
                <a:xfrm rot="51396658">
                  <a:off x="1764" y="3585"/>
                  <a:ext cx="192" cy="91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</p:grpSp>
      </p:grpSp>
      <p:grpSp>
        <p:nvGrpSpPr>
          <p:cNvPr id="20513" name="Group 33"/>
          <p:cNvGrpSpPr>
            <a:grpSpLocks/>
          </p:cNvGrpSpPr>
          <p:nvPr/>
        </p:nvGrpSpPr>
        <p:grpSpPr bwMode="auto">
          <a:xfrm rot="756777">
            <a:off x="4521200" y="3657600"/>
            <a:ext cx="2251075" cy="1296988"/>
            <a:chOff x="1301" y="1627"/>
            <a:chExt cx="1418" cy="817"/>
          </a:xfrm>
        </p:grpSpPr>
        <p:sp>
          <p:nvSpPr>
            <p:cNvPr id="20514" name="Oval 34"/>
            <p:cNvSpPr>
              <a:spLocks noChangeArrowheads="1"/>
            </p:cNvSpPr>
            <p:nvPr/>
          </p:nvSpPr>
          <p:spPr bwMode="auto">
            <a:xfrm rot="-901008">
              <a:off x="1766" y="1627"/>
              <a:ext cx="953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15" name="Oval 35"/>
            <p:cNvSpPr>
              <a:spLocks noChangeArrowheads="1"/>
            </p:cNvSpPr>
            <p:nvPr/>
          </p:nvSpPr>
          <p:spPr bwMode="auto">
            <a:xfrm rot="1501013">
              <a:off x="1986" y="1931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16" name="Text Box 36"/>
            <p:cNvSpPr txBox="1">
              <a:spLocks noChangeArrowheads="1"/>
            </p:cNvSpPr>
            <p:nvPr/>
          </p:nvSpPr>
          <p:spPr bwMode="auto">
            <a:xfrm>
              <a:off x="1923" y="1684"/>
              <a:ext cx="7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b="1" dirty="0"/>
                <a:t>T-</a:t>
              </a:r>
              <a:r>
                <a:rPr lang="uk-UA" b="1" dirty="0"/>
                <a:t>кілер</a:t>
              </a:r>
              <a:endParaRPr lang="ru-RU" b="1" dirty="0"/>
            </a:p>
          </p:txBody>
        </p:sp>
        <p:sp>
          <p:nvSpPr>
            <p:cNvPr id="20517" name="Freeform 37"/>
            <p:cNvSpPr>
              <a:spLocks/>
            </p:cNvSpPr>
            <p:nvPr/>
          </p:nvSpPr>
          <p:spPr bwMode="auto">
            <a:xfrm>
              <a:off x="1301" y="2104"/>
              <a:ext cx="545" cy="222"/>
            </a:xfrm>
            <a:custGeom>
              <a:avLst/>
              <a:gdLst/>
              <a:ahLst/>
              <a:cxnLst>
                <a:cxn ang="0">
                  <a:pos x="71" y="94"/>
                </a:cxn>
                <a:cxn ang="0">
                  <a:pos x="185" y="62"/>
                </a:cxn>
                <a:cxn ang="0">
                  <a:pos x="179" y="84"/>
                </a:cxn>
                <a:cxn ang="0">
                  <a:pos x="221" y="90"/>
                </a:cxn>
                <a:cxn ang="0">
                  <a:pos x="231" y="126"/>
                </a:cxn>
                <a:cxn ang="0">
                  <a:pos x="203" y="158"/>
                </a:cxn>
                <a:cxn ang="0">
                  <a:pos x="211" y="176"/>
                </a:cxn>
                <a:cxn ang="0">
                  <a:pos x="103" y="194"/>
                </a:cxn>
                <a:cxn ang="0">
                  <a:pos x="123" y="220"/>
                </a:cxn>
                <a:cxn ang="0">
                  <a:pos x="257" y="204"/>
                </a:cxn>
                <a:cxn ang="0">
                  <a:pos x="303" y="138"/>
                </a:cxn>
                <a:cxn ang="0">
                  <a:pos x="503" y="80"/>
                </a:cxn>
                <a:cxn ang="0">
                  <a:pos x="507" y="66"/>
                </a:cxn>
                <a:cxn ang="0">
                  <a:pos x="501" y="36"/>
                </a:cxn>
                <a:cxn ang="0">
                  <a:pos x="507" y="22"/>
                </a:cxn>
                <a:cxn ang="0">
                  <a:pos x="273" y="46"/>
                </a:cxn>
                <a:cxn ang="0">
                  <a:pos x="203" y="2"/>
                </a:cxn>
                <a:cxn ang="0">
                  <a:pos x="47" y="58"/>
                </a:cxn>
                <a:cxn ang="0">
                  <a:pos x="3" y="90"/>
                </a:cxn>
                <a:cxn ang="0">
                  <a:pos x="29" y="112"/>
                </a:cxn>
                <a:cxn ang="0">
                  <a:pos x="71" y="94"/>
                </a:cxn>
              </a:cxnLst>
              <a:rect l="0" t="0" r="r" b="b"/>
              <a:pathLst>
                <a:path w="545" h="222">
                  <a:moveTo>
                    <a:pt x="71" y="94"/>
                  </a:moveTo>
                  <a:cubicBezTo>
                    <a:pt x="97" y="86"/>
                    <a:pt x="167" y="64"/>
                    <a:pt x="185" y="62"/>
                  </a:cubicBezTo>
                  <a:cubicBezTo>
                    <a:pt x="203" y="60"/>
                    <a:pt x="173" y="79"/>
                    <a:pt x="179" y="84"/>
                  </a:cubicBezTo>
                  <a:cubicBezTo>
                    <a:pt x="185" y="89"/>
                    <a:pt x="212" y="83"/>
                    <a:pt x="221" y="90"/>
                  </a:cubicBezTo>
                  <a:cubicBezTo>
                    <a:pt x="230" y="97"/>
                    <a:pt x="234" y="115"/>
                    <a:pt x="231" y="126"/>
                  </a:cubicBezTo>
                  <a:cubicBezTo>
                    <a:pt x="228" y="137"/>
                    <a:pt x="206" y="150"/>
                    <a:pt x="203" y="158"/>
                  </a:cubicBezTo>
                  <a:cubicBezTo>
                    <a:pt x="200" y="166"/>
                    <a:pt x="228" y="170"/>
                    <a:pt x="211" y="176"/>
                  </a:cubicBezTo>
                  <a:cubicBezTo>
                    <a:pt x="194" y="182"/>
                    <a:pt x="118" y="187"/>
                    <a:pt x="103" y="194"/>
                  </a:cubicBezTo>
                  <a:cubicBezTo>
                    <a:pt x="88" y="201"/>
                    <a:pt x="97" y="218"/>
                    <a:pt x="123" y="220"/>
                  </a:cubicBezTo>
                  <a:cubicBezTo>
                    <a:pt x="149" y="222"/>
                    <a:pt x="227" y="218"/>
                    <a:pt x="257" y="204"/>
                  </a:cubicBezTo>
                  <a:cubicBezTo>
                    <a:pt x="287" y="190"/>
                    <a:pt x="262" y="159"/>
                    <a:pt x="303" y="138"/>
                  </a:cubicBezTo>
                  <a:cubicBezTo>
                    <a:pt x="344" y="117"/>
                    <a:pt x="469" y="92"/>
                    <a:pt x="503" y="80"/>
                  </a:cubicBezTo>
                  <a:cubicBezTo>
                    <a:pt x="537" y="68"/>
                    <a:pt x="507" y="73"/>
                    <a:pt x="507" y="66"/>
                  </a:cubicBezTo>
                  <a:cubicBezTo>
                    <a:pt x="507" y="59"/>
                    <a:pt x="501" y="43"/>
                    <a:pt x="501" y="36"/>
                  </a:cubicBezTo>
                  <a:cubicBezTo>
                    <a:pt x="501" y="29"/>
                    <a:pt x="545" y="20"/>
                    <a:pt x="507" y="22"/>
                  </a:cubicBezTo>
                  <a:cubicBezTo>
                    <a:pt x="469" y="24"/>
                    <a:pt x="324" y="49"/>
                    <a:pt x="273" y="46"/>
                  </a:cubicBezTo>
                  <a:cubicBezTo>
                    <a:pt x="222" y="43"/>
                    <a:pt x="241" y="0"/>
                    <a:pt x="203" y="2"/>
                  </a:cubicBezTo>
                  <a:cubicBezTo>
                    <a:pt x="165" y="4"/>
                    <a:pt x="80" y="43"/>
                    <a:pt x="47" y="58"/>
                  </a:cubicBezTo>
                  <a:cubicBezTo>
                    <a:pt x="14" y="73"/>
                    <a:pt x="6" y="81"/>
                    <a:pt x="3" y="90"/>
                  </a:cubicBezTo>
                  <a:cubicBezTo>
                    <a:pt x="0" y="99"/>
                    <a:pt x="17" y="111"/>
                    <a:pt x="29" y="112"/>
                  </a:cubicBezTo>
                  <a:cubicBezTo>
                    <a:pt x="41" y="113"/>
                    <a:pt x="45" y="102"/>
                    <a:pt x="71" y="94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grpSp>
        <p:nvGrpSpPr>
          <p:cNvPr id="20518" name="Group 38"/>
          <p:cNvGrpSpPr>
            <a:grpSpLocks/>
          </p:cNvGrpSpPr>
          <p:nvPr/>
        </p:nvGrpSpPr>
        <p:grpSpPr bwMode="auto">
          <a:xfrm>
            <a:off x="4594225" y="4079875"/>
            <a:ext cx="866775" cy="512763"/>
            <a:chOff x="2688" y="3001"/>
            <a:chExt cx="546" cy="323"/>
          </a:xfrm>
        </p:grpSpPr>
        <p:sp>
          <p:nvSpPr>
            <p:cNvPr id="20519" name="Freeform 39"/>
            <p:cNvSpPr>
              <a:spLocks/>
            </p:cNvSpPr>
            <p:nvPr/>
          </p:nvSpPr>
          <p:spPr bwMode="auto">
            <a:xfrm rot="16200000">
              <a:off x="2774" y="2927"/>
              <a:ext cx="134" cy="281"/>
            </a:xfrm>
            <a:custGeom>
              <a:avLst/>
              <a:gdLst/>
              <a:ahLst/>
              <a:cxnLst>
                <a:cxn ang="0">
                  <a:pos x="62" y="466"/>
                </a:cxn>
                <a:cxn ang="0">
                  <a:pos x="98" y="532"/>
                </a:cxn>
                <a:cxn ang="0">
                  <a:pos x="155" y="571"/>
                </a:cxn>
                <a:cxn ang="0">
                  <a:pos x="173" y="526"/>
                </a:cxn>
                <a:cxn ang="0">
                  <a:pos x="194" y="520"/>
                </a:cxn>
                <a:cxn ang="0">
                  <a:pos x="242" y="577"/>
                </a:cxn>
                <a:cxn ang="0">
                  <a:pos x="269" y="514"/>
                </a:cxn>
                <a:cxn ang="0">
                  <a:pos x="203" y="337"/>
                </a:cxn>
                <a:cxn ang="0">
                  <a:pos x="155" y="112"/>
                </a:cxn>
                <a:cxn ang="0">
                  <a:pos x="161" y="34"/>
                </a:cxn>
                <a:cxn ang="0">
                  <a:pos x="107" y="7"/>
                </a:cxn>
                <a:cxn ang="0">
                  <a:pos x="77" y="43"/>
                </a:cxn>
                <a:cxn ang="0">
                  <a:pos x="41" y="1"/>
                </a:cxn>
                <a:cxn ang="0">
                  <a:pos x="2" y="34"/>
                </a:cxn>
                <a:cxn ang="0">
                  <a:pos x="29" y="103"/>
                </a:cxn>
                <a:cxn ang="0">
                  <a:pos x="44" y="289"/>
                </a:cxn>
                <a:cxn ang="0">
                  <a:pos x="62" y="466"/>
                </a:cxn>
              </a:cxnLst>
              <a:rect l="0" t="0" r="r" b="b"/>
              <a:pathLst>
                <a:path w="275" h="578">
                  <a:moveTo>
                    <a:pt x="62" y="466"/>
                  </a:moveTo>
                  <a:cubicBezTo>
                    <a:pt x="71" y="506"/>
                    <a:pt x="83" y="515"/>
                    <a:pt x="98" y="532"/>
                  </a:cubicBezTo>
                  <a:cubicBezTo>
                    <a:pt x="113" y="549"/>
                    <a:pt x="143" y="572"/>
                    <a:pt x="155" y="571"/>
                  </a:cubicBezTo>
                  <a:cubicBezTo>
                    <a:pt x="167" y="570"/>
                    <a:pt x="167" y="534"/>
                    <a:pt x="173" y="526"/>
                  </a:cubicBezTo>
                  <a:cubicBezTo>
                    <a:pt x="179" y="518"/>
                    <a:pt x="183" y="511"/>
                    <a:pt x="194" y="520"/>
                  </a:cubicBezTo>
                  <a:cubicBezTo>
                    <a:pt x="205" y="529"/>
                    <a:pt x="230" y="578"/>
                    <a:pt x="242" y="577"/>
                  </a:cubicBezTo>
                  <a:cubicBezTo>
                    <a:pt x="254" y="576"/>
                    <a:pt x="275" y="554"/>
                    <a:pt x="269" y="514"/>
                  </a:cubicBezTo>
                  <a:cubicBezTo>
                    <a:pt x="263" y="474"/>
                    <a:pt x="222" y="404"/>
                    <a:pt x="203" y="337"/>
                  </a:cubicBezTo>
                  <a:cubicBezTo>
                    <a:pt x="184" y="270"/>
                    <a:pt x="162" y="162"/>
                    <a:pt x="155" y="112"/>
                  </a:cubicBezTo>
                  <a:cubicBezTo>
                    <a:pt x="148" y="62"/>
                    <a:pt x="169" y="51"/>
                    <a:pt x="161" y="34"/>
                  </a:cubicBezTo>
                  <a:cubicBezTo>
                    <a:pt x="153" y="17"/>
                    <a:pt x="121" y="5"/>
                    <a:pt x="107" y="7"/>
                  </a:cubicBezTo>
                  <a:cubicBezTo>
                    <a:pt x="93" y="9"/>
                    <a:pt x="88" y="44"/>
                    <a:pt x="77" y="43"/>
                  </a:cubicBezTo>
                  <a:cubicBezTo>
                    <a:pt x="66" y="42"/>
                    <a:pt x="53" y="2"/>
                    <a:pt x="41" y="1"/>
                  </a:cubicBezTo>
                  <a:cubicBezTo>
                    <a:pt x="29" y="0"/>
                    <a:pt x="4" y="17"/>
                    <a:pt x="2" y="34"/>
                  </a:cubicBezTo>
                  <a:cubicBezTo>
                    <a:pt x="0" y="51"/>
                    <a:pt x="22" y="61"/>
                    <a:pt x="29" y="103"/>
                  </a:cubicBezTo>
                  <a:cubicBezTo>
                    <a:pt x="36" y="145"/>
                    <a:pt x="39" y="228"/>
                    <a:pt x="44" y="289"/>
                  </a:cubicBezTo>
                  <a:cubicBezTo>
                    <a:pt x="49" y="350"/>
                    <a:pt x="53" y="426"/>
                    <a:pt x="62" y="46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520" name="Text Box 40"/>
            <p:cNvSpPr txBox="1">
              <a:spLocks noChangeArrowheads="1"/>
            </p:cNvSpPr>
            <p:nvPr/>
          </p:nvSpPr>
          <p:spPr bwMode="auto">
            <a:xfrm>
              <a:off x="2688" y="3132"/>
              <a:ext cx="54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sz="1400" dirty="0"/>
                <a:t>CD40L</a:t>
              </a:r>
              <a:endParaRPr lang="ru-RU" sz="1400" dirty="0"/>
            </a:p>
          </p:txBody>
        </p:sp>
      </p:grpSp>
      <p:grpSp>
        <p:nvGrpSpPr>
          <p:cNvPr id="20521" name="Group 41"/>
          <p:cNvGrpSpPr>
            <a:grpSpLocks/>
          </p:cNvGrpSpPr>
          <p:nvPr/>
        </p:nvGrpSpPr>
        <p:grpSpPr bwMode="auto">
          <a:xfrm>
            <a:off x="4802188" y="3700463"/>
            <a:ext cx="714375" cy="558800"/>
            <a:chOff x="2664" y="2652"/>
            <a:chExt cx="450" cy="352"/>
          </a:xfrm>
        </p:grpSpPr>
        <p:sp>
          <p:nvSpPr>
            <p:cNvPr id="20522" name="Freeform 42"/>
            <p:cNvSpPr>
              <a:spLocks/>
            </p:cNvSpPr>
            <p:nvPr/>
          </p:nvSpPr>
          <p:spPr bwMode="auto">
            <a:xfrm rot="16200000">
              <a:off x="2839" y="2781"/>
              <a:ext cx="187" cy="259"/>
            </a:xfrm>
            <a:custGeom>
              <a:avLst/>
              <a:gdLst/>
              <a:ahLst/>
              <a:cxnLst>
                <a:cxn ang="0">
                  <a:pos x="89" y="173"/>
                </a:cxn>
                <a:cxn ang="0">
                  <a:pos x="74" y="356"/>
                </a:cxn>
                <a:cxn ang="0">
                  <a:pos x="2" y="464"/>
                </a:cxn>
                <a:cxn ang="0">
                  <a:pos x="59" y="506"/>
                </a:cxn>
                <a:cxn ang="0">
                  <a:pos x="149" y="482"/>
                </a:cxn>
                <a:cxn ang="0">
                  <a:pos x="191" y="512"/>
                </a:cxn>
                <a:cxn ang="0">
                  <a:pos x="278" y="494"/>
                </a:cxn>
                <a:cxn ang="0">
                  <a:pos x="341" y="524"/>
                </a:cxn>
                <a:cxn ang="0">
                  <a:pos x="371" y="449"/>
                </a:cxn>
                <a:cxn ang="0">
                  <a:pos x="260" y="281"/>
                </a:cxn>
                <a:cxn ang="0">
                  <a:pos x="239" y="59"/>
                </a:cxn>
                <a:cxn ang="0">
                  <a:pos x="209" y="2"/>
                </a:cxn>
                <a:cxn ang="0">
                  <a:pos x="176" y="59"/>
                </a:cxn>
                <a:cxn ang="0">
                  <a:pos x="122" y="2"/>
                </a:cxn>
                <a:cxn ang="0">
                  <a:pos x="92" y="56"/>
                </a:cxn>
                <a:cxn ang="0">
                  <a:pos x="23" y="20"/>
                </a:cxn>
                <a:cxn ang="0">
                  <a:pos x="89" y="173"/>
                </a:cxn>
              </a:cxnLst>
              <a:rect l="0" t="0" r="r" b="b"/>
              <a:pathLst>
                <a:path w="385" h="531">
                  <a:moveTo>
                    <a:pt x="89" y="173"/>
                  </a:moveTo>
                  <a:cubicBezTo>
                    <a:pt x="98" y="229"/>
                    <a:pt x="88" y="308"/>
                    <a:pt x="74" y="356"/>
                  </a:cubicBezTo>
                  <a:cubicBezTo>
                    <a:pt x="60" y="404"/>
                    <a:pt x="4" y="439"/>
                    <a:pt x="2" y="464"/>
                  </a:cubicBezTo>
                  <a:cubicBezTo>
                    <a:pt x="0" y="489"/>
                    <a:pt x="35" y="503"/>
                    <a:pt x="59" y="506"/>
                  </a:cubicBezTo>
                  <a:cubicBezTo>
                    <a:pt x="83" y="509"/>
                    <a:pt x="127" y="481"/>
                    <a:pt x="149" y="482"/>
                  </a:cubicBezTo>
                  <a:cubicBezTo>
                    <a:pt x="171" y="483"/>
                    <a:pt x="170" y="510"/>
                    <a:pt x="191" y="512"/>
                  </a:cubicBezTo>
                  <a:cubicBezTo>
                    <a:pt x="212" y="514"/>
                    <a:pt x="253" y="492"/>
                    <a:pt x="278" y="494"/>
                  </a:cubicBezTo>
                  <a:cubicBezTo>
                    <a:pt x="303" y="496"/>
                    <a:pt x="325" y="531"/>
                    <a:pt x="341" y="524"/>
                  </a:cubicBezTo>
                  <a:cubicBezTo>
                    <a:pt x="357" y="517"/>
                    <a:pt x="385" y="490"/>
                    <a:pt x="371" y="449"/>
                  </a:cubicBezTo>
                  <a:cubicBezTo>
                    <a:pt x="357" y="408"/>
                    <a:pt x="282" y="346"/>
                    <a:pt x="260" y="281"/>
                  </a:cubicBezTo>
                  <a:cubicBezTo>
                    <a:pt x="238" y="216"/>
                    <a:pt x="247" y="105"/>
                    <a:pt x="239" y="59"/>
                  </a:cubicBezTo>
                  <a:cubicBezTo>
                    <a:pt x="231" y="13"/>
                    <a:pt x="219" y="2"/>
                    <a:pt x="209" y="2"/>
                  </a:cubicBezTo>
                  <a:cubicBezTo>
                    <a:pt x="199" y="2"/>
                    <a:pt x="190" y="59"/>
                    <a:pt x="176" y="59"/>
                  </a:cubicBezTo>
                  <a:cubicBezTo>
                    <a:pt x="162" y="59"/>
                    <a:pt x="136" y="3"/>
                    <a:pt x="122" y="2"/>
                  </a:cubicBezTo>
                  <a:cubicBezTo>
                    <a:pt x="108" y="1"/>
                    <a:pt x="108" y="53"/>
                    <a:pt x="92" y="56"/>
                  </a:cubicBezTo>
                  <a:cubicBezTo>
                    <a:pt x="76" y="59"/>
                    <a:pt x="23" y="0"/>
                    <a:pt x="23" y="20"/>
                  </a:cubicBezTo>
                  <a:cubicBezTo>
                    <a:pt x="23" y="40"/>
                    <a:pt x="80" y="117"/>
                    <a:pt x="89" y="173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523" name="Text Box 43"/>
            <p:cNvSpPr txBox="1">
              <a:spLocks noChangeArrowheads="1"/>
            </p:cNvSpPr>
            <p:nvPr/>
          </p:nvSpPr>
          <p:spPr bwMode="auto">
            <a:xfrm>
              <a:off x="2664" y="2652"/>
              <a:ext cx="45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/>
                <a:t>CD40</a:t>
              </a:r>
              <a:endParaRPr lang="ru-RU" sz="1400" dirty="0"/>
            </a:p>
          </p:txBody>
        </p:sp>
      </p:grpSp>
      <p:grpSp>
        <p:nvGrpSpPr>
          <p:cNvPr id="20524" name="Group 44"/>
          <p:cNvGrpSpPr>
            <a:grpSpLocks/>
          </p:cNvGrpSpPr>
          <p:nvPr/>
        </p:nvGrpSpPr>
        <p:grpSpPr bwMode="auto">
          <a:xfrm>
            <a:off x="5229225" y="3481388"/>
            <a:ext cx="1674813" cy="1377950"/>
            <a:chOff x="2919" y="2481"/>
            <a:chExt cx="1055" cy="868"/>
          </a:xfrm>
        </p:grpSpPr>
        <p:sp>
          <p:nvSpPr>
            <p:cNvPr id="20525" name="Oval 45"/>
            <p:cNvSpPr>
              <a:spLocks noChangeArrowheads="1"/>
            </p:cNvSpPr>
            <p:nvPr/>
          </p:nvSpPr>
          <p:spPr bwMode="auto">
            <a:xfrm rot="-901008">
              <a:off x="3021" y="2481"/>
              <a:ext cx="953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26" name="Freeform 46"/>
            <p:cNvSpPr>
              <a:spLocks/>
            </p:cNvSpPr>
            <p:nvPr/>
          </p:nvSpPr>
          <p:spPr bwMode="auto">
            <a:xfrm rot="36113364">
              <a:off x="2953" y="3124"/>
              <a:ext cx="191" cy="259"/>
            </a:xfrm>
            <a:custGeom>
              <a:avLst/>
              <a:gdLst/>
              <a:ahLst/>
              <a:cxnLst>
                <a:cxn ang="0">
                  <a:pos x="329" y="499"/>
                </a:cxn>
                <a:cxn ang="0">
                  <a:pos x="329" y="838"/>
                </a:cxn>
                <a:cxn ang="0">
                  <a:pos x="374" y="940"/>
                </a:cxn>
                <a:cxn ang="0">
                  <a:pos x="440" y="919"/>
                </a:cxn>
                <a:cxn ang="0">
                  <a:pos x="455" y="847"/>
                </a:cxn>
                <a:cxn ang="0">
                  <a:pos x="452" y="493"/>
                </a:cxn>
                <a:cxn ang="0">
                  <a:pos x="674" y="187"/>
                </a:cxn>
                <a:cxn ang="0">
                  <a:pos x="623" y="115"/>
                </a:cxn>
                <a:cxn ang="0">
                  <a:pos x="587" y="142"/>
                </a:cxn>
                <a:cxn ang="0">
                  <a:pos x="551" y="130"/>
                </a:cxn>
                <a:cxn ang="0">
                  <a:pos x="557" y="55"/>
                </a:cxn>
                <a:cxn ang="0">
                  <a:pos x="506" y="34"/>
                </a:cxn>
                <a:cxn ang="0">
                  <a:pos x="488" y="208"/>
                </a:cxn>
                <a:cxn ang="0">
                  <a:pos x="410" y="409"/>
                </a:cxn>
                <a:cxn ang="0">
                  <a:pos x="317" y="349"/>
                </a:cxn>
                <a:cxn ang="0">
                  <a:pos x="206" y="52"/>
                </a:cxn>
                <a:cxn ang="0">
                  <a:pos x="146" y="37"/>
                </a:cxn>
                <a:cxn ang="0">
                  <a:pos x="173" y="139"/>
                </a:cxn>
                <a:cxn ang="0">
                  <a:pos x="125" y="151"/>
                </a:cxn>
                <a:cxn ang="0">
                  <a:pos x="80" y="97"/>
                </a:cxn>
                <a:cxn ang="0">
                  <a:pos x="41" y="166"/>
                </a:cxn>
                <a:cxn ang="0">
                  <a:pos x="329" y="499"/>
                </a:cxn>
              </a:cxnLst>
              <a:rect l="0" t="0" r="r" b="b"/>
              <a:pathLst>
                <a:path w="702" h="953">
                  <a:moveTo>
                    <a:pt x="329" y="499"/>
                  </a:moveTo>
                  <a:cubicBezTo>
                    <a:pt x="377" y="611"/>
                    <a:pt x="322" y="765"/>
                    <a:pt x="329" y="838"/>
                  </a:cubicBezTo>
                  <a:cubicBezTo>
                    <a:pt x="336" y="911"/>
                    <a:pt x="356" y="927"/>
                    <a:pt x="374" y="940"/>
                  </a:cubicBezTo>
                  <a:cubicBezTo>
                    <a:pt x="392" y="953"/>
                    <a:pt x="426" y="934"/>
                    <a:pt x="440" y="919"/>
                  </a:cubicBezTo>
                  <a:cubicBezTo>
                    <a:pt x="454" y="904"/>
                    <a:pt x="453" y="918"/>
                    <a:pt x="455" y="847"/>
                  </a:cubicBezTo>
                  <a:cubicBezTo>
                    <a:pt x="457" y="776"/>
                    <a:pt x="416" y="603"/>
                    <a:pt x="452" y="493"/>
                  </a:cubicBezTo>
                  <a:cubicBezTo>
                    <a:pt x="488" y="383"/>
                    <a:pt x="646" y="250"/>
                    <a:pt x="674" y="187"/>
                  </a:cubicBezTo>
                  <a:cubicBezTo>
                    <a:pt x="702" y="124"/>
                    <a:pt x="637" y="122"/>
                    <a:pt x="623" y="115"/>
                  </a:cubicBezTo>
                  <a:cubicBezTo>
                    <a:pt x="609" y="108"/>
                    <a:pt x="599" y="140"/>
                    <a:pt x="587" y="142"/>
                  </a:cubicBezTo>
                  <a:cubicBezTo>
                    <a:pt x="575" y="144"/>
                    <a:pt x="556" y="144"/>
                    <a:pt x="551" y="130"/>
                  </a:cubicBezTo>
                  <a:cubicBezTo>
                    <a:pt x="546" y="116"/>
                    <a:pt x="564" y="71"/>
                    <a:pt x="557" y="55"/>
                  </a:cubicBezTo>
                  <a:cubicBezTo>
                    <a:pt x="550" y="39"/>
                    <a:pt x="517" y="9"/>
                    <a:pt x="506" y="34"/>
                  </a:cubicBezTo>
                  <a:cubicBezTo>
                    <a:pt x="495" y="59"/>
                    <a:pt x="504" y="146"/>
                    <a:pt x="488" y="208"/>
                  </a:cubicBezTo>
                  <a:cubicBezTo>
                    <a:pt x="472" y="270"/>
                    <a:pt x="438" y="386"/>
                    <a:pt x="410" y="409"/>
                  </a:cubicBezTo>
                  <a:cubicBezTo>
                    <a:pt x="382" y="432"/>
                    <a:pt x="351" y="408"/>
                    <a:pt x="317" y="349"/>
                  </a:cubicBezTo>
                  <a:cubicBezTo>
                    <a:pt x="283" y="290"/>
                    <a:pt x="234" y="104"/>
                    <a:pt x="206" y="52"/>
                  </a:cubicBezTo>
                  <a:cubicBezTo>
                    <a:pt x="178" y="0"/>
                    <a:pt x="151" y="23"/>
                    <a:pt x="146" y="37"/>
                  </a:cubicBezTo>
                  <a:cubicBezTo>
                    <a:pt x="141" y="51"/>
                    <a:pt x="176" y="120"/>
                    <a:pt x="173" y="139"/>
                  </a:cubicBezTo>
                  <a:cubicBezTo>
                    <a:pt x="170" y="158"/>
                    <a:pt x="140" y="158"/>
                    <a:pt x="125" y="151"/>
                  </a:cubicBezTo>
                  <a:cubicBezTo>
                    <a:pt x="110" y="144"/>
                    <a:pt x="94" y="95"/>
                    <a:pt x="80" y="97"/>
                  </a:cubicBezTo>
                  <a:cubicBezTo>
                    <a:pt x="66" y="99"/>
                    <a:pt x="0" y="98"/>
                    <a:pt x="41" y="166"/>
                  </a:cubicBezTo>
                  <a:cubicBezTo>
                    <a:pt x="82" y="234"/>
                    <a:pt x="281" y="387"/>
                    <a:pt x="329" y="499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527" name="Oval 47"/>
            <p:cNvSpPr>
              <a:spLocks noChangeArrowheads="1"/>
            </p:cNvSpPr>
            <p:nvPr/>
          </p:nvSpPr>
          <p:spPr bwMode="auto">
            <a:xfrm rot="1501013">
              <a:off x="3241" y="2785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28" name="Text Box 48"/>
            <p:cNvSpPr txBox="1">
              <a:spLocks noChangeArrowheads="1"/>
            </p:cNvSpPr>
            <p:nvPr/>
          </p:nvSpPr>
          <p:spPr bwMode="auto">
            <a:xfrm>
              <a:off x="3270" y="2538"/>
              <a:ext cx="6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B</a:t>
              </a:r>
              <a:r>
                <a:rPr lang="uk-UA" dirty="0"/>
                <a:t>-лімф</a:t>
              </a:r>
              <a:endParaRPr lang="ru-RU" dirty="0"/>
            </a:p>
          </p:txBody>
        </p:sp>
      </p:grpSp>
      <p:sp>
        <p:nvSpPr>
          <p:cNvPr id="20529" name="Freeform 49"/>
          <p:cNvSpPr>
            <a:spLocks/>
          </p:cNvSpPr>
          <p:nvPr/>
        </p:nvSpPr>
        <p:spPr bwMode="auto">
          <a:xfrm>
            <a:off x="5932488" y="1530350"/>
            <a:ext cx="3136900" cy="1695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26" y="891"/>
              </a:cxn>
              <a:cxn ang="0">
                <a:pos x="1976" y="1059"/>
              </a:cxn>
            </a:cxnLst>
            <a:rect l="0" t="0" r="r" b="b"/>
            <a:pathLst>
              <a:path w="1976" h="1068">
                <a:moveTo>
                  <a:pt x="0" y="0"/>
                </a:moveTo>
                <a:cubicBezTo>
                  <a:pt x="188" y="149"/>
                  <a:pt x="797" y="714"/>
                  <a:pt x="1126" y="891"/>
                </a:cubicBezTo>
                <a:cubicBezTo>
                  <a:pt x="1455" y="1068"/>
                  <a:pt x="1834" y="1031"/>
                  <a:pt x="1976" y="1059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20530" name="Text Box 50"/>
          <p:cNvSpPr txBox="1">
            <a:spLocks noChangeArrowheads="1"/>
          </p:cNvSpPr>
          <p:nvPr/>
        </p:nvSpPr>
        <p:spPr bwMode="auto">
          <a:xfrm>
            <a:off x="7304088" y="1701800"/>
            <a:ext cx="1658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/>
              <a:t>Клітини донора</a:t>
            </a:r>
            <a:endParaRPr lang="ru-RU" dirty="0"/>
          </a:p>
        </p:txBody>
      </p:sp>
      <p:grpSp>
        <p:nvGrpSpPr>
          <p:cNvPr id="20531" name="Group 51"/>
          <p:cNvGrpSpPr>
            <a:grpSpLocks/>
          </p:cNvGrpSpPr>
          <p:nvPr/>
        </p:nvGrpSpPr>
        <p:grpSpPr bwMode="auto">
          <a:xfrm rot="253482">
            <a:off x="4327525" y="4329113"/>
            <a:ext cx="869950" cy="531812"/>
            <a:chOff x="2687" y="3001"/>
            <a:chExt cx="546" cy="305"/>
          </a:xfrm>
        </p:grpSpPr>
        <p:sp>
          <p:nvSpPr>
            <p:cNvPr id="20532" name="Freeform 52"/>
            <p:cNvSpPr>
              <a:spLocks/>
            </p:cNvSpPr>
            <p:nvPr/>
          </p:nvSpPr>
          <p:spPr bwMode="auto">
            <a:xfrm rot="16200000">
              <a:off x="2774" y="2927"/>
              <a:ext cx="134" cy="281"/>
            </a:xfrm>
            <a:custGeom>
              <a:avLst/>
              <a:gdLst/>
              <a:ahLst/>
              <a:cxnLst>
                <a:cxn ang="0">
                  <a:pos x="62" y="466"/>
                </a:cxn>
                <a:cxn ang="0">
                  <a:pos x="98" y="532"/>
                </a:cxn>
                <a:cxn ang="0">
                  <a:pos x="155" y="571"/>
                </a:cxn>
                <a:cxn ang="0">
                  <a:pos x="173" y="526"/>
                </a:cxn>
                <a:cxn ang="0">
                  <a:pos x="194" y="520"/>
                </a:cxn>
                <a:cxn ang="0">
                  <a:pos x="242" y="577"/>
                </a:cxn>
                <a:cxn ang="0">
                  <a:pos x="269" y="514"/>
                </a:cxn>
                <a:cxn ang="0">
                  <a:pos x="203" y="337"/>
                </a:cxn>
                <a:cxn ang="0">
                  <a:pos x="155" y="112"/>
                </a:cxn>
                <a:cxn ang="0">
                  <a:pos x="161" y="34"/>
                </a:cxn>
                <a:cxn ang="0">
                  <a:pos x="107" y="7"/>
                </a:cxn>
                <a:cxn ang="0">
                  <a:pos x="77" y="43"/>
                </a:cxn>
                <a:cxn ang="0">
                  <a:pos x="41" y="1"/>
                </a:cxn>
                <a:cxn ang="0">
                  <a:pos x="2" y="34"/>
                </a:cxn>
                <a:cxn ang="0">
                  <a:pos x="29" y="103"/>
                </a:cxn>
                <a:cxn ang="0">
                  <a:pos x="44" y="289"/>
                </a:cxn>
                <a:cxn ang="0">
                  <a:pos x="62" y="466"/>
                </a:cxn>
              </a:cxnLst>
              <a:rect l="0" t="0" r="r" b="b"/>
              <a:pathLst>
                <a:path w="275" h="578">
                  <a:moveTo>
                    <a:pt x="62" y="466"/>
                  </a:moveTo>
                  <a:cubicBezTo>
                    <a:pt x="71" y="506"/>
                    <a:pt x="83" y="515"/>
                    <a:pt x="98" y="532"/>
                  </a:cubicBezTo>
                  <a:cubicBezTo>
                    <a:pt x="113" y="549"/>
                    <a:pt x="143" y="572"/>
                    <a:pt x="155" y="571"/>
                  </a:cubicBezTo>
                  <a:cubicBezTo>
                    <a:pt x="167" y="570"/>
                    <a:pt x="167" y="534"/>
                    <a:pt x="173" y="526"/>
                  </a:cubicBezTo>
                  <a:cubicBezTo>
                    <a:pt x="179" y="518"/>
                    <a:pt x="183" y="511"/>
                    <a:pt x="194" y="520"/>
                  </a:cubicBezTo>
                  <a:cubicBezTo>
                    <a:pt x="205" y="529"/>
                    <a:pt x="230" y="578"/>
                    <a:pt x="242" y="577"/>
                  </a:cubicBezTo>
                  <a:cubicBezTo>
                    <a:pt x="254" y="576"/>
                    <a:pt x="275" y="554"/>
                    <a:pt x="269" y="514"/>
                  </a:cubicBezTo>
                  <a:cubicBezTo>
                    <a:pt x="263" y="474"/>
                    <a:pt x="222" y="404"/>
                    <a:pt x="203" y="337"/>
                  </a:cubicBezTo>
                  <a:cubicBezTo>
                    <a:pt x="184" y="270"/>
                    <a:pt x="162" y="162"/>
                    <a:pt x="155" y="112"/>
                  </a:cubicBezTo>
                  <a:cubicBezTo>
                    <a:pt x="148" y="62"/>
                    <a:pt x="169" y="51"/>
                    <a:pt x="161" y="34"/>
                  </a:cubicBezTo>
                  <a:cubicBezTo>
                    <a:pt x="153" y="17"/>
                    <a:pt x="121" y="5"/>
                    <a:pt x="107" y="7"/>
                  </a:cubicBezTo>
                  <a:cubicBezTo>
                    <a:pt x="93" y="9"/>
                    <a:pt x="88" y="44"/>
                    <a:pt x="77" y="43"/>
                  </a:cubicBezTo>
                  <a:cubicBezTo>
                    <a:pt x="66" y="42"/>
                    <a:pt x="53" y="2"/>
                    <a:pt x="41" y="1"/>
                  </a:cubicBezTo>
                  <a:cubicBezTo>
                    <a:pt x="29" y="0"/>
                    <a:pt x="4" y="17"/>
                    <a:pt x="2" y="34"/>
                  </a:cubicBezTo>
                  <a:cubicBezTo>
                    <a:pt x="0" y="51"/>
                    <a:pt x="22" y="61"/>
                    <a:pt x="29" y="103"/>
                  </a:cubicBezTo>
                  <a:cubicBezTo>
                    <a:pt x="36" y="145"/>
                    <a:pt x="39" y="228"/>
                    <a:pt x="44" y="289"/>
                  </a:cubicBezTo>
                  <a:cubicBezTo>
                    <a:pt x="49" y="350"/>
                    <a:pt x="53" y="426"/>
                    <a:pt x="62" y="46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533" name="Text Box 53"/>
            <p:cNvSpPr txBox="1">
              <a:spLocks noChangeArrowheads="1"/>
            </p:cNvSpPr>
            <p:nvPr/>
          </p:nvSpPr>
          <p:spPr bwMode="auto">
            <a:xfrm>
              <a:off x="2687" y="3131"/>
              <a:ext cx="546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endParaRPr lang="ru-RU" sz="1400" dirty="0"/>
            </a:p>
          </p:txBody>
        </p:sp>
      </p:grpSp>
      <p:grpSp>
        <p:nvGrpSpPr>
          <p:cNvPr id="20534" name="Group 54"/>
          <p:cNvGrpSpPr>
            <a:grpSpLocks/>
          </p:cNvGrpSpPr>
          <p:nvPr/>
        </p:nvGrpSpPr>
        <p:grpSpPr bwMode="auto">
          <a:xfrm>
            <a:off x="2582863" y="1641475"/>
            <a:ext cx="858837" cy="952500"/>
            <a:chOff x="1627" y="1034"/>
            <a:chExt cx="541" cy="600"/>
          </a:xfrm>
        </p:grpSpPr>
        <p:sp>
          <p:nvSpPr>
            <p:cNvPr id="20535" name="Text Box 55"/>
            <p:cNvSpPr txBox="1">
              <a:spLocks noChangeArrowheads="1"/>
            </p:cNvSpPr>
            <p:nvPr/>
          </p:nvSpPr>
          <p:spPr bwMode="auto">
            <a:xfrm>
              <a:off x="1627" y="1034"/>
              <a:ext cx="541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HLA-I</a:t>
              </a:r>
              <a:endParaRPr lang="ru-RU" dirty="0"/>
            </a:p>
          </p:txBody>
        </p:sp>
        <p:cxnSp>
          <p:nvCxnSpPr>
            <p:cNvPr id="20536" name="AutoShape 56"/>
            <p:cNvCxnSpPr>
              <a:cxnSpLocks noChangeShapeType="1"/>
              <a:stCxn id="20535" idx="2"/>
              <a:endCxn id="20505" idx="0"/>
            </p:cNvCxnSpPr>
            <p:nvPr/>
          </p:nvCxnSpPr>
          <p:spPr bwMode="auto">
            <a:xfrm>
              <a:off x="1898" y="1271"/>
              <a:ext cx="113" cy="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0537" name="Group 57"/>
          <p:cNvGrpSpPr>
            <a:grpSpLocks/>
          </p:cNvGrpSpPr>
          <p:nvPr/>
        </p:nvGrpSpPr>
        <p:grpSpPr bwMode="auto">
          <a:xfrm>
            <a:off x="1047750" y="3448050"/>
            <a:ext cx="1825625" cy="465138"/>
            <a:chOff x="660" y="2172"/>
            <a:chExt cx="1150" cy="293"/>
          </a:xfrm>
        </p:grpSpPr>
        <p:sp>
          <p:nvSpPr>
            <p:cNvPr id="20538" name="Text Box 58"/>
            <p:cNvSpPr txBox="1">
              <a:spLocks noChangeArrowheads="1"/>
            </p:cNvSpPr>
            <p:nvPr/>
          </p:nvSpPr>
          <p:spPr bwMode="auto">
            <a:xfrm>
              <a:off x="660" y="2228"/>
              <a:ext cx="621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HLA-II</a:t>
              </a:r>
              <a:endParaRPr lang="ru-RU" dirty="0"/>
            </a:p>
          </p:txBody>
        </p:sp>
        <p:cxnSp>
          <p:nvCxnSpPr>
            <p:cNvPr id="20539" name="AutoShape 59"/>
            <p:cNvCxnSpPr>
              <a:cxnSpLocks noChangeShapeType="1"/>
              <a:stCxn id="20538" idx="3"/>
              <a:endCxn id="20512" idx="1"/>
            </p:cNvCxnSpPr>
            <p:nvPr/>
          </p:nvCxnSpPr>
          <p:spPr bwMode="auto">
            <a:xfrm flipV="1">
              <a:off x="1281" y="2172"/>
              <a:ext cx="529" cy="1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0540" name="Group 60"/>
          <p:cNvGrpSpPr>
            <a:grpSpLocks/>
          </p:cNvGrpSpPr>
          <p:nvPr/>
        </p:nvGrpSpPr>
        <p:grpSpPr bwMode="auto">
          <a:xfrm>
            <a:off x="6542088" y="4881563"/>
            <a:ext cx="1512887" cy="1576387"/>
            <a:chOff x="4121" y="3075"/>
            <a:chExt cx="953" cy="993"/>
          </a:xfrm>
        </p:grpSpPr>
        <p:grpSp>
          <p:nvGrpSpPr>
            <p:cNvPr id="20541" name="Group 61"/>
            <p:cNvGrpSpPr>
              <a:grpSpLocks/>
            </p:cNvGrpSpPr>
            <p:nvPr/>
          </p:nvGrpSpPr>
          <p:grpSpPr bwMode="auto">
            <a:xfrm>
              <a:off x="4121" y="3251"/>
              <a:ext cx="953" cy="817"/>
              <a:chOff x="4210" y="2261"/>
              <a:chExt cx="953" cy="817"/>
            </a:xfrm>
          </p:grpSpPr>
          <p:grpSp>
            <p:nvGrpSpPr>
              <p:cNvPr id="20542" name="Group 62"/>
              <p:cNvGrpSpPr>
                <a:grpSpLocks/>
              </p:cNvGrpSpPr>
              <p:nvPr/>
            </p:nvGrpSpPr>
            <p:grpSpPr bwMode="auto">
              <a:xfrm>
                <a:off x="4210" y="2261"/>
                <a:ext cx="953" cy="817"/>
                <a:chOff x="4522" y="2543"/>
                <a:chExt cx="953" cy="817"/>
              </a:xfrm>
            </p:grpSpPr>
            <p:sp>
              <p:nvSpPr>
                <p:cNvPr id="20543" name="Oval 63"/>
                <p:cNvSpPr>
                  <a:spLocks noChangeArrowheads="1"/>
                </p:cNvSpPr>
                <p:nvPr/>
              </p:nvSpPr>
              <p:spPr bwMode="auto">
                <a:xfrm rot="-901008">
                  <a:off x="4522" y="2543"/>
                  <a:ext cx="953" cy="817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grpSp>
              <p:nvGrpSpPr>
                <p:cNvPr id="20544" name="Group 64"/>
                <p:cNvGrpSpPr>
                  <a:grpSpLocks/>
                </p:cNvGrpSpPr>
                <p:nvPr/>
              </p:nvGrpSpPr>
              <p:grpSpPr bwMode="auto">
                <a:xfrm>
                  <a:off x="5072" y="2662"/>
                  <a:ext cx="332" cy="446"/>
                  <a:chOff x="4437" y="1834"/>
                  <a:chExt cx="332" cy="446"/>
                </a:xfrm>
              </p:grpSpPr>
              <p:sp>
                <p:nvSpPr>
                  <p:cNvPr id="20545" name="Freeform 65"/>
                  <p:cNvSpPr>
                    <a:spLocks/>
                  </p:cNvSpPr>
                  <p:nvPr/>
                </p:nvSpPr>
                <p:spPr bwMode="auto">
                  <a:xfrm>
                    <a:off x="4437" y="1834"/>
                    <a:ext cx="198" cy="446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20546" name="Freeform 66"/>
                  <p:cNvSpPr>
                    <a:spLocks/>
                  </p:cNvSpPr>
                  <p:nvPr/>
                </p:nvSpPr>
                <p:spPr bwMode="auto">
                  <a:xfrm>
                    <a:off x="4531" y="1858"/>
                    <a:ext cx="151" cy="369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20547" name="Freeform 67"/>
                  <p:cNvSpPr>
                    <a:spLocks/>
                  </p:cNvSpPr>
                  <p:nvPr/>
                </p:nvSpPr>
                <p:spPr bwMode="auto">
                  <a:xfrm>
                    <a:off x="4607" y="1888"/>
                    <a:ext cx="122" cy="251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20548" name="Freeform 68"/>
                  <p:cNvSpPr>
                    <a:spLocks/>
                  </p:cNvSpPr>
                  <p:nvPr/>
                </p:nvSpPr>
                <p:spPr bwMode="auto">
                  <a:xfrm>
                    <a:off x="4677" y="1886"/>
                    <a:ext cx="92" cy="223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</p:grpSp>
            <p:sp>
              <p:nvSpPr>
                <p:cNvPr id="20549" name="Oval 69"/>
                <p:cNvSpPr>
                  <a:spLocks noChangeArrowheads="1"/>
                </p:cNvSpPr>
                <p:nvPr/>
              </p:nvSpPr>
              <p:spPr bwMode="auto">
                <a:xfrm rot="1501013">
                  <a:off x="4715" y="2845"/>
                  <a:ext cx="312" cy="264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20550" name="Text Box 70"/>
              <p:cNvSpPr txBox="1">
                <a:spLocks noChangeArrowheads="1"/>
              </p:cNvSpPr>
              <p:nvPr/>
            </p:nvSpPr>
            <p:spPr bwMode="auto">
              <a:xfrm>
                <a:off x="4242" y="2760"/>
                <a:ext cx="8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uk-UA" dirty="0"/>
                  <a:t>Плазмоцит</a:t>
                </a:r>
                <a:endParaRPr lang="ru-RU" dirty="0"/>
              </a:p>
            </p:txBody>
          </p:sp>
        </p:grpSp>
        <p:sp>
          <p:nvSpPr>
            <p:cNvPr id="20551" name="Freeform 71"/>
            <p:cNvSpPr>
              <a:spLocks/>
            </p:cNvSpPr>
            <p:nvPr/>
          </p:nvSpPr>
          <p:spPr bwMode="auto">
            <a:xfrm rot="67371599">
              <a:off x="4818" y="3075"/>
              <a:ext cx="191" cy="259"/>
            </a:xfrm>
            <a:custGeom>
              <a:avLst/>
              <a:gdLst/>
              <a:ahLst/>
              <a:cxnLst>
                <a:cxn ang="0">
                  <a:pos x="329" y="499"/>
                </a:cxn>
                <a:cxn ang="0">
                  <a:pos x="329" y="838"/>
                </a:cxn>
                <a:cxn ang="0">
                  <a:pos x="374" y="940"/>
                </a:cxn>
                <a:cxn ang="0">
                  <a:pos x="440" y="919"/>
                </a:cxn>
                <a:cxn ang="0">
                  <a:pos x="455" y="847"/>
                </a:cxn>
                <a:cxn ang="0">
                  <a:pos x="452" y="493"/>
                </a:cxn>
                <a:cxn ang="0">
                  <a:pos x="674" y="187"/>
                </a:cxn>
                <a:cxn ang="0">
                  <a:pos x="623" y="115"/>
                </a:cxn>
                <a:cxn ang="0">
                  <a:pos x="587" y="142"/>
                </a:cxn>
                <a:cxn ang="0">
                  <a:pos x="551" y="130"/>
                </a:cxn>
                <a:cxn ang="0">
                  <a:pos x="557" y="55"/>
                </a:cxn>
                <a:cxn ang="0">
                  <a:pos x="506" y="34"/>
                </a:cxn>
                <a:cxn ang="0">
                  <a:pos x="488" y="208"/>
                </a:cxn>
                <a:cxn ang="0">
                  <a:pos x="410" y="409"/>
                </a:cxn>
                <a:cxn ang="0">
                  <a:pos x="317" y="349"/>
                </a:cxn>
                <a:cxn ang="0">
                  <a:pos x="206" y="52"/>
                </a:cxn>
                <a:cxn ang="0">
                  <a:pos x="146" y="37"/>
                </a:cxn>
                <a:cxn ang="0">
                  <a:pos x="173" y="139"/>
                </a:cxn>
                <a:cxn ang="0">
                  <a:pos x="125" y="151"/>
                </a:cxn>
                <a:cxn ang="0">
                  <a:pos x="80" y="97"/>
                </a:cxn>
                <a:cxn ang="0">
                  <a:pos x="41" y="166"/>
                </a:cxn>
                <a:cxn ang="0">
                  <a:pos x="329" y="499"/>
                </a:cxn>
              </a:cxnLst>
              <a:rect l="0" t="0" r="r" b="b"/>
              <a:pathLst>
                <a:path w="702" h="953">
                  <a:moveTo>
                    <a:pt x="329" y="499"/>
                  </a:moveTo>
                  <a:cubicBezTo>
                    <a:pt x="377" y="611"/>
                    <a:pt x="322" y="765"/>
                    <a:pt x="329" y="838"/>
                  </a:cubicBezTo>
                  <a:cubicBezTo>
                    <a:pt x="336" y="911"/>
                    <a:pt x="356" y="927"/>
                    <a:pt x="374" y="940"/>
                  </a:cubicBezTo>
                  <a:cubicBezTo>
                    <a:pt x="392" y="953"/>
                    <a:pt x="426" y="934"/>
                    <a:pt x="440" y="919"/>
                  </a:cubicBezTo>
                  <a:cubicBezTo>
                    <a:pt x="454" y="904"/>
                    <a:pt x="453" y="918"/>
                    <a:pt x="455" y="847"/>
                  </a:cubicBezTo>
                  <a:cubicBezTo>
                    <a:pt x="457" y="776"/>
                    <a:pt x="416" y="603"/>
                    <a:pt x="452" y="493"/>
                  </a:cubicBezTo>
                  <a:cubicBezTo>
                    <a:pt x="488" y="383"/>
                    <a:pt x="646" y="250"/>
                    <a:pt x="674" y="187"/>
                  </a:cubicBezTo>
                  <a:cubicBezTo>
                    <a:pt x="702" y="124"/>
                    <a:pt x="637" y="122"/>
                    <a:pt x="623" y="115"/>
                  </a:cubicBezTo>
                  <a:cubicBezTo>
                    <a:pt x="609" y="108"/>
                    <a:pt x="599" y="140"/>
                    <a:pt x="587" y="142"/>
                  </a:cubicBezTo>
                  <a:cubicBezTo>
                    <a:pt x="575" y="144"/>
                    <a:pt x="556" y="144"/>
                    <a:pt x="551" y="130"/>
                  </a:cubicBezTo>
                  <a:cubicBezTo>
                    <a:pt x="546" y="116"/>
                    <a:pt x="564" y="71"/>
                    <a:pt x="557" y="55"/>
                  </a:cubicBezTo>
                  <a:cubicBezTo>
                    <a:pt x="550" y="39"/>
                    <a:pt x="517" y="9"/>
                    <a:pt x="506" y="34"/>
                  </a:cubicBezTo>
                  <a:cubicBezTo>
                    <a:pt x="495" y="59"/>
                    <a:pt x="504" y="146"/>
                    <a:pt x="488" y="208"/>
                  </a:cubicBezTo>
                  <a:cubicBezTo>
                    <a:pt x="472" y="270"/>
                    <a:pt x="438" y="386"/>
                    <a:pt x="410" y="409"/>
                  </a:cubicBezTo>
                  <a:cubicBezTo>
                    <a:pt x="382" y="432"/>
                    <a:pt x="351" y="408"/>
                    <a:pt x="317" y="349"/>
                  </a:cubicBezTo>
                  <a:cubicBezTo>
                    <a:pt x="283" y="290"/>
                    <a:pt x="234" y="104"/>
                    <a:pt x="206" y="52"/>
                  </a:cubicBezTo>
                  <a:cubicBezTo>
                    <a:pt x="178" y="0"/>
                    <a:pt x="151" y="23"/>
                    <a:pt x="146" y="37"/>
                  </a:cubicBezTo>
                  <a:cubicBezTo>
                    <a:pt x="141" y="51"/>
                    <a:pt x="176" y="120"/>
                    <a:pt x="173" y="139"/>
                  </a:cubicBezTo>
                  <a:cubicBezTo>
                    <a:pt x="170" y="158"/>
                    <a:pt x="140" y="158"/>
                    <a:pt x="125" y="151"/>
                  </a:cubicBezTo>
                  <a:cubicBezTo>
                    <a:pt x="110" y="144"/>
                    <a:pt x="94" y="95"/>
                    <a:pt x="80" y="97"/>
                  </a:cubicBezTo>
                  <a:cubicBezTo>
                    <a:pt x="66" y="99"/>
                    <a:pt x="0" y="98"/>
                    <a:pt x="41" y="166"/>
                  </a:cubicBezTo>
                  <a:cubicBezTo>
                    <a:pt x="82" y="234"/>
                    <a:pt x="281" y="387"/>
                    <a:pt x="329" y="499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20552" name="Freeform 72"/>
          <p:cNvSpPr>
            <a:spLocks/>
          </p:cNvSpPr>
          <p:nvPr/>
        </p:nvSpPr>
        <p:spPr bwMode="auto">
          <a:xfrm rot="76101086">
            <a:off x="7169150" y="5207000"/>
            <a:ext cx="303213" cy="411163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20553" name="Freeform 73"/>
          <p:cNvSpPr>
            <a:spLocks/>
          </p:cNvSpPr>
          <p:nvPr/>
        </p:nvSpPr>
        <p:spPr bwMode="auto">
          <a:xfrm rot="75837217">
            <a:off x="6840538" y="5243513"/>
            <a:ext cx="303212" cy="411162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grpSp>
        <p:nvGrpSpPr>
          <p:cNvPr id="20554" name="Group 74"/>
          <p:cNvGrpSpPr>
            <a:grpSpLocks/>
          </p:cNvGrpSpPr>
          <p:nvPr/>
        </p:nvGrpSpPr>
        <p:grpSpPr bwMode="auto">
          <a:xfrm rot="2230107">
            <a:off x="6962775" y="2546350"/>
            <a:ext cx="222250" cy="284163"/>
            <a:chOff x="3624" y="1740"/>
            <a:chExt cx="190" cy="222"/>
          </a:xfrm>
        </p:grpSpPr>
        <p:sp>
          <p:nvSpPr>
            <p:cNvPr id="20555" name="Oval 75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56" name="Oval 76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57" name="Oval 77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58" name="Oval 78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59" name="AutoShape 79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60" name="AutoShape 80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20561" name="Group 81"/>
          <p:cNvGrpSpPr>
            <a:grpSpLocks/>
          </p:cNvGrpSpPr>
          <p:nvPr/>
        </p:nvGrpSpPr>
        <p:grpSpPr bwMode="auto">
          <a:xfrm rot="2315107">
            <a:off x="6530975" y="2189163"/>
            <a:ext cx="222250" cy="284162"/>
            <a:chOff x="3624" y="1740"/>
            <a:chExt cx="190" cy="222"/>
          </a:xfrm>
        </p:grpSpPr>
        <p:sp>
          <p:nvSpPr>
            <p:cNvPr id="20562" name="Oval 82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63" name="Oval 83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64" name="Oval 84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65" name="Oval 85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66" name="AutoShape 86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67" name="AutoShape 87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20568" name="Group 88"/>
          <p:cNvGrpSpPr>
            <a:grpSpLocks/>
          </p:cNvGrpSpPr>
          <p:nvPr/>
        </p:nvGrpSpPr>
        <p:grpSpPr bwMode="auto">
          <a:xfrm rot="313800">
            <a:off x="8461375" y="3194050"/>
            <a:ext cx="222250" cy="284163"/>
            <a:chOff x="3624" y="1740"/>
            <a:chExt cx="190" cy="222"/>
          </a:xfrm>
        </p:grpSpPr>
        <p:sp>
          <p:nvSpPr>
            <p:cNvPr id="20569" name="Oval 89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70" name="Oval 90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71" name="Oval 91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72" name="Oval 92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73" name="AutoShape 93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74" name="AutoShape 94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20575" name="Group 95"/>
          <p:cNvGrpSpPr>
            <a:grpSpLocks/>
          </p:cNvGrpSpPr>
          <p:nvPr/>
        </p:nvGrpSpPr>
        <p:grpSpPr bwMode="auto">
          <a:xfrm>
            <a:off x="6735763" y="3429000"/>
            <a:ext cx="1741487" cy="1495425"/>
            <a:chOff x="492" y="2890"/>
            <a:chExt cx="1097" cy="942"/>
          </a:xfrm>
        </p:grpSpPr>
        <p:sp>
          <p:nvSpPr>
            <p:cNvPr id="20576" name="Freeform 96"/>
            <p:cNvSpPr>
              <a:spLocks/>
            </p:cNvSpPr>
            <p:nvPr/>
          </p:nvSpPr>
          <p:spPr bwMode="auto">
            <a:xfrm>
              <a:off x="492" y="2890"/>
              <a:ext cx="1097" cy="942"/>
            </a:xfrm>
            <a:custGeom>
              <a:avLst/>
              <a:gdLst/>
              <a:ahLst/>
              <a:cxnLst>
                <a:cxn ang="0">
                  <a:pos x="270" y="32"/>
                </a:cxn>
                <a:cxn ang="0">
                  <a:pos x="486" y="50"/>
                </a:cxn>
                <a:cxn ang="0">
                  <a:pos x="720" y="14"/>
                </a:cxn>
                <a:cxn ang="0">
                  <a:pos x="852" y="134"/>
                </a:cxn>
                <a:cxn ang="0">
                  <a:pos x="1002" y="242"/>
                </a:cxn>
                <a:cxn ang="0">
                  <a:pos x="1056" y="422"/>
                </a:cxn>
                <a:cxn ang="0">
                  <a:pos x="1074" y="620"/>
                </a:cxn>
                <a:cxn ang="0">
                  <a:pos x="918" y="758"/>
                </a:cxn>
                <a:cxn ang="0">
                  <a:pos x="733" y="921"/>
                </a:cxn>
                <a:cxn ang="0">
                  <a:pos x="504" y="884"/>
                </a:cxn>
                <a:cxn ang="0">
                  <a:pos x="279" y="876"/>
                </a:cxn>
                <a:cxn ang="0">
                  <a:pos x="204" y="680"/>
                </a:cxn>
                <a:cxn ang="0">
                  <a:pos x="98" y="513"/>
                </a:cxn>
                <a:cxn ang="0">
                  <a:pos x="96" y="356"/>
                </a:cxn>
                <a:cxn ang="0">
                  <a:pos x="7" y="196"/>
                </a:cxn>
                <a:cxn ang="0">
                  <a:pos x="53" y="105"/>
                </a:cxn>
                <a:cxn ang="0">
                  <a:pos x="204" y="122"/>
                </a:cxn>
                <a:cxn ang="0">
                  <a:pos x="270" y="32"/>
                </a:cxn>
              </a:cxnLst>
              <a:rect l="0" t="0" r="r" b="b"/>
              <a:pathLst>
                <a:path w="1097" h="942">
                  <a:moveTo>
                    <a:pt x="270" y="32"/>
                  </a:moveTo>
                  <a:cubicBezTo>
                    <a:pt x="317" y="20"/>
                    <a:pt x="411" y="53"/>
                    <a:pt x="486" y="50"/>
                  </a:cubicBezTo>
                  <a:cubicBezTo>
                    <a:pt x="561" y="47"/>
                    <a:pt x="659" y="0"/>
                    <a:pt x="720" y="14"/>
                  </a:cubicBezTo>
                  <a:cubicBezTo>
                    <a:pt x="781" y="28"/>
                    <a:pt x="805" y="96"/>
                    <a:pt x="852" y="134"/>
                  </a:cubicBezTo>
                  <a:cubicBezTo>
                    <a:pt x="899" y="172"/>
                    <a:pt x="968" y="194"/>
                    <a:pt x="1002" y="242"/>
                  </a:cubicBezTo>
                  <a:cubicBezTo>
                    <a:pt x="1036" y="290"/>
                    <a:pt x="1044" y="359"/>
                    <a:pt x="1056" y="422"/>
                  </a:cubicBezTo>
                  <a:cubicBezTo>
                    <a:pt x="1068" y="485"/>
                    <a:pt x="1097" y="564"/>
                    <a:pt x="1074" y="620"/>
                  </a:cubicBezTo>
                  <a:cubicBezTo>
                    <a:pt x="1051" y="676"/>
                    <a:pt x="975" y="708"/>
                    <a:pt x="918" y="758"/>
                  </a:cubicBezTo>
                  <a:cubicBezTo>
                    <a:pt x="861" y="808"/>
                    <a:pt x="802" y="900"/>
                    <a:pt x="733" y="921"/>
                  </a:cubicBezTo>
                  <a:cubicBezTo>
                    <a:pt x="664" y="942"/>
                    <a:pt x="580" y="892"/>
                    <a:pt x="504" y="884"/>
                  </a:cubicBezTo>
                  <a:cubicBezTo>
                    <a:pt x="428" y="876"/>
                    <a:pt x="329" y="910"/>
                    <a:pt x="279" y="876"/>
                  </a:cubicBezTo>
                  <a:cubicBezTo>
                    <a:pt x="229" y="842"/>
                    <a:pt x="234" y="740"/>
                    <a:pt x="204" y="680"/>
                  </a:cubicBezTo>
                  <a:cubicBezTo>
                    <a:pt x="174" y="620"/>
                    <a:pt x="116" y="567"/>
                    <a:pt x="98" y="513"/>
                  </a:cubicBezTo>
                  <a:cubicBezTo>
                    <a:pt x="80" y="459"/>
                    <a:pt x="111" y="409"/>
                    <a:pt x="96" y="356"/>
                  </a:cubicBezTo>
                  <a:cubicBezTo>
                    <a:pt x="81" y="303"/>
                    <a:pt x="14" y="238"/>
                    <a:pt x="7" y="196"/>
                  </a:cubicBezTo>
                  <a:cubicBezTo>
                    <a:pt x="0" y="154"/>
                    <a:pt x="20" y="117"/>
                    <a:pt x="53" y="105"/>
                  </a:cubicBezTo>
                  <a:cubicBezTo>
                    <a:pt x="86" y="93"/>
                    <a:pt x="168" y="134"/>
                    <a:pt x="204" y="122"/>
                  </a:cubicBezTo>
                  <a:cubicBezTo>
                    <a:pt x="240" y="110"/>
                    <a:pt x="242" y="50"/>
                    <a:pt x="270" y="32"/>
                  </a:cubicBezTo>
                  <a:close/>
                </a:path>
              </a:pathLst>
            </a:cu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0577" name="Oval 97"/>
            <p:cNvSpPr>
              <a:spLocks noChangeArrowheads="1"/>
            </p:cNvSpPr>
            <p:nvPr/>
          </p:nvSpPr>
          <p:spPr bwMode="auto">
            <a:xfrm>
              <a:off x="946" y="3088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0578" name="Text Box 98"/>
            <p:cNvSpPr txBox="1">
              <a:spLocks noChangeArrowheads="1"/>
            </p:cNvSpPr>
            <p:nvPr/>
          </p:nvSpPr>
          <p:spPr bwMode="auto">
            <a:xfrm>
              <a:off x="690" y="3447"/>
              <a:ext cx="8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dirty="0"/>
                <a:t>Макрофаг</a:t>
              </a:r>
              <a:endParaRPr lang="ru-RU" dirty="0"/>
            </a:p>
          </p:txBody>
        </p:sp>
      </p:grpSp>
      <p:sp>
        <p:nvSpPr>
          <p:cNvPr id="20579" name="AutoShape 99"/>
          <p:cNvSpPr>
            <a:spLocks noChangeArrowheads="1"/>
          </p:cNvSpPr>
          <p:nvPr/>
        </p:nvSpPr>
        <p:spPr bwMode="auto">
          <a:xfrm rot="2053564">
            <a:off x="2143125" y="3676650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/>
            <a:r>
              <a:rPr lang="uk-UA" dirty="0"/>
              <a:t>ІЛ-1</a:t>
            </a:r>
            <a:endParaRPr lang="ru-RU" dirty="0"/>
          </a:p>
        </p:txBody>
      </p:sp>
      <p:sp>
        <p:nvSpPr>
          <p:cNvPr id="20580" name="AutoShape 100"/>
          <p:cNvSpPr>
            <a:spLocks noChangeArrowheads="1"/>
          </p:cNvSpPr>
          <p:nvPr/>
        </p:nvSpPr>
        <p:spPr bwMode="auto">
          <a:xfrm>
            <a:off x="4371975" y="4914900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dirty="0"/>
              <a:t>ІЛ-2</a:t>
            </a:r>
            <a:endParaRPr lang="ru-RU" dirty="0"/>
          </a:p>
        </p:txBody>
      </p:sp>
      <p:sp>
        <p:nvSpPr>
          <p:cNvPr id="20581" name="AutoShape 101"/>
          <p:cNvSpPr>
            <a:spLocks noChangeArrowheads="1"/>
          </p:cNvSpPr>
          <p:nvPr/>
        </p:nvSpPr>
        <p:spPr bwMode="auto">
          <a:xfrm>
            <a:off x="4524375" y="3303588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dirty="0"/>
              <a:t>ІЛ-4</a:t>
            </a:r>
            <a:endParaRPr lang="ru-RU" dirty="0"/>
          </a:p>
        </p:txBody>
      </p:sp>
      <p:sp>
        <p:nvSpPr>
          <p:cNvPr id="20583" name="AutoShape 103"/>
          <p:cNvSpPr>
            <a:spLocks noChangeArrowheads="1"/>
          </p:cNvSpPr>
          <p:nvPr/>
        </p:nvSpPr>
        <p:spPr bwMode="auto">
          <a:xfrm rot="-2919123">
            <a:off x="6543675" y="3038476"/>
            <a:ext cx="942975" cy="43815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0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0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08437 -0.31806 " pathEditMode="relative" ptsTypes="AA">
                                      <p:cBhvr>
                                        <p:cTn id="109" dur="2000" fill="hold"/>
                                        <p:tgtEl>
                                          <p:spTgt spid="205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0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07326 -0.33889 " pathEditMode="relative" ptsTypes="AA">
                                      <p:cBhvr>
                                        <p:cTn id="116" dur="2000" fill="hold"/>
                                        <p:tgtEl>
                                          <p:spTgt spid="205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0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0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0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0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0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0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20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0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0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9" dur="500"/>
                                        <p:tgtEl>
                                          <p:spTgt spid="20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20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7" dur="500"/>
                                        <p:tgtEl>
                                          <p:spTgt spid="20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0"/>
                            </p:stCondLst>
                            <p:childTnLst>
                              <p:par>
                                <p:cTn id="170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1" dur="500"/>
                                        <p:tgtEl>
                                          <p:spTgt spid="20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205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500"/>
                            </p:stCondLst>
                            <p:childTnLst>
                              <p:par>
                                <p:cTn id="17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9" dur="500"/>
                                        <p:tgtEl>
                                          <p:spTgt spid="20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9" grpId="0" animBg="1"/>
      <p:bldP spid="20529" grpId="1" animBg="1"/>
      <p:bldP spid="20529" grpId="2" animBg="1"/>
      <p:bldP spid="20530" grpId="0"/>
      <p:bldP spid="20552" grpId="0" animBg="1"/>
      <p:bldP spid="20552" grpId="1" animBg="1"/>
      <p:bldP spid="20552" grpId="2" animBg="1"/>
      <p:bldP spid="20553" grpId="0" animBg="1"/>
      <p:bldP spid="20553" grpId="1" animBg="1"/>
      <p:bldP spid="20553" grpId="2" animBg="1"/>
      <p:bldP spid="20579" grpId="0" animBg="1"/>
      <p:bldP spid="20579" grpId="1" animBg="1"/>
      <p:bldP spid="20579" grpId="2" animBg="1"/>
      <p:bldP spid="20579" grpId="3" animBg="1"/>
      <p:bldP spid="20580" grpId="0" animBg="1"/>
      <p:bldP spid="20580" grpId="1" animBg="1"/>
      <p:bldP spid="20581" grpId="0" animBg="1"/>
      <p:bldP spid="20581" grpId="1" animBg="1"/>
      <p:bldP spid="20583" grpId="0" animBg="1"/>
      <p:bldP spid="2058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Механізми хронічного відторгнення алотрансплантату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2890838" y="3589338"/>
            <a:ext cx="1755775" cy="1216025"/>
            <a:chOff x="4359" y="3038"/>
            <a:chExt cx="1106" cy="766"/>
          </a:xfrm>
        </p:grpSpPr>
        <p:sp>
          <p:nvSpPr>
            <p:cNvPr id="21508" name="Freeform 4"/>
            <p:cNvSpPr>
              <a:spLocks/>
            </p:cNvSpPr>
            <p:nvPr/>
          </p:nvSpPr>
          <p:spPr bwMode="auto">
            <a:xfrm rot="1959558">
              <a:off x="4359" y="3038"/>
              <a:ext cx="368" cy="184"/>
            </a:xfrm>
            <a:custGeom>
              <a:avLst/>
              <a:gdLst/>
              <a:ahLst/>
              <a:cxnLst>
                <a:cxn ang="0">
                  <a:pos x="250" y="189"/>
                </a:cxn>
                <a:cxn ang="0">
                  <a:pos x="23" y="98"/>
                </a:cxn>
                <a:cxn ang="0">
                  <a:pos x="114" y="8"/>
                </a:cxn>
                <a:cxn ang="0">
                  <a:pos x="432" y="144"/>
                </a:cxn>
                <a:cxn ang="0">
                  <a:pos x="568" y="371"/>
                </a:cxn>
                <a:cxn ang="0">
                  <a:pos x="749" y="416"/>
                </a:cxn>
                <a:cxn ang="0">
                  <a:pos x="749" y="461"/>
                </a:cxn>
                <a:cxn ang="0">
                  <a:pos x="704" y="507"/>
                </a:cxn>
                <a:cxn ang="0">
                  <a:pos x="477" y="461"/>
                </a:cxn>
                <a:cxn ang="0">
                  <a:pos x="250" y="461"/>
                </a:cxn>
                <a:cxn ang="0">
                  <a:pos x="159" y="325"/>
                </a:cxn>
                <a:cxn ang="0">
                  <a:pos x="341" y="280"/>
                </a:cxn>
                <a:cxn ang="0">
                  <a:pos x="250" y="189"/>
                </a:cxn>
              </a:cxnLst>
              <a:rect l="0" t="0" r="r" b="b"/>
              <a:pathLst>
                <a:path w="779" h="507">
                  <a:moveTo>
                    <a:pt x="250" y="189"/>
                  </a:moveTo>
                  <a:cubicBezTo>
                    <a:pt x="197" y="159"/>
                    <a:pt x="46" y="128"/>
                    <a:pt x="23" y="98"/>
                  </a:cubicBezTo>
                  <a:cubicBezTo>
                    <a:pt x="0" y="68"/>
                    <a:pt x="46" y="0"/>
                    <a:pt x="114" y="8"/>
                  </a:cubicBezTo>
                  <a:cubicBezTo>
                    <a:pt x="182" y="16"/>
                    <a:pt x="356" y="84"/>
                    <a:pt x="432" y="144"/>
                  </a:cubicBezTo>
                  <a:cubicBezTo>
                    <a:pt x="508" y="204"/>
                    <a:pt x="515" y="326"/>
                    <a:pt x="568" y="371"/>
                  </a:cubicBezTo>
                  <a:cubicBezTo>
                    <a:pt x="621" y="416"/>
                    <a:pt x="719" y="401"/>
                    <a:pt x="749" y="416"/>
                  </a:cubicBezTo>
                  <a:cubicBezTo>
                    <a:pt x="779" y="431"/>
                    <a:pt x="756" y="446"/>
                    <a:pt x="749" y="461"/>
                  </a:cubicBezTo>
                  <a:cubicBezTo>
                    <a:pt x="742" y="476"/>
                    <a:pt x="749" y="507"/>
                    <a:pt x="704" y="507"/>
                  </a:cubicBezTo>
                  <a:cubicBezTo>
                    <a:pt x="659" y="507"/>
                    <a:pt x="553" y="469"/>
                    <a:pt x="477" y="461"/>
                  </a:cubicBezTo>
                  <a:cubicBezTo>
                    <a:pt x="401" y="453"/>
                    <a:pt x="303" y="484"/>
                    <a:pt x="250" y="461"/>
                  </a:cubicBezTo>
                  <a:cubicBezTo>
                    <a:pt x="197" y="438"/>
                    <a:pt x="144" y="355"/>
                    <a:pt x="159" y="325"/>
                  </a:cubicBezTo>
                  <a:cubicBezTo>
                    <a:pt x="174" y="295"/>
                    <a:pt x="326" y="303"/>
                    <a:pt x="341" y="280"/>
                  </a:cubicBezTo>
                  <a:cubicBezTo>
                    <a:pt x="356" y="257"/>
                    <a:pt x="303" y="219"/>
                    <a:pt x="250" y="189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1509" name="Oval 5"/>
            <p:cNvSpPr>
              <a:spLocks noChangeArrowheads="1"/>
            </p:cNvSpPr>
            <p:nvPr/>
          </p:nvSpPr>
          <p:spPr bwMode="auto">
            <a:xfrm rot="191684">
              <a:off x="4558" y="3165"/>
              <a:ext cx="907" cy="63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10" name="Oval 6"/>
            <p:cNvSpPr>
              <a:spLocks noChangeArrowheads="1"/>
            </p:cNvSpPr>
            <p:nvPr/>
          </p:nvSpPr>
          <p:spPr bwMode="auto">
            <a:xfrm rot="1362864">
              <a:off x="4855" y="3334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11" name="Text Box 7"/>
            <p:cNvSpPr txBox="1">
              <a:spLocks noChangeArrowheads="1"/>
            </p:cNvSpPr>
            <p:nvPr/>
          </p:nvSpPr>
          <p:spPr bwMode="auto">
            <a:xfrm rot="-138149">
              <a:off x="4825" y="3573"/>
              <a:ext cx="4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dirty="0"/>
                <a:t>Т</a:t>
              </a:r>
              <a:r>
                <a:rPr lang="en-US" dirty="0"/>
                <a:t>h2</a:t>
              </a:r>
              <a:endParaRPr lang="ru-RU" dirty="0"/>
            </a:p>
          </p:txBody>
        </p:sp>
      </p:grpSp>
      <p:grpSp>
        <p:nvGrpSpPr>
          <p:cNvPr id="21517" name="Group 13"/>
          <p:cNvGrpSpPr>
            <a:grpSpLocks/>
          </p:cNvGrpSpPr>
          <p:nvPr/>
        </p:nvGrpSpPr>
        <p:grpSpPr bwMode="auto">
          <a:xfrm>
            <a:off x="1352550" y="1928813"/>
            <a:ext cx="2141538" cy="1779587"/>
            <a:chOff x="852" y="1215"/>
            <a:chExt cx="1349" cy="1121"/>
          </a:xfrm>
        </p:grpSpPr>
        <p:grpSp>
          <p:nvGrpSpPr>
            <p:cNvPr id="21518" name="Group 14"/>
            <p:cNvGrpSpPr>
              <a:grpSpLocks/>
            </p:cNvGrpSpPr>
            <p:nvPr/>
          </p:nvGrpSpPr>
          <p:grpSpPr bwMode="auto">
            <a:xfrm>
              <a:off x="852" y="1215"/>
              <a:ext cx="1096" cy="967"/>
              <a:chOff x="378" y="2281"/>
              <a:chExt cx="1096" cy="967"/>
            </a:xfrm>
          </p:grpSpPr>
          <p:sp>
            <p:nvSpPr>
              <p:cNvPr id="21519" name="Freeform 15"/>
              <p:cNvSpPr>
                <a:spLocks/>
              </p:cNvSpPr>
              <p:nvPr/>
            </p:nvSpPr>
            <p:spPr bwMode="auto">
              <a:xfrm>
                <a:off x="378" y="2281"/>
                <a:ext cx="1096" cy="967"/>
              </a:xfrm>
              <a:custGeom>
                <a:avLst/>
                <a:gdLst/>
                <a:ahLst/>
                <a:cxnLst>
                  <a:cxn ang="0">
                    <a:pos x="370" y="197"/>
                  </a:cxn>
                  <a:cxn ang="0">
                    <a:pos x="370" y="15"/>
                  </a:cxn>
                  <a:cxn ang="0">
                    <a:pos x="642" y="106"/>
                  </a:cxn>
                  <a:cxn ang="0">
                    <a:pos x="1005" y="242"/>
                  </a:cxn>
                  <a:cxn ang="0">
                    <a:pos x="1051" y="605"/>
                  </a:cxn>
                  <a:cxn ang="0">
                    <a:pos x="733" y="922"/>
                  </a:cxn>
                  <a:cxn ang="0">
                    <a:pos x="279" y="877"/>
                  </a:cxn>
                  <a:cxn ang="0">
                    <a:pos x="98" y="514"/>
                  </a:cxn>
                  <a:cxn ang="0">
                    <a:pos x="7" y="197"/>
                  </a:cxn>
                  <a:cxn ang="0">
                    <a:pos x="53" y="106"/>
                  </a:cxn>
                  <a:cxn ang="0">
                    <a:pos x="325" y="287"/>
                  </a:cxn>
                  <a:cxn ang="0">
                    <a:pos x="370" y="197"/>
                  </a:cxn>
                </a:cxnLst>
                <a:rect l="0" t="0" r="r" b="b"/>
                <a:pathLst>
                  <a:path w="1096" h="967">
                    <a:moveTo>
                      <a:pt x="370" y="197"/>
                    </a:moveTo>
                    <a:cubicBezTo>
                      <a:pt x="377" y="152"/>
                      <a:pt x="325" y="30"/>
                      <a:pt x="370" y="15"/>
                    </a:cubicBezTo>
                    <a:cubicBezTo>
                      <a:pt x="415" y="0"/>
                      <a:pt x="536" y="68"/>
                      <a:pt x="642" y="106"/>
                    </a:cubicBezTo>
                    <a:cubicBezTo>
                      <a:pt x="748" y="144"/>
                      <a:pt x="937" y="159"/>
                      <a:pt x="1005" y="242"/>
                    </a:cubicBezTo>
                    <a:cubicBezTo>
                      <a:pt x="1073" y="325"/>
                      <a:pt x="1096" y="492"/>
                      <a:pt x="1051" y="605"/>
                    </a:cubicBezTo>
                    <a:cubicBezTo>
                      <a:pt x="1006" y="718"/>
                      <a:pt x="862" y="877"/>
                      <a:pt x="733" y="922"/>
                    </a:cubicBezTo>
                    <a:cubicBezTo>
                      <a:pt x="604" y="967"/>
                      <a:pt x="385" y="945"/>
                      <a:pt x="279" y="877"/>
                    </a:cubicBezTo>
                    <a:cubicBezTo>
                      <a:pt x="173" y="809"/>
                      <a:pt x="143" y="627"/>
                      <a:pt x="98" y="514"/>
                    </a:cubicBezTo>
                    <a:cubicBezTo>
                      <a:pt x="53" y="401"/>
                      <a:pt x="14" y="265"/>
                      <a:pt x="7" y="197"/>
                    </a:cubicBezTo>
                    <a:cubicBezTo>
                      <a:pt x="0" y="129"/>
                      <a:pt x="0" y="91"/>
                      <a:pt x="53" y="106"/>
                    </a:cubicBezTo>
                    <a:cubicBezTo>
                      <a:pt x="106" y="121"/>
                      <a:pt x="272" y="272"/>
                      <a:pt x="325" y="287"/>
                    </a:cubicBezTo>
                    <a:cubicBezTo>
                      <a:pt x="378" y="302"/>
                      <a:pt x="363" y="242"/>
                      <a:pt x="370" y="197"/>
                    </a:cubicBezTo>
                    <a:close/>
                  </a:path>
                </a:pathLst>
              </a:cu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21520" name="Oval 16"/>
              <p:cNvSpPr>
                <a:spLocks noChangeArrowheads="1"/>
              </p:cNvSpPr>
              <p:nvPr/>
            </p:nvSpPr>
            <p:spPr bwMode="auto">
              <a:xfrm rot="1501013">
                <a:off x="970" y="2480"/>
                <a:ext cx="312" cy="264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21521" name="Text Box 17"/>
            <p:cNvSpPr txBox="1">
              <a:spLocks noChangeArrowheads="1"/>
            </p:cNvSpPr>
            <p:nvPr/>
          </p:nvSpPr>
          <p:spPr bwMode="auto">
            <a:xfrm>
              <a:off x="1085" y="1722"/>
              <a:ext cx="640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dirty="0"/>
                <a:t>АПК </a:t>
              </a:r>
              <a:r>
                <a:rPr lang="uk-UA" sz="1200" dirty="0"/>
                <a:t>реципієнта</a:t>
              </a:r>
              <a:endParaRPr lang="ru-RU" sz="1200" dirty="0"/>
            </a:p>
          </p:txBody>
        </p:sp>
        <p:grpSp>
          <p:nvGrpSpPr>
            <p:cNvPr id="21522" name="Group 18"/>
            <p:cNvGrpSpPr>
              <a:grpSpLocks/>
            </p:cNvGrpSpPr>
            <p:nvPr/>
          </p:nvGrpSpPr>
          <p:grpSpPr bwMode="auto">
            <a:xfrm rot="11345586">
              <a:off x="1972" y="1601"/>
              <a:ext cx="229" cy="197"/>
              <a:chOff x="1456" y="2531"/>
              <a:chExt cx="229" cy="197"/>
            </a:xfrm>
          </p:grpSpPr>
          <p:grpSp>
            <p:nvGrpSpPr>
              <p:cNvPr id="21523" name="Group 19"/>
              <p:cNvGrpSpPr>
                <a:grpSpLocks/>
              </p:cNvGrpSpPr>
              <p:nvPr/>
            </p:nvGrpSpPr>
            <p:grpSpPr bwMode="auto">
              <a:xfrm rot="13050758">
                <a:off x="1520" y="2531"/>
                <a:ext cx="165" cy="197"/>
                <a:chOff x="1502" y="2630"/>
                <a:chExt cx="165" cy="197"/>
              </a:xfrm>
            </p:grpSpPr>
            <p:sp>
              <p:nvSpPr>
                <p:cNvPr id="21524" name="Rectangle 20"/>
                <p:cNvSpPr>
                  <a:spLocks noChangeArrowheads="1"/>
                </p:cNvSpPr>
                <p:nvPr/>
              </p:nvSpPr>
              <p:spPr bwMode="auto">
                <a:xfrm rot="18825551">
                  <a:off x="1454" y="2709"/>
                  <a:ext cx="166" cy="69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21525" name="AutoShape 21"/>
                <p:cNvSpPr>
                  <a:spLocks noChangeArrowheads="1"/>
                </p:cNvSpPr>
                <p:nvPr/>
              </p:nvSpPr>
              <p:spPr bwMode="auto">
                <a:xfrm rot="62196658">
                  <a:off x="1546" y="2630"/>
                  <a:ext cx="121" cy="91"/>
                </a:xfrm>
                <a:prstGeom prst="moon">
                  <a:avLst>
                    <a:gd name="adj" fmla="val 87500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21526" name="Oval 22"/>
              <p:cNvSpPr>
                <a:spLocks noChangeArrowheads="1"/>
              </p:cNvSpPr>
              <p:nvPr/>
            </p:nvSpPr>
            <p:spPr bwMode="auto">
              <a:xfrm rot="2024638">
                <a:off x="1456" y="2643"/>
                <a:ext cx="46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grpSp>
          <p:nvGrpSpPr>
            <p:cNvPr id="21527" name="Group 23"/>
            <p:cNvGrpSpPr>
              <a:grpSpLocks/>
            </p:cNvGrpSpPr>
            <p:nvPr/>
          </p:nvGrpSpPr>
          <p:grpSpPr bwMode="auto">
            <a:xfrm rot="1274196">
              <a:off x="1666" y="2104"/>
              <a:ext cx="254" cy="232"/>
              <a:chOff x="1335" y="2997"/>
              <a:chExt cx="254" cy="232"/>
            </a:xfrm>
          </p:grpSpPr>
          <p:sp>
            <p:nvSpPr>
              <p:cNvPr id="21528" name="Oval 24"/>
              <p:cNvSpPr>
                <a:spLocks noChangeArrowheads="1"/>
              </p:cNvSpPr>
              <p:nvPr/>
            </p:nvSpPr>
            <p:spPr bwMode="auto">
              <a:xfrm>
                <a:off x="1543" y="3127"/>
                <a:ext cx="46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dirty="0"/>
              </a:p>
            </p:txBody>
          </p:sp>
          <p:grpSp>
            <p:nvGrpSpPr>
              <p:cNvPr id="21529" name="Group 25"/>
              <p:cNvGrpSpPr>
                <a:grpSpLocks/>
              </p:cNvGrpSpPr>
              <p:nvPr/>
            </p:nvGrpSpPr>
            <p:grpSpPr bwMode="auto">
              <a:xfrm rot="15720152">
                <a:off x="1341" y="2991"/>
                <a:ext cx="232" cy="244"/>
                <a:chOff x="1764" y="3432"/>
                <a:chExt cx="232" cy="244"/>
              </a:xfrm>
            </p:grpSpPr>
            <p:sp>
              <p:nvSpPr>
                <p:cNvPr id="21530" name="Rectangle 26"/>
                <p:cNvSpPr>
                  <a:spLocks noChangeArrowheads="1"/>
                </p:cNvSpPr>
                <p:nvPr/>
              </p:nvSpPr>
              <p:spPr bwMode="auto">
                <a:xfrm rot="8025551">
                  <a:off x="1895" y="3497"/>
                  <a:ext cx="166" cy="36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sp>
              <p:nvSpPr>
                <p:cNvPr id="21531" name="AutoShape 27"/>
                <p:cNvSpPr>
                  <a:spLocks noChangeArrowheads="1"/>
                </p:cNvSpPr>
                <p:nvPr/>
              </p:nvSpPr>
              <p:spPr bwMode="auto">
                <a:xfrm rot="51396658">
                  <a:off x="1764" y="3585"/>
                  <a:ext cx="192" cy="91"/>
                </a:xfrm>
                <a:prstGeom prst="moon">
                  <a:avLst>
                    <a:gd name="adj" fmla="val 50000"/>
                  </a:avLst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</p:grpSp>
      </p:grpSp>
      <p:grpSp>
        <p:nvGrpSpPr>
          <p:cNvPr id="21537" name="Group 33"/>
          <p:cNvGrpSpPr>
            <a:grpSpLocks/>
          </p:cNvGrpSpPr>
          <p:nvPr/>
        </p:nvGrpSpPr>
        <p:grpSpPr bwMode="auto">
          <a:xfrm>
            <a:off x="4594225" y="4079875"/>
            <a:ext cx="866775" cy="512763"/>
            <a:chOff x="2688" y="3001"/>
            <a:chExt cx="546" cy="323"/>
          </a:xfrm>
        </p:grpSpPr>
        <p:sp>
          <p:nvSpPr>
            <p:cNvPr id="21538" name="Freeform 34"/>
            <p:cNvSpPr>
              <a:spLocks/>
            </p:cNvSpPr>
            <p:nvPr/>
          </p:nvSpPr>
          <p:spPr bwMode="auto">
            <a:xfrm rot="16200000">
              <a:off x="2774" y="2927"/>
              <a:ext cx="134" cy="281"/>
            </a:xfrm>
            <a:custGeom>
              <a:avLst/>
              <a:gdLst/>
              <a:ahLst/>
              <a:cxnLst>
                <a:cxn ang="0">
                  <a:pos x="62" y="466"/>
                </a:cxn>
                <a:cxn ang="0">
                  <a:pos x="98" y="532"/>
                </a:cxn>
                <a:cxn ang="0">
                  <a:pos x="155" y="571"/>
                </a:cxn>
                <a:cxn ang="0">
                  <a:pos x="173" y="526"/>
                </a:cxn>
                <a:cxn ang="0">
                  <a:pos x="194" y="520"/>
                </a:cxn>
                <a:cxn ang="0">
                  <a:pos x="242" y="577"/>
                </a:cxn>
                <a:cxn ang="0">
                  <a:pos x="269" y="514"/>
                </a:cxn>
                <a:cxn ang="0">
                  <a:pos x="203" y="337"/>
                </a:cxn>
                <a:cxn ang="0">
                  <a:pos x="155" y="112"/>
                </a:cxn>
                <a:cxn ang="0">
                  <a:pos x="161" y="34"/>
                </a:cxn>
                <a:cxn ang="0">
                  <a:pos x="107" y="7"/>
                </a:cxn>
                <a:cxn ang="0">
                  <a:pos x="77" y="43"/>
                </a:cxn>
                <a:cxn ang="0">
                  <a:pos x="41" y="1"/>
                </a:cxn>
                <a:cxn ang="0">
                  <a:pos x="2" y="34"/>
                </a:cxn>
                <a:cxn ang="0">
                  <a:pos x="29" y="103"/>
                </a:cxn>
                <a:cxn ang="0">
                  <a:pos x="44" y="289"/>
                </a:cxn>
                <a:cxn ang="0">
                  <a:pos x="62" y="466"/>
                </a:cxn>
              </a:cxnLst>
              <a:rect l="0" t="0" r="r" b="b"/>
              <a:pathLst>
                <a:path w="275" h="578">
                  <a:moveTo>
                    <a:pt x="62" y="466"/>
                  </a:moveTo>
                  <a:cubicBezTo>
                    <a:pt x="71" y="506"/>
                    <a:pt x="83" y="515"/>
                    <a:pt x="98" y="532"/>
                  </a:cubicBezTo>
                  <a:cubicBezTo>
                    <a:pt x="113" y="549"/>
                    <a:pt x="143" y="572"/>
                    <a:pt x="155" y="571"/>
                  </a:cubicBezTo>
                  <a:cubicBezTo>
                    <a:pt x="167" y="570"/>
                    <a:pt x="167" y="534"/>
                    <a:pt x="173" y="526"/>
                  </a:cubicBezTo>
                  <a:cubicBezTo>
                    <a:pt x="179" y="518"/>
                    <a:pt x="183" y="511"/>
                    <a:pt x="194" y="520"/>
                  </a:cubicBezTo>
                  <a:cubicBezTo>
                    <a:pt x="205" y="529"/>
                    <a:pt x="230" y="578"/>
                    <a:pt x="242" y="577"/>
                  </a:cubicBezTo>
                  <a:cubicBezTo>
                    <a:pt x="254" y="576"/>
                    <a:pt x="275" y="554"/>
                    <a:pt x="269" y="514"/>
                  </a:cubicBezTo>
                  <a:cubicBezTo>
                    <a:pt x="263" y="474"/>
                    <a:pt x="222" y="404"/>
                    <a:pt x="203" y="337"/>
                  </a:cubicBezTo>
                  <a:cubicBezTo>
                    <a:pt x="184" y="270"/>
                    <a:pt x="162" y="162"/>
                    <a:pt x="155" y="112"/>
                  </a:cubicBezTo>
                  <a:cubicBezTo>
                    <a:pt x="148" y="62"/>
                    <a:pt x="169" y="51"/>
                    <a:pt x="161" y="34"/>
                  </a:cubicBezTo>
                  <a:cubicBezTo>
                    <a:pt x="153" y="17"/>
                    <a:pt x="121" y="5"/>
                    <a:pt x="107" y="7"/>
                  </a:cubicBezTo>
                  <a:cubicBezTo>
                    <a:pt x="93" y="9"/>
                    <a:pt x="88" y="44"/>
                    <a:pt x="77" y="43"/>
                  </a:cubicBezTo>
                  <a:cubicBezTo>
                    <a:pt x="66" y="42"/>
                    <a:pt x="53" y="2"/>
                    <a:pt x="41" y="1"/>
                  </a:cubicBezTo>
                  <a:cubicBezTo>
                    <a:pt x="29" y="0"/>
                    <a:pt x="4" y="17"/>
                    <a:pt x="2" y="34"/>
                  </a:cubicBezTo>
                  <a:cubicBezTo>
                    <a:pt x="0" y="51"/>
                    <a:pt x="22" y="61"/>
                    <a:pt x="29" y="103"/>
                  </a:cubicBezTo>
                  <a:cubicBezTo>
                    <a:pt x="36" y="145"/>
                    <a:pt x="39" y="228"/>
                    <a:pt x="44" y="289"/>
                  </a:cubicBezTo>
                  <a:cubicBezTo>
                    <a:pt x="49" y="350"/>
                    <a:pt x="53" y="426"/>
                    <a:pt x="62" y="466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1539" name="Text Box 35"/>
            <p:cNvSpPr txBox="1">
              <a:spLocks noChangeArrowheads="1"/>
            </p:cNvSpPr>
            <p:nvPr/>
          </p:nvSpPr>
          <p:spPr bwMode="auto">
            <a:xfrm>
              <a:off x="2688" y="3132"/>
              <a:ext cx="54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en-US" sz="1400" dirty="0"/>
                <a:t>CD40L</a:t>
              </a:r>
              <a:endParaRPr lang="ru-RU" sz="1400" dirty="0"/>
            </a:p>
          </p:txBody>
        </p:sp>
      </p:grpSp>
      <p:grpSp>
        <p:nvGrpSpPr>
          <p:cNvPr id="21540" name="Group 36"/>
          <p:cNvGrpSpPr>
            <a:grpSpLocks/>
          </p:cNvGrpSpPr>
          <p:nvPr/>
        </p:nvGrpSpPr>
        <p:grpSpPr bwMode="auto">
          <a:xfrm>
            <a:off x="4802188" y="3700463"/>
            <a:ext cx="714375" cy="558800"/>
            <a:chOff x="2664" y="2652"/>
            <a:chExt cx="450" cy="352"/>
          </a:xfrm>
        </p:grpSpPr>
        <p:sp>
          <p:nvSpPr>
            <p:cNvPr id="21541" name="Freeform 37"/>
            <p:cNvSpPr>
              <a:spLocks/>
            </p:cNvSpPr>
            <p:nvPr/>
          </p:nvSpPr>
          <p:spPr bwMode="auto">
            <a:xfrm rot="16200000">
              <a:off x="2839" y="2781"/>
              <a:ext cx="187" cy="259"/>
            </a:xfrm>
            <a:custGeom>
              <a:avLst/>
              <a:gdLst/>
              <a:ahLst/>
              <a:cxnLst>
                <a:cxn ang="0">
                  <a:pos x="89" y="173"/>
                </a:cxn>
                <a:cxn ang="0">
                  <a:pos x="74" y="356"/>
                </a:cxn>
                <a:cxn ang="0">
                  <a:pos x="2" y="464"/>
                </a:cxn>
                <a:cxn ang="0">
                  <a:pos x="59" y="506"/>
                </a:cxn>
                <a:cxn ang="0">
                  <a:pos x="149" y="482"/>
                </a:cxn>
                <a:cxn ang="0">
                  <a:pos x="191" y="512"/>
                </a:cxn>
                <a:cxn ang="0">
                  <a:pos x="278" y="494"/>
                </a:cxn>
                <a:cxn ang="0">
                  <a:pos x="341" y="524"/>
                </a:cxn>
                <a:cxn ang="0">
                  <a:pos x="371" y="449"/>
                </a:cxn>
                <a:cxn ang="0">
                  <a:pos x="260" y="281"/>
                </a:cxn>
                <a:cxn ang="0">
                  <a:pos x="239" y="59"/>
                </a:cxn>
                <a:cxn ang="0">
                  <a:pos x="209" y="2"/>
                </a:cxn>
                <a:cxn ang="0">
                  <a:pos x="176" y="59"/>
                </a:cxn>
                <a:cxn ang="0">
                  <a:pos x="122" y="2"/>
                </a:cxn>
                <a:cxn ang="0">
                  <a:pos x="92" y="56"/>
                </a:cxn>
                <a:cxn ang="0">
                  <a:pos x="23" y="20"/>
                </a:cxn>
                <a:cxn ang="0">
                  <a:pos x="89" y="173"/>
                </a:cxn>
              </a:cxnLst>
              <a:rect l="0" t="0" r="r" b="b"/>
              <a:pathLst>
                <a:path w="385" h="531">
                  <a:moveTo>
                    <a:pt x="89" y="173"/>
                  </a:moveTo>
                  <a:cubicBezTo>
                    <a:pt x="98" y="229"/>
                    <a:pt x="88" y="308"/>
                    <a:pt x="74" y="356"/>
                  </a:cubicBezTo>
                  <a:cubicBezTo>
                    <a:pt x="60" y="404"/>
                    <a:pt x="4" y="439"/>
                    <a:pt x="2" y="464"/>
                  </a:cubicBezTo>
                  <a:cubicBezTo>
                    <a:pt x="0" y="489"/>
                    <a:pt x="35" y="503"/>
                    <a:pt x="59" y="506"/>
                  </a:cubicBezTo>
                  <a:cubicBezTo>
                    <a:pt x="83" y="509"/>
                    <a:pt x="127" y="481"/>
                    <a:pt x="149" y="482"/>
                  </a:cubicBezTo>
                  <a:cubicBezTo>
                    <a:pt x="171" y="483"/>
                    <a:pt x="170" y="510"/>
                    <a:pt x="191" y="512"/>
                  </a:cubicBezTo>
                  <a:cubicBezTo>
                    <a:pt x="212" y="514"/>
                    <a:pt x="253" y="492"/>
                    <a:pt x="278" y="494"/>
                  </a:cubicBezTo>
                  <a:cubicBezTo>
                    <a:pt x="303" y="496"/>
                    <a:pt x="325" y="531"/>
                    <a:pt x="341" y="524"/>
                  </a:cubicBezTo>
                  <a:cubicBezTo>
                    <a:pt x="357" y="517"/>
                    <a:pt x="385" y="490"/>
                    <a:pt x="371" y="449"/>
                  </a:cubicBezTo>
                  <a:cubicBezTo>
                    <a:pt x="357" y="408"/>
                    <a:pt x="282" y="346"/>
                    <a:pt x="260" y="281"/>
                  </a:cubicBezTo>
                  <a:cubicBezTo>
                    <a:pt x="238" y="216"/>
                    <a:pt x="247" y="105"/>
                    <a:pt x="239" y="59"/>
                  </a:cubicBezTo>
                  <a:cubicBezTo>
                    <a:pt x="231" y="13"/>
                    <a:pt x="219" y="2"/>
                    <a:pt x="209" y="2"/>
                  </a:cubicBezTo>
                  <a:cubicBezTo>
                    <a:pt x="199" y="2"/>
                    <a:pt x="190" y="59"/>
                    <a:pt x="176" y="59"/>
                  </a:cubicBezTo>
                  <a:cubicBezTo>
                    <a:pt x="162" y="59"/>
                    <a:pt x="136" y="3"/>
                    <a:pt x="122" y="2"/>
                  </a:cubicBezTo>
                  <a:cubicBezTo>
                    <a:pt x="108" y="1"/>
                    <a:pt x="108" y="53"/>
                    <a:pt x="92" y="56"/>
                  </a:cubicBezTo>
                  <a:cubicBezTo>
                    <a:pt x="76" y="59"/>
                    <a:pt x="23" y="0"/>
                    <a:pt x="23" y="20"/>
                  </a:cubicBezTo>
                  <a:cubicBezTo>
                    <a:pt x="23" y="40"/>
                    <a:pt x="80" y="117"/>
                    <a:pt x="89" y="173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1542" name="Text Box 38"/>
            <p:cNvSpPr txBox="1">
              <a:spLocks noChangeArrowheads="1"/>
            </p:cNvSpPr>
            <p:nvPr/>
          </p:nvSpPr>
          <p:spPr bwMode="auto">
            <a:xfrm>
              <a:off x="2664" y="2652"/>
              <a:ext cx="45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dirty="0"/>
                <a:t>CD40</a:t>
              </a:r>
              <a:endParaRPr lang="ru-RU" sz="1400" dirty="0"/>
            </a:p>
          </p:txBody>
        </p:sp>
      </p:grpSp>
      <p:grpSp>
        <p:nvGrpSpPr>
          <p:cNvPr id="21543" name="Group 39"/>
          <p:cNvGrpSpPr>
            <a:grpSpLocks/>
          </p:cNvGrpSpPr>
          <p:nvPr/>
        </p:nvGrpSpPr>
        <p:grpSpPr bwMode="auto">
          <a:xfrm>
            <a:off x="5229225" y="3481388"/>
            <a:ext cx="1674813" cy="1377950"/>
            <a:chOff x="2919" y="2481"/>
            <a:chExt cx="1055" cy="868"/>
          </a:xfrm>
        </p:grpSpPr>
        <p:sp>
          <p:nvSpPr>
            <p:cNvPr id="21544" name="Oval 40"/>
            <p:cNvSpPr>
              <a:spLocks noChangeArrowheads="1"/>
            </p:cNvSpPr>
            <p:nvPr/>
          </p:nvSpPr>
          <p:spPr bwMode="auto">
            <a:xfrm rot="-901008">
              <a:off x="3021" y="2481"/>
              <a:ext cx="953" cy="81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45" name="Freeform 41"/>
            <p:cNvSpPr>
              <a:spLocks/>
            </p:cNvSpPr>
            <p:nvPr/>
          </p:nvSpPr>
          <p:spPr bwMode="auto">
            <a:xfrm rot="36113364">
              <a:off x="2953" y="3124"/>
              <a:ext cx="191" cy="259"/>
            </a:xfrm>
            <a:custGeom>
              <a:avLst/>
              <a:gdLst/>
              <a:ahLst/>
              <a:cxnLst>
                <a:cxn ang="0">
                  <a:pos x="329" y="499"/>
                </a:cxn>
                <a:cxn ang="0">
                  <a:pos x="329" y="838"/>
                </a:cxn>
                <a:cxn ang="0">
                  <a:pos x="374" y="940"/>
                </a:cxn>
                <a:cxn ang="0">
                  <a:pos x="440" y="919"/>
                </a:cxn>
                <a:cxn ang="0">
                  <a:pos x="455" y="847"/>
                </a:cxn>
                <a:cxn ang="0">
                  <a:pos x="452" y="493"/>
                </a:cxn>
                <a:cxn ang="0">
                  <a:pos x="674" y="187"/>
                </a:cxn>
                <a:cxn ang="0">
                  <a:pos x="623" y="115"/>
                </a:cxn>
                <a:cxn ang="0">
                  <a:pos x="587" y="142"/>
                </a:cxn>
                <a:cxn ang="0">
                  <a:pos x="551" y="130"/>
                </a:cxn>
                <a:cxn ang="0">
                  <a:pos x="557" y="55"/>
                </a:cxn>
                <a:cxn ang="0">
                  <a:pos x="506" y="34"/>
                </a:cxn>
                <a:cxn ang="0">
                  <a:pos x="488" y="208"/>
                </a:cxn>
                <a:cxn ang="0">
                  <a:pos x="410" y="409"/>
                </a:cxn>
                <a:cxn ang="0">
                  <a:pos x="317" y="349"/>
                </a:cxn>
                <a:cxn ang="0">
                  <a:pos x="206" y="52"/>
                </a:cxn>
                <a:cxn ang="0">
                  <a:pos x="146" y="37"/>
                </a:cxn>
                <a:cxn ang="0">
                  <a:pos x="173" y="139"/>
                </a:cxn>
                <a:cxn ang="0">
                  <a:pos x="125" y="151"/>
                </a:cxn>
                <a:cxn ang="0">
                  <a:pos x="80" y="97"/>
                </a:cxn>
                <a:cxn ang="0">
                  <a:pos x="41" y="166"/>
                </a:cxn>
                <a:cxn ang="0">
                  <a:pos x="329" y="499"/>
                </a:cxn>
              </a:cxnLst>
              <a:rect l="0" t="0" r="r" b="b"/>
              <a:pathLst>
                <a:path w="702" h="953">
                  <a:moveTo>
                    <a:pt x="329" y="499"/>
                  </a:moveTo>
                  <a:cubicBezTo>
                    <a:pt x="377" y="611"/>
                    <a:pt x="322" y="765"/>
                    <a:pt x="329" y="838"/>
                  </a:cubicBezTo>
                  <a:cubicBezTo>
                    <a:pt x="336" y="911"/>
                    <a:pt x="356" y="927"/>
                    <a:pt x="374" y="940"/>
                  </a:cubicBezTo>
                  <a:cubicBezTo>
                    <a:pt x="392" y="953"/>
                    <a:pt x="426" y="934"/>
                    <a:pt x="440" y="919"/>
                  </a:cubicBezTo>
                  <a:cubicBezTo>
                    <a:pt x="454" y="904"/>
                    <a:pt x="453" y="918"/>
                    <a:pt x="455" y="847"/>
                  </a:cubicBezTo>
                  <a:cubicBezTo>
                    <a:pt x="457" y="776"/>
                    <a:pt x="416" y="603"/>
                    <a:pt x="452" y="493"/>
                  </a:cubicBezTo>
                  <a:cubicBezTo>
                    <a:pt x="488" y="383"/>
                    <a:pt x="646" y="250"/>
                    <a:pt x="674" y="187"/>
                  </a:cubicBezTo>
                  <a:cubicBezTo>
                    <a:pt x="702" y="124"/>
                    <a:pt x="637" y="122"/>
                    <a:pt x="623" y="115"/>
                  </a:cubicBezTo>
                  <a:cubicBezTo>
                    <a:pt x="609" y="108"/>
                    <a:pt x="599" y="140"/>
                    <a:pt x="587" y="142"/>
                  </a:cubicBezTo>
                  <a:cubicBezTo>
                    <a:pt x="575" y="144"/>
                    <a:pt x="556" y="144"/>
                    <a:pt x="551" y="130"/>
                  </a:cubicBezTo>
                  <a:cubicBezTo>
                    <a:pt x="546" y="116"/>
                    <a:pt x="564" y="71"/>
                    <a:pt x="557" y="55"/>
                  </a:cubicBezTo>
                  <a:cubicBezTo>
                    <a:pt x="550" y="39"/>
                    <a:pt x="517" y="9"/>
                    <a:pt x="506" y="34"/>
                  </a:cubicBezTo>
                  <a:cubicBezTo>
                    <a:pt x="495" y="59"/>
                    <a:pt x="504" y="146"/>
                    <a:pt x="488" y="208"/>
                  </a:cubicBezTo>
                  <a:cubicBezTo>
                    <a:pt x="472" y="270"/>
                    <a:pt x="438" y="386"/>
                    <a:pt x="410" y="409"/>
                  </a:cubicBezTo>
                  <a:cubicBezTo>
                    <a:pt x="382" y="432"/>
                    <a:pt x="351" y="408"/>
                    <a:pt x="317" y="349"/>
                  </a:cubicBezTo>
                  <a:cubicBezTo>
                    <a:pt x="283" y="290"/>
                    <a:pt x="234" y="104"/>
                    <a:pt x="206" y="52"/>
                  </a:cubicBezTo>
                  <a:cubicBezTo>
                    <a:pt x="178" y="0"/>
                    <a:pt x="151" y="23"/>
                    <a:pt x="146" y="37"/>
                  </a:cubicBezTo>
                  <a:cubicBezTo>
                    <a:pt x="141" y="51"/>
                    <a:pt x="176" y="120"/>
                    <a:pt x="173" y="139"/>
                  </a:cubicBezTo>
                  <a:cubicBezTo>
                    <a:pt x="170" y="158"/>
                    <a:pt x="140" y="158"/>
                    <a:pt x="125" y="151"/>
                  </a:cubicBezTo>
                  <a:cubicBezTo>
                    <a:pt x="110" y="144"/>
                    <a:pt x="94" y="95"/>
                    <a:pt x="80" y="97"/>
                  </a:cubicBezTo>
                  <a:cubicBezTo>
                    <a:pt x="66" y="99"/>
                    <a:pt x="0" y="98"/>
                    <a:pt x="41" y="166"/>
                  </a:cubicBezTo>
                  <a:cubicBezTo>
                    <a:pt x="82" y="234"/>
                    <a:pt x="281" y="387"/>
                    <a:pt x="329" y="499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1546" name="Oval 42"/>
            <p:cNvSpPr>
              <a:spLocks noChangeArrowheads="1"/>
            </p:cNvSpPr>
            <p:nvPr/>
          </p:nvSpPr>
          <p:spPr bwMode="auto">
            <a:xfrm rot="1501013">
              <a:off x="3241" y="2785"/>
              <a:ext cx="312" cy="264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47" name="Text Box 43"/>
            <p:cNvSpPr txBox="1">
              <a:spLocks noChangeArrowheads="1"/>
            </p:cNvSpPr>
            <p:nvPr/>
          </p:nvSpPr>
          <p:spPr bwMode="auto">
            <a:xfrm>
              <a:off x="3270" y="2538"/>
              <a:ext cx="63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B</a:t>
              </a:r>
              <a:r>
                <a:rPr lang="uk-UA" dirty="0"/>
                <a:t>-лімф</a:t>
              </a:r>
              <a:endParaRPr lang="ru-RU" dirty="0"/>
            </a:p>
          </p:txBody>
        </p:sp>
      </p:grpSp>
      <p:sp>
        <p:nvSpPr>
          <p:cNvPr id="21548" name="Freeform 44"/>
          <p:cNvSpPr>
            <a:spLocks/>
          </p:cNvSpPr>
          <p:nvPr/>
        </p:nvSpPr>
        <p:spPr bwMode="auto">
          <a:xfrm>
            <a:off x="5932488" y="1530350"/>
            <a:ext cx="3136900" cy="16954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26" y="891"/>
              </a:cxn>
              <a:cxn ang="0">
                <a:pos x="1976" y="1059"/>
              </a:cxn>
            </a:cxnLst>
            <a:rect l="0" t="0" r="r" b="b"/>
            <a:pathLst>
              <a:path w="1976" h="1068">
                <a:moveTo>
                  <a:pt x="0" y="0"/>
                </a:moveTo>
                <a:cubicBezTo>
                  <a:pt x="188" y="149"/>
                  <a:pt x="797" y="714"/>
                  <a:pt x="1126" y="891"/>
                </a:cubicBezTo>
                <a:cubicBezTo>
                  <a:pt x="1455" y="1068"/>
                  <a:pt x="1834" y="1031"/>
                  <a:pt x="1976" y="1059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21549" name="Text Box 45"/>
          <p:cNvSpPr txBox="1">
            <a:spLocks noChangeArrowheads="1"/>
          </p:cNvSpPr>
          <p:nvPr/>
        </p:nvSpPr>
        <p:spPr bwMode="auto">
          <a:xfrm>
            <a:off x="7304088" y="1701800"/>
            <a:ext cx="16589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dirty="0"/>
              <a:t>Клітини донора</a:t>
            </a:r>
            <a:endParaRPr lang="ru-RU" dirty="0"/>
          </a:p>
        </p:txBody>
      </p:sp>
      <p:grpSp>
        <p:nvGrpSpPr>
          <p:cNvPr id="21553" name="Group 49"/>
          <p:cNvGrpSpPr>
            <a:grpSpLocks/>
          </p:cNvGrpSpPr>
          <p:nvPr/>
        </p:nvGrpSpPr>
        <p:grpSpPr bwMode="auto">
          <a:xfrm>
            <a:off x="2582863" y="1641475"/>
            <a:ext cx="858837" cy="952500"/>
            <a:chOff x="1627" y="1034"/>
            <a:chExt cx="541" cy="600"/>
          </a:xfrm>
        </p:grpSpPr>
        <p:sp>
          <p:nvSpPr>
            <p:cNvPr id="21554" name="Text Box 50"/>
            <p:cNvSpPr txBox="1">
              <a:spLocks noChangeArrowheads="1"/>
            </p:cNvSpPr>
            <p:nvPr/>
          </p:nvSpPr>
          <p:spPr bwMode="auto">
            <a:xfrm>
              <a:off x="1627" y="1034"/>
              <a:ext cx="541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HLA-I</a:t>
              </a:r>
              <a:endParaRPr lang="ru-RU" dirty="0"/>
            </a:p>
          </p:txBody>
        </p:sp>
        <p:cxnSp>
          <p:nvCxnSpPr>
            <p:cNvPr id="21555" name="AutoShape 51"/>
            <p:cNvCxnSpPr>
              <a:cxnSpLocks noChangeShapeType="1"/>
              <a:stCxn id="21554" idx="2"/>
              <a:endCxn id="21524" idx="0"/>
            </p:cNvCxnSpPr>
            <p:nvPr/>
          </p:nvCxnSpPr>
          <p:spPr bwMode="auto">
            <a:xfrm>
              <a:off x="1898" y="1271"/>
              <a:ext cx="113" cy="36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1556" name="Group 52"/>
          <p:cNvGrpSpPr>
            <a:grpSpLocks/>
          </p:cNvGrpSpPr>
          <p:nvPr/>
        </p:nvGrpSpPr>
        <p:grpSpPr bwMode="auto">
          <a:xfrm>
            <a:off x="1047750" y="3448050"/>
            <a:ext cx="1825625" cy="465138"/>
            <a:chOff x="660" y="2172"/>
            <a:chExt cx="1150" cy="293"/>
          </a:xfrm>
        </p:grpSpPr>
        <p:sp>
          <p:nvSpPr>
            <p:cNvPr id="21557" name="Text Box 53"/>
            <p:cNvSpPr txBox="1">
              <a:spLocks noChangeArrowheads="1"/>
            </p:cNvSpPr>
            <p:nvPr/>
          </p:nvSpPr>
          <p:spPr bwMode="auto">
            <a:xfrm>
              <a:off x="660" y="2228"/>
              <a:ext cx="621" cy="2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/>
                <a:t>HLA-II</a:t>
              </a:r>
              <a:endParaRPr lang="ru-RU" dirty="0"/>
            </a:p>
          </p:txBody>
        </p:sp>
        <p:cxnSp>
          <p:nvCxnSpPr>
            <p:cNvPr id="21558" name="AutoShape 54"/>
            <p:cNvCxnSpPr>
              <a:cxnSpLocks noChangeShapeType="1"/>
              <a:stCxn id="21557" idx="3"/>
              <a:endCxn id="21531" idx="1"/>
            </p:cNvCxnSpPr>
            <p:nvPr/>
          </p:nvCxnSpPr>
          <p:spPr bwMode="auto">
            <a:xfrm flipV="1">
              <a:off x="1281" y="2172"/>
              <a:ext cx="529" cy="1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1559" name="Group 55"/>
          <p:cNvGrpSpPr>
            <a:grpSpLocks/>
          </p:cNvGrpSpPr>
          <p:nvPr/>
        </p:nvGrpSpPr>
        <p:grpSpPr bwMode="auto">
          <a:xfrm>
            <a:off x="6542088" y="4881563"/>
            <a:ext cx="1512887" cy="1576387"/>
            <a:chOff x="4121" y="3075"/>
            <a:chExt cx="953" cy="993"/>
          </a:xfrm>
        </p:grpSpPr>
        <p:grpSp>
          <p:nvGrpSpPr>
            <p:cNvPr id="21560" name="Group 56"/>
            <p:cNvGrpSpPr>
              <a:grpSpLocks/>
            </p:cNvGrpSpPr>
            <p:nvPr/>
          </p:nvGrpSpPr>
          <p:grpSpPr bwMode="auto">
            <a:xfrm>
              <a:off x="4121" y="3251"/>
              <a:ext cx="953" cy="817"/>
              <a:chOff x="4210" y="2261"/>
              <a:chExt cx="953" cy="817"/>
            </a:xfrm>
          </p:grpSpPr>
          <p:grpSp>
            <p:nvGrpSpPr>
              <p:cNvPr id="21561" name="Group 57"/>
              <p:cNvGrpSpPr>
                <a:grpSpLocks/>
              </p:cNvGrpSpPr>
              <p:nvPr/>
            </p:nvGrpSpPr>
            <p:grpSpPr bwMode="auto">
              <a:xfrm>
                <a:off x="4210" y="2261"/>
                <a:ext cx="953" cy="817"/>
                <a:chOff x="4522" y="2543"/>
                <a:chExt cx="953" cy="817"/>
              </a:xfrm>
            </p:grpSpPr>
            <p:sp>
              <p:nvSpPr>
                <p:cNvPr id="21562" name="Oval 58"/>
                <p:cNvSpPr>
                  <a:spLocks noChangeArrowheads="1"/>
                </p:cNvSpPr>
                <p:nvPr/>
              </p:nvSpPr>
              <p:spPr bwMode="auto">
                <a:xfrm rot="-901008">
                  <a:off x="4522" y="2543"/>
                  <a:ext cx="953" cy="817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  <p:grpSp>
              <p:nvGrpSpPr>
                <p:cNvPr id="21563" name="Group 59"/>
                <p:cNvGrpSpPr>
                  <a:grpSpLocks/>
                </p:cNvGrpSpPr>
                <p:nvPr/>
              </p:nvGrpSpPr>
              <p:grpSpPr bwMode="auto">
                <a:xfrm>
                  <a:off x="5072" y="2662"/>
                  <a:ext cx="332" cy="446"/>
                  <a:chOff x="4437" y="1834"/>
                  <a:chExt cx="332" cy="446"/>
                </a:xfrm>
              </p:grpSpPr>
              <p:sp>
                <p:nvSpPr>
                  <p:cNvPr id="21564" name="Freeform 60"/>
                  <p:cNvSpPr>
                    <a:spLocks/>
                  </p:cNvSpPr>
                  <p:nvPr/>
                </p:nvSpPr>
                <p:spPr bwMode="auto">
                  <a:xfrm>
                    <a:off x="4437" y="1834"/>
                    <a:ext cx="198" cy="446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21565" name="Freeform 61"/>
                  <p:cNvSpPr>
                    <a:spLocks/>
                  </p:cNvSpPr>
                  <p:nvPr/>
                </p:nvSpPr>
                <p:spPr bwMode="auto">
                  <a:xfrm>
                    <a:off x="4531" y="1858"/>
                    <a:ext cx="151" cy="369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21566" name="Freeform 62"/>
                  <p:cNvSpPr>
                    <a:spLocks/>
                  </p:cNvSpPr>
                  <p:nvPr/>
                </p:nvSpPr>
                <p:spPr bwMode="auto">
                  <a:xfrm>
                    <a:off x="4607" y="1888"/>
                    <a:ext cx="122" cy="251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  <p:sp>
                <p:nvSpPr>
                  <p:cNvPr id="21567" name="Freeform 63"/>
                  <p:cNvSpPr>
                    <a:spLocks/>
                  </p:cNvSpPr>
                  <p:nvPr/>
                </p:nvSpPr>
                <p:spPr bwMode="auto">
                  <a:xfrm>
                    <a:off x="4677" y="1886"/>
                    <a:ext cx="92" cy="223"/>
                  </a:xfrm>
                  <a:custGeom>
                    <a:avLst/>
                    <a:gdLst/>
                    <a:ahLst/>
                    <a:cxnLst>
                      <a:cxn ang="0">
                        <a:pos x="18" y="47"/>
                      </a:cxn>
                      <a:cxn ang="0">
                        <a:pos x="112" y="164"/>
                      </a:cxn>
                      <a:cxn ang="0">
                        <a:pos x="142" y="329"/>
                      </a:cxn>
                      <a:cxn ang="0">
                        <a:pos x="153" y="435"/>
                      </a:cxn>
                      <a:cxn ang="0">
                        <a:pos x="195" y="394"/>
                      </a:cxn>
                      <a:cxn ang="0">
                        <a:pos x="171" y="182"/>
                      </a:cxn>
                      <a:cxn ang="0">
                        <a:pos x="59" y="29"/>
                      </a:cxn>
                      <a:cxn ang="0">
                        <a:pos x="6" y="6"/>
                      </a:cxn>
                      <a:cxn ang="0">
                        <a:pos x="18" y="47"/>
                      </a:cxn>
                    </a:cxnLst>
                    <a:rect l="0" t="0" r="r" b="b"/>
                    <a:pathLst>
                      <a:path w="198" h="446">
                        <a:moveTo>
                          <a:pt x="18" y="47"/>
                        </a:moveTo>
                        <a:cubicBezTo>
                          <a:pt x="36" y="73"/>
                          <a:pt x="91" y="117"/>
                          <a:pt x="112" y="164"/>
                        </a:cubicBezTo>
                        <a:cubicBezTo>
                          <a:pt x="133" y="211"/>
                          <a:pt x="135" y="284"/>
                          <a:pt x="142" y="329"/>
                        </a:cubicBezTo>
                        <a:cubicBezTo>
                          <a:pt x="149" y="374"/>
                          <a:pt x="144" y="424"/>
                          <a:pt x="153" y="435"/>
                        </a:cubicBezTo>
                        <a:cubicBezTo>
                          <a:pt x="162" y="446"/>
                          <a:pt x="192" y="436"/>
                          <a:pt x="195" y="394"/>
                        </a:cubicBezTo>
                        <a:cubicBezTo>
                          <a:pt x="198" y="352"/>
                          <a:pt x="194" y="243"/>
                          <a:pt x="171" y="182"/>
                        </a:cubicBezTo>
                        <a:cubicBezTo>
                          <a:pt x="148" y="121"/>
                          <a:pt x="87" y="58"/>
                          <a:pt x="59" y="29"/>
                        </a:cubicBezTo>
                        <a:cubicBezTo>
                          <a:pt x="31" y="0"/>
                          <a:pt x="12" y="3"/>
                          <a:pt x="6" y="6"/>
                        </a:cubicBezTo>
                        <a:cubicBezTo>
                          <a:pt x="0" y="9"/>
                          <a:pt x="0" y="21"/>
                          <a:pt x="18" y="4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dirty="0"/>
                  </a:p>
                </p:txBody>
              </p:sp>
            </p:grpSp>
            <p:sp>
              <p:nvSpPr>
                <p:cNvPr id="21568" name="Oval 64"/>
                <p:cNvSpPr>
                  <a:spLocks noChangeArrowheads="1"/>
                </p:cNvSpPr>
                <p:nvPr/>
              </p:nvSpPr>
              <p:spPr bwMode="auto">
                <a:xfrm rot="1501013">
                  <a:off x="4715" y="2845"/>
                  <a:ext cx="312" cy="264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21569" name="Text Box 65"/>
              <p:cNvSpPr txBox="1">
                <a:spLocks noChangeArrowheads="1"/>
              </p:cNvSpPr>
              <p:nvPr/>
            </p:nvSpPr>
            <p:spPr bwMode="auto">
              <a:xfrm>
                <a:off x="4242" y="2760"/>
                <a:ext cx="88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uk-UA" dirty="0"/>
                  <a:t>Плазмоцит</a:t>
                </a:r>
                <a:endParaRPr lang="ru-RU" dirty="0"/>
              </a:p>
            </p:txBody>
          </p:sp>
        </p:grpSp>
        <p:sp>
          <p:nvSpPr>
            <p:cNvPr id="21570" name="Freeform 66"/>
            <p:cNvSpPr>
              <a:spLocks/>
            </p:cNvSpPr>
            <p:nvPr/>
          </p:nvSpPr>
          <p:spPr bwMode="auto">
            <a:xfrm rot="67371599">
              <a:off x="4818" y="3075"/>
              <a:ext cx="191" cy="259"/>
            </a:xfrm>
            <a:custGeom>
              <a:avLst/>
              <a:gdLst/>
              <a:ahLst/>
              <a:cxnLst>
                <a:cxn ang="0">
                  <a:pos x="329" y="499"/>
                </a:cxn>
                <a:cxn ang="0">
                  <a:pos x="329" y="838"/>
                </a:cxn>
                <a:cxn ang="0">
                  <a:pos x="374" y="940"/>
                </a:cxn>
                <a:cxn ang="0">
                  <a:pos x="440" y="919"/>
                </a:cxn>
                <a:cxn ang="0">
                  <a:pos x="455" y="847"/>
                </a:cxn>
                <a:cxn ang="0">
                  <a:pos x="452" y="493"/>
                </a:cxn>
                <a:cxn ang="0">
                  <a:pos x="674" y="187"/>
                </a:cxn>
                <a:cxn ang="0">
                  <a:pos x="623" y="115"/>
                </a:cxn>
                <a:cxn ang="0">
                  <a:pos x="587" y="142"/>
                </a:cxn>
                <a:cxn ang="0">
                  <a:pos x="551" y="130"/>
                </a:cxn>
                <a:cxn ang="0">
                  <a:pos x="557" y="55"/>
                </a:cxn>
                <a:cxn ang="0">
                  <a:pos x="506" y="34"/>
                </a:cxn>
                <a:cxn ang="0">
                  <a:pos x="488" y="208"/>
                </a:cxn>
                <a:cxn ang="0">
                  <a:pos x="410" y="409"/>
                </a:cxn>
                <a:cxn ang="0">
                  <a:pos x="317" y="349"/>
                </a:cxn>
                <a:cxn ang="0">
                  <a:pos x="206" y="52"/>
                </a:cxn>
                <a:cxn ang="0">
                  <a:pos x="146" y="37"/>
                </a:cxn>
                <a:cxn ang="0">
                  <a:pos x="173" y="139"/>
                </a:cxn>
                <a:cxn ang="0">
                  <a:pos x="125" y="151"/>
                </a:cxn>
                <a:cxn ang="0">
                  <a:pos x="80" y="97"/>
                </a:cxn>
                <a:cxn ang="0">
                  <a:pos x="41" y="166"/>
                </a:cxn>
                <a:cxn ang="0">
                  <a:pos x="329" y="499"/>
                </a:cxn>
              </a:cxnLst>
              <a:rect l="0" t="0" r="r" b="b"/>
              <a:pathLst>
                <a:path w="702" h="953">
                  <a:moveTo>
                    <a:pt x="329" y="499"/>
                  </a:moveTo>
                  <a:cubicBezTo>
                    <a:pt x="377" y="611"/>
                    <a:pt x="322" y="765"/>
                    <a:pt x="329" y="838"/>
                  </a:cubicBezTo>
                  <a:cubicBezTo>
                    <a:pt x="336" y="911"/>
                    <a:pt x="356" y="927"/>
                    <a:pt x="374" y="940"/>
                  </a:cubicBezTo>
                  <a:cubicBezTo>
                    <a:pt x="392" y="953"/>
                    <a:pt x="426" y="934"/>
                    <a:pt x="440" y="919"/>
                  </a:cubicBezTo>
                  <a:cubicBezTo>
                    <a:pt x="454" y="904"/>
                    <a:pt x="453" y="918"/>
                    <a:pt x="455" y="847"/>
                  </a:cubicBezTo>
                  <a:cubicBezTo>
                    <a:pt x="457" y="776"/>
                    <a:pt x="416" y="603"/>
                    <a:pt x="452" y="493"/>
                  </a:cubicBezTo>
                  <a:cubicBezTo>
                    <a:pt x="488" y="383"/>
                    <a:pt x="646" y="250"/>
                    <a:pt x="674" y="187"/>
                  </a:cubicBezTo>
                  <a:cubicBezTo>
                    <a:pt x="702" y="124"/>
                    <a:pt x="637" y="122"/>
                    <a:pt x="623" y="115"/>
                  </a:cubicBezTo>
                  <a:cubicBezTo>
                    <a:pt x="609" y="108"/>
                    <a:pt x="599" y="140"/>
                    <a:pt x="587" y="142"/>
                  </a:cubicBezTo>
                  <a:cubicBezTo>
                    <a:pt x="575" y="144"/>
                    <a:pt x="556" y="144"/>
                    <a:pt x="551" y="130"/>
                  </a:cubicBezTo>
                  <a:cubicBezTo>
                    <a:pt x="546" y="116"/>
                    <a:pt x="564" y="71"/>
                    <a:pt x="557" y="55"/>
                  </a:cubicBezTo>
                  <a:cubicBezTo>
                    <a:pt x="550" y="39"/>
                    <a:pt x="517" y="9"/>
                    <a:pt x="506" y="34"/>
                  </a:cubicBezTo>
                  <a:cubicBezTo>
                    <a:pt x="495" y="59"/>
                    <a:pt x="504" y="146"/>
                    <a:pt x="488" y="208"/>
                  </a:cubicBezTo>
                  <a:cubicBezTo>
                    <a:pt x="472" y="270"/>
                    <a:pt x="438" y="386"/>
                    <a:pt x="410" y="409"/>
                  </a:cubicBezTo>
                  <a:cubicBezTo>
                    <a:pt x="382" y="432"/>
                    <a:pt x="351" y="408"/>
                    <a:pt x="317" y="349"/>
                  </a:cubicBezTo>
                  <a:cubicBezTo>
                    <a:pt x="283" y="290"/>
                    <a:pt x="234" y="104"/>
                    <a:pt x="206" y="52"/>
                  </a:cubicBezTo>
                  <a:cubicBezTo>
                    <a:pt x="178" y="0"/>
                    <a:pt x="151" y="23"/>
                    <a:pt x="146" y="37"/>
                  </a:cubicBezTo>
                  <a:cubicBezTo>
                    <a:pt x="141" y="51"/>
                    <a:pt x="176" y="120"/>
                    <a:pt x="173" y="139"/>
                  </a:cubicBezTo>
                  <a:cubicBezTo>
                    <a:pt x="170" y="158"/>
                    <a:pt x="140" y="158"/>
                    <a:pt x="125" y="151"/>
                  </a:cubicBezTo>
                  <a:cubicBezTo>
                    <a:pt x="110" y="144"/>
                    <a:pt x="94" y="95"/>
                    <a:pt x="80" y="97"/>
                  </a:cubicBezTo>
                  <a:cubicBezTo>
                    <a:pt x="66" y="99"/>
                    <a:pt x="0" y="98"/>
                    <a:pt x="41" y="166"/>
                  </a:cubicBezTo>
                  <a:cubicBezTo>
                    <a:pt x="82" y="234"/>
                    <a:pt x="281" y="387"/>
                    <a:pt x="329" y="499"/>
                  </a:cubicBezTo>
                  <a:close/>
                </a:path>
              </a:pathLst>
            </a:cu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21571" name="Freeform 67"/>
          <p:cNvSpPr>
            <a:spLocks/>
          </p:cNvSpPr>
          <p:nvPr/>
        </p:nvSpPr>
        <p:spPr bwMode="auto">
          <a:xfrm rot="76101086">
            <a:off x="7169150" y="5207000"/>
            <a:ext cx="303213" cy="411163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21572" name="Freeform 68"/>
          <p:cNvSpPr>
            <a:spLocks/>
          </p:cNvSpPr>
          <p:nvPr/>
        </p:nvSpPr>
        <p:spPr bwMode="auto">
          <a:xfrm rot="75837217">
            <a:off x="6840538" y="5243513"/>
            <a:ext cx="303212" cy="411162"/>
          </a:xfrm>
          <a:custGeom>
            <a:avLst/>
            <a:gdLst/>
            <a:ahLst/>
            <a:cxnLst>
              <a:cxn ang="0">
                <a:pos x="329" y="499"/>
              </a:cxn>
              <a:cxn ang="0">
                <a:pos x="329" y="838"/>
              </a:cxn>
              <a:cxn ang="0">
                <a:pos x="374" y="940"/>
              </a:cxn>
              <a:cxn ang="0">
                <a:pos x="440" y="919"/>
              </a:cxn>
              <a:cxn ang="0">
                <a:pos x="455" y="847"/>
              </a:cxn>
              <a:cxn ang="0">
                <a:pos x="452" y="493"/>
              </a:cxn>
              <a:cxn ang="0">
                <a:pos x="674" y="187"/>
              </a:cxn>
              <a:cxn ang="0">
                <a:pos x="623" y="115"/>
              </a:cxn>
              <a:cxn ang="0">
                <a:pos x="587" y="142"/>
              </a:cxn>
              <a:cxn ang="0">
                <a:pos x="551" y="130"/>
              </a:cxn>
              <a:cxn ang="0">
                <a:pos x="557" y="55"/>
              </a:cxn>
              <a:cxn ang="0">
                <a:pos x="506" y="34"/>
              </a:cxn>
              <a:cxn ang="0">
                <a:pos x="488" y="208"/>
              </a:cxn>
              <a:cxn ang="0">
                <a:pos x="410" y="409"/>
              </a:cxn>
              <a:cxn ang="0">
                <a:pos x="317" y="349"/>
              </a:cxn>
              <a:cxn ang="0">
                <a:pos x="206" y="52"/>
              </a:cxn>
              <a:cxn ang="0">
                <a:pos x="146" y="37"/>
              </a:cxn>
              <a:cxn ang="0">
                <a:pos x="173" y="139"/>
              </a:cxn>
              <a:cxn ang="0">
                <a:pos x="125" y="151"/>
              </a:cxn>
              <a:cxn ang="0">
                <a:pos x="80" y="97"/>
              </a:cxn>
              <a:cxn ang="0">
                <a:pos x="41" y="166"/>
              </a:cxn>
              <a:cxn ang="0">
                <a:pos x="329" y="499"/>
              </a:cxn>
            </a:cxnLst>
            <a:rect l="0" t="0" r="r" b="b"/>
            <a:pathLst>
              <a:path w="702" h="953">
                <a:moveTo>
                  <a:pt x="329" y="499"/>
                </a:moveTo>
                <a:cubicBezTo>
                  <a:pt x="377" y="611"/>
                  <a:pt x="322" y="765"/>
                  <a:pt x="329" y="838"/>
                </a:cubicBezTo>
                <a:cubicBezTo>
                  <a:pt x="336" y="911"/>
                  <a:pt x="356" y="927"/>
                  <a:pt x="374" y="940"/>
                </a:cubicBezTo>
                <a:cubicBezTo>
                  <a:pt x="392" y="953"/>
                  <a:pt x="426" y="934"/>
                  <a:pt x="440" y="919"/>
                </a:cubicBezTo>
                <a:cubicBezTo>
                  <a:pt x="454" y="904"/>
                  <a:pt x="453" y="918"/>
                  <a:pt x="455" y="847"/>
                </a:cubicBezTo>
                <a:cubicBezTo>
                  <a:pt x="457" y="776"/>
                  <a:pt x="416" y="603"/>
                  <a:pt x="452" y="493"/>
                </a:cubicBezTo>
                <a:cubicBezTo>
                  <a:pt x="488" y="383"/>
                  <a:pt x="646" y="250"/>
                  <a:pt x="674" y="187"/>
                </a:cubicBezTo>
                <a:cubicBezTo>
                  <a:pt x="702" y="124"/>
                  <a:pt x="637" y="122"/>
                  <a:pt x="623" y="115"/>
                </a:cubicBezTo>
                <a:cubicBezTo>
                  <a:pt x="609" y="108"/>
                  <a:pt x="599" y="140"/>
                  <a:pt x="587" y="142"/>
                </a:cubicBezTo>
                <a:cubicBezTo>
                  <a:pt x="575" y="144"/>
                  <a:pt x="556" y="144"/>
                  <a:pt x="551" y="130"/>
                </a:cubicBezTo>
                <a:cubicBezTo>
                  <a:pt x="546" y="116"/>
                  <a:pt x="564" y="71"/>
                  <a:pt x="557" y="55"/>
                </a:cubicBezTo>
                <a:cubicBezTo>
                  <a:pt x="550" y="39"/>
                  <a:pt x="517" y="9"/>
                  <a:pt x="506" y="34"/>
                </a:cubicBezTo>
                <a:cubicBezTo>
                  <a:pt x="495" y="59"/>
                  <a:pt x="504" y="146"/>
                  <a:pt x="488" y="208"/>
                </a:cubicBezTo>
                <a:cubicBezTo>
                  <a:pt x="472" y="270"/>
                  <a:pt x="438" y="386"/>
                  <a:pt x="410" y="409"/>
                </a:cubicBezTo>
                <a:cubicBezTo>
                  <a:pt x="382" y="432"/>
                  <a:pt x="351" y="408"/>
                  <a:pt x="317" y="349"/>
                </a:cubicBezTo>
                <a:cubicBezTo>
                  <a:pt x="283" y="290"/>
                  <a:pt x="234" y="104"/>
                  <a:pt x="206" y="52"/>
                </a:cubicBezTo>
                <a:cubicBezTo>
                  <a:pt x="178" y="0"/>
                  <a:pt x="151" y="23"/>
                  <a:pt x="146" y="37"/>
                </a:cubicBezTo>
                <a:cubicBezTo>
                  <a:pt x="141" y="51"/>
                  <a:pt x="176" y="120"/>
                  <a:pt x="173" y="139"/>
                </a:cubicBezTo>
                <a:cubicBezTo>
                  <a:pt x="170" y="158"/>
                  <a:pt x="140" y="158"/>
                  <a:pt x="125" y="151"/>
                </a:cubicBezTo>
                <a:cubicBezTo>
                  <a:pt x="110" y="144"/>
                  <a:pt x="94" y="95"/>
                  <a:pt x="80" y="97"/>
                </a:cubicBezTo>
                <a:cubicBezTo>
                  <a:pt x="66" y="99"/>
                  <a:pt x="0" y="98"/>
                  <a:pt x="41" y="166"/>
                </a:cubicBezTo>
                <a:cubicBezTo>
                  <a:pt x="82" y="234"/>
                  <a:pt x="281" y="387"/>
                  <a:pt x="329" y="499"/>
                </a:cubicBezTo>
                <a:close/>
              </a:path>
            </a:pathLst>
          </a:cu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grpSp>
        <p:nvGrpSpPr>
          <p:cNvPr id="21573" name="Group 69"/>
          <p:cNvGrpSpPr>
            <a:grpSpLocks/>
          </p:cNvGrpSpPr>
          <p:nvPr/>
        </p:nvGrpSpPr>
        <p:grpSpPr bwMode="auto">
          <a:xfrm rot="2230107">
            <a:off x="6962775" y="2546350"/>
            <a:ext cx="222250" cy="284163"/>
            <a:chOff x="3624" y="1740"/>
            <a:chExt cx="190" cy="222"/>
          </a:xfrm>
        </p:grpSpPr>
        <p:sp>
          <p:nvSpPr>
            <p:cNvPr id="21574" name="Oval 70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75" name="Oval 71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76" name="Oval 72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77" name="Oval 73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78" name="AutoShape 74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79" name="AutoShape 75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21580" name="Group 76"/>
          <p:cNvGrpSpPr>
            <a:grpSpLocks/>
          </p:cNvGrpSpPr>
          <p:nvPr/>
        </p:nvGrpSpPr>
        <p:grpSpPr bwMode="auto">
          <a:xfrm rot="2315107">
            <a:off x="6530975" y="2189163"/>
            <a:ext cx="222250" cy="284162"/>
            <a:chOff x="3624" y="1740"/>
            <a:chExt cx="190" cy="222"/>
          </a:xfrm>
        </p:grpSpPr>
        <p:sp>
          <p:nvSpPr>
            <p:cNvPr id="21581" name="Oval 77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82" name="Oval 78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83" name="Oval 79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84" name="Oval 80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85" name="AutoShape 81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86" name="AutoShape 82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grpSp>
        <p:nvGrpSpPr>
          <p:cNvPr id="21587" name="Group 83"/>
          <p:cNvGrpSpPr>
            <a:grpSpLocks/>
          </p:cNvGrpSpPr>
          <p:nvPr/>
        </p:nvGrpSpPr>
        <p:grpSpPr bwMode="auto">
          <a:xfrm rot="313800">
            <a:off x="8461375" y="3194050"/>
            <a:ext cx="222250" cy="284163"/>
            <a:chOff x="3624" y="1740"/>
            <a:chExt cx="190" cy="222"/>
          </a:xfrm>
        </p:grpSpPr>
        <p:sp>
          <p:nvSpPr>
            <p:cNvPr id="21588" name="Oval 84"/>
            <p:cNvSpPr>
              <a:spLocks noChangeArrowheads="1"/>
            </p:cNvSpPr>
            <p:nvPr/>
          </p:nvSpPr>
          <p:spPr bwMode="auto">
            <a:xfrm>
              <a:off x="3624" y="1868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89" name="Oval 85"/>
            <p:cNvSpPr>
              <a:spLocks noChangeArrowheads="1"/>
            </p:cNvSpPr>
            <p:nvPr/>
          </p:nvSpPr>
          <p:spPr bwMode="auto">
            <a:xfrm>
              <a:off x="3648" y="190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90" name="Oval 86"/>
            <p:cNvSpPr>
              <a:spLocks noChangeArrowheads="1"/>
            </p:cNvSpPr>
            <p:nvPr/>
          </p:nvSpPr>
          <p:spPr bwMode="auto">
            <a:xfrm>
              <a:off x="3758" y="1866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91" name="Oval 87"/>
            <p:cNvSpPr>
              <a:spLocks noChangeArrowheads="1"/>
            </p:cNvSpPr>
            <p:nvPr/>
          </p:nvSpPr>
          <p:spPr bwMode="auto">
            <a:xfrm>
              <a:off x="3734" y="1904"/>
              <a:ext cx="56" cy="5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92" name="AutoShape 88"/>
            <p:cNvSpPr>
              <a:spLocks noChangeArrowheads="1"/>
            </p:cNvSpPr>
            <p:nvPr/>
          </p:nvSpPr>
          <p:spPr bwMode="auto">
            <a:xfrm>
              <a:off x="3656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21593" name="AutoShape 89"/>
            <p:cNvSpPr>
              <a:spLocks noChangeArrowheads="1"/>
            </p:cNvSpPr>
            <p:nvPr/>
          </p:nvSpPr>
          <p:spPr bwMode="auto">
            <a:xfrm>
              <a:off x="3722" y="1740"/>
              <a:ext cx="56" cy="166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21598" name="AutoShape 94"/>
          <p:cNvSpPr>
            <a:spLocks noChangeArrowheads="1"/>
          </p:cNvSpPr>
          <p:nvPr/>
        </p:nvSpPr>
        <p:spPr bwMode="auto">
          <a:xfrm rot="2053564">
            <a:off x="2143125" y="3676650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rtl="1"/>
            <a:r>
              <a:rPr lang="uk-UA" dirty="0"/>
              <a:t>ІЛ-1</a:t>
            </a:r>
            <a:endParaRPr lang="ru-RU" dirty="0"/>
          </a:p>
        </p:txBody>
      </p:sp>
      <p:sp>
        <p:nvSpPr>
          <p:cNvPr id="21600" name="AutoShape 96"/>
          <p:cNvSpPr>
            <a:spLocks noChangeArrowheads="1"/>
          </p:cNvSpPr>
          <p:nvPr/>
        </p:nvSpPr>
        <p:spPr bwMode="auto">
          <a:xfrm>
            <a:off x="4587875" y="4876800"/>
            <a:ext cx="809625" cy="504825"/>
          </a:xfrm>
          <a:prstGeom prst="rightArrow">
            <a:avLst>
              <a:gd name="adj1" fmla="val 50000"/>
              <a:gd name="adj2" fmla="val 4009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dirty="0"/>
              <a:t>ІЛ-4</a:t>
            </a:r>
            <a:endParaRPr lang="ru-RU" dirty="0"/>
          </a:p>
        </p:txBody>
      </p:sp>
      <p:sp>
        <p:nvSpPr>
          <p:cNvPr id="21602" name="Freeform 98"/>
          <p:cNvSpPr>
            <a:spLocks/>
          </p:cNvSpPr>
          <p:nvPr/>
        </p:nvSpPr>
        <p:spPr bwMode="auto">
          <a:xfrm>
            <a:off x="6049963" y="1541463"/>
            <a:ext cx="3216275" cy="1679575"/>
          </a:xfrm>
          <a:custGeom>
            <a:avLst/>
            <a:gdLst/>
            <a:ahLst/>
            <a:cxnLst>
              <a:cxn ang="0">
                <a:pos x="489" y="415"/>
              </a:cxn>
              <a:cxn ang="0">
                <a:pos x="690" y="563"/>
              </a:cxn>
              <a:cxn ang="0">
                <a:pos x="442" y="342"/>
              </a:cxn>
              <a:cxn ang="0">
                <a:pos x="228" y="114"/>
              </a:cxn>
              <a:cxn ang="0">
                <a:pos x="623" y="469"/>
              </a:cxn>
              <a:cxn ang="0">
                <a:pos x="918" y="744"/>
              </a:cxn>
              <a:cxn ang="0">
                <a:pos x="723" y="556"/>
              </a:cxn>
              <a:cxn ang="0">
                <a:pos x="536" y="375"/>
              </a:cxn>
              <a:cxn ang="0">
                <a:pos x="924" y="670"/>
              </a:cxn>
              <a:cxn ang="0">
                <a:pos x="1433" y="998"/>
              </a:cxn>
              <a:cxn ang="0">
                <a:pos x="1132" y="831"/>
              </a:cxn>
              <a:cxn ang="0">
                <a:pos x="1065" y="831"/>
              </a:cxn>
              <a:cxn ang="0">
                <a:pos x="1862" y="1018"/>
              </a:cxn>
              <a:cxn ang="0">
                <a:pos x="1105" y="730"/>
              </a:cxn>
              <a:cxn ang="0">
                <a:pos x="871" y="630"/>
              </a:cxn>
              <a:cxn ang="0">
                <a:pos x="1453" y="884"/>
              </a:cxn>
              <a:cxn ang="0">
                <a:pos x="1768" y="898"/>
              </a:cxn>
              <a:cxn ang="0">
                <a:pos x="1092" y="744"/>
              </a:cxn>
              <a:cxn ang="0">
                <a:pos x="1688" y="971"/>
              </a:cxn>
              <a:cxn ang="0">
                <a:pos x="1440" y="831"/>
              </a:cxn>
              <a:cxn ang="0">
                <a:pos x="442" y="315"/>
              </a:cxn>
              <a:cxn ang="0">
                <a:pos x="127" y="114"/>
              </a:cxn>
              <a:cxn ang="0">
                <a:pos x="422" y="302"/>
              </a:cxn>
              <a:cxn ang="0">
                <a:pos x="208" y="47"/>
              </a:cxn>
              <a:cxn ang="0">
                <a:pos x="743" y="469"/>
              </a:cxn>
              <a:cxn ang="0">
                <a:pos x="489" y="295"/>
              </a:cxn>
              <a:cxn ang="0">
                <a:pos x="837" y="583"/>
              </a:cxn>
              <a:cxn ang="0">
                <a:pos x="516" y="322"/>
              </a:cxn>
              <a:cxn ang="0">
                <a:pos x="790" y="529"/>
              </a:cxn>
              <a:cxn ang="0">
                <a:pos x="951" y="596"/>
              </a:cxn>
              <a:cxn ang="0">
                <a:pos x="583" y="342"/>
              </a:cxn>
              <a:cxn ang="0">
                <a:pos x="342" y="121"/>
              </a:cxn>
              <a:cxn ang="0">
                <a:pos x="750" y="395"/>
              </a:cxn>
              <a:cxn ang="0">
                <a:pos x="1360" y="750"/>
              </a:cxn>
              <a:cxn ang="0">
                <a:pos x="536" y="308"/>
              </a:cxn>
              <a:cxn ang="0">
                <a:pos x="60" y="14"/>
              </a:cxn>
              <a:cxn ang="0">
                <a:pos x="214" y="141"/>
              </a:cxn>
              <a:cxn ang="0">
                <a:pos x="94" y="67"/>
              </a:cxn>
              <a:cxn ang="0">
                <a:pos x="737" y="549"/>
              </a:cxn>
              <a:cxn ang="0">
                <a:pos x="1266" y="804"/>
              </a:cxn>
              <a:cxn ang="0">
                <a:pos x="1145" y="817"/>
              </a:cxn>
              <a:cxn ang="0">
                <a:pos x="1293" y="864"/>
              </a:cxn>
              <a:cxn ang="0">
                <a:pos x="1386" y="898"/>
              </a:cxn>
              <a:cxn ang="0">
                <a:pos x="1480" y="851"/>
              </a:cxn>
              <a:cxn ang="0">
                <a:pos x="1815" y="790"/>
              </a:cxn>
              <a:cxn ang="0">
                <a:pos x="1306" y="703"/>
              </a:cxn>
              <a:cxn ang="0">
                <a:pos x="1869" y="871"/>
              </a:cxn>
              <a:cxn ang="0">
                <a:pos x="1206" y="623"/>
              </a:cxn>
              <a:cxn ang="0">
                <a:pos x="1333" y="717"/>
              </a:cxn>
              <a:cxn ang="0">
                <a:pos x="1038" y="583"/>
              </a:cxn>
              <a:cxn ang="0">
                <a:pos x="630" y="335"/>
              </a:cxn>
              <a:cxn ang="0">
                <a:pos x="683" y="342"/>
              </a:cxn>
              <a:cxn ang="0">
                <a:pos x="288" y="40"/>
              </a:cxn>
              <a:cxn ang="0">
                <a:pos x="737" y="395"/>
              </a:cxn>
            </a:cxnLst>
            <a:rect l="0" t="0" r="r" b="b"/>
            <a:pathLst>
              <a:path w="2026" h="1058">
                <a:moveTo>
                  <a:pt x="141" y="94"/>
                </a:moveTo>
                <a:cubicBezTo>
                  <a:pt x="154" y="114"/>
                  <a:pt x="162" y="140"/>
                  <a:pt x="181" y="154"/>
                </a:cubicBezTo>
                <a:cubicBezTo>
                  <a:pt x="197" y="165"/>
                  <a:pt x="228" y="188"/>
                  <a:pt x="228" y="188"/>
                </a:cubicBezTo>
                <a:cubicBezTo>
                  <a:pt x="251" y="223"/>
                  <a:pt x="288" y="243"/>
                  <a:pt x="321" y="268"/>
                </a:cubicBezTo>
                <a:cubicBezTo>
                  <a:pt x="348" y="289"/>
                  <a:pt x="364" y="318"/>
                  <a:pt x="388" y="342"/>
                </a:cubicBezTo>
                <a:cubicBezTo>
                  <a:pt x="417" y="371"/>
                  <a:pt x="457" y="389"/>
                  <a:pt x="489" y="415"/>
                </a:cubicBezTo>
                <a:cubicBezTo>
                  <a:pt x="509" y="432"/>
                  <a:pt x="523" y="447"/>
                  <a:pt x="549" y="456"/>
                </a:cubicBezTo>
                <a:cubicBezTo>
                  <a:pt x="559" y="466"/>
                  <a:pt x="565" y="480"/>
                  <a:pt x="576" y="489"/>
                </a:cubicBezTo>
                <a:cubicBezTo>
                  <a:pt x="581" y="493"/>
                  <a:pt x="590" y="493"/>
                  <a:pt x="596" y="496"/>
                </a:cubicBezTo>
                <a:cubicBezTo>
                  <a:pt x="610" y="504"/>
                  <a:pt x="623" y="514"/>
                  <a:pt x="636" y="523"/>
                </a:cubicBezTo>
                <a:cubicBezTo>
                  <a:pt x="643" y="527"/>
                  <a:pt x="656" y="536"/>
                  <a:pt x="656" y="536"/>
                </a:cubicBezTo>
                <a:cubicBezTo>
                  <a:pt x="702" y="601"/>
                  <a:pt x="638" y="519"/>
                  <a:pt x="690" y="563"/>
                </a:cubicBezTo>
                <a:cubicBezTo>
                  <a:pt x="732" y="598"/>
                  <a:pt x="735" y="665"/>
                  <a:pt x="797" y="683"/>
                </a:cubicBezTo>
                <a:cubicBezTo>
                  <a:pt x="763" y="586"/>
                  <a:pt x="645" y="514"/>
                  <a:pt x="569" y="449"/>
                </a:cubicBezTo>
                <a:cubicBezTo>
                  <a:pt x="562" y="443"/>
                  <a:pt x="556" y="435"/>
                  <a:pt x="549" y="429"/>
                </a:cubicBezTo>
                <a:cubicBezTo>
                  <a:pt x="534" y="417"/>
                  <a:pt x="518" y="406"/>
                  <a:pt x="502" y="395"/>
                </a:cubicBezTo>
                <a:cubicBezTo>
                  <a:pt x="493" y="389"/>
                  <a:pt x="490" y="376"/>
                  <a:pt x="482" y="369"/>
                </a:cubicBezTo>
                <a:cubicBezTo>
                  <a:pt x="470" y="358"/>
                  <a:pt x="442" y="342"/>
                  <a:pt x="442" y="342"/>
                </a:cubicBezTo>
                <a:cubicBezTo>
                  <a:pt x="430" y="309"/>
                  <a:pt x="407" y="295"/>
                  <a:pt x="382" y="275"/>
                </a:cubicBezTo>
                <a:cubicBezTo>
                  <a:pt x="355" y="254"/>
                  <a:pt x="341" y="217"/>
                  <a:pt x="315" y="194"/>
                </a:cubicBezTo>
                <a:cubicBezTo>
                  <a:pt x="303" y="183"/>
                  <a:pt x="286" y="179"/>
                  <a:pt x="275" y="168"/>
                </a:cubicBezTo>
                <a:cubicBezTo>
                  <a:pt x="258" y="151"/>
                  <a:pt x="223" y="127"/>
                  <a:pt x="208" y="107"/>
                </a:cubicBezTo>
                <a:cubicBezTo>
                  <a:pt x="198" y="94"/>
                  <a:pt x="170" y="55"/>
                  <a:pt x="181" y="67"/>
                </a:cubicBezTo>
                <a:cubicBezTo>
                  <a:pt x="196" y="83"/>
                  <a:pt x="228" y="114"/>
                  <a:pt x="228" y="114"/>
                </a:cubicBezTo>
                <a:cubicBezTo>
                  <a:pt x="234" y="134"/>
                  <a:pt x="253" y="167"/>
                  <a:pt x="268" y="181"/>
                </a:cubicBezTo>
                <a:cubicBezTo>
                  <a:pt x="280" y="226"/>
                  <a:pt x="329" y="256"/>
                  <a:pt x="368" y="281"/>
                </a:cubicBezTo>
                <a:cubicBezTo>
                  <a:pt x="395" y="298"/>
                  <a:pt x="417" y="323"/>
                  <a:pt x="442" y="342"/>
                </a:cubicBezTo>
                <a:cubicBezTo>
                  <a:pt x="487" y="377"/>
                  <a:pt x="538" y="403"/>
                  <a:pt x="583" y="436"/>
                </a:cubicBezTo>
                <a:cubicBezTo>
                  <a:pt x="591" y="442"/>
                  <a:pt x="596" y="450"/>
                  <a:pt x="603" y="456"/>
                </a:cubicBezTo>
                <a:cubicBezTo>
                  <a:pt x="609" y="461"/>
                  <a:pt x="616" y="465"/>
                  <a:pt x="623" y="469"/>
                </a:cubicBezTo>
                <a:cubicBezTo>
                  <a:pt x="635" y="494"/>
                  <a:pt x="649" y="501"/>
                  <a:pt x="663" y="523"/>
                </a:cubicBezTo>
                <a:cubicBezTo>
                  <a:pt x="668" y="531"/>
                  <a:pt x="670" y="542"/>
                  <a:pt x="676" y="549"/>
                </a:cubicBezTo>
                <a:cubicBezTo>
                  <a:pt x="681" y="555"/>
                  <a:pt x="691" y="558"/>
                  <a:pt x="697" y="563"/>
                </a:cubicBezTo>
                <a:cubicBezTo>
                  <a:pt x="704" y="569"/>
                  <a:pt x="711" y="576"/>
                  <a:pt x="717" y="583"/>
                </a:cubicBezTo>
                <a:cubicBezTo>
                  <a:pt x="735" y="604"/>
                  <a:pt x="746" y="620"/>
                  <a:pt x="770" y="636"/>
                </a:cubicBezTo>
                <a:cubicBezTo>
                  <a:pt x="800" y="680"/>
                  <a:pt x="874" y="711"/>
                  <a:pt x="918" y="744"/>
                </a:cubicBezTo>
                <a:cubicBezTo>
                  <a:pt x="986" y="794"/>
                  <a:pt x="991" y="816"/>
                  <a:pt x="1078" y="831"/>
                </a:cubicBezTo>
                <a:cubicBezTo>
                  <a:pt x="1013" y="786"/>
                  <a:pt x="1121" y="864"/>
                  <a:pt x="1031" y="784"/>
                </a:cubicBezTo>
                <a:cubicBezTo>
                  <a:pt x="1024" y="777"/>
                  <a:pt x="1013" y="776"/>
                  <a:pt x="1005" y="770"/>
                </a:cubicBezTo>
                <a:cubicBezTo>
                  <a:pt x="938" y="718"/>
                  <a:pt x="1001" y="752"/>
                  <a:pt x="944" y="724"/>
                </a:cubicBezTo>
                <a:cubicBezTo>
                  <a:pt x="906" y="685"/>
                  <a:pt x="861" y="641"/>
                  <a:pt x="810" y="623"/>
                </a:cubicBezTo>
                <a:cubicBezTo>
                  <a:pt x="766" y="579"/>
                  <a:pt x="764" y="590"/>
                  <a:pt x="723" y="556"/>
                </a:cubicBezTo>
                <a:cubicBezTo>
                  <a:pt x="692" y="530"/>
                  <a:pt x="655" y="488"/>
                  <a:pt x="616" y="476"/>
                </a:cubicBezTo>
                <a:cubicBezTo>
                  <a:pt x="588" y="445"/>
                  <a:pt x="551" y="424"/>
                  <a:pt x="522" y="395"/>
                </a:cubicBezTo>
                <a:cubicBezTo>
                  <a:pt x="472" y="345"/>
                  <a:pt x="530" y="388"/>
                  <a:pt x="482" y="355"/>
                </a:cubicBezTo>
                <a:cubicBezTo>
                  <a:pt x="474" y="343"/>
                  <a:pt x="462" y="334"/>
                  <a:pt x="455" y="322"/>
                </a:cubicBezTo>
                <a:cubicBezTo>
                  <a:pt x="432" y="284"/>
                  <a:pt x="472" y="318"/>
                  <a:pt x="429" y="288"/>
                </a:cubicBezTo>
                <a:cubicBezTo>
                  <a:pt x="456" y="330"/>
                  <a:pt x="497" y="346"/>
                  <a:pt x="536" y="375"/>
                </a:cubicBezTo>
                <a:cubicBezTo>
                  <a:pt x="569" y="400"/>
                  <a:pt x="601" y="426"/>
                  <a:pt x="636" y="449"/>
                </a:cubicBezTo>
                <a:cubicBezTo>
                  <a:pt x="656" y="462"/>
                  <a:pt x="658" y="475"/>
                  <a:pt x="683" y="482"/>
                </a:cubicBezTo>
                <a:cubicBezTo>
                  <a:pt x="728" y="515"/>
                  <a:pt x="784" y="580"/>
                  <a:pt x="837" y="596"/>
                </a:cubicBezTo>
                <a:cubicBezTo>
                  <a:pt x="873" y="647"/>
                  <a:pt x="822" y="582"/>
                  <a:pt x="884" y="630"/>
                </a:cubicBezTo>
                <a:cubicBezTo>
                  <a:pt x="893" y="637"/>
                  <a:pt x="896" y="649"/>
                  <a:pt x="904" y="657"/>
                </a:cubicBezTo>
                <a:cubicBezTo>
                  <a:pt x="910" y="663"/>
                  <a:pt x="917" y="666"/>
                  <a:pt x="924" y="670"/>
                </a:cubicBezTo>
                <a:cubicBezTo>
                  <a:pt x="948" y="704"/>
                  <a:pt x="986" y="743"/>
                  <a:pt x="1025" y="757"/>
                </a:cubicBezTo>
                <a:cubicBezTo>
                  <a:pt x="1054" y="786"/>
                  <a:pt x="1086" y="817"/>
                  <a:pt x="1125" y="831"/>
                </a:cubicBezTo>
                <a:cubicBezTo>
                  <a:pt x="1150" y="855"/>
                  <a:pt x="1179" y="870"/>
                  <a:pt x="1206" y="891"/>
                </a:cubicBezTo>
                <a:cubicBezTo>
                  <a:pt x="1253" y="928"/>
                  <a:pt x="1211" y="912"/>
                  <a:pt x="1252" y="924"/>
                </a:cubicBezTo>
                <a:cubicBezTo>
                  <a:pt x="1277" y="949"/>
                  <a:pt x="1296" y="946"/>
                  <a:pt x="1333" y="951"/>
                </a:cubicBezTo>
                <a:cubicBezTo>
                  <a:pt x="1364" y="973"/>
                  <a:pt x="1401" y="977"/>
                  <a:pt x="1433" y="998"/>
                </a:cubicBezTo>
                <a:cubicBezTo>
                  <a:pt x="1455" y="996"/>
                  <a:pt x="1480" y="1001"/>
                  <a:pt x="1500" y="991"/>
                </a:cubicBezTo>
                <a:cubicBezTo>
                  <a:pt x="1512" y="985"/>
                  <a:pt x="1473" y="989"/>
                  <a:pt x="1460" y="985"/>
                </a:cubicBezTo>
                <a:cubicBezTo>
                  <a:pt x="1450" y="982"/>
                  <a:pt x="1442" y="976"/>
                  <a:pt x="1433" y="971"/>
                </a:cubicBezTo>
                <a:cubicBezTo>
                  <a:pt x="1399" y="952"/>
                  <a:pt x="1376" y="946"/>
                  <a:pt x="1340" y="931"/>
                </a:cubicBezTo>
                <a:cubicBezTo>
                  <a:pt x="1315" y="921"/>
                  <a:pt x="1298" y="906"/>
                  <a:pt x="1273" y="898"/>
                </a:cubicBezTo>
                <a:cubicBezTo>
                  <a:pt x="1243" y="868"/>
                  <a:pt x="1173" y="845"/>
                  <a:pt x="1132" y="831"/>
                </a:cubicBezTo>
                <a:cubicBezTo>
                  <a:pt x="1123" y="828"/>
                  <a:pt x="1095" y="823"/>
                  <a:pt x="1085" y="817"/>
                </a:cubicBezTo>
                <a:cubicBezTo>
                  <a:pt x="1049" y="797"/>
                  <a:pt x="1041" y="790"/>
                  <a:pt x="1005" y="777"/>
                </a:cubicBezTo>
                <a:cubicBezTo>
                  <a:pt x="957" y="729"/>
                  <a:pt x="1019" y="786"/>
                  <a:pt x="951" y="744"/>
                </a:cubicBezTo>
                <a:cubicBezTo>
                  <a:pt x="936" y="735"/>
                  <a:pt x="925" y="720"/>
                  <a:pt x="911" y="710"/>
                </a:cubicBezTo>
                <a:cubicBezTo>
                  <a:pt x="924" y="748"/>
                  <a:pt x="912" y="726"/>
                  <a:pt x="964" y="764"/>
                </a:cubicBezTo>
                <a:cubicBezTo>
                  <a:pt x="996" y="788"/>
                  <a:pt x="1026" y="817"/>
                  <a:pt x="1065" y="831"/>
                </a:cubicBezTo>
                <a:cubicBezTo>
                  <a:pt x="1094" y="860"/>
                  <a:pt x="1125" y="863"/>
                  <a:pt x="1165" y="871"/>
                </a:cubicBezTo>
                <a:cubicBezTo>
                  <a:pt x="1227" y="901"/>
                  <a:pt x="1274" y="900"/>
                  <a:pt x="1346" y="904"/>
                </a:cubicBezTo>
                <a:cubicBezTo>
                  <a:pt x="1401" y="943"/>
                  <a:pt x="1481" y="961"/>
                  <a:pt x="1547" y="978"/>
                </a:cubicBezTo>
                <a:cubicBezTo>
                  <a:pt x="1602" y="1014"/>
                  <a:pt x="1672" y="1022"/>
                  <a:pt x="1728" y="1058"/>
                </a:cubicBezTo>
                <a:cubicBezTo>
                  <a:pt x="1783" y="1053"/>
                  <a:pt x="1796" y="1046"/>
                  <a:pt x="1842" y="1032"/>
                </a:cubicBezTo>
                <a:cubicBezTo>
                  <a:pt x="1849" y="1027"/>
                  <a:pt x="1864" y="1026"/>
                  <a:pt x="1862" y="1018"/>
                </a:cubicBezTo>
                <a:cubicBezTo>
                  <a:pt x="1859" y="1008"/>
                  <a:pt x="1844" y="1009"/>
                  <a:pt x="1835" y="1005"/>
                </a:cubicBezTo>
                <a:cubicBezTo>
                  <a:pt x="1808" y="994"/>
                  <a:pt x="1784" y="984"/>
                  <a:pt x="1755" y="978"/>
                </a:cubicBezTo>
                <a:cubicBezTo>
                  <a:pt x="1689" y="935"/>
                  <a:pt x="1613" y="928"/>
                  <a:pt x="1540" y="904"/>
                </a:cubicBezTo>
                <a:cubicBezTo>
                  <a:pt x="1467" y="880"/>
                  <a:pt x="1397" y="843"/>
                  <a:pt x="1326" y="811"/>
                </a:cubicBezTo>
                <a:cubicBezTo>
                  <a:pt x="1277" y="789"/>
                  <a:pt x="1228" y="775"/>
                  <a:pt x="1179" y="750"/>
                </a:cubicBezTo>
                <a:cubicBezTo>
                  <a:pt x="1156" y="738"/>
                  <a:pt x="1105" y="730"/>
                  <a:pt x="1105" y="730"/>
                </a:cubicBezTo>
                <a:cubicBezTo>
                  <a:pt x="1066" y="707"/>
                  <a:pt x="1029" y="687"/>
                  <a:pt x="985" y="677"/>
                </a:cubicBezTo>
                <a:cubicBezTo>
                  <a:pt x="946" y="658"/>
                  <a:pt x="913" y="640"/>
                  <a:pt x="871" y="630"/>
                </a:cubicBezTo>
                <a:cubicBezTo>
                  <a:pt x="866" y="625"/>
                  <a:pt x="863" y="619"/>
                  <a:pt x="857" y="616"/>
                </a:cubicBezTo>
                <a:cubicBezTo>
                  <a:pt x="840" y="606"/>
                  <a:pt x="822" y="599"/>
                  <a:pt x="804" y="590"/>
                </a:cubicBezTo>
                <a:cubicBezTo>
                  <a:pt x="790" y="583"/>
                  <a:pt x="831" y="607"/>
                  <a:pt x="844" y="616"/>
                </a:cubicBezTo>
                <a:cubicBezTo>
                  <a:pt x="853" y="622"/>
                  <a:pt x="862" y="625"/>
                  <a:pt x="871" y="630"/>
                </a:cubicBezTo>
                <a:cubicBezTo>
                  <a:pt x="918" y="679"/>
                  <a:pt x="1068" y="760"/>
                  <a:pt x="1139" y="770"/>
                </a:cubicBezTo>
                <a:cubicBezTo>
                  <a:pt x="1203" y="792"/>
                  <a:pt x="1102" y="755"/>
                  <a:pt x="1185" y="797"/>
                </a:cubicBezTo>
                <a:cubicBezTo>
                  <a:pt x="1192" y="800"/>
                  <a:pt x="1242" y="810"/>
                  <a:pt x="1246" y="811"/>
                </a:cubicBezTo>
                <a:cubicBezTo>
                  <a:pt x="1279" y="827"/>
                  <a:pt x="1310" y="836"/>
                  <a:pt x="1346" y="844"/>
                </a:cubicBezTo>
                <a:cubicBezTo>
                  <a:pt x="1372" y="861"/>
                  <a:pt x="1396" y="865"/>
                  <a:pt x="1427" y="871"/>
                </a:cubicBezTo>
                <a:cubicBezTo>
                  <a:pt x="1436" y="875"/>
                  <a:pt x="1445" y="879"/>
                  <a:pt x="1453" y="884"/>
                </a:cubicBezTo>
                <a:cubicBezTo>
                  <a:pt x="1458" y="888"/>
                  <a:pt x="1461" y="895"/>
                  <a:pt x="1467" y="898"/>
                </a:cubicBezTo>
                <a:cubicBezTo>
                  <a:pt x="1474" y="902"/>
                  <a:pt x="1518" y="910"/>
                  <a:pt x="1520" y="911"/>
                </a:cubicBezTo>
                <a:cubicBezTo>
                  <a:pt x="1559" y="921"/>
                  <a:pt x="1594" y="932"/>
                  <a:pt x="1634" y="938"/>
                </a:cubicBezTo>
                <a:cubicBezTo>
                  <a:pt x="1710" y="936"/>
                  <a:pt x="1786" y="936"/>
                  <a:pt x="1862" y="931"/>
                </a:cubicBezTo>
                <a:cubicBezTo>
                  <a:pt x="1874" y="930"/>
                  <a:pt x="1839" y="928"/>
                  <a:pt x="1828" y="924"/>
                </a:cubicBezTo>
                <a:cubicBezTo>
                  <a:pt x="1807" y="917"/>
                  <a:pt x="1788" y="907"/>
                  <a:pt x="1768" y="898"/>
                </a:cubicBezTo>
                <a:cubicBezTo>
                  <a:pt x="1688" y="861"/>
                  <a:pt x="1656" y="850"/>
                  <a:pt x="1567" y="837"/>
                </a:cubicBezTo>
                <a:cubicBezTo>
                  <a:pt x="1469" y="808"/>
                  <a:pt x="1371" y="803"/>
                  <a:pt x="1279" y="757"/>
                </a:cubicBezTo>
                <a:cubicBezTo>
                  <a:pt x="1253" y="744"/>
                  <a:pt x="1208" y="742"/>
                  <a:pt x="1179" y="737"/>
                </a:cubicBezTo>
                <a:cubicBezTo>
                  <a:pt x="1154" y="732"/>
                  <a:pt x="1105" y="724"/>
                  <a:pt x="1105" y="724"/>
                </a:cubicBezTo>
                <a:cubicBezTo>
                  <a:pt x="1085" y="726"/>
                  <a:pt x="1056" y="713"/>
                  <a:pt x="1045" y="730"/>
                </a:cubicBezTo>
                <a:cubicBezTo>
                  <a:pt x="1036" y="744"/>
                  <a:pt x="1077" y="738"/>
                  <a:pt x="1092" y="744"/>
                </a:cubicBezTo>
                <a:cubicBezTo>
                  <a:pt x="1104" y="749"/>
                  <a:pt x="1113" y="759"/>
                  <a:pt x="1125" y="764"/>
                </a:cubicBezTo>
                <a:cubicBezTo>
                  <a:pt x="1165" y="781"/>
                  <a:pt x="1205" y="796"/>
                  <a:pt x="1246" y="811"/>
                </a:cubicBezTo>
                <a:cubicBezTo>
                  <a:pt x="1272" y="821"/>
                  <a:pt x="1326" y="837"/>
                  <a:pt x="1326" y="837"/>
                </a:cubicBezTo>
                <a:cubicBezTo>
                  <a:pt x="1368" y="870"/>
                  <a:pt x="1408" y="885"/>
                  <a:pt x="1460" y="898"/>
                </a:cubicBezTo>
                <a:cubicBezTo>
                  <a:pt x="1518" y="913"/>
                  <a:pt x="1561" y="936"/>
                  <a:pt x="1621" y="945"/>
                </a:cubicBezTo>
                <a:cubicBezTo>
                  <a:pt x="1678" y="987"/>
                  <a:pt x="1614" y="946"/>
                  <a:pt x="1688" y="971"/>
                </a:cubicBezTo>
                <a:cubicBezTo>
                  <a:pt x="1696" y="974"/>
                  <a:pt x="1700" y="982"/>
                  <a:pt x="1708" y="985"/>
                </a:cubicBezTo>
                <a:cubicBezTo>
                  <a:pt x="1721" y="989"/>
                  <a:pt x="1735" y="989"/>
                  <a:pt x="1748" y="991"/>
                </a:cubicBezTo>
                <a:cubicBezTo>
                  <a:pt x="1826" y="989"/>
                  <a:pt x="1904" y="991"/>
                  <a:pt x="1982" y="985"/>
                </a:cubicBezTo>
                <a:cubicBezTo>
                  <a:pt x="2026" y="981"/>
                  <a:pt x="1968" y="923"/>
                  <a:pt x="1956" y="918"/>
                </a:cubicBezTo>
                <a:cubicBezTo>
                  <a:pt x="1877" y="885"/>
                  <a:pt x="1755" y="889"/>
                  <a:pt x="1674" y="884"/>
                </a:cubicBezTo>
                <a:cubicBezTo>
                  <a:pt x="1599" y="870"/>
                  <a:pt x="1511" y="861"/>
                  <a:pt x="1440" y="831"/>
                </a:cubicBezTo>
                <a:cubicBezTo>
                  <a:pt x="1388" y="809"/>
                  <a:pt x="1333" y="781"/>
                  <a:pt x="1279" y="770"/>
                </a:cubicBezTo>
                <a:cubicBezTo>
                  <a:pt x="1239" y="744"/>
                  <a:pt x="1193" y="738"/>
                  <a:pt x="1152" y="717"/>
                </a:cubicBezTo>
                <a:cubicBezTo>
                  <a:pt x="1086" y="682"/>
                  <a:pt x="1010" y="652"/>
                  <a:pt x="938" y="630"/>
                </a:cubicBezTo>
                <a:cubicBezTo>
                  <a:pt x="890" y="582"/>
                  <a:pt x="816" y="568"/>
                  <a:pt x="757" y="536"/>
                </a:cubicBezTo>
                <a:cubicBezTo>
                  <a:pt x="713" y="512"/>
                  <a:pt x="678" y="479"/>
                  <a:pt x="630" y="462"/>
                </a:cubicBezTo>
                <a:cubicBezTo>
                  <a:pt x="586" y="399"/>
                  <a:pt x="498" y="365"/>
                  <a:pt x="442" y="315"/>
                </a:cubicBezTo>
                <a:cubicBezTo>
                  <a:pt x="409" y="285"/>
                  <a:pt x="383" y="247"/>
                  <a:pt x="355" y="214"/>
                </a:cubicBezTo>
                <a:cubicBezTo>
                  <a:pt x="333" y="188"/>
                  <a:pt x="317" y="181"/>
                  <a:pt x="288" y="161"/>
                </a:cubicBezTo>
                <a:cubicBezTo>
                  <a:pt x="270" y="149"/>
                  <a:pt x="257" y="130"/>
                  <a:pt x="241" y="114"/>
                </a:cubicBezTo>
                <a:cubicBezTo>
                  <a:pt x="219" y="92"/>
                  <a:pt x="192" y="78"/>
                  <a:pt x="167" y="60"/>
                </a:cubicBezTo>
                <a:cubicBezTo>
                  <a:pt x="144" y="43"/>
                  <a:pt x="135" y="30"/>
                  <a:pt x="107" y="20"/>
                </a:cubicBezTo>
                <a:cubicBezTo>
                  <a:pt x="111" y="58"/>
                  <a:pt x="106" y="84"/>
                  <a:pt x="127" y="114"/>
                </a:cubicBezTo>
                <a:cubicBezTo>
                  <a:pt x="145" y="140"/>
                  <a:pt x="148" y="131"/>
                  <a:pt x="174" y="148"/>
                </a:cubicBezTo>
                <a:cubicBezTo>
                  <a:pt x="233" y="187"/>
                  <a:pt x="119" y="125"/>
                  <a:pt x="214" y="181"/>
                </a:cubicBezTo>
                <a:cubicBezTo>
                  <a:pt x="255" y="205"/>
                  <a:pt x="213" y="168"/>
                  <a:pt x="254" y="201"/>
                </a:cubicBezTo>
                <a:cubicBezTo>
                  <a:pt x="262" y="207"/>
                  <a:pt x="266" y="217"/>
                  <a:pt x="275" y="221"/>
                </a:cubicBezTo>
                <a:cubicBezTo>
                  <a:pt x="291" y="229"/>
                  <a:pt x="311" y="229"/>
                  <a:pt x="328" y="235"/>
                </a:cubicBezTo>
                <a:cubicBezTo>
                  <a:pt x="354" y="259"/>
                  <a:pt x="400" y="274"/>
                  <a:pt x="422" y="302"/>
                </a:cubicBezTo>
                <a:cubicBezTo>
                  <a:pt x="447" y="334"/>
                  <a:pt x="433" y="322"/>
                  <a:pt x="462" y="342"/>
                </a:cubicBezTo>
                <a:cubicBezTo>
                  <a:pt x="450" y="261"/>
                  <a:pt x="409" y="210"/>
                  <a:pt x="355" y="154"/>
                </a:cubicBezTo>
                <a:cubicBezTo>
                  <a:pt x="334" y="132"/>
                  <a:pt x="332" y="110"/>
                  <a:pt x="301" y="94"/>
                </a:cubicBezTo>
                <a:cubicBezTo>
                  <a:pt x="251" y="69"/>
                  <a:pt x="219" y="48"/>
                  <a:pt x="188" y="0"/>
                </a:cubicBezTo>
                <a:cubicBezTo>
                  <a:pt x="186" y="7"/>
                  <a:pt x="180" y="13"/>
                  <a:pt x="181" y="20"/>
                </a:cubicBezTo>
                <a:cubicBezTo>
                  <a:pt x="182" y="23"/>
                  <a:pt x="206" y="45"/>
                  <a:pt x="208" y="47"/>
                </a:cubicBezTo>
                <a:cubicBezTo>
                  <a:pt x="224" y="63"/>
                  <a:pt x="235" y="83"/>
                  <a:pt x="254" y="94"/>
                </a:cubicBezTo>
                <a:cubicBezTo>
                  <a:pt x="338" y="145"/>
                  <a:pt x="412" y="208"/>
                  <a:pt x="489" y="268"/>
                </a:cubicBezTo>
                <a:cubicBezTo>
                  <a:pt x="540" y="308"/>
                  <a:pt x="517" y="281"/>
                  <a:pt x="563" y="322"/>
                </a:cubicBezTo>
                <a:cubicBezTo>
                  <a:pt x="563" y="322"/>
                  <a:pt x="613" y="372"/>
                  <a:pt x="623" y="382"/>
                </a:cubicBezTo>
                <a:cubicBezTo>
                  <a:pt x="644" y="403"/>
                  <a:pt x="674" y="418"/>
                  <a:pt x="697" y="436"/>
                </a:cubicBezTo>
                <a:cubicBezTo>
                  <a:pt x="712" y="448"/>
                  <a:pt x="728" y="458"/>
                  <a:pt x="743" y="469"/>
                </a:cubicBezTo>
                <a:cubicBezTo>
                  <a:pt x="750" y="474"/>
                  <a:pt x="769" y="488"/>
                  <a:pt x="764" y="482"/>
                </a:cubicBezTo>
                <a:cubicBezTo>
                  <a:pt x="666" y="358"/>
                  <a:pt x="770" y="509"/>
                  <a:pt x="663" y="402"/>
                </a:cubicBezTo>
                <a:cubicBezTo>
                  <a:pt x="600" y="339"/>
                  <a:pt x="698" y="434"/>
                  <a:pt x="609" y="362"/>
                </a:cubicBezTo>
                <a:cubicBezTo>
                  <a:pt x="585" y="343"/>
                  <a:pt x="565" y="316"/>
                  <a:pt x="542" y="295"/>
                </a:cubicBezTo>
                <a:cubicBezTo>
                  <a:pt x="512" y="267"/>
                  <a:pt x="470" y="252"/>
                  <a:pt x="442" y="221"/>
                </a:cubicBezTo>
                <a:cubicBezTo>
                  <a:pt x="456" y="257"/>
                  <a:pt x="467" y="266"/>
                  <a:pt x="489" y="295"/>
                </a:cubicBezTo>
                <a:cubicBezTo>
                  <a:pt x="499" y="308"/>
                  <a:pt x="516" y="335"/>
                  <a:pt x="516" y="335"/>
                </a:cubicBezTo>
                <a:cubicBezTo>
                  <a:pt x="525" y="365"/>
                  <a:pt x="568" y="401"/>
                  <a:pt x="596" y="415"/>
                </a:cubicBezTo>
                <a:cubicBezTo>
                  <a:pt x="627" y="449"/>
                  <a:pt x="667" y="474"/>
                  <a:pt x="710" y="489"/>
                </a:cubicBezTo>
                <a:cubicBezTo>
                  <a:pt x="741" y="520"/>
                  <a:pt x="776" y="538"/>
                  <a:pt x="810" y="563"/>
                </a:cubicBezTo>
                <a:cubicBezTo>
                  <a:pt x="841" y="587"/>
                  <a:pt x="866" y="617"/>
                  <a:pt x="904" y="630"/>
                </a:cubicBezTo>
                <a:cubicBezTo>
                  <a:pt x="882" y="608"/>
                  <a:pt x="861" y="603"/>
                  <a:pt x="837" y="583"/>
                </a:cubicBezTo>
                <a:cubicBezTo>
                  <a:pt x="802" y="553"/>
                  <a:pt x="764" y="526"/>
                  <a:pt x="730" y="496"/>
                </a:cubicBezTo>
                <a:cubicBezTo>
                  <a:pt x="701" y="470"/>
                  <a:pt x="696" y="454"/>
                  <a:pt x="663" y="442"/>
                </a:cubicBezTo>
                <a:cubicBezTo>
                  <a:pt x="628" y="407"/>
                  <a:pt x="590" y="375"/>
                  <a:pt x="549" y="348"/>
                </a:cubicBezTo>
                <a:cubicBezTo>
                  <a:pt x="536" y="339"/>
                  <a:pt x="522" y="331"/>
                  <a:pt x="509" y="322"/>
                </a:cubicBezTo>
                <a:cubicBezTo>
                  <a:pt x="504" y="319"/>
                  <a:pt x="490" y="308"/>
                  <a:pt x="496" y="308"/>
                </a:cubicBezTo>
                <a:cubicBezTo>
                  <a:pt x="504" y="308"/>
                  <a:pt x="509" y="317"/>
                  <a:pt x="516" y="322"/>
                </a:cubicBezTo>
                <a:cubicBezTo>
                  <a:pt x="534" y="349"/>
                  <a:pt x="560" y="354"/>
                  <a:pt x="583" y="375"/>
                </a:cubicBezTo>
                <a:cubicBezTo>
                  <a:pt x="630" y="417"/>
                  <a:pt x="597" y="403"/>
                  <a:pt x="636" y="415"/>
                </a:cubicBezTo>
                <a:cubicBezTo>
                  <a:pt x="675" y="454"/>
                  <a:pt x="655" y="444"/>
                  <a:pt x="690" y="456"/>
                </a:cubicBezTo>
                <a:cubicBezTo>
                  <a:pt x="697" y="463"/>
                  <a:pt x="702" y="471"/>
                  <a:pt x="710" y="476"/>
                </a:cubicBezTo>
                <a:cubicBezTo>
                  <a:pt x="718" y="482"/>
                  <a:pt x="729" y="483"/>
                  <a:pt x="737" y="489"/>
                </a:cubicBezTo>
                <a:cubicBezTo>
                  <a:pt x="794" y="537"/>
                  <a:pt x="715" y="500"/>
                  <a:pt x="790" y="529"/>
                </a:cubicBezTo>
                <a:cubicBezTo>
                  <a:pt x="823" y="562"/>
                  <a:pt x="866" y="584"/>
                  <a:pt x="904" y="610"/>
                </a:cubicBezTo>
                <a:cubicBezTo>
                  <a:pt x="924" y="624"/>
                  <a:pt x="941" y="643"/>
                  <a:pt x="964" y="650"/>
                </a:cubicBezTo>
                <a:cubicBezTo>
                  <a:pt x="964" y="650"/>
                  <a:pt x="1015" y="666"/>
                  <a:pt x="1025" y="670"/>
                </a:cubicBezTo>
                <a:cubicBezTo>
                  <a:pt x="1057" y="684"/>
                  <a:pt x="1085" y="705"/>
                  <a:pt x="1118" y="717"/>
                </a:cubicBezTo>
                <a:cubicBezTo>
                  <a:pt x="1089" y="678"/>
                  <a:pt x="1054" y="651"/>
                  <a:pt x="1011" y="630"/>
                </a:cubicBezTo>
                <a:cubicBezTo>
                  <a:pt x="994" y="611"/>
                  <a:pt x="975" y="604"/>
                  <a:pt x="951" y="596"/>
                </a:cubicBezTo>
                <a:cubicBezTo>
                  <a:pt x="942" y="589"/>
                  <a:pt x="934" y="582"/>
                  <a:pt x="924" y="576"/>
                </a:cubicBezTo>
                <a:cubicBezTo>
                  <a:pt x="915" y="571"/>
                  <a:pt x="905" y="569"/>
                  <a:pt x="897" y="563"/>
                </a:cubicBezTo>
                <a:cubicBezTo>
                  <a:pt x="876" y="549"/>
                  <a:pt x="864" y="531"/>
                  <a:pt x="837" y="523"/>
                </a:cubicBezTo>
                <a:cubicBezTo>
                  <a:pt x="810" y="494"/>
                  <a:pt x="841" y="524"/>
                  <a:pt x="797" y="496"/>
                </a:cubicBezTo>
                <a:cubicBezTo>
                  <a:pt x="758" y="471"/>
                  <a:pt x="720" y="426"/>
                  <a:pt x="676" y="415"/>
                </a:cubicBezTo>
                <a:cubicBezTo>
                  <a:pt x="650" y="389"/>
                  <a:pt x="618" y="353"/>
                  <a:pt x="583" y="342"/>
                </a:cubicBezTo>
                <a:cubicBezTo>
                  <a:pt x="546" y="305"/>
                  <a:pt x="506" y="265"/>
                  <a:pt x="455" y="248"/>
                </a:cubicBezTo>
                <a:cubicBezTo>
                  <a:pt x="422" y="215"/>
                  <a:pt x="383" y="190"/>
                  <a:pt x="348" y="161"/>
                </a:cubicBezTo>
                <a:cubicBezTo>
                  <a:pt x="342" y="156"/>
                  <a:pt x="334" y="153"/>
                  <a:pt x="328" y="148"/>
                </a:cubicBezTo>
                <a:cubicBezTo>
                  <a:pt x="321" y="142"/>
                  <a:pt x="315" y="133"/>
                  <a:pt x="308" y="127"/>
                </a:cubicBezTo>
                <a:cubicBezTo>
                  <a:pt x="302" y="122"/>
                  <a:pt x="280" y="115"/>
                  <a:pt x="288" y="114"/>
                </a:cubicBezTo>
                <a:cubicBezTo>
                  <a:pt x="306" y="111"/>
                  <a:pt x="324" y="119"/>
                  <a:pt x="342" y="121"/>
                </a:cubicBezTo>
                <a:cubicBezTo>
                  <a:pt x="376" y="138"/>
                  <a:pt x="413" y="163"/>
                  <a:pt x="449" y="174"/>
                </a:cubicBezTo>
                <a:cubicBezTo>
                  <a:pt x="473" y="200"/>
                  <a:pt x="457" y="185"/>
                  <a:pt x="502" y="214"/>
                </a:cubicBezTo>
                <a:cubicBezTo>
                  <a:pt x="524" y="228"/>
                  <a:pt x="541" y="255"/>
                  <a:pt x="563" y="268"/>
                </a:cubicBezTo>
                <a:cubicBezTo>
                  <a:pt x="588" y="282"/>
                  <a:pt x="600" y="291"/>
                  <a:pt x="623" y="308"/>
                </a:cubicBezTo>
                <a:cubicBezTo>
                  <a:pt x="663" y="337"/>
                  <a:pt x="637" y="308"/>
                  <a:pt x="670" y="335"/>
                </a:cubicBezTo>
                <a:cubicBezTo>
                  <a:pt x="696" y="357"/>
                  <a:pt x="717" y="385"/>
                  <a:pt x="750" y="395"/>
                </a:cubicBezTo>
                <a:cubicBezTo>
                  <a:pt x="813" y="439"/>
                  <a:pt x="868" y="495"/>
                  <a:pt x="938" y="529"/>
                </a:cubicBezTo>
                <a:cubicBezTo>
                  <a:pt x="967" y="558"/>
                  <a:pt x="1018" y="604"/>
                  <a:pt x="1058" y="616"/>
                </a:cubicBezTo>
                <a:cubicBezTo>
                  <a:pt x="1090" y="659"/>
                  <a:pt x="1140" y="675"/>
                  <a:pt x="1192" y="683"/>
                </a:cubicBezTo>
                <a:cubicBezTo>
                  <a:pt x="1222" y="704"/>
                  <a:pt x="1254" y="701"/>
                  <a:pt x="1286" y="717"/>
                </a:cubicBezTo>
                <a:cubicBezTo>
                  <a:pt x="1297" y="723"/>
                  <a:pt x="1307" y="732"/>
                  <a:pt x="1319" y="737"/>
                </a:cubicBezTo>
                <a:cubicBezTo>
                  <a:pt x="1332" y="743"/>
                  <a:pt x="1360" y="750"/>
                  <a:pt x="1360" y="750"/>
                </a:cubicBezTo>
                <a:cubicBezTo>
                  <a:pt x="1393" y="773"/>
                  <a:pt x="1366" y="757"/>
                  <a:pt x="1400" y="770"/>
                </a:cubicBezTo>
                <a:cubicBezTo>
                  <a:pt x="1411" y="774"/>
                  <a:pt x="1444" y="779"/>
                  <a:pt x="1433" y="784"/>
                </a:cubicBezTo>
                <a:cubicBezTo>
                  <a:pt x="1418" y="791"/>
                  <a:pt x="1358" y="771"/>
                  <a:pt x="1340" y="764"/>
                </a:cubicBezTo>
                <a:cubicBezTo>
                  <a:pt x="1257" y="732"/>
                  <a:pt x="1178" y="686"/>
                  <a:pt x="1092" y="663"/>
                </a:cubicBezTo>
                <a:cubicBezTo>
                  <a:pt x="1042" y="631"/>
                  <a:pt x="986" y="605"/>
                  <a:pt x="931" y="583"/>
                </a:cubicBezTo>
                <a:cubicBezTo>
                  <a:pt x="819" y="471"/>
                  <a:pt x="670" y="392"/>
                  <a:pt x="536" y="308"/>
                </a:cubicBezTo>
                <a:cubicBezTo>
                  <a:pt x="498" y="284"/>
                  <a:pt x="466" y="248"/>
                  <a:pt x="422" y="235"/>
                </a:cubicBezTo>
                <a:cubicBezTo>
                  <a:pt x="383" y="193"/>
                  <a:pt x="349" y="172"/>
                  <a:pt x="301" y="141"/>
                </a:cubicBezTo>
                <a:cubicBezTo>
                  <a:pt x="275" y="101"/>
                  <a:pt x="305" y="139"/>
                  <a:pt x="254" y="107"/>
                </a:cubicBezTo>
                <a:cubicBezTo>
                  <a:pt x="220" y="86"/>
                  <a:pt x="201" y="54"/>
                  <a:pt x="161" y="40"/>
                </a:cubicBezTo>
                <a:cubicBezTo>
                  <a:pt x="144" y="25"/>
                  <a:pt x="126" y="19"/>
                  <a:pt x="107" y="7"/>
                </a:cubicBezTo>
                <a:cubicBezTo>
                  <a:pt x="91" y="9"/>
                  <a:pt x="72" y="4"/>
                  <a:pt x="60" y="14"/>
                </a:cubicBezTo>
                <a:cubicBezTo>
                  <a:pt x="38" y="33"/>
                  <a:pt x="94" y="58"/>
                  <a:pt x="100" y="60"/>
                </a:cubicBezTo>
                <a:cubicBezTo>
                  <a:pt x="133" y="93"/>
                  <a:pt x="89" y="55"/>
                  <a:pt x="161" y="81"/>
                </a:cubicBezTo>
                <a:cubicBezTo>
                  <a:pt x="188" y="91"/>
                  <a:pt x="208" y="121"/>
                  <a:pt x="234" y="134"/>
                </a:cubicBezTo>
                <a:cubicBezTo>
                  <a:pt x="239" y="141"/>
                  <a:pt x="242" y="148"/>
                  <a:pt x="248" y="154"/>
                </a:cubicBezTo>
                <a:cubicBezTo>
                  <a:pt x="254" y="160"/>
                  <a:pt x="276" y="171"/>
                  <a:pt x="268" y="168"/>
                </a:cubicBezTo>
                <a:cubicBezTo>
                  <a:pt x="249" y="161"/>
                  <a:pt x="214" y="141"/>
                  <a:pt x="214" y="141"/>
                </a:cubicBezTo>
                <a:cubicBezTo>
                  <a:pt x="198" y="124"/>
                  <a:pt x="183" y="122"/>
                  <a:pt x="161" y="114"/>
                </a:cubicBezTo>
                <a:cubicBezTo>
                  <a:pt x="128" y="84"/>
                  <a:pt x="99" y="61"/>
                  <a:pt x="60" y="40"/>
                </a:cubicBezTo>
                <a:cubicBezTo>
                  <a:pt x="46" y="32"/>
                  <a:pt x="33" y="23"/>
                  <a:pt x="20" y="14"/>
                </a:cubicBezTo>
                <a:cubicBezTo>
                  <a:pt x="14" y="10"/>
                  <a:pt x="0" y="0"/>
                  <a:pt x="0" y="7"/>
                </a:cubicBezTo>
                <a:cubicBezTo>
                  <a:pt x="0" y="15"/>
                  <a:pt x="13" y="16"/>
                  <a:pt x="20" y="20"/>
                </a:cubicBezTo>
                <a:cubicBezTo>
                  <a:pt x="47" y="35"/>
                  <a:pt x="66" y="54"/>
                  <a:pt x="94" y="67"/>
                </a:cubicBezTo>
                <a:cubicBezTo>
                  <a:pt x="127" y="103"/>
                  <a:pt x="171" y="124"/>
                  <a:pt x="208" y="154"/>
                </a:cubicBezTo>
                <a:cubicBezTo>
                  <a:pt x="236" y="177"/>
                  <a:pt x="262" y="198"/>
                  <a:pt x="295" y="214"/>
                </a:cubicBezTo>
                <a:cubicBezTo>
                  <a:pt x="310" y="238"/>
                  <a:pt x="320" y="253"/>
                  <a:pt x="348" y="261"/>
                </a:cubicBezTo>
                <a:cubicBezTo>
                  <a:pt x="371" y="284"/>
                  <a:pt x="391" y="304"/>
                  <a:pt x="422" y="315"/>
                </a:cubicBezTo>
                <a:cubicBezTo>
                  <a:pt x="466" y="351"/>
                  <a:pt x="512" y="390"/>
                  <a:pt x="563" y="415"/>
                </a:cubicBezTo>
                <a:cubicBezTo>
                  <a:pt x="591" y="445"/>
                  <a:pt x="697" y="530"/>
                  <a:pt x="737" y="549"/>
                </a:cubicBezTo>
                <a:cubicBezTo>
                  <a:pt x="769" y="584"/>
                  <a:pt x="809" y="608"/>
                  <a:pt x="851" y="630"/>
                </a:cubicBezTo>
                <a:cubicBezTo>
                  <a:pt x="875" y="667"/>
                  <a:pt x="909" y="675"/>
                  <a:pt x="951" y="683"/>
                </a:cubicBezTo>
                <a:cubicBezTo>
                  <a:pt x="993" y="705"/>
                  <a:pt x="1038" y="723"/>
                  <a:pt x="1085" y="730"/>
                </a:cubicBezTo>
                <a:cubicBezTo>
                  <a:pt x="1127" y="759"/>
                  <a:pt x="1079" y="730"/>
                  <a:pt x="1145" y="750"/>
                </a:cubicBezTo>
                <a:cubicBezTo>
                  <a:pt x="1169" y="757"/>
                  <a:pt x="1171" y="767"/>
                  <a:pt x="1192" y="777"/>
                </a:cubicBezTo>
                <a:cubicBezTo>
                  <a:pt x="1215" y="789"/>
                  <a:pt x="1241" y="797"/>
                  <a:pt x="1266" y="804"/>
                </a:cubicBezTo>
                <a:cubicBezTo>
                  <a:pt x="1296" y="823"/>
                  <a:pt x="1319" y="826"/>
                  <a:pt x="1353" y="817"/>
                </a:cubicBezTo>
                <a:cubicBezTo>
                  <a:pt x="1271" y="813"/>
                  <a:pt x="1266" y="820"/>
                  <a:pt x="1212" y="804"/>
                </a:cubicBezTo>
                <a:cubicBezTo>
                  <a:pt x="1147" y="785"/>
                  <a:pt x="1101" y="744"/>
                  <a:pt x="1031" y="730"/>
                </a:cubicBezTo>
                <a:cubicBezTo>
                  <a:pt x="1024" y="726"/>
                  <a:pt x="1011" y="717"/>
                  <a:pt x="1011" y="717"/>
                </a:cubicBezTo>
                <a:cubicBezTo>
                  <a:pt x="1032" y="746"/>
                  <a:pt x="1069" y="762"/>
                  <a:pt x="1098" y="784"/>
                </a:cubicBezTo>
                <a:cubicBezTo>
                  <a:pt x="1149" y="822"/>
                  <a:pt x="1102" y="804"/>
                  <a:pt x="1145" y="817"/>
                </a:cubicBezTo>
                <a:cubicBezTo>
                  <a:pt x="1172" y="837"/>
                  <a:pt x="1179" y="850"/>
                  <a:pt x="1212" y="857"/>
                </a:cubicBezTo>
                <a:cubicBezTo>
                  <a:pt x="1305" y="920"/>
                  <a:pt x="1327" y="905"/>
                  <a:pt x="1473" y="911"/>
                </a:cubicBezTo>
                <a:cubicBezTo>
                  <a:pt x="1484" y="915"/>
                  <a:pt x="1496" y="919"/>
                  <a:pt x="1507" y="924"/>
                </a:cubicBezTo>
                <a:cubicBezTo>
                  <a:pt x="1514" y="928"/>
                  <a:pt x="1535" y="935"/>
                  <a:pt x="1527" y="938"/>
                </a:cubicBezTo>
                <a:cubicBezTo>
                  <a:pt x="1520" y="941"/>
                  <a:pt x="1426" y="920"/>
                  <a:pt x="1413" y="918"/>
                </a:cubicBezTo>
                <a:cubicBezTo>
                  <a:pt x="1373" y="897"/>
                  <a:pt x="1333" y="884"/>
                  <a:pt x="1293" y="864"/>
                </a:cubicBezTo>
                <a:cubicBezTo>
                  <a:pt x="1269" y="852"/>
                  <a:pt x="1244" y="834"/>
                  <a:pt x="1219" y="824"/>
                </a:cubicBezTo>
                <a:cubicBezTo>
                  <a:pt x="1202" y="817"/>
                  <a:pt x="1182" y="818"/>
                  <a:pt x="1165" y="811"/>
                </a:cubicBezTo>
                <a:cubicBezTo>
                  <a:pt x="1132" y="798"/>
                  <a:pt x="1106" y="782"/>
                  <a:pt x="1072" y="770"/>
                </a:cubicBezTo>
                <a:cubicBezTo>
                  <a:pt x="1065" y="768"/>
                  <a:pt x="1085" y="775"/>
                  <a:pt x="1092" y="777"/>
                </a:cubicBezTo>
                <a:cubicBezTo>
                  <a:pt x="1108" y="781"/>
                  <a:pt x="1123" y="786"/>
                  <a:pt x="1139" y="790"/>
                </a:cubicBezTo>
                <a:cubicBezTo>
                  <a:pt x="1222" y="838"/>
                  <a:pt x="1295" y="871"/>
                  <a:pt x="1386" y="898"/>
                </a:cubicBezTo>
                <a:cubicBezTo>
                  <a:pt x="1423" y="909"/>
                  <a:pt x="1441" y="924"/>
                  <a:pt x="1480" y="931"/>
                </a:cubicBezTo>
                <a:cubicBezTo>
                  <a:pt x="1553" y="961"/>
                  <a:pt x="1583" y="960"/>
                  <a:pt x="1674" y="965"/>
                </a:cubicBezTo>
                <a:cubicBezTo>
                  <a:pt x="1715" y="977"/>
                  <a:pt x="1719" y="977"/>
                  <a:pt x="1768" y="971"/>
                </a:cubicBezTo>
                <a:cubicBezTo>
                  <a:pt x="1791" y="964"/>
                  <a:pt x="1802" y="951"/>
                  <a:pt x="1822" y="938"/>
                </a:cubicBezTo>
                <a:cubicBezTo>
                  <a:pt x="1789" y="905"/>
                  <a:pt x="1746" y="906"/>
                  <a:pt x="1701" y="898"/>
                </a:cubicBezTo>
                <a:cubicBezTo>
                  <a:pt x="1627" y="885"/>
                  <a:pt x="1552" y="873"/>
                  <a:pt x="1480" y="851"/>
                </a:cubicBezTo>
                <a:cubicBezTo>
                  <a:pt x="1418" y="813"/>
                  <a:pt x="1342" y="781"/>
                  <a:pt x="1273" y="757"/>
                </a:cubicBezTo>
                <a:cubicBezTo>
                  <a:pt x="1169" y="720"/>
                  <a:pt x="1298" y="763"/>
                  <a:pt x="1212" y="737"/>
                </a:cubicBezTo>
                <a:cubicBezTo>
                  <a:pt x="1199" y="733"/>
                  <a:pt x="1158" y="723"/>
                  <a:pt x="1172" y="724"/>
                </a:cubicBezTo>
                <a:cubicBezTo>
                  <a:pt x="1264" y="731"/>
                  <a:pt x="1354" y="754"/>
                  <a:pt x="1447" y="757"/>
                </a:cubicBezTo>
                <a:cubicBezTo>
                  <a:pt x="1545" y="761"/>
                  <a:pt x="1643" y="762"/>
                  <a:pt x="1741" y="764"/>
                </a:cubicBezTo>
                <a:cubicBezTo>
                  <a:pt x="1766" y="772"/>
                  <a:pt x="1790" y="782"/>
                  <a:pt x="1815" y="790"/>
                </a:cubicBezTo>
                <a:cubicBezTo>
                  <a:pt x="1868" y="826"/>
                  <a:pt x="1839" y="815"/>
                  <a:pt x="1902" y="824"/>
                </a:cubicBezTo>
                <a:cubicBezTo>
                  <a:pt x="1958" y="851"/>
                  <a:pt x="2011" y="848"/>
                  <a:pt x="1842" y="837"/>
                </a:cubicBezTo>
                <a:cubicBezTo>
                  <a:pt x="1792" y="818"/>
                  <a:pt x="1739" y="820"/>
                  <a:pt x="1688" y="804"/>
                </a:cubicBezTo>
                <a:cubicBezTo>
                  <a:pt x="1639" y="789"/>
                  <a:pt x="1589" y="785"/>
                  <a:pt x="1540" y="770"/>
                </a:cubicBezTo>
                <a:cubicBezTo>
                  <a:pt x="1499" y="758"/>
                  <a:pt x="1460" y="737"/>
                  <a:pt x="1420" y="724"/>
                </a:cubicBezTo>
                <a:cubicBezTo>
                  <a:pt x="1383" y="712"/>
                  <a:pt x="1343" y="713"/>
                  <a:pt x="1306" y="703"/>
                </a:cubicBezTo>
                <a:cubicBezTo>
                  <a:pt x="1299" y="701"/>
                  <a:pt x="1320" y="707"/>
                  <a:pt x="1326" y="710"/>
                </a:cubicBezTo>
                <a:cubicBezTo>
                  <a:pt x="1333" y="714"/>
                  <a:pt x="1339" y="720"/>
                  <a:pt x="1346" y="724"/>
                </a:cubicBezTo>
                <a:cubicBezTo>
                  <a:pt x="1363" y="733"/>
                  <a:pt x="1382" y="736"/>
                  <a:pt x="1400" y="744"/>
                </a:cubicBezTo>
                <a:cubicBezTo>
                  <a:pt x="1466" y="773"/>
                  <a:pt x="1521" y="779"/>
                  <a:pt x="1594" y="784"/>
                </a:cubicBezTo>
                <a:cubicBezTo>
                  <a:pt x="1654" y="806"/>
                  <a:pt x="1704" y="829"/>
                  <a:pt x="1768" y="837"/>
                </a:cubicBezTo>
                <a:cubicBezTo>
                  <a:pt x="1806" y="847"/>
                  <a:pt x="1828" y="864"/>
                  <a:pt x="1869" y="871"/>
                </a:cubicBezTo>
                <a:cubicBezTo>
                  <a:pt x="1981" y="891"/>
                  <a:pt x="1967" y="885"/>
                  <a:pt x="1822" y="878"/>
                </a:cubicBezTo>
                <a:cubicBezTo>
                  <a:pt x="1761" y="869"/>
                  <a:pt x="1782" y="862"/>
                  <a:pt x="1735" y="851"/>
                </a:cubicBezTo>
                <a:cubicBezTo>
                  <a:pt x="1707" y="831"/>
                  <a:pt x="1680" y="821"/>
                  <a:pt x="1648" y="811"/>
                </a:cubicBezTo>
                <a:cubicBezTo>
                  <a:pt x="1574" y="753"/>
                  <a:pt x="1460" y="731"/>
                  <a:pt x="1373" y="697"/>
                </a:cubicBezTo>
                <a:cubicBezTo>
                  <a:pt x="1355" y="678"/>
                  <a:pt x="1339" y="677"/>
                  <a:pt x="1313" y="670"/>
                </a:cubicBezTo>
                <a:cubicBezTo>
                  <a:pt x="1278" y="647"/>
                  <a:pt x="1246" y="632"/>
                  <a:pt x="1206" y="623"/>
                </a:cubicBezTo>
                <a:cubicBezTo>
                  <a:pt x="1182" y="608"/>
                  <a:pt x="1167" y="596"/>
                  <a:pt x="1139" y="590"/>
                </a:cubicBezTo>
                <a:cubicBezTo>
                  <a:pt x="1091" y="565"/>
                  <a:pt x="1044" y="538"/>
                  <a:pt x="991" y="529"/>
                </a:cubicBezTo>
                <a:cubicBezTo>
                  <a:pt x="1021" y="559"/>
                  <a:pt x="1043" y="569"/>
                  <a:pt x="1085" y="576"/>
                </a:cubicBezTo>
                <a:cubicBezTo>
                  <a:pt x="1127" y="606"/>
                  <a:pt x="1175" y="618"/>
                  <a:pt x="1219" y="643"/>
                </a:cubicBezTo>
                <a:cubicBezTo>
                  <a:pt x="1242" y="656"/>
                  <a:pt x="1253" y="675"/>
                  <a:pt x="1279" y="683"/>
                </a:cubicBezTo>
                <a:cubicBezTo>
                  <a:pt x="1345" y="749"/>
                  <a:pt x="1242" y="651"/>
                  <a:pt x="1333" y="717"/>
                </a:cubicBezTo>
                <a:cubicBezTo>
                  <a:pt x="1339" y="722"/>
                  <a:pt x="1353" y="741"/>
                  <a:pt x="1346" y="737"/>
                </a:cubicBezTo>
                <a:cubicBezTo>
                  <a:pt x="1260" y="694"/>
                  <a:pt x="1363" y="723"/>
                  <a:pt x="1299" y="697"/>
                </a:cubicBezTo>
                <a:cubicBezTo>
                  <a:pt x="1267" y="684"/>
                  <a:pt x="1219" y="665"/>
                  <a:pt x="1185" y="657"/>
                </a:cubicBezTo>
                <a:cubicBezTo>
                  <a:pt x="1158" y="628"/>
                  <a:pt x="1188" y="655"/>
                  <a:pt x="1132" y="636"/>
                </a:cubicBezTo>
                <a:cubicBezTo>
                  <a:pt x="1118" y="631"/>
                  <a:pt x="1106" y="621"/>
                  <a:pt x="1092" y="616"/>
                </a:cubicBezTo>
                <a:cubicBezTo>
                  <a:pt x="1075" y="600"/>
                  <a:pt x="1060" y="591"/>
                  <a:pt x="1038" y="583"/>
                </a:cubicBezTo>
                <a:cubicBezTo>
                  <a:pt x="1019" y="562"/>
                  <a:pt x="1005" y="556"/>
                  <a:pt x="978" y="549"/>
                </a:cubicBezTo>
                <a:cubicBezTo>
                  <a:pt x="916" y="509"/>
                  <a:pt x="843" y="489"/>
                  <a:pt x="777" y="456"/>
                </a:cubicBezTo>
                <a:cubicBezTo>
                  <a:pt x="728" y="431"/>
                  <a:pt x="785" y="450"/>
                  <a:pt x="737" y="436"/>
                </a:cubicBezTo>
                <a:cubicBezTo>
                  <a:pt x="707" y="406"/>
                  <a:pt x="741" y="436"/>
                  <a:pt x="703" y="415"/>
                </a:cubicBezTo>
                <a:cubicBezTo>
                  <a:pt x="689" y="407"/>
                  <a:pt x="663" y="389"/>
                  <a:pt x="663" y="389"/>
                </a:cubicBezTo>
                <a:cubicBezTo>
                  <a:pt x="650" y="369"/>
                  <a:pt x="637" y="358"/>
                  <a:pt x="630" y="335"/>
                </a:cubicBezTo>
                <a:cubicBezTo>
                  <a:pt x="641" y="287"/>
                  <a:pt x="632" y="316"/>
                  <a:pt x="670" y="328"/>
                </a:cubicBezTo>
                <a:cubicBezTo>
                  <a:pt x="677" y="333"/>
                  <a:pt x="683" y="338"/>
                  <a:pt x="690" y="342"/>
                </a:cubicBezTo>
                <a:cubicBezTo>
                  <a:pt x="696" y="345"/>
                  <a:pt x="704" y="344"/>
                  <a:pt x="710" y="348"/>
                </a:cubicBezTo>
                <a:cubicBezTo>
                  <a:pt x="733" y="362"/>
                  <a:pt x="738" y="388"/>
                  <a:pt x="764" y="402"/>
                </a:cubicBezTo>
                <a:cubicBezTo>
                  <a:pt x="770" y="405"/>
                  <a:pt x="755" y="393"/>
                  <a:pt x="750" y="389"/>
                </a:cubicBezTo>
                <a:cubicBezTo>
                  <a:pt x="728" y="372"/>
                  <a:pt x="703" y="360"/>
                  <a:pt x="683" y="342"/>
                </a:cubicBezTo>
                <a:cubicBezTo>
                  <a:pt x="644" y="308"/>
                  <a:pt x="613" y="284"/>
                  <a:pt x="569" y="255"/>
                </a:cubicBezTo>
                <a:cubicBezTo>
                  <a:pt x="543" y="238"/>
                  <a:pt x="541" y="228"/>
                  <a:pt x="509" y="214"/>
                </a:cubicBezTo>
                <a:cubicBezTo>
                  <a:pt x="483" y="188"/>
                  <a:pt x="413" y="132"/>
                  <a:pt x="375" y="121"/>
                </a:cubicBezTo>
                <a:cubicBezTo>
                  <a:pt x="344" y="90"/>
                  <a:pt x="363" y="106"/>
                  <a:pt x="315" y="74"/>
                </a:cubicBezTo>
                <a:cubicBezTo>
                  <a:pt x="310" y="70"/>
                  <a:pt x="305" y="65"/>
                  <a:pt x="301" y="60"/>
                </a:cubicBezTo>
                <a:cubicBezTo>
                  <a:pt x="296" y="54"/>
                  <a:pt x="280" y="39"/>
                  <a:pt x="288" y="40"/>
                </a:cubicBezTo>
                <a:cubicBezTo>
                  <a:pt x="326" y="46"/>
                  <a:pt x="372" y="85"/>
                  <a:pt x="415" y="94"/>
                </a:cubicBezTo>
                <a:cubicBezTo>
                  <a:pt x="455" y="131"/>
                  <a:pt x="438" y="189"/>
                  <a:pt x="509" y="208"/>
                </a:cubicBezTo>
                <a:cubicBezTo>
                  <a:pt x="556" y="255"/>
                  <a:pt x="617" y="296"/>
                  <a:pt x="670" y="335"/>
                </a:cubicBezTo>
                <a:cubicBezTo>
                  <a:pt x="705" y="389"/>
                  <a:pt x="659" y="327"/>
                  <a:pt x="703" y="362"/>
                </a:cubicBezTo>
                <a:cubicBezTo>
                  <a:pt x="709" y="367"/>
                  <a:pt x="711" y="376"/>
                  <a:pt x="717" y="382"/>
                </a:cubicBezTo>
                <a:cubicBezTo>
                  <a:pt x="723" y="388"/>
                  <a:pt x="730" y="391"/>
                  <a:pt x="737" y="395"/>
                </a:cubicBezTo>
                <a:cubicBezTo>
                  <a:pt x="739" y="402"/>
                  <a:pt x="739" y="409"/>
                  <a:pt x="743" y="415"/>
                </a:cubicBezTo>
                <a:cubicBezTo>
                  <a:pt x="746" y="421"/>
                  <a:pt x="757" y="429"/>
                  <a:pt x="757" y="4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21603" name="Freeform 99"/>
          <p:cNvSpPr>
            <a:spLocks/>
          </p:cNvSpPr>
          <p:nvPr/>
        </p:nvSpPr>
        <p:spPr bwMode="auto">
          <a:xfrm rot="-1133708">
            <a:off x="6954838" y="2905125"/>
            <a:ext cx="674687" cy="315913"/>
          </a:xfrm>
          <a:custGeom>
            <a:avLst/>
            <a:gdLst/>
            <a:ahLst/>
            <a:cxnLst>
              <a:cxn ang="0">
                <a:pos x="208" y="175"/>
              </a:cxn>
              <a:cxn ang="0">
                <a:pos x="68" y="157"/>
              </a:cxn>
              <a:cxn ang="0">
                <a:pos x="170" y="147"/>
              </a:cxn>
              <a:cxn ang="0">
                <a:pos x="230" y="185"/>
              </a:cxn>
              <a:cxn ang="0">
                <a:pos x="80" y="161"/>
              </a:cxn>
              <a:cxn ang="0">
                <a:pos x="142" y="131"/>
              </a:cxn>
              <a:cxn ang="0">
                <a:pos x="194" y="151"/>
              </a:cxn>
              <a:cxn ang="0">
                <a:pos x="264" y="131"/>
              </a:cxn>
              <a:cxn ang="0">
                <a:pos x="244" y="259"/>
              </a:cxn>
              <a:cxn ang="0">
                <a:pos x="322" y="239"/>
              </a:cxn>
              <a:cxn ang="0">
                <a:pos x="322" y="137"/>
              </a:cxn>
              <a:cxn ang="0">
                <a:pos x="258" y="109"/>
              </a:cxn>
              <a:cxn ang="0">
                <a:pos x="208" y="169"/>
              </a:cxn>
              <a:cxn ang="0">
                <a:pos x="112" y="223"/>
              </a:cxn>
              <a:cxn ang="0">
                <a:pos x="4" y="203"/>
              </a:cxn>
              <a:cxn ang="0">
                <a:pos x="74" y="75"/>
              </a:cxn>
              <a:cxn ang="0">
                <a:pos x="48" y="115"/>
              </a:cxn>
              <a:cxn ang="0">
                <a:pos x="120" y="251"/>
              </a:cxn>
              <a:cxn ang="0">
                <a:pos x="104" y="55"/>
              </a:cxn>
              <a:cxn ang="0">
                <a:pos x="316" y="101"/>
              </a:cxn>
              <a:cxn ang="0">
                <a:pos x="260" y="155"/>
              </a:cxn>
              <a:cxn ang="0">
                <a:pos x="302" y="265"/>
              </a:cxn>
              <a:cxn ang="0">
                <a:pos x="398" y="219"/>
              </a:cxn>
              <a:cxn ang="0">
                <a:pos x="344" y="121"/>
              </a:cxn>
              <a:cxn ang="0">
                <a:pos x="322" y="41"/>
              </a:cxn>
              <a:cxn ang="0">
                <a:pos x="290" y="99"/>
              </a:cxn>
              <a:cxn ang="0">
                <a:pos x="240" y="117"/>
              </a:cxn>
              <a:cxn ang="0">
                <a:pos x="200" y="25"/>
              </a:cxn>
              <a:cxn ang="0">
                <a:pos x="84" y="69"/>
              </a:cxn>
              <a:cxn ang="0">
                <a:pos x="70" y="101"/>
              </a:cxn>
              <a:cxn ang="0">
                <a:pos x="80" y="189"/>
              </a:cxn>
              <a:cxn ang="0">
                <a:pos x="196" y="303"/>
              </a:cxn>
              <a:cxn ang="0">
                <a:pos x="262" y="251"/>
              </a:cxn>
              <a:cxn ang="0">
                <a:pos x="346" y="253"/>
              </a:cxn>
              <a:cxn ang="0">
                <a:pos x="264" y="207"/>
              </a:cxn>
              <a:cxn ang="0">
                <a:pos x="300" y="179"/>
              </a:cxn>
              <a:cxn ang="0">
                <a:pos x="390" y="239"/>
              </a:cxn>
              <a:cxn ang="0">
                <a:pos x="358" y="99"/>
              </a:cxn>
              <a:cxn ang="0">
                <a:pos x="260" y="15"/>
              </a:cxn>
              <a:cxn ang="0">
                <a:pos x="126" y="23"/>
              </a:cxn>
              <a:cxn ang="0">
                <a:pos x="294" y="53"/>
              </a:cxn>
              <a:cxn ang="0">
                <a:pos x="360" y="125"/>
              </a:cxn>
              <a:cxn ang="0">
                <a:pos x="404" y="289"/>
              </a:cxn>
              <a:cxn ang="0">
                <a:pos x="282" y="285"/>
              </a:cxn>
              <a:cxn ang="0">
                <a:pos x="148" y="269"/>
              </a:cxn>
              <a:cxn ang="0">
                <a:pos x="82" y="247"/>
              </a:cxn>
              <a:cxn ang="0">
                <a:pos x="8" y="123"/>
              </a:cxn>
              <a:cxn ang="0">
                <a:pos x="60" y="61"/>
              </a:cxn>
              <a:cxn ang="0">
                <a:pos x="186" y="37"/>
              </a:cxn>
              <a:cxn ang="0">
                <a:pos x="286" y="143"/>
              </a:cxn>
              <a:cxn ang="0">
                <a:pos x="230" y="261"/>
              </a:cxn>
            </a:cxnLst>
            <a:rect l="0" t="0" r="r" b="b"/>
            <a:pathLst>
              <a:path w="424" h="313">
                <a:moveTo>
                  <a:pt x="122" y="159"/>
                </a:moveTo>
                <a:cubicBezTo>
                  <a:pt x="125" y="173"/>
                  <a:pt x="134" y="183"/>
                  <a:pt x="148" y="189"/>
                </a:cubicBezTo>
                <a:cubicBezTo>
                  <a:pt x="154" y="192"/>
                  <a:pt x="166" y="195"/>
                  <a:pt x="166" y="195"/>
                </a:cubicBezTo>
                <a:cubicBezTo>
                  <a:pt x="189" y="193"/>
                  <a:pt x="193" y="190"/>
                  <a:pt x="208" y="175"/>
                </a:cubicBezTo>
                <a:cubicBezTo>
                  <a:pt x="205" y="149"/>
                  <a:pt x="193" y="157"/>
                  <a:pt x="168" y="159"/>
                </a:cubicBezTo>
                <a:cubicBezTo>
                  <a:pt x="147" y="173"/>
                  <a:pt x="145" y="141"/>
                  <a:pt x="140" y="129"/>
                </a:cubicBezTo>
                <a:cubicBezTo>
                  <a:pt x="136" y="119"/>
                  <a:pt x="123" y="113"/>
                  <a:pt x="114" y="111"/>
                </a:cubicBezTo>
                <a:cubicBezTo>
                  <a:pt x="92" y="115"/>
                  <a:pt x="81" y="140"/>
                  <a:pt x="68" y="157"/>
                </a:cubicBezTo>
                <a:cubicBezTo>
                  <a:pt x="54" y="200"/>
                  <a:pt x="83" y="202"/>
                  <a:pt x="118" y="215"/>
                </a:cubicBezTo>
                <a:cubicBezTo>
                  <a:pt x="129" y="214"/>
                  <a:pt x="146" y="219"/>
                  <a:pt x="156" y="209"/>
                </a:cubicBezTo>
                <a:cubicBezTo>
                  <a:pt x="164" y="201"/>
                  <a:pt x="172" y="177"/>
                  <a:pt x="172" y="177"/>
                </a:cubicBezTo>
                <a:cubicBezTo>
                  <a:pt x="171" y="167"/>
                  <a:pt x="171" y="157"/>
                  <a:pt x="170" y="147"/>
                </a:cubicBezTo>
                <a:cubicBezTo>
                  <a:pt x="169" y="143"/>
                  <a:pt x="166" y="135"/>
                  <a:pt x="166" y="135"/>
                </a:cubicBezTo>
                <a:cubicBezTo>
                  <a:pt x="171" y="117"/>
                  <a:pt x="185" y="126"/>
                  <a:pt x="204" y="127"/>
                </a:cubicBezTo>
                <a:cubicBezTo>
                  <a:pt x="221" y="133"/>
                  <a:pt x="232" y="145"/>
                  <a:pt x="246" y="155"/>
                </a:cubicBezTo>
                <a:cubicBezTo>
                  <a:pt x="251" y="171"/>
                  <a:pt x="244" y="176"/>
                  <a:pt x="230" y="185"/>
                </a:cubicBezTo>
                <a:cubicBezTo>
                  <a:pt x="226" y="188"/>
                  <a:pt x="218" y="193"/>
                  <a:pt x="218" y="193"/>
                </a:cubicBezTo>
                <a:cubicBezTo>
                  <a:pt x="189" y="190"/>
                  <a:pt x="177" y="177"/>
                  <a:pt x="154" y="161"/>
                </a:cubicBezTo>
                <a:cubicBezTo>
                  <a:pt x="147" y="148"/>
                  <a:pt x="143" y="132"/>
                  <a:pt x="128" y="127"/>
                </a:cubicBezTo>
                <a:cubicBezTo>
                  <a:pt x="86" y="132"/>
                  <a:pt x="91" y="128"/>
                  <a:pt x="80" y="161"/>
                </a:cubicBezTo>
                <a:cubicBezTo>
                  <a:pt x="85" y="192"/>
                  <a:pt x="111" y="200"/>
                  <a:pt x="130" y="219"/>
                </a:cubicBezTo>
                <a:cubicBezTo>
                  <a:pt x="172" y="216"/>
                  <a:pt x="143" y="216"/>
                  <a:pt x="170" y="207"/>
                </a:cubicBezTo>
                <a:cubicBezTo>
                  <a:pt x="176" y="194"/>
                  <a:pt x="180" y="181"/>
                  <a:pt x="166" y="171"/>
                </a:cubicBezTo>
                <a:cubicBezTo>
                  <a:pt x="157" y="156"/>
                  <a:pt x="146" y="148"/>
                  <a:pt x="142" y="131"/>
                </a:cubicBezTo>
                <a:cubicBezTo>
                  <a:pt x="143" y="118"/>
                  <a:pt x="142" y="104"/>
                  <a:pt x="144" y="91"/>
                </a:cubicBezTo>
                <a:cubicBezTo>
                  <a:pt x="145" y="82"/>
                  <a:pt x="168" y="77"/>
                  <a:pt x="168" y="77"/>
                </a:cubicBezTo>
                <a:cubicBezTo>
                  <a:pt x="199" y="79"/>
                  <a:pt x="213" y="76"/>
                  <a:pt x="234" y="97"/>
                </a:cubicBezTo>
                <a:cubicBezTo>
                  <a:pt x="242" y="120"/>
                  <a:pt x="205" y="134"/>
                  <a:pt x="194" y="151"/>
                </a:cubicBezTo>
                <a:cubicBezTo>
                  <a:pt x="197" y="168"/>
                  <a:pt x="207" y="174"/>
                  <a:pt x="224" y="177"/>
                </a:cubicBezTo>
                <a:cubicBezTo>
                  <a:pt x="258" y="196"/>
                  <a:pt x="291" y="210"/>
                  <a:pt x="330" y="213"/>
                </a:cubicBezTo>
                <a:cubicBezTo>
                  <a:pt x="353" y="205"/>
                  <a:pt x="338" y="190"/>
                  <a:pt x="326" y="177"/>
                </a:cubicBezTo>
                <a:cubicBezTo>
                  <a:pt x="310" y="160"/>
                  <a:pt x="288" y="137"/>
                  <a:pt x="264" y="131"/>
                </a:cubicBezTo>
                <a:cubicBezTo>
                  <a:pt x="220" y="121"/>
                  <a:pt x="252" y="131"/>
                  <a:pt x="234" y="125"/>
                </a:cubicBezTo>
                <a:cubicBezTo>
                  <a:pt x="221" y="145"/>
                  <a:pt x="230" y="157"/>
                  <a:pt x="242" y="175"/>
                </a:cubicBezTo>
                <a:cubicBezTo>
                  <a:pt x="234" y="188"/>
                  <a:pt x="217" y="192"/>
                  <a:pt x="208" y="205"/>
                </a:cubicBezTo>
                <a:cubicBezTo>
                  <a:pt x="220" y="221"/>
                  <a:pt x="238" y="240"/>
                  <a:pt x="244" y="259"/>
                </a:cubicBezTo>
                <a:cubicBezTo>
                  <a:pt x="240" y="277"/>
                  <a:pt x="236" y="273"/>
                  <a:pt x="218" y="271"/>
                </a:cubicBezTo>
                <a:cubicBezTo>
                  <a:pt x="205" y="266"/>
                  <a:pt x="194" y="256"/>
                  <a:pt x="186" y="245"/>
                </a:cubicBezTo>
                <a:cubicBezTo>
                  <a:pt x="182" y="232"/>
                  <a:pt x="233" y="244"/>
                  <a:pt x="244" y="245"/>
                </a:cubicBezTo>
                <a:cubicBezTo>
                  <a:pt x="267" y="251"/>
                  <a:pt x="308" y="266"/>
                  <a:pt x="322" y="239"/>
                </a:cubicBezTo>
                <a:cubicBezTo>
                  <a:pt x="319" y="219"/>
                  <a:pt x="320" y="201"/>
                  <a:pt x="302" y="189"/>
                </a:cubicBezTo>
                <a:cubicBezTo>
                  <a:pt x="294" y="177"/>
                  <a:pt x="278" y="168"/>
                  <a:pt x="264" y="163"/>
                </a:cubicBezTo>
                <a:cubicBezTo>
                  <a:pt x="276" y="157"/>
                  <a:pt x="287" y="154"/>
                  <a:pt x="300" y="151"/>
                </a:cubicBezTo>
                <a:cubicBezTo>
                  <a:pt x="309" y="147"/>
                  <a:pt x="316" y="145"/>
                  <a:pt x="322" y="137"/>
                </a:cubicBezTo>
                <a:cubicBezTo>
                  <a:pt x="314" y="107"/>
                  <a:pt x="290" y="96"/>
                  <a:pt x="262" y="87"/>
                </a:cubicBezTo>
                <a:cubicBezTo>
                  <a:pt x="258" y="88"/>
                  <a:pt x="252" y="86"/>
                  <a:pt x="250" y="89"/>
                </a:cubicBezTo>
                <a:cubicBezTo>
                  <a:pt x="239" y="104"/>
                  <a:pt x="266" y="103"/>
                  <a:pt x="266" y="111"/>
                </a:cubicBezTo>
                <a:cubicBezTo>
                  <a:pt x="266" y="114"/>
                  <a:pt x="261" y="110"/>
                  <a:pt x="258" y="109"/>
                </a:cubicBezTo>
                <a:cubicBezTo>
                  <a:pt x="246" y="105"/>
                  <a:pt x="243" y="103"/>
                  <a:pt x="230" y="101"/>
                </a:cubicBezTo>
                <a:cubicBezTo>
                  <a:pt x="208" y="97"/>
                  <a:pt x="186" y="96"/>
                  <a:pt x="164" y="93"/>
                </a:cubicBezTo>
                <a:cubicBezTo>
                  <a:pt x="146" y="97"/>
                  <a:pt x="156" y="105"/>
                  <a:pt x="164" y="115"/>
                </a:cubicBezTo>
                <a:cubicBezTo>
                  <a:pt x="178" y="133"/>
                  <a:pt x="195" y="150"/>
                  <a:pt x="208" y="169"/>
                </a:cubicBezTo>
                <a:cubicBezTo>
                  <a:pt x="191" y="171"/>
                  <a:pt x="162" y="159"/>
                  <a:pt x="162" y="181"/>
                </a:cubicBezTo>
                <a:cubicBezTo>
                  <a:pt x="162" y="205"/>
                  <a:pt x="192" y="226"/>
                  <a:pt x="210" y="239"/>
                </a:cubicBezTo>
                <a:cubicBezTo>
                  <a:pt x="217" y="244"/>
                  <a:pt x="230" y="255"/>
                  <a:pt x="230" y="255"/>
                </a:cubicBezTo>
                <a:cubicBezTo>
                  <a:pt x="185" y="266"/>
                  <a:pt x="146" y="250"/>
                  <a:pt x="112" y="223"/>
                </a:cubicBezTo>
                <a:cubicBezTo>
                  <a:pt x="105" y="234"/>
                  <a:pt x="112" y="246"/>
                  <a:pt x="116" y="257"/>
                </a:cubicBezTo>
                <a:cubicBezTo>
                  <a:pt x="112" y="272"/>
                  <a:pt x="116" y="267"/>
                  <a:pt x="92" y="257"/>
                </a:cubicBezTo>
                <a:cubicBezTo>
                  <a:pt x="70" y="247"/>
                  <a:pt x="49" y="235"/>
                  <a:pt x="26" y="229"/>
                </a:cubicBezTo>
                <a:cubicBezTo>
                  <a:pt x="15" y="221"/>
                  <a:pt x="7" y="217"/>
                  <a:pt x="4" y="203"/>
                </a:cubicBezTo>
                <a:cubicBezTo>
                  <a:pt x="11" y="163"/>
                  <a:pt x="79" y="165"/>
                  <a:pt x="108" y="163"/>
                </a:cubicBezTo>
                <a:cubicBezTo>
                  <a:pt x="105" y="147"/>
                  <a:pt x="90" y="124"/>
                  <a:pt x="76" y="115"/>
                </a:cubicBezTo>
                <a:cubicBezTo>
                  <a:pt x="67" y="98"/>
                  <a:pt x="94" y="102"/>
                  <a:pt x="106" y="101"/>
                </a:cubicBezTo>
                <a:cubicBezTo>
                  <a:pt x="111" y="86"/>
                  <a:pt x="86" y="79"/>
                  <a:pt x="74" y="75"/>
                </a:cubicBezTo>
                <a:cubicBezTo>
                  <a:pt x="68" y="73"/>
                  <a:pt x="62" y="71"/>
                  <a:pt x="56" y="69"/>
                </a:cubicBezTo>
                <a:cubicBezTo>
                  <a:pt x="54" y="68"/>
                  <a:pt x="50" y="67"/>
                  <a:pt x="50" y="67"/>
                </a:cubicBezTo>
                <a:cubicBezTo>
                  <a:pt x="42" y="88"/>
                  <a:pt x="59" y="92"/>
                  <a:pt x="72" y="105"/>
                </a:cubicBezTo>
                <a:cubicBezTo>
                  <a:pt x="62" y="107"/>
                  <a:pt x="57" y="110"/>
                  <a:pt x="48" y="115"/>
                </a:cubicBezTo>
                <a:cubicBezTo>
                  <a:pt x="55" y="142"/>
                  <a:pt x="74" y="143"/>
                  <a:pt x="92" y="161"/>
                </a:cubicBezTo>
                <a:cubicBezTo>
                  <a:pt x="81" y="168"/>
                  <a:pt x="67" y="167"/>
                  <a:pt x="56" y="175"/>
                </a:cubicBezTo>
                <a:cubicBezTo>
                  <a:pt x="48" y="199"/>
                  <a:pt x="100" y="220"/>
                  <a:pt x="120" y="227"/>
                </a:cubicBezTo>
                <a:cubicBezTo>
                  <a:pt x="111" y="236"/>
                  <a:pt x="104" y="247"/>
                  <a:pt x="120" y="251"/>
                </a:cubicBezTo>
                <a:cubicBezTo>
                  <a:pt x="154" y="243"/>
                  <a:pt x="150" y="241"/>
                  <a:pt x="174" y="227"/>
                </a:cubicBezTo>
                <a:cubicBezTo>
                  <a:pt x="199" y="193"/>
                  <a:pt x="136" y="154"/>
                  <a:pt x="126" y="123"/>
                </a:cubicBezTo>
                <a:cubicBezTo>
                  <a:pt x="129" y="115"/>
                  <a:pt x="134" y="110"/>
                  <a:pt x="136" y="101"/>
                </a:cubicBezTo>
                <a:cubicBezTo>
                  <a:pt x="133" y="78"/>
                  <a:pt x="119" y="70"/>
                  <a:pt x="104" y="55"/>
                </a:cubicBezTo>
                <a:cubicBezTo>
                  <a:pt x="121" y="42"/>
                  <a:pt x="151" y="42"/>
                  <a:pt x="172" y="39"/>
                </a:cubicBezTo>
                <a:cubicBezTo>
                  <a:pt x="182" y="40"/>
                  <a:pt x="221" y="40"/>
                  <a:pt x="238" y="47"/>
                </a:cubicBezTo>
                <a:cubicBezTo>
                  <a:pt x="273" y="61"/>
                  <a:pt x="307" y="84"/>
                  <a:pt x="344" y="93"/>
                </a:cubicBezTo>
                <a:cubicBezTo>
                  <a:pt x="334" y="95"/>
                  <a:pt x="324" y="95"/>
                  <a:pt x="316" y="101"/>
                </a:cubicBezTo>
                <a:cubicBezTo>
                  <a:pt x="310" y="105"/>
                  <a:pt x="300" y="113"/>
                  <a:pt x="300" y="113"/>
                </a:cubicBezTo>
                <a:cubicBezTo>
                  <a:pt x="307" y="128"/>
                  <a:pt x="310" y="131"/>
                  <a:pt x="326" y="135"/>
                </a:cubicBezTo>
                <a:cubicBezTo>
                  <a:pt x="329" y="137"/>
                  <a:pt x="337" y="139"/>
                  <a:pt x="334" y="141"/>
                </a:cubicBezTo>
                <a:cubicBezTo>
                  <a:pt x="325" y="147"/>
                  <a:pt x="271" y="153"/>
                  <a:pt x="260" y="155"/>
                </a:cubicBezTo>
                <a:cubicBezTo>
                  <a:pt x="252" y="160"/>
                  <a:pt x="246" y="163"/>
                  <a:pt x="256" y="169"/>
                </a:cubicBezTo>
                <a:cubicBezTo>
                  <a:pt x="277" y="200"/>
                  <a:pt x="329" y="204"/>
                  <a:pt x="358" y="223"/>
                </a:cubicBezTo>
                <a:cubicBezTo>
                  <a:pt x="361" y="233"/>
                  <a:pt x="354" y="234"/>
                  <a:pt x="346" y="237"/>
                </a:cubicBezTo>
                <a:cubicBezTo>
                  <a:pt x="332" y="251"/>
                  <a:pt x="318" y="254"/>
                  <a:pt x="302" y="265"/>
                </a:cubicBezTo>
                <a:cubicBezTo>
                  <a:pt x="316" y="273"/>
                  <a:pt x="321" y="274"/>
                  <a:pt x="338" y="277"/>
                </a:cubicBezTo>
                <a:cubicBezTo>
                  <a:pt x="366" y="275"/>
                  <a:pt x="386" y="277"/>
                  <a:pt x="410" y="265"/>
                </a:cubicBezTo>
                <a:cubicBezTo>
                  <a:pt x="416" y="255"/>
                  <a:pt x="419" y="236"/>
                  <a:pt x="410" y="227"/>
                </a:cubicBezTo>
                <a:cubicBezTo>
                  <a:pt x="407" y="224"/>
                  <a:pt x="398" y="219"/>
                  <a:pt x="398" y="219"/>
                </a:cubicBezTo>
                <a:cubicBezTo>
                  <a:pt x="412" y="212"/>
                  <a:pt x="408" y="211"/>
                  <a:pt x="418" y="201"/>
                </a:cubicBezTo>
                <a:cubicBezTo>
                  <a:pt x="413" y="165"/>
                  <a:pt x="361" y="156"/>
                  <a:pt x="330" y="153"/>
                </a:cubicBezTo>
                <a:cubicBezTo>
                  <a:pt x="341" y="151"/>
                  <a:pt x="360" y="141"/>
                  <a:pt x="360" y="141"/>
                </a:cubicBezTo>
                <a:cubicBezTo>
                  <a:pt x="368" y="129"/>
                  <a:pt x="353" y="127"/>
                  <a:pt x="344" y="121"/>
                </a:cubicBezTo>
                <a:cubicBezTo>
                  <a:pt x="352" y="110"/>
                  <a:pt x="363" y="109"/>
                  <a:pt x="372" y="97"/>
                </a:cubicBezTo>
                <a:cubicBezTo>
                  <a:pt x="364" y="77"/>
                  <a:pt x="345" y="66"/>
                  <a:pt x="328" y="55"/>
                </a:cubicBezTo>
                <a:cubicBezTo>
                  <a:pt x="322" y="51"/>
                  <a:pt x="308" y="49"/>
                  <a:pt x="308" y="49"/>
                </a:cubicBezTo>
                <a:cubicBezTo>
                  <a:pt x="312" y="48"/>
                  <a:pt x="321" y="47"/>
                  <a:pt x="322" y="41"/>
                </a:cubicBezTo>
                <a:cubicBezTo>
                  <a:pt x="327" y="17"/>
                  <a:pt x="280" y="7"/>
                  <a:pt x="266" y="1"/>
                </a:cubicBezTo>
                <a:cubicBezTo>
                  <a:pt x="253" y="2"/>
                  <a:pt x="240" y="0"/>
                  <a:pt x="228" y="3"/>
                </a:cubicBezTo>
                <a:cubicBezTo>
                  <a:pt x="212" y="7"/>
                  <a:pt x="228" y="37"/>
                  <a:pt x="234" y="53"/>
                </a:cubicBezTo>
                <a:cubicBezTo>
                  <a:pt x="242" y="73"/>
                  <a:pt x="273" y="88"/>
                  <a:pt x="290" y="99"/>
                </a:cubicBezTo>
                <a:cubicBezTo>
                  <a:pt x="250" y="112"/>
                  <a:pt x="204" y="111"/>
                  <a:pt x="164" y="95"/>
                </a:cubicBezTo>
                <a:cubicBezTo>
                  <a:pt x="161" y="73"/>
                  <a:pt x="164" y="59"/>
                  <a:pt x="184" y="49"/>
                </a:cubicBezTo>
                <a:cubicBezTo>
                  <a:pt x="230" y="53"/>
                  <a:pt x="251" y="47"/>
                  <a:pt x="262" y="91"/>
                </a:cubicBezTo>
                <a:cubicBezTo>
                  <a:pt x="259" y="117"/>
                  <a:pt x="260" y="110"/>
                  <a:pt x="240" y="117"/>
                </a:cubicBezTo>
                <a:cubicBezTo>
                  <a:pt x="175" y="113"/>
                  <a:pt x="171" y="113"/>
                  <a:pt x="122" y="95"/>
                </a:cubicBezTo>
                <a:cubicBezTo>
                  <a:pt x="115" y="88"/>
                  <a:pt x="106" y="71"/>
                  <a:pt x="106" y="71"/>
                </a:cubicBezTo>
                <a:cubicBezTo>
                  <a:pt x="109" y="36"/>
                  <a:pt x="120" y="27"/>
                  <a:pt x="154" y="23"/>
                </a:cubicBezTo>
                <a:cubicBezTo>
                  <a:pt x="169" y="24"/>
                  <a:pt x="185" y="23"/>
                  <a:pt x="200" y="25"/>
                </a:cubicBezTo>
                <a:cubicBezTo>
                  <a:pt x="203" y="25"/>
                  <a:pt x="193" y="26"/>
                  <a:pt x="190" y="27"/>
                </a:cubicBezTo>
                <a:cubicBezTo>
                  <a:pt x="185" y="28"/>
                  <a:pt x="181" y="30"/>
                  <a:pt x="176" y="31"/>
                </a:cubicBezTo>
                <a:cubicBezTo>
                  <a:pt x="154" y="36"/>
                  <a:pt x="131" y="38"/>
                  <a:pt x="108" y="43"/>
                </a:cubicBezTo>
                <a:cubicBezTo>
                  <a:pt x="97" y="50"/>
                  <a:pt x="91" y="59"/>
                  <a:pt x="84" y="69"/>
                </a:cubicBezTo>
                <a:cubicBezTo>
                  <a:pt x="82" y="75"/>
                  <a:pt x="76" y="80"/>
                  <a:pt x="76" y="87"/>
                </a:cubicBezTo>
                <a:cubicBezTo>
                  <a:pt x="74" y="126"/>
                  <a:pt x="109" y="158"/>
                  <a:pt x="144" y="167"/>
                </a:cubicBezTo>
                <a:cubicBezTo>
                  <a:pt x="171" y="163"/>
                  <a:pt x="167" y="138"/>
                  <a:pt x="148" y="125"/>
                </a:cubicBezTo>
                <a:cubicBezTo>
                  <a:pt x="125" y="109"/>
                  <a:pt x="97" y="105"/>
                  <a:pt x="70" y="101"/>
                </a:cubicBezTo>
                <a:cubicBezTo>
                  <a:pt x="46" y="103"/>
                  <a:pt x="43" y="99"/>
                  <a:pt x="34" y="117"/>
                </a:cubicBezTo>
                <a:cubicBezTo>
                  <a:pt x="43" y="149"/>
                  <a:pt x="58" y="177"/>
                  <a:pt x="84" y="199"/>
                </a:cubicBezTo>
                <a:cubicBezTo>
                  <a:pt x="89" y="203"/>
                  <a:pt x="127" y="226"/>
                  <a:pt x="112" y="221"/>
                </a:cubicBezTo>
                <a:cubicBezTo>
                  <a:pt x="104" y="206"/>
                  <a:pt x="93" y="199"/>
                  <a:pt x="80" y="189"/>
                </a:cubicBezTo>
                <a:cubicBezTo>
                  <a:pt x="72" y="183"/>
                  <a:pt x="52" y="177"/>
                  <a:pt x="52" y="177"/>
                </a:cubicBezTo>
                <a:cubicBezTo>
                  <a:pt x="42" y="178"/>
                  <a:pt x="27" y="172"/>
                  <a:pt x="22" y="181"/>
                </a:cubicBezTo>
                <a:cubicBezTo>
                  <a:pt x="12" y="199"/>
                  <a:pt x="39" y="226"/>
                  <a:pt x="50" y="237"/>
                </a:cubicBezTo>
                <a:cubicBezTo>
                  <a:pt x="84" y="271"/>
                  <a:pt x="149" y="294"/>
                  <a:pt x="196" y="303"/>
                </a:cubicBezTo>
                <a:cubicBezTo>
                  <a:pt x="234" y="294"/>
                  <a:pt x="258" y="280"/>
                  <a:pt x="278" y="247"/>
                </a:cubicBezTo>
                <a:cubicBezTo>
                  <a:pt x="281" y="236"/>
                  <a:pt x="286" y="228"/>
                  <a:pt x="290" y="217"/>
                </a:cubicBezTo>
                <a:cubicBezTo>
                  <a:pt x="300" y="224"/>
                  <a:pt x="305" y="233"/>
                  <a:pt x="312" y="243"/>
                </a:cubicBezTo>
                <a:cubicBezTo>
                  <a:pt x="297" y="253"/>
                  <a:pt x="279" y="247"/>
                  <a:pt x="262" y="251"/>
                </a:cubicBezTo>
                <a:cubicBezTo>
                  <a:pt x="232" y="249"/>
                  <a:pt x="204" y="243"/>
                  <a:pt x="174" y="239"/>
                </a:cubicBezTo>
                <a:cubicBezTo>
                  <a:pt x="151" y="231"/>
                  <a:pt x="165" y="270"/>
                  <a:pt x="176" y="279"/>
                </a:cubicBezTo>
                <a:cubicBezTo>
                  <a:pt x="198" y="296"/>
                  <a:pt x="224" y="298"/>
                  <a:pt x="250" y="303"/>
                </a:cubicBezTo>
                <a:cubicBezTo>
                  <a:pt x="297" y="297"/>
                  <a:pt x="308" y="278"/>
                  <a:pt x="346" y="253"/>
                </a:cubicBezTo>
                <a:cubicBezTo>
                  <a:pt x="356" y="246"/>
                  <a:pt x="376" y="231"/>
                  <a:pt x="376" y="231"/>
                </a:cubicBezTo>
                <a:cubicBezTo>
                  <a:pt x="349" y="198"/>
                  <a:pt x="322" y="174"/>
                  <a:pt x="278" y="165"/>
                </a:cubicBezTo>
                <a:cubicBezTo>
                  <a:pt x="270" y="166"/>
                  <a:pt x="262" y="166"/>
                  <a:pt x="254" y="169"/>
                </a:cubicBezTo>
                <a:cubicBezTo>
                  <a:pt x="242" y="174"/>
                  <a:pt x="258" y="202"/>
                  <a:pt x="264" y="207"/>
                </a:cubicBezTo>
                <a:cubicBezTo>
                  <a:pt x="288" y="228"/>
                  <a:pt x="323" y="240"/>
                  <a:pt x="354" y="245"/>
                </a:cubicBezTo>
                <a:cubicBezTo>
                  <a:pt x="380" y="239"/>
                  <a:pt x="379" y="233"/>
                  <a:pt x="384" y="209"/>
                </a:cubicBezTo>
                <a:cubicBezTo>
                  <a:pt x="379" y="164"/>
                  <a:pt x="334" y="157"/>
                  <a:pt x="296" y="151"/>
                </a:cubicBezTo>
                <a:cubicBezTo>
                  <a:pt x="284" y="159"/>
                  <a:pt x="294" y="169"/>
                  <a:pt x="300" y="179"/>
                </a:cubicBezTo>
                <a:cubicBezTo>
                  <a:pt x="307" y="204"/>
                  <a:pt x="337" y="244"/>
                  <a:pt x="356" y="263"/>
                </a:cubicBezTo>
                <a:cubicBezTo>
                  <a:pt x="357" y="266"/>
                  <a:pt x="355" y="276"/>
                  <a:pt x="352" y="273"/>
                </a:cubicBezTo>
                <a:cubicBezTo>
                  <a:pt x="350" y="271"/>
                  <a:pt x="354" y="269"/>
                  <a:pt x="356" y="267"/>
                </a:cubicBezTo>
                <a:cubicBezTo>
                  <a:pt x="376" y="245"/>
                  <a:pt x="370" y="250"/>
                  <a:pt x="390" y="239"/>
                </a:cubicBezTo>
                <a:cubicBezTo>
                  <a:pt x="397" y="230"/>
                  <a:pt x="407" y="223"/>
                  <a:pt x="410" y="213"/>
                </a:cubicBezTo>
                <a:cubicBezTo>
                  <a:pt x="409" y="202"/>
                  <a:pt x="410" y="190"/>
                  <a:pt x="408" y="179"/>
                </a:cubicBezTo>
                <a:cubicBezTo>
                  <a:pt x="406" y="168"/>
                  <a:pt x="395" y="160"/>
                  <a:pt x="392" y="149"/>
                </a:cubicBezTo>
                <a:cubicBezTo>
                  <a:pt x="386" y="127"/>
                  <a:pt x="379" y="109"/>
                  <a:pt x="358" y="99"/>
                </a:cubicBezTo>
                <a:cubicBezTo>
                  <a:pt x="352" y="90"/>
                  <a:pt x="357" y="94"/>
                  <a:pt x="346" y="91"/>
                </a:cubicBezTo>
                <a:cubicBezTo>
                  <a:pt x="342" y="90"/>
                  <a:pt x="334" y="87"/>
                  <a:pt x="334" y="87"/>
                </a:cubicBezTo>
                <a:cubicBezTo>
                  <a:pt x="328" y="78"/>
                  <a:pt x="328" y="69"/>
                  <a:pt x="324" y="59"/>
                </a:cubicBezTo>
                <a:cubicBezTo>
                  <a:pt x="312" y="32"/>
                  <a:pt x="288" y="21"/>
                  <a:pt x="260" y="15"/>
                </a:cubicBezTo>
                <a:cubicBezTo>
                  <a:pt x="238" y="17"/>
                  <a:pt x="236" y="10"/>
                  <a:pt x="228" y="25"/>
                </a:cubicBezTo>
                <a:cubicBezTo>
                  <a:pt x="224" y="33"/>
                  <a:pt x="224" y="42"/>
                  <a:pt x="222" y="51"/>
                </a:cubicBezTo>
                <a:cubicBezTo>
                  <a:pt x="221" y="54"/>
                  <a:pt x="220" y="61"/>
                  <a:pt x="220" y="61"/>
                </a:cubicBezTo>
                <a:cubicBezTo>
                  <a:pt x="185" y="54"/>
                  <a:pt x="156" y="43"/>
                  <a:pt x="126" y="23"/>
                </a:cubicBezTo>
                <a:cubicBezTo>
                  <a:pt x="124" y="18"/>
                  <a:pt x="118" y="14"/>
                  <a:pt x="120" y="9"/>
                </a:cubicBezTo>
                <a:cubicBezTo>
                  <a:pt x="122" y="3"/>
                  <a:pt x="138" y="1"/>
                  <a:pt x="138" y="1"/>
                </a:cubicBezTo>
                <a:cubicBezTo>
                  <a:pt x="172" y="6"/>
                  <a:pt x="205" y="29"/>
                  <a:pt x="238" y="39"/>
                </a:cubicBezTo>
                <a:cubicBezTo>
                  <a:pt x="257" y="45"/>
                  <a:pt x="276" y="46"/>
                  <a:pt x="294" y="53"/>
                </a:cubicBezTo>
                <a:cubicBezTo>
                  <a:pt x="313" y="52"/>
                  <a:pt x="327" y="51"/>
                  <a:pt x="344" y="47"/>
                </a:cubicBezTo>
                <a:cubicBezTo>
                  <a:pt x="367" y="50"/>
                  <a:pt x="386" y="63"/>
                  <a:pt x="404" y="77"/>
                </a:cubicBezTo>
                <a:cubicBezTo>
                  <a:pt x="406" y="82"/>
                  <a:pt x="411" y="87"/>
                  <a:pt x="410" y="93"/>
                </a:cubicBezTo>
                <a:cubicBezTo>
                  <a:pt x="408" y="111"/>
                  <a:pt x="375" y="122"/>
                  <a:pt x="360" y="125"/>
                </a:cubicBezTo>
                <a:cubicBezTo>
                  <a:pt x="356" y="127"/>
                  <a:pt x="349" y="127"/>
                  <a:pt x="348" y="131"/>
                </a:cubicBezTo>
                <a:cubicBezTo>
                  <a:pt x="344" y="163"/>
                  <a:pt x="409" y="160"/>
                  <a:pt x="422" y="161"/>
                </a:cubicBezTo>
                <a:cubicBezTo>
                  <a:pt x="420" y="208"/>
                  <a:pt x="424" y="216"/>
                  <a:pt x="390" y="239"/>
                </a:cubicBezTo>
                <a:cubicBezTo>
                  <a:pt x="380" y="254"/>
                  <a:pt x="395" y="276"/>
                  <a:pt x="404" y="289"/>
                </a:cubicBezTo>
                <a:cubicBezTo>
                  <a:pt x="394" y="296"/>
                  <a:pt x="377" y="306"/>
                  <a:pt x="366" y="309"/>
                </a:cubicBezTo>
                <a:cubicBezTo>
                  <a:pt x="361" y="310"/>
                  <a:pt x="350" y="313"/>
                  <a:pt x="350" y="313"/>
                </a:cubicBezTo>
                <a:cubicBezTo>
                  <a:pt x="327" y="311"/>
                  <a:pt x="323" y="309"/>
                  <a:pt x="304" y="303"/>
                </a:cubicBezTo>
                <a:cubicBezTo>
                  <a:pt x="297" y="296"/>
                  <a:pt x="290" y="290"/>
                  <a:pt x="282" y="285"/>
                </a:cubicBezTo>
                <a:cubicBezTo>
                  <a:pt x="279" y="267"/>
                  <a:pt x="278" y="239"/>
                  <a:pt x="260" y="233"/>
                </a:cubicBezTo>
                <a:cubicBezTo>
                  <a:pt x="243" y="234"/>
                  <a:pt x="240" y="231"/>
                  <a:pt x="230" y="239"/>
                </a:cubicBezTo>
                <a:cubicBezTo>
                  <a:pt x="219" y="248"/>
                  <a:pt x="214" y="272"/>
                  <a:pt x="200" y="277"/>
                </a:cubicBezTo>
                <a:cubicBezTo>
                  <a:pt x="183" y="275"/>
                  <a:pt x="165" y="272"/>
                  <a:pt x="148" y="269"/>
                </a:cubicBezTo>
                <a:cubicBezTo>
                  <a:pt x="137" y="252"/>
                  <a:pt x="128" y="277"/>
                  <a:pt x="120" y="285"/>
                </a:cubicBezTo>
                <a:cubicBezTo>
                  <a:pt x="118" y="295"/>
                  <a:pt x="120" y="302"/>
                  <a:pt x="110" y="305"/>
                </a:cubicBezTo>
                <a:cubicBezTo>
                  <a:pt x="86" y="290"/>
                  <a:pt x="53" y="288"/>
                  <a:pt x="36" y="263"/>
                </a:cubicBezTo>
                <a:cubicBezTo>
                  <a:pt x="41" y="243"/>
                  <a:pt x="64" y="248"/>
                  <a:pt x="82" y="247"/>
                </a:cubicBezTo>
                <a:cubicBezTo>
                  <a:pt x="80" y="219"/>
                  <a:pt x="77" y="206"/>
                  <a:pt x="60" y="185"/>
                </a:cubicBezTo>
                <a:cubicBezTo>
                  <a:pt x="56" y="180"/>
                  <a:pt x="51" y="175"/>
                  <a:pt x="46" y="171"/>
                </a:cubicBezTo>
                <a:cubicBezTo>
                  <a:pt x="42" y="168"/>
                  <a:pt x="34" y="163"/>
                  <a:pt x="34" y="163"/>
                </a:cubicBezTo>
                <a:cubicBezTo>
                  <a:pt x="28" y="146"/>
                  <a:pt x="19" y="137"/>
                  <a:pt x="8" y="123"/>
                </a:cubicBezTo>
                <a:cubicBezTo>
                  <a:pt x="7" y="118"/>
                  <a:pt x="0" y="116"/>
                  <a:pt x="0" y="111"/>
                </a:cubicBezTo>
                <a:cubicBezTo>
                  <a:pt x="0" y="109"/>
                  <a:pt x="11" y="105"/>
                  <a:pt x="12" y="105"/>
                </a:cubicBezTo>
                <a:cubicBezTo>
                  <a:pt x="31" y="104"/>
                  <a:pt x="51" y="104"/>
                  <a:pt x="70" y="103"/>
                </a:cubicBezTo>
                <a:cubicBezTo>
                  <a:pt x="68" y="70"/>
                  <a:pt x="65" y="82"/>
                  <a:pt x="60" y="61"/>
                </a:cubicBezTo>
                <a:cubicBezTo>
                  <a:pt x="63" y="51"/>
                  <a:pt x="70" y="53"/>
                  <a:pt x="80" y="51"/>
                </a:cubicBezTo>
                <a:cubicBezTo>
                  <a:pt x="114" y="54"/>
                  <a:pt x="102" y="54"/>
                  <a:pt x="122" y="41"/>
                </a:cubicBezTo>
                <a:cubicBezTo>
                  <a:pt x="130" y="29"/>
                  <a:pt x="143" y="24"/>
                  <a:pt x="156" y="21"/>
                </a:cubicBezTo>
                <a:cubicBezTo>
                  <a:pt x="173" y="23"/>
                  <a:pt x="176" y="24"/>
                  <a:pt x="186" y="37"/>
                </a:cubicBezTo>
                <a:cubicBezTo>
                  <a:pt x="191" y="68"/>
                  <a:pt x="205" y="74"/>
                  <a:pt x="234" y="77"/>
                </a:cubicBezTo>
                <a:cubicBezTo>
                  <a:pt x="254" y="75"/>
                  <a:pt x="278" y="77"/>
                  <a:pt x="296" y="65"/>
                </a:cubicBezTo>
                <a:cubicBezTo>
                  <a:pt x="311" y="70"/>
                  <a:pt x="342" y="117"/>
                  <a:pt x="352" y="133"/>
                </a:cubicBezTo>
                <a:cubicBezTo>
                  <a:pt x="330" y="137"/>
                  <a:pt x="308" y="139"/>
                  <a:pt x="286" y="143"/>
                </a:cubicBezTo>
                <a:cubicBezTo>
                  <a:pt x="278" y="145"/>
                  <a:pt x="262" y="147"/>
                  <a:pt x="262" y="147"/>
                </a:cubicBezTo>
                <a:cubicBezTo>
                  <a:pt x="249" y="152"/>
                  <a:pt x="243" y="158"/>
                  <a:pt x="232" y="165"/>
                </a:cubicBezTo>
                <a:cubicBezTo>
                  <a:pt x="210" y="209"/>
                  <a:pt x="254" y="209"/>
                  <a:pt x="286" y="215"/>
                </a:cubicBezTo>
                <a:cubicBezTo>
                  <a:pt x="301" y="254"/>
                  <a:pt x="255" y="260"/>
                  <a:pt x="230" y="261"/>
                </a:cubicBezTo>
                <a:cubicBezTo>
                  <a:pt x="227" y="270"/>
                  <a:pt x="219" y="301"/>
                  <a:pt x="234" y="301"/>
                </a:cubicBezTo>
              </a:path>
            </a:pathLst>
          </a:custGeom>
          <a:noFill/>
          <a:ln w="31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  <p:sp>
        <p:nvSpPr>
          <p:cNvPr id="21604" name="Freeform 100"/>
          <p:cNvSpPr>
            <a:spLocks/>
          </p:cNvSpPr>
          <p:nvPr/>
        </p:nvSpPr>
        <p:spPr bwMode="auto">
          <a:xfrm rot="-1133708">
            <a:off x="5964238" y="1724025"/>
            <a:ext cx="422275" cy="769938"/>
          </a:xfrm>
          <a:custGeom>
            <a:avLst/>
            <a:gdLst/>
            <a:ahLst/>
            <a:cxnLst>
              <a:cxn ang="0">
                <a:pos x="208" y="175"/>
              </a:cxn>
              <a:cxn ang="0">
                <a:pos x="68" y="157"/>
              </a:cxn>
              <a:cxn ang="0">
                <a:pos x="170" y="147"/>
              </a:cxn>
              <a:cxn ang="0">
                <a:pos x="230" y="185"/>
              </a:cxn>
              <a:cxn ang="0">
                <a:pos x="80" y="161"/>
              </a:cxn>
              <a:cxn ang="0">
                <a:pos x="142" y="131"/>
              </a:cxn>
              <a:cxn ang="0">
                <a:pos x="194" y="151"/>
              </a:cxn>
              <a:cxn ang="0">
                <a:pos x="264" y="131"/>
              </a:cxn>
              <a:cxn ang="0">
                <a:pos x="244" y="259"/>
              </a:cxn>
              <a:cxn ang="0">
                <a:pos x="322" y="239"/>
              </a:cxn>
              <a:cxn ang="0">
                <a:pos x="322" y="137"/>
              </a:cxn>
              <a:cxn ang="0">
                <a:pos x="258" y="109"/>
              </a:cxn>
              <a:cxn ang="0">
                <a:pos x="208" y="169"/>
              </a:cxn>
              <a:cxn ang="0">
                <a:pos x="112" y="223"/>
              </a:cxn>
              <a:cxn ang="0">
                <a:pos x="4" y="203"/>
              </a:cxn>
              <a:cxn ang="0">
                <a:pos x="74" y="75"/>
              </a:cxn>
              <a:cxn ang="0">
                <a:pos x="48" y="115"/>
              </a:cxn>
              <a:cxn ang="0">
                <a:pos x="120" y="251"/>
              </a:cxn>
              <a:cxn ang="0">
                <a:pos x="104" y="55"/>
              </a:cxn>
              <a:cxn ang="0">
                <a:pos x="316" y="101"/>
              </a:cxn>
              <a:cxn ang="0">
                <a:pos x="260" y="155"/>
              </a:cxn>
              <a:cxn ang="0">
                <a:pos x="302" y="265"/>
              </a:cxn>
              <a:cxn ang="0">
                <a:pos x="398" y="219"/>
              </a:cxn>
              <a:cxn ang="0">
                <a:pos x="344" y="121"/>
              </a:cxn>
              <a:cxn ang="0">
                <a:pos x="322" y="41"/>
              </a:cxn>
              <a:cxn ang="0">
                <a:pos x="290" y="99"/>
              </a:cxn>
              <a:cxn ang="0">
                <a:pos x="240" y="117"/>
              </a:cxn>
              <a:cxn ang="0">
                <a:pos x="200" y="25"/>
              </a:cxn>
              <a:cxn ang="0">
                <a:pos x="84" y="69"/>
              </a:cxn>
              <a:cxn ang="0">
                <a:pos x="70" y="101"/>
              </a:cxn>
              <a:cxn ang="0">
                <a:pos x="80" y="189"/>
              </a:cxn>
              <a:cxn ang="0">
                <a:pos x="196" y="303"/>
              </a:cxn>
              <a:cxn ang="0">
                <a:pos x="262" y="251"/>
              </a:cxn>
              <a:cxn ang="0">
                <a:pos x="346" y="253"/>
              </a:cxn>
              <a:cxn ang="0">
                <a:pos x="264" y="207"/>
              </a:cxn>
              <a:cxn ang="0">
                <a:pos x="300" y="179"/>
              </a:cxn>
              <a:cxn ang="0">
                <a:pos x="390" y="239"/>
              </a:cxn>
              <a:cxn ang="0">
                <a:pos x="358" y="99"/>
              </a:cxn>
              <a:cxn ang="0">
                <a:pos x="260" y="15"/>
              </a:cxn>
              <a:cxn ang="0">
                <a:pos x="126" y="23"/>
              </a:cxn>
              <a:cxn ang="0">
                <a:pos x="294" y="53"/>
              </a:cxn>
              <a:cxn ang="0">
                <a:pos x="360" y="125"/>
              </a:cxn>
              <a:cxn ang="0">
                <a:pos x="404" y="289"/>
              </a:cxn>
              <a:cxn ang="0">
                <a:pos x="282" y="285"/>
              </a:cxn>
              <a:cxn ang="0">
                <a:pos x="148" y="269"/>
              </a:cxn>
              <a:cxn ang="0">
                <a:pos x="82" y="247"/>
              </a:cxn>
              <a:cxn ang="0">
                <a:pos x="8" y="123"/>
              </a:cxn>
              <a:cxn ang="0">
                <a:pos x="60" y="61"/>
              </a:cxn>
              <a:cxn ang="0">
                <a:pos x="186" y="37"/>
              </a:cxn>
              <a:cxn ang="0">
                <a:pos x="286" y="143"/>
              </a:cxn>
              <a:cxn ang="0">
                <a:pos x="230" y="261"/>
              </a:cxn>
            </a:cxnLst>
            <a:rect l="0" t="0" r="r" b="b"/>
            <a:pathLst>
              <a:path w="424" h="313">
                <a:moveTo>
                  <a:pt x="122" y="159"/>
                </a:moveTo>
                <a:cubicBezTo>
                  <a:pt x="125" y="173"/>
                  <a:pt x="134" y="183"/>
                  <a:pt x="148" y="189"/>
                </a:cubicBezTo>
                <a:cubicBezTo>
                  <a:pt x="154" y="192"/>
                  <a:pt x="166" y="195"/>
                  <a:pt x="166" y="195"/>
                </a:cubicBezTo>
                <a:cubicBezTo>
                  <a:pt x="189" y="193"/>
                  <a:pt x="193" y="190"/>
                  <a:pt x="208" y="175"/>
                </a:cubicBezTo>
                <a:cubicBezTo>
                  <a:pt x="205" y="149"/>
                  <a:pt x="193" y="157"/>
                  <a:pt x="168" y="159"/>
                </a:cubicBezTo>
                <a:cubicBezTo>
                  <a:pt x="147" y="173"/>
                  <a:pt x="145" y="141"/>
                  <a:pt x="140" y="129"/>
                </a:cubicBezTo>
                <a:cubicBezTo>
                  <a:pt x="136" y="119"/>
                  <a:pt x="123" y="113"/>
                  <a:pt x="114" y="111"/>
                </a:cubicBezTo>
                <a:cubicBezTo>
                  <a:pt x="92" y="115"/>
                  <a:pt x="81" y="140"/>
                  <a:pt x="68" y="157"/>
                </a:cubicBezTo>
                <a:cubicBezTo>
                  <a:pt x="54" y="200"/>
                  <a:pt x="83" y="202"/>
                  <a:pt x="118" y="215"/>
                </a:cubicBezTo>
                <a:cubicBezTo>
                  <a:pt x="129" y="214"/>
                  <a:pt x="146" y="219"/>
                  <a:pt x="156" y="209"/>
                </a:cubicBezTo>
                <a:cubicBezTo>
                  <a:pt x="164" y="201"/>
                  <a:pt x="172" y="177"/>
                  <a:pt x="172" y="177"/>
                </a:cubicBezTo>
                <a:cubicBezTo>
                  <a:pt x="171" y="167"/>
                  <a:pt x="171" y="157"/>
                  <a:pt x="170" y="147"/>
                </a:cubicBezTo>
                <a:cubicBezTo>
                  <a:pt x="169" y="143"/>
                  <a:pt x="166" y="135"/>
                  <a:pt x="166" y="135"/>
                </a:cubicBezTo>
                <a:cubicBezTo>
                  <a:pt x="171" y="117"/>
                  <a:pt x="185" y="126"/>
                  <a:pt x="204" y="127"/>
                </a:cubicBezTo>
                <a:cubicBezTo>
                  <a:pt x="221" y="133"/>
                  <a:pt x="232" y="145"/>
                  <a:pt x="246" y="155"/>
                </a:cubicBezTo>
                <a:cubicBezTo>
                  <a:pt x="251" y="171"/>
                  <a:pt x="244" y="176"/>
                  <a:pt x="230" y="185"/>
                </a:cubicBezTo>
                <a:cubicBezTo>
                  <a:pt x="226" y="188"/>
                  <a:pt x="218" y="193"/>
                  <a:pt x="218" y="193"/>
                </a:cubicBezTo>
                <a:cubicBezTo>
                  <a:pt x="189" y="190"/>
                  <a:pt x="177" y="177"/>
                  <a:pt x="154" y="161"/>
                </a:cubicBezTo>
                <a:cubicBezTo>
                  <a:pt x="147" y="148"/>
                  <a:pt x="143" y="132"/>
                  <a:pt x="128" y="127"/>
                </a:cubicBezTo>
                <a:cubicBezTo>
                  <a:pt x="86" y="132"/>
                  <a:pt x="91" y="128"/>
                  <a:pt x="80" y="161"/>
                </a:cubicBezTo>
                <a:cubicBezTo>
                  <a:pt x="85" y="192"/>
                  <a:pt x="111" y="200"/>
                  <a:pt x="130" y="219"/>
                </a:cubicBezTo>
                <a:cubicBezTo>
                  <a:pt x="172" y="216"/>
                  <a:pt x="143" y="216"/>
                  <a:pt x="170" y="207"/>
                </a:cubicBezTo>
                <a:cubicBezTo>
                  <a:pt x="176" y="194"/>
                  <a:pt x="180" y="181"/>
                  <a:pt x="166" y="171"/>
                </a:cubicBezTo>
                <a:cubicBezTo>
                  <a:pt x="157" y="156"/>
                  <a:pt x="146" y="148"/>
                  <a:pt x="142" y="131"/>
                </a:cubicBezTo>
                <a:cubicBezTo>
                  <a:pt x="143" y="118"/>
                  <a:pt x="142" y="104"/>
                  <a:pt x="144" y="91"/>
                </a:cubicBezTo>
                <a:cubicBezTo>
                  <a:pt x="145" y="82"/>
                  <a:pt x="168" y="77"/>
                  <a:pt x="168" y="77"/>
                </a:cubicBezTo>
                <a:cubicBezTo>
                  <a:pt x="199" y="79"/>
                  <a:pt x="213" y="76"/>
                  <a:pt x="234" y="97"/>
                </a:cubicBezTo>
                <a:cubicBezTo>
                  <a:pt x="242" y="120"/>
                  <a:pt x="205" y="134"/>
                  <a:pt x="194" y="151"/>
                </a:cubicBezTo>
                <a:cubicBezTo>
                  <a:pt x="197" y="168"/>
                  <a:pt x="207" y="174"/>
                  <a:pt x="224" y="177"/>
                </a:cubicBezTo>
                <a:cubicBezTo>
                  <a:pt x="258" y="196"/>
                  <a:pt x="291" y="210"/>
                  <a:pt x="330" y="213"/>
                </a:cubicBezTo>
                <a:cubicBezTo>
                  <a:pt x="353" y="205"/>
                  <a:pt x="338" y="190"/>
                  <a:pt x="326" y="177"/>
                </a:cubicBezTo>
                <a:cubicBezTo>
                  <a:pt x="310" y="160"/>
                  <a:pt x="288" y="137"/>
                  <a:pt x="264" y="131"/>
                </a:cubicBezTo>
                <a:cubicBezTo>
                  <a:pt x="220" y="121"/>
                  <a:pt x="252" y="131"/>
                  <a:pt x="234" y="125"/>
                </a:cubicBezTo>
                <a:cubicBezTo>
                  <a:pt x="221" y="145"/>
                  <a:pt x="230" y="157"/>
                  <a:pt x="242" y="175"/>
                </a:cubicBezTo>
                <a:cubicBezTo>
                  <a:pt x="234" y="188"/>
                  <a:pt x="217" y="192"/>
                  <a:pt x="208" y="205"/>
                </a:cubicBezTo>
                <a:cubicBezTo>
                  <a:pt x="220" y="221"/>
                  <a:pt x="238" y="240"/>
                  <a:pt x="244" y="259"/>
                </a:cubicBezTo>
                <a:cubicBezTo>
                  <a:pt x="240" y="277"/>
                  <a:pt x="236" y="273"/>
                  <a:pt x="218" y="271"/>
                </a:cubicBezTo>
                <a:cubicBezTo>
                  <a:pt x="205" y="266"/>
                  <a:pt x="194" y="256"/>
                  <a:pt x="186" y="245"/>
                </a:cubicBezTo>
                <a:cubicBezTo>
                  <a:pt x="182" y="232"/>
                  <a:pt x="233" y="244"/>
                  <a:pt x="244" y="245"/>
                </a:cubicBezTo>
                <a:cubicBezTo>
                  <a:pt x="267" y="251"/>
                  <a:pt x="308" y="266"/>
                  <a:pt x="322" y="239"/>
                </a:cubicBezTo>
                <a:cubicBezTo>
                  <a:pt x="319" y="219"/>
                  <a:pt x="320" y="201"/>
                  <a:pt x="302" y="189"/>
                </a:cubicBezTo>
                <a:cubicBezTo>
                  <a:pt x="294" y="177"/>
                  <a:pt x="278" y="168"/>
                  <a:pt x="264" y="163"/>
                </a:cubicBezTo>
                <a:cubicBezTo>
                  <a:pt x="276" y="157"/>
                  <a:pt x="287" y="154"/>
                  <a:pt x="300" y="151"/>
                </a:cubicBezTo>
                <a:cubicBezTo>
                  <a:pt x="309" y="147"/>
                  <a:pt x="316" y="145"/>
                  <a:pt x="322" y="137"/>
                </a:cubicBezTo>
                <a:cubicBezTo>
                  <a:pt x="314" y="107"/>
                  <a:pt x="290" y="96"/>
                  <a:pt x="262" y="87"/>
                </a:cubicBezTo>
                <a:cubicBezTo>
                  <a:pt x="258" y="88"/>
                  <a:pt x="252" y="86"/>
                  <a:pt x="250" y="89"/>
                </a:cubicBezTo>
                <a:cubicBezTo>
                  <a:pt x="239" y="104"/>
                  <a:pt x="266" y="103"/>
                  <a:pt x="266" y="111"/>
                </a:cubicBezTo>
                <a:cubicBezTo>
                  <a:pt x="266" y="114"/>
                  <a:pt x="261" y="110"/>
                  <a:pt x="258" y="109"/>
                </a:cubicBezTo>
                <a:cubicBezTo>
                  <a:pt x="246" y="105"/>
                  <a:pt x="243" y="103"/>
                  <a:pt x="230" y="101"/>
                </a:cubicBezTo>
                <a:cubicBezTo>
                  <a:pt x="208" y="97"/>
                  <a:pt x="186" y="96"/>
                  <a:pt x="164" y="93"/>
                </a:cubicBezTo>
                <a:cubicBezTo>
                  <a:pt x="146" y="97"/>
                  <a:pt x="156" y="105"/>
                  <a:pt x="164" y="115"/>
                </a:cubicBezTo>
                <a:cubicBezTo>
                  <a:pt x="178" y="133"/>
                  <a:pt x="195" y="150"/>
                  <a:pt x="208" y="169"/>
                </a:cubicBezTo>
                <a:cubicBezTo>
                  <a:pt x="191" y="171"/>
                  <a:pt x="162" y="159"/>
                  <a:pt x="162" y="181"/>
                </a:cubicBezTo>
                <a:cubicBezTo>
                  <a:pt x="162" y="205"/>
                  <a:pt x="192" y="226"/>
                  <a:pt x="210" y="239"/>
                </a:cubicBezTo>
                <a:cubicBezTo>
                  <a:pt x="217" y="244"/>
                  <a:pt x="230" y="255"/>
                  <a:pt x="230" y="255"/>
                </a:cubicBezTo>
                <a:cubicBezTo>
                  <a:pt x="185" y="266"/>
                  <a:pt x="146" y="250"/>
                  <a:pt x="112" y="223"/>
                </a:cubicBezTo>
                <a:cubicBezTo>
                  <a:pt x="105" y="234"/>
                  <a:pt x="112" y="246"/>
                  <a:pt x="116" y="257"/>
                </a:cubicBezTo>
                <a:cubicBezTo>
                  <a:pt x="112" y="272"/>
                  <a:pt x="116" y="267"/>
                  <a:pt x="92" y="257"/>
                </a:cubicBezTo>
                <a:cubicBezTo>
                  <a:pt x="70" y="247"/>
                  <a:pt x="49" y="235"/>
                  <a:pt x="26" y="229"/>
                </a:cubicBezTo>
                <a:cubicBezTo>
                  <a:pt x="15" y="221"/>
                  <a:pt x="7" y="217"/>
                  <a:pt x="4" y="203"/>
                </a:cubicBezTo>
                <a:cubicBezTo>
                  <a:pt x="11" y="163"/>
                  <a:pt x="79" y="165"/>
                  <a:pt x="108" y="163"/>
                </a:cubicBezTo>
                <a:cubicBezTo>
                  <a:pt x="105" y="147"/>
                  <a:pt x="90" y="124"/>
                  <a:pt x="76" y="115"/>
                </a:cubicBezTo>
                <a:cubicBezTo>
                  <a:pt x="67" y="98"/>
                  <a:pt x="94" y="102"/>
                  <a:pt x="106" y="101"/>
                </a:cubicBezTo>
                <a:cubicBezTo>
                  <a:pt x="111" y="86"/>
                  <a:pt x="86" y="79"/>
                  <a:pt x="74" y="75"/>
                </a:cubicBezTo>
                <a:cubicBezTo>
                  <a:pt x="68" y="73"/>
                  <a:pt x="62" y="71"/>
                  <a:pt x="56" y="69"/>
                </a:cubicBezTo>
                <a:cubicBezTo>
                  <a:pt x="54" y="68"/>
                  <a:pt x="50" y="67"/>
                  <a:pt x="50" y="67"/>
                </a:cubicBezTo>
                <a:cubicBezTo>
                  <a:pt x="42" y="88"/>
                  <a:pt x="59" y="92"/>
                  <a:pt x="72" y="105"/>
                </a:cubicBezTo>
                <a:cubicBezTo>
                  <a:pt x="62" y="107"/>
                  <a:pt x="57" y="110"/>
                  <a:pt x="48" y="115"/>
                </a:cubicBezTo>
                <a:cubicBezTo>
                  <a:pt x="55" y="142"/>
                  <a:pt x="74" y="143"/>
                  <a:pt x="92" y="161"/>
                </a:cubicBezTo>
                <a:cubicBezTo>
                  <a:pt x="81" y="168"/>
                  <a:pt x="67" y="167"/>
                  <a:pt x="56" y="175"/>
                </a:cubicBezTo>
                <a:cubicBezTo>
                  <a:pt x="48" y="199"/>
                  <a:pt x="100" y="220"/>
                  <a:pt x="120" y="227"/>
                </a:cubicBezTo>
                <a:cubicBezTo>
                  <a:pt x="111" y="236"/>
                  <a:pt x="104" y="247"/>
                  <a:pt x="120" y="251"/>
                </a:cubicBezTo>
                <a:cubicBezTo>
                  <a:pt x="154" y="243"/>
                  <a:pt x="150" y="241"/>
                  <a:pt x="174" y="227"/>
                </a:cubicBezTo>
                <a:cubicBezTo>
                  <a:pt x="199" y="193"/>
                  <a:pt x="136" y="154"/>
                  <a:pt x="126" y="123"/>
                </a:cubicBezTo>
                <a:cubicBezTo>
                  <a:pt x="129" y="115"/>
                  <a:pt x="134" y="110"/>
                  <a:pt x="136" y="101"/>
                </a:cubicBezTo>
                <a:cubicBezTo>
                  <a:pt x="133" y="78"/>
                  <a:pt x="119" y="70"/>
                  <a:pt x="104" y="55"/>
                </a:cubicBezTo>
                <a:cubicBezTo>
                  <a:pt x="121" y="42"/>
                  <a:pt x="151" y="42"/>
                  <a:pt x="172" y="39"/>
                </a:cubicBezTo>
                <a:cubicBezTo>
                  <a:pt x="182" y="40"/>
                  <a:pt x="221" y="40"/>
                  <a:pt x="238" y="47"/>
                </a:cubicBezTo>
                <a:cubicBezTo>
                  <a:pt x="273" y="61"/>
                  <a:pt x="307" y="84"/>
                  <a:pt x="344" y="93"/>
                </a:cubicBezTo>
                <a:cubicBezTo>
                  <a:pt x="334" y="95"/>
                  <a:pt x="324" y="95"/>
                  <a:pt x="316" y="101"/>
                </a:cubicBezTo>
                <a:cubicBezTo>
                  <a:pt x="310" y="105"/>
                  <a:pt x="300" y="113"/>
                  <a:pt x="300" y="113"/>
                </a:cubicBezTo>
                <a:cubicBezTo>
                  <a:pt x="307" y="128"/>
                  <a:pt x="310" y="131"/>
                  <a:pt x="326" y="135"/>
                </a:cubicBezTo>
                <a:cubicBezTo>
                  <a:pt x="329" y="137"/>
                  <a:pt x="337" y="139"/>
                  <a:pt x="334" y="141"/>
                </a:cubicBezTo>
                <a:cubicBezTo>
                  <a:pt x="325" y="147"/>
                  <a:pt x="271" y="153"/>
                  <a:pt x="260" y="155"/>
                </a:cubicBezTo>
                <a:cubicBezTo>
                  <a:pt x="252" y="160"/>
                  <a:pt x="246" y="163"/>
                  <a:pt x="256" y="169"/>
                </a:cubicBezTo>
                <a:cubicBezTo>
                  <a:pt x="277" y="200"/>
                  <a:pt x="329" y="204"/>
                  <a:pt x="358" y="223"/>
                </a:cubicBezTo>
                <a:cubicBezTo>
                  <a:pt x="361" y="233"/>
                  <a:pt x="354" y="234"/>
                  <a:pt x="346" y="237"/>
                </a:cubicBezTo>
                <a:cubicBezTo>
                  <a:pt x="332" y="251"/>
                  <a:pt x="318" y="254"/>
                  <a:pt x="302" y="265"/>
                </a:cubicBezTo>
                <a:cubicBezTo>
                  <a:pt x="316" y="273"/>
                  <a:pt x="321" y="274"/>
                  <a:pt x="338" y="277"/>
                </a:cubicBezTo>
                <a:cubicBezTo>
                  <a:pt x="366" y="275"/>
                  <a:pt x="386" y="277"/>
                  <a:pt x="410" y="265"/>
                </a:cubicBezTo>
                <a:cubicBezTo>
                  <a:pt x="416" y="255"/>
                  <a:pt x="419" y="236"/>
                  <a:pt x="410" y="227"/>
                </a:cubicBezTo>
                <a:cubicBezTo>
                  <a:pt x="407" y="224"/>
                  <a:pt x="398" y="219"/>
                  <a:pt x="398" y="219"/>
                </a:cubicBezTo>
                <a:cubicBezTo>
                  <a:pt x="412" y="212"/>
                  <a:pt x="408" y="211"/>
                  <a:pt x="418" y="201"/>
                </a:cubicBezTo>
                <a:cubicBezTo>
                  <a:pt x="413" y="165"/>
                  <a:pt x="361" y="156"/>
                  <a:pt x="330" y="153"/>
                </a:cubicBezTo>
                <a:cubicBezTo>
                  <a:pt x="341" y="151"/>
                  <a:pt x="360" y="141"/>
                  <a:pt x="360" y="141"/>
                </a:cubicBezTo>
                <a:cubicBezTo>
                  <a:pt x="368" y="129"/>
                  <a:pt x="353" y="127"/>
                  <a:pt x="344" y="121"/>
                </a:cubicBezTo>
                <a:cubicBezTo>
                  <a:pt x="352" y="110"/>
                  <a:pt x="363" y="109"/>
                  <a:pt x="372" y="97"/>
                </a:cubicBezTo>
                <a:cubicBezTo>
                  <a:pt x="364" y="77"/>
                  <a:pt x="345" y="66"/>
                  <a:pt x="328" y="55"/>
                </a:cubicBezTo>
                <a:cubicBezTo>
                  <a:pt x="322" y="51"/>
                  <a:pt x="308" y="49"/>
                  <a:pt x="308" y="49"/>
                </a:cubicBezTo>
                <a:cubicBezTo>
                  <a:pt x="312" y="48"/>
                  <a:pt x="321" y="47"/>
                  <a:pt x="322" y="41"/>
                </a:cubicBezTo>
                <a:cubicBezTo>
                  <a:pt x="327" y="17"/>
                  <a:pt x="280" y="7"/>
                  <a:pt x="266" y="1"/>
                </a:cubicBezTo>
                <a:cubicBezTo>
                  <a:pt x="253" y="2"/>
                  <a:pt x="240" y="0"/>
                  <a:pt x="228" y="3"/>
                </a:cubicBezTo>
                <a:cubicBezTo>
                  <a:pt x="212" y="7"/>
                  <a:pt x="228" y="37"/>
                  <a:pt x="234" y="53"/>
                </a:cubicBezTo>
                <a:cubicBezTo>
                  <a:pt x="242" y="73"/>
                  <a:pt x="273" y="88"/>
                  <a:pt x="290" y="99"/>
                </a:cubicBezTo>
                <a:cubicBezTo>
                  <a:pt x="250" y="112"/>
                  <a:pt x="204" y="111"/>
                  <a:pt x="164" y="95"/>
                </a:cubicBezTo>
                <a:cubicBezTo>
                  <a:pt x="161" y="73"/>
                  <a:pt x="164" y="59"/>
                  <a:pt x="184" y="49"/>
                </a:cubicBezTo>
                <a:cubicBezTo>
                  <a:pt x="230" y="53"/>
                  <a:pt x="251" y="47"/>
                  <a:pt x="262" y="91"/>
                </a:cubicBezTo>
                <a:cubicBezTo>
                  <a:pt x="259" y="117"/>
                  <a:pt x="260" y="110"/>
                  <a:pt x="240" y="117"/>
                </a:cubicBezTo>
                <a:cubicBezTo>
                  <a:pt x="175" y="113"/>
                  <a:pt x="171" y="113"/>
                  <a:pt x="122" y="95"/>
                </a:cubicBezTo>
                <a:cubicBezTo>
                  <a:pt x="115" y="88"/>
                  <a:pt x="106" y="71"/>
                  <a:pt x="106" y="71"/>
                </a:cubicBezTo>
                <a:cubicBezTo>
                  <a:pt x="109" y="36"/>
                  <a:pt x="120" y="27"/>
                  <a:pt x="154" y="23"/>
                </a:cubicBezTo>
                <a:cubicBezTo>
                  <a:pt x="169" y="24"/>
                  <a:pt x="185" y="23"/>
                  <a:pt x="200" y="25"/>
                </a:cubicBezTo>
                <a:cubicBezTo>
                  <a:pt x="203" y="25"/>
                  <a:pt x="193" y="26"/>
                  <a:pt x="190" y="27"/>
                </a:cubicBezTo>
                <a:cubicBezTo>
                  <a:pt x="185" y="28"/>
                  <a:pt x="181" y="30"/>
                  <a:pt x="176" y="31"/>
                </a:cubicBezTo>
                <a:cubicBezTo>
                  <a:pt x="154" y="36"/>
                  <a:pt x="131" y="38"/>
                  <a:pt x="108" y="43"/>
                </a:cubicBezTo>
                <a:cubicBezTo>
                  <a:pt x="97" y="50"/>
                  <a:pt x="91" y="59"/>
                  <a:pt x="84" y="69"/>
                </a:cubicBezTo>
                <a:cubicBezTo>
                  <a:pt x="82" y="75"/>
                  <a:pt x="76" y="80"/>
                  <a:pt x="76" y="87"/>
                </a:cubicBezTo>
                <a:cubicBezTo>
                  <a:pt x="74" y="126"/>
                  <a:pt x="109" y="158"/>
                  <a:pt x="144" y="167"/>
                </a:cubicBezTo>
                <a:cubicBezTo>
                  <a:pt x="171" y="163"/>
                  <a:pt x="167" y="138"/>
                  <a:pt x="148" y="125"/>
                </a:cubicBezTo>
                <a:cubicBezTo>
                  <a:pt x="125" y="109"/>
                  <a:pt x="97" y="105"/>
                  <a:pt x="70" y="101"/>
                </a:cubicBezTo>
                <a:cubicBezTo>
                  <a:pt x="46" y="103"/>
                  <a:pt x="43" y="99"/>
                  <a:pt x="34" y="117"/>
                </a:cubicBezTo>
                <a:cubicBezTo>
                  <a:pt x="43" y="149"/>
                  <a:pt x="58" y="177"/>
                  <a:pt x="84" y="199"/>
                </a:cubicBezTo>
                <a:cubicBezTo>
                  <a:pt x="89" y="203"/>
                  <a:pt x="127" y="226"/>
                  <a:pt x="112" y="221"/>
                </a:cubicBezTo>
                <a:cubicBezTo>
                  <a:pt x="104" y="206"/>
                  <a:pt x="93" y="199"/>
                  <a:pt x="80" y="189"/>
                </a:cubicBezTo>
                <a:cubicBezTo>
                  <a:pt x="72" y="183"/>
                  <a:pt x="52" y="177"/>
                  <a:pt x="52" y="177"/>
                </a:cubicBezTo>
                <a:cubicBezTo>
                  <a:pt x="42" y="178"/>
                  <a:pt x="27" y="172"/>
                  <a:pt x="22" y="181"/>
                </a:cubicBezTo>
                <a:cubicBezTo>
                  <a:pt x="12" y="199"/>
                  <a:pt x="39" y="226"/>
                  <a:pt x="50" y="237"/>
                </a:cubicBezTo>
                <a:cubicBezTo>
                  <a:pt x="84" y="271"/>
                  <a:pt x="149" y="294"/>
                  <a:pt x="196" y="303"/>
                </a:cubicBezTo>
                <a:cubicBezTo>
                  <a:pt x="234" y="294"/>
                  <a:pt x="258" y="280"/>
                  <a:pt x="278" y="247"/>
                </a:cubicBezTo>
                <a:cubicBezTo>
                  <a:pt x="281" y="236"/>
                  <a:pt x="286" y="228"/>
                  <a:pt x="290" y="217"/>
                </a:cubicBezTo>
                <a:cubicBezTo>
                  <a:pt x="300" y="224"/>
                  <a:pt x="305" y="233"/>
                  <a:pt x="312" y="243"/>
                </a:cubicBezTo>
                <a:cubicBezTo>
                  <a:pt x="297" y="253"/>
                  <a:pt x="279" y="247"/>
                  <a:pt x="262" y="251"/>
                </a:cubicBezTo>
                <a:cubicBezTo>
                  <a:pt x="232" y="249"/>
                  <a:pt x="204" y="243"/>
                  <a:pt x="174" y="239"/>
                </a:cubicBezTo>
                <a:cubicBezTo>
                  <a:pt x="151" y="231"/>
                  <a:pt x="165" y="270"/>
                  <a:pt x="176" y="279"/>
                </a:cubicBezTo>
                <a:cubicBezTo>
                  <a:pt x="198" y="296"/>
                  <a:pt x="224" y="298"/>
                  <a:pt x="250" y="303"/>
                </a:cubicBezTo>
                <a:cubicBezTo>
                  <a:pt x="297" y="297"/>
                  <a:pt x="308" y="278"/>
                  <a:pt x="346" y="253"/>
                </a:cubicBezTo>
                <a:cubicBezTo>
                  <a:pt x="356" y="246"/>
                  <a:pt x="376" y="231"/>
                  <a:pt x="376" y="231"/>
                </a:cubicBezTo>
                <a:cubicBezTo>
                  <a:pt x="349" y="198"/>
                  <a:pt x="322" y="174"/>
                  <a:pt x="278" y="165"/>
                </a:cubicBezTo>
                <a:cubicBezTo>
                  <a:pt x="270" y="166"/>
                  <a:pt x="262" y="166"/>
                  <a:pt x="254" y="169"/>
                </a:cubicBezTo>
                <a:cubicBezTo>
                  <a:pt x="242" y="174"/>
                  <a:pt x="258" y="202"/>
                  <a:pt x="264" y="207"/>
                </a:cubicBezTo>
                <a:cubicBezTo>
                  <a:pt x="288" y="228"/>
                  <a:pt x="323" y="240"/>
                  <a:pt x="354" y="245"/>
                </a:cubicBezTo>
                <a:cubicBezTo>
                  <a:pt x="380" y="239"/>
                  <a:pt x="379" y="233"/>
                  <a:pt x="384" y="209"/>
                </a:cubicBezTo>
                <a:cubicBezTo>
                  <a:pt x="379" y="164"/>
                  <a:pt x="334" y="157"/>
                  <a:pt x="296" y="151"/>
                </a:cubicBezTo>
                <a:cubicBezTo>
                  <a:pt x="284" y="159"/>
                  <a:pt x="294" y="169"/>
                  <a:pt x="300" y="179"/>
                </a:cubicBezTo>
                <a:cubicBezTo>
                  <a:pt x="307" y="204"/>
                  <a:pt x="337" y="244"/>
                  <a:pt x="356" y="263"/>
                </a:cubicBezTo>
                <a:cubicBezTo>
                  <a:pt x="357" y="266"/>
                  <a:pt x="355" y="276"/>
                  <a:pt x="352" y="273"/>
                </a:cubicBezTo>
                <a:cubicBezTo>
                  <a:pt x="350" y="271"/>
                  <a:pt x="354" y="269"/>
                  <a:pt x="356" y="267"/>
                </a:cubicBezTo>
                <a:cubicBezTo>
                  <a:pt x="376" y="245"/>
                  <a:pt x="370" y="250"/>
                  <a:pt x="390" y="239"/>
                </a:cubicBezTo>
                <a:cubicBezTo>
                  <a:pt x="397" y="230"/>
                  <a:pt x="407" y="223"/>
                  <a:pt x="410" y="213"/>
                </a:cubicBezTo>
                <a:cubicBezTo>
                  <a:pt x="409" y="202"/>
                  <a:pt x="410" y="190"/>
                  <a:pt x="408" y="179"/>
                </a:cubicBezTo>
                <a:cubicBezTo>
                  <a:pt x="406" y="168"/>
                  <a:pt x="395" y="160"/>
                  <a:pt x="392" y="149"/>
                </a:cubicBezTo>
                <a:cubicBezTo>
                  <a:pt x="386" y="127"/>
                  <a:pt x="379" y="109"/>
                  <a:pt x="358" y="99"/>
                </a:cubicBezTo>
                <a:cubicBezTo>
                  <a:pt x="352" y="90"/>
                  <a:pt x="357" y="94"/>
                  <a:pt x="346" y="91"/>
                </a:cubicBezTo>
                <a:cubicBezTo>
                  <a:pt x="342" y="90"/>
                  <a:pt x="334" y="87"/>
                  <a:pt x="334" y="87"/>
                </a:cubicBezTo>
                <a:cubicBezTo>
                  <a:pt x="328" y="78"/>
                  <a:pt x="328" y="69"/>
                  <a:pt x="324" y="59"/>
                </a:cubicBezTo>
                <a:cubicBezTo>
                  <a:pt x="312" y="32"/>
                  <a:pt x="288" y="21"/>
                  <a:pt x="260" y="15"/>
                </a:cubicBezTo>
                <a:cubicBezTo>
                  <a:pt x="238" y="17"/>
                  <a:pt x="236" y="10"/>
                  <a:pt x="228" y="25"/>
                </a:cubicBezTo>
                <a:cubicBezTo>
                  <a:pt x="224" y="33"/>
                  <a:pt x="224" y="42"/>
                  <a:pt x="222" y="51"/>
                </a:cubicBezTo>
                <a:cubicBezTo>
                  <a:pt x="221" y="54"/>
                  <a:pt x="220" y="61"/>
                  <a:pt x="220" y="61"/>
                </a:cubicBezTo>
                <a:cubicBezTo>
                  <a:pt x="185" y="54"/>
                  <a:pt x="156" y="43"/>
                  <a:pt x="126" y="23"/>
                </a:cubicBezTo>
                <a:cubicBezTo>
                  <a:pt x="124" y="18"/>
                  <a:pt x="118" y="14"/>
                  <a:pt x="120" y="9"/>
                </a:cubicBezTo>
                <a:cubicBezTo>
                  <a:pt x="122" y="3"/>
                  <a:pt x="138" y="1"/>
                  <a:pt x="138" y="1"/>
                </a:cubicBezTo>
                <a:cubicBezTo>
                  <a:pt x="172" y="6"/>
                  <a:pt x="205" y="29"/>
                  <a:pt x="238" y="39"/>
                </a:cubicBezTo>
                <a:cubicBezTo>
                  <a:pt x="257" y="45"/>
                  <a:pt x="276" y="46"/>
                  <a:pt x="294" y="53"/>
                </a:cubicBezTo>
                <a:cubicBezTo>
                  <a:pt x="313" y="52"/>
                  <a:pt x="327" y="51"/>
                  <a:pt x="344" y="47"/>
                </a:cubicBezTo>
                <a:cubicBezTo>
                  <a:pt x="367" y="50"/>
                  <a:pt x="386" y="63"/>
                  <a:pt x="404" y="77"/>
                </a:cubicBezTo>
                <a:cubicBezTo>
                  <a:pt x="406" y="82"/>
                  <a:pt x="411" y="87"/>
                  <a:pt x="410" y="93"/>
                </a:cubicBezTo>
                <a:cubicBezTo>
                  <a:pt x="408" y="111"/>
                  <a:pt x="375" y="122"/>
                  <a:pt x="360" y="125"/>
                </a:cubicBezTo>
                <a:cubicBezTo>
                  <a:pt x="356" y="127"/>
                  <a:pt x="349" y="127"/>
                  <a:pt x="348" y="131"/>
                </a:cubicBezTo>
                <a:cubicBezTo>
                  <a:pt x="344" y="163"/>
                  <a:pt x="409" y="160"/>
                  <a:pt x="422" y="161"/>
                </a:cubicBezTo>
                <a:cubicBezTo>
                  <a:pt x="420" y="208"/>
                  <a:pt x="424" y="216"/>
                  <a:pt x="390" y="239"/>
                </a:cubicBezTo>
                <a:cubicBezTo>
                  <a:pt x="380" y="254"/>
                  <a:pt x="395" y="276"/>
                  <a:pt x="404" y="289"/>
                </a:cubicBezTo>
                <a:cubicBezTo>
                  <a:pt x="394" y="296"/>
                  <a:pt x="377" y="306"/>
                  <a:pt x="366" y="309"/>
                </a:cubicBezTo>
                <a:cubicBezTo>
                  <a:pt x="361" y="310"/>
                  <a:pt x="350" y="313"/>
                  <a:pt x="350" y="313"/>
                </a:cubicBezTo>
                <a:cubicBezTo>
                  <a:pt x="327" y="311"/>
                  <a:pt x="323" y="309"/>
                  <a:pt x="304" y="303"/>
                </a:cubicBezTo>
                <a:cubicBezTo>
                  <a:pt x="297" y="296"/>
                  <a:pt x="290" y="290"/>
                  <a:pt x="282" y="285"/>
                </a:cubicBezTo>
                <a:cubicBezTo>
                  <a:pt x="279" y="267"/>
                  <a:pt x="278" y="239"/>
                  <a:pt x="260" y="233"/>
                </a:cubicBezTo>
                <a:cubicBezTo>
                  <a:pt x="243" y="234"/>
                  <a:pt x="240" y="231"/>
                  <a:pt x="230" y="239"/>
                </a:cubicBezTo>
                <a:cubicBezTo>
                  <a:pt x="219" y="248"/>
                  <a:pt x="214" y="272"/>
                  <a:pt x="200" y="277"/>
                </a:cubicBezTo>
                <a:cubicBezTo>
                  <a:pt x="183" y="275"/>
                  <a:pt x="165" y="272"/>
                  <a:pt x="148" y="269"/>
                </a:cubicBezTo>
                <a:cubicBezTo>
                  <a:pt x="137" y="252"/>
                  <a:pt x="128" y="277"/>
                  <a:pt x="120" y="285"/>
                </a:cubicBezTo>
                <a:cubicBezTo>
                  <a:pt x="118" y="295"/>
                  <a:pt x="120" y="302"/>
                  <a:pt x="110" y="305"/>
                </a:cubicBezTo>
                <a:cubicBezTo>
                  <a:pt x="86" y="290"/>
                  <a:pt x="53" y="288"/>
                  <a:pt x="36" y="263"/>
                </a:cubicBezTo>
                <a:cubicBezTo>
                  <a:pt x="41" y="243"/>
                  <a:pt x="64" y="248"/>
                  <a:pt x="82" y="247"/>
                </a:cubicBezTo>
                <a:cubicBezTo>
                  <a:pt x="80" y="219"/>
                  <a:pt x="77" y="206"/>
                  <a:pt x="60" y="185"/>
                </a:cubicBezTo>
                <a:cubicBezTo>
                  <a:pt x="56" y="180"/>
                  <a:pt x="51" y="175"/>
                  <a:pt x="46" y="171"/>
                </a:cubicBezTo>
                <a:cubicBezTo>
                  <a:pt x="42" y="168"/>
                  <a:pt x="34" y="163"/>
                  <a:pt x="34" y="163"/>
                </a:cubicBezTo>
                <a:cubicBezTo>
                  <a:pt x="28" y="146"/>
                  <a:pt x="19" y="137"/>
                  <a:pt x="8" y="123"/>
                </a:cubicBezTo>
                <a:cubicBezTo>
                  <a:pt x="7" y="118"/>
                  <a:pt x="0" y="116"/>
                  <a:pt x="0" y="111"/>
                </a:cubicBezTo>
                <a:cubicBezTo>
                  <a:pt x="0" y="109"/>
                  <a:pt x="11" y="105"/>
                  <a:pt x="12" y="105"/>
                </a:cubicBezTo>
                <a:cubicBezTo>
                  <a:pt x="31" y="104"/>
                  <a:pt x="51" y="104"/>
                  <a:pt x="70" y="103"/>
                </a:cubicBezTo>
                <a:cubicBezTo>
                  <a:pt x="68" y="70"/>
                  <a:pt x="65" y="82"/>
                  <a:pt x="60" y="61"/>
                </a:cubicBezTo>
                <a:cubicBezTo>
                  <a:pt x="63" y="51"/>
                  <a:pt x="70" y="53"/>
                  <a:pt x="80" y="51"/>
                </a:cubicBezTo>
                <a:cubicBezTo>
                  <a:pt x="114" y="54"/>
                  <a:pt x="102" y="54"/>
                  <a:pt x="122" y="41"/>
                </a:cubicBezTo>
                <a:cubicBezTo>
                  <a:pt x="130" y="29"/>
                  <a:pt x="143" y="24"/>
                  <a:pt x="156" y="21"/>
                </a:cubicBezTo>
                <a:cubicBezTo>
                  <a:pt x="173" y="23"/>
                  <a:pt x="176" y="24"/>
                  <a:pt x="186" y="37"/>
                </a:cubicBezTo>
                <a:cubicBezTo>
                  <a:pt x="191" y="68"/>
                  <a:pt x="205" y="74"/>
                  <a:pt x="234" y="77"/>
                </a:cubicBezTo>
                <a:cubicBezTo>
                  <a:pt x="254" y="75"/>
                  <a:pt x="278" y="77"/>
                  <a:pt x="296" y="65"/>
                </a:cubicBezTo>
                <a:cubicBezTo>
                  <a:pt x="311" y="70"/>
                  <a:pt x="342" y="117"/>
                  <a:pt x="352" y="133"/>
                </a:cubicBezTo>
                <a:cubicBezTo>
                  <a:pt x="330" y="137"/>
                  <a:pt x="308" y="139"/>
                  <a:pt x="286" y="143"/>
                </a:cubicBezTo>
                <a:cubicBezTo>
                  <a:pt x="278" y="145"/>
                  <a:pt x="262" y="147"/>
                  <a:pt x="262" y="147"/>
                </a:cubicBezTo>
                <a:cubicBezTo>
                  <a:pt x="249" y="152"/>
                  <a:pt x="243" y="158"/>
                  <a:pt x="232" y="165"/>
                </a:cubicBezTo>
                <a:cubicBezTo>
                  <a:pt x="210" y="209"/>
                  <a:pt x="254" y="209"/>
                  <a:pt x="286" y="215"/>
                </a:cubicBezTo>
                <a:cubicBezTo>
                  <a:pt x="301" y="254"/>
                  <a:pt x="255" y="260"/>
                  <a:pt x="230" y="261"/>
                </a:cubicBezTo>
                <a:cubicBezTo>
                  <a:pt x="227" y="270"/>
                  <a:pt x="219" y="301"/>
                  <a:pt x="234" y="301"/>
                </a:cubicBezTo>
              </a:path>
            </a:pathLst>
          </a:custGeom>
          <a:noFill/>
          <a:ln w="3175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0.08437 -0.31806 " pathEditMode="relative" ptsTypes="AA">
                                      <p:cBhvr>
                                        <p:cTn id="60" dur="2000" fill="hold"/>
                                        <p:tgtEl>
                                          <p:spTgt spid="215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07326 -0.33889 " pathEditMode="relative" ptsTypes="AA">
                                      <p:cBhvr>
                                        <p:cTn id="67" dur="2000" fill="hold"/>
                                        <p:tgtEl>
                                          <p:spTgt spid="215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1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1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1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1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7" dur="3000"/>
                                        <p:tgtEl>
                                          <p:spTgt spid="21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3000"/>
                                        <p:tgtEl>
                                          <p:spTgt spid="216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0"/>
                                        <p:tgtEl>
                                          <p:spTgt spid="2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71" grpId="0" animBg="1"/>
      <p:bldP spid="21571" grpId="1" animBg="1"/>
      <p:bldP spid="21572" grpId="0" animBg="1"/>
      <p:bldP spid="21572" grpId="1" animBg="1"/>
      <p:bldP spid="21598" grpId="2" animBg="1"/>
      <p:bldP spid="21598" grpId="3" animBg="1"/>
      <p:bldP spid="21600" grpId="0" animBg="1"/>
      <p:bldP spid="21600" grpId="1" animBg="1"/>
      <p:bldP spid="21602" grpId="0" animBg="1"/>
      <p:bldP spid="21603" grpId="0" animBg="1"/>
      <p:bldP spid="21603" grpId="1" animBg="1"/>
      <p:bldP spid="21604" grpId="0" animBg="1"/>
      <p:bldP spid="2160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Імунологічний моніторинг реципієнта після трансплантації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610" name="Rectangle 82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uk-UA" sz="2500" dirty="0"/>
              <a:t>Тонкоголкова аспіраційна біопсія трансплантату з визначення клітинного складу інфільтрату</a:t>
            </a:r>
          </a:p>
          <a:p>
            <a:pPr>
              <a:spcBef>
                <a:spcPct val="50000"/>
              </a:spcBef>
            </a:pPr>
            <a:r>
              <a:rPr lang="uk-UA" sz="2500" dirty="0"/>
              <a:t>Рівень ІРІ (нормальним вважають 1,0-1,3):</a:t>
            </a:r>
          </a:p>
          <a:p>
            <a:pPr lvl="1">
              <a:spcBef>
                <a:spcPct val="50000"/>
              </a:spcBef>
            </a:pPr>
            <a:r>
              <a:rPr lang="uk-UA" sz="2100" dirty="0"/>
              <a:t>Підвищення ІРІ – загроза кризу відторгнення</a:t>
            </a:r>
          </a:p>
          <a:p>
            <a:pPr lvl="1">
              <a:spcBef>
                <a:spcPct val="50000"/>
              </a:spcBef>
            </a:pPr>
            <a:r>
              <a:rPr lang="uk-UA" sz="2100" dirty="0"/>
              <a:t>Зниження ІРІ – загроза інфекційного ускладнення</a:t>
            </a:r>
          </a:p>
          <a:p>
            <a:pPr>
              <a:spcBef>
                <a:spcPct val="50000"/>
              </a:spcBef>
            </a:pPr>
            <a:r>
              <a:rPr lang="uk-UA" sz="2500" dirty="0"/>
              <a:t>Рівень ІЛ-1, ІЛ-2 в крові</a:t>
            </a:r>
            <a:endParaRPr lang="ru-RU" sz="25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Імуносупресивна  терапія при алотрансплантації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0013" y="1827213"/>
            <a:ext cx="7526337" cy="44243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uk-UA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Азатіоприн</a:t>
            </a:r>
            <a:r>
              <a:rPr lang="uk-UA" dirty="0"/>
              <a:t> (імуран) – антиметаболіт білкового синтезу – 2-3 мг/добу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uk-UA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Кортикостероїди</a:t>
            </a:r>
            <a:r>
              <a:rPr lang="uk-UA" dirty="0"/>
              <a:t> (преднізолон, дексаметазон, метилпреднізолон) – 3-4 мг/кг, потім 0,5 мг/кг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uk-UA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Циклоспорин А</a:t>
            </a:r>
            <a:r>
              <a:rPr lang="uk-UA" dirty="0"/>
              <a:t> – інгібітор продукції ІЛ-2 – 5 мг/кг – концентрація в крові повинна бути 200-400 нг/мл (нефро і гепатотоксичний)</a:t>
            </a:r>
            <a:endParaRPr lang="ru-RU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Імуносупресивна  терапія при алотрансплантації</a:t>
            </a:r>
            <a:endParaRPr lang="ru-RU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Мікофенолату мофетил</a:t>
            </a:r>
            <a:r>
              <a:rPr lang="uk-UA" sz="2500" dirty="0"/>
              <a:t> – пригнічує проліферацію Т- і В-лімфоцитів, продукцію антитіл (гематотоксичний) – доза 2-3 г/добу</a:t>
            </a:r>
          </a:p>
          <a:p>
            <a:pPr>
              <a:spcBef>
                <a:spcPct val="50000"/>
              </a:spcBef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Муромонаб-</a:t>
            </a:r>
            <a:r>
              <a:rPr lang="en-US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CD3</a:t>
            </a:r>
            <a:r>
              <a:rPr lang="uk-UA" sz="2500" dirty="0"/>
              <a:t> – моноклональні антитіла до антигенрозпізнавального рецептора Т-лімфоцитів – не відбувається розпізнавання антигенів донора і не виникає імунна відповідь – 5 мг/добу, 10-14 днів</a:t>
            </a:r>
            <a:endParaRPr lang="ru-RU" sz="2500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6079" y="354563"/>
            <a:ext cx="6803603" cy="642192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Імунологія пухлин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24350" y="1758950"/>
            <a:ext cx="4600575" cy="4537075"/>
          </a:xfrm>
        </p:spPr>
        <p:txBody>
          <a:bodyPr/>
          <a:lstStyle/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7030A0"/>
                </a:solidFill>
              </a:rPr>
              <a:t>Теорії розвитку пухлин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chemeClr val="accent3">
                    <a:lumMod val="75000"/>
                  </a:schemeClr>
                </a:solidFill>
              </a:rPr>
              <a:t>Фактори, що беруть участь у розвитку пухлини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00B050"/>
                </a:solidFill>
              </a:rPr>
              <a:t>Імунні процеси при розвитку пухлин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C00000"/>
                </a:solidFill>
              </a:rPr>
              <a:t>Імунотерапія пухлин</a:t>
            </a:r>
            <a:endParaRPr lang="ru-RU" sz="2500" dirty="0">
              <a:solidFill>
                <a:srgbClr val="C00000"/>
              </a:solidFill>
            </a:endParaRPr>
          </a:p>
        </p:txBody>
      </p:sp>
      <p:pic>
        <p:nvPicPr>
          <p:cNvPr id="266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36625" y="1751013"/>
            <a:ext cx="3305175" cy="4076700"/>
          </a:xfrm>
          <a:noFill/>
          <a:ln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Розвиток пухлин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2365310"/>
          </a:xfrm>
        </p:spPr>
        <p:txBody>
          <a:bodyPr/>
          <a:lstStyle/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dirty="0">
                <a:solidFill>
                  <a:srgbClr val="00B050"/>
                </a:solidFill>
              </a:rPr>
              <a:t>Відбувається із залученням імунних механізмів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dirty="0">
                <a:solidFill>
                  <a:srgbClr val="00B050"/>
                </a:solidFill>
              </a:rPr>
              <a:t>Динаміка пухлинного росту визначається рівновагою між факторами імунного нагляду (антибластомними) і пробластомними факторами</a:t>
            </a:r>
          </a:p>
        </p:txBody>
      </p:sp>
      <p:sp>
        <p:nvSpPr>
          <p:cNvPr id="15362" name="AutoShape 2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64" name="AutoShape 4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66" name="AutoShape 6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68" name="AutoShape 8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70" name="AutoShape 10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72" name="AutoShape 12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74" name="AutoShape 14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76" name="AutoShape 16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78" name="AutoShape 18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80" name="AutoShape 20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82" name="AutoShape 22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84" name="AutoShape 24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386" name="AutoShape 26" descr="data:image/jpeg;base64,/9j/4AAQSkZJRgABAQAAAQABAAD/2wCEAAkGBxAQEBUQEBAQFRUQFRUXFRYXGBUWFxcWFhUWFhcVFhUYHSggGRomHRgWITIhJykrLi4uFx8zODMsOCgtLisBCgoKDg0OGhAQGjAlICYtLS0tMC0tLS0tLS0tLS0tLS0tLS0tLS0rLS0vLS0vLS0tLS0tKy0tLS0tLS0tLS0tLf/AABEIAMABBwMBIgACEQEDEQH/xAAbAAABBQEBAAAAAAAAAAAAAAACAAMEBQYBB//EAEMQAAEDAgMECAIHBwMDBQAAAAEAAhEDIQQSMQVBUWEGEyIycYGRoUKxFCNScoLB0QczYpKy4fBDc/EkY6JTVJOzwv/EABsBAQEAAwEBAQAAAAAAAAAAAAMCAAEEBQYH/8QAKBEBAQACAgEDAwMFAAAAAAAAAQACEQMhEgQxQSJRgWGRwQUTceHw/9oADAMBAAIRAxEAPwDyFJJILvuOSIJIgFQUrcAXYXQEQCsLS3AF0BdARAKgo3cAXQEQC6ArC0sOVdyo4XYWzGncGVKEcLsLfja3NwlCchS8BsnEYj9xQrVObGOcPMgQFia97Zt9qBlXIWjHQjaZv9DqDxdSb7OcEzX6IbRYJdg61vsgP/oJUeWP3k/t5/ZqHKuEJ6tScw5Xtc1w1DgQR5FAQt6omyEJCdIQkKUqGaIXIThCEhSlQwEIU4QhIUJVuBJEhU25JJJLVuSSSSyySSSSyySILiIKgtMgEQSARAKwoWQCIBIBEArClZAIgF0BEArChbgC6AiARAJDGlYYXYRALsKjGncOVaDox0PxWPOamAykDBrPnLbUNGrz4WG8haLoT0D6wNxeOBbS1p0tHVeBd9lnLU8hrtdqbXaxopsyta0QGtsABoABYBBnyfGP73Rw8Pl3lV2zOimzMEATTGIqDV9WHAHlT7o9CeamYzpMQIBDQNAIHtCzeP2iYuYk6KrdisxjV26b+i4+R+W970vAfBaZ3SKofiMcU7S2y0950zvj81mGUqpsWvvuIued+6FJw2IpUm5LF8n8M7hK5M+S9vh9Lu0WMfRxDctQMqt+zVAe0eDj2mHmCsdtzoKx0uwRLXi/0d7pkf8AZqnXwd67ldUMY4QZEEx4eKsMNiKdYZXdkjeLFrtJbu8lnH6hxeo/Vf0rj5Mez8nveM1KZaS1wLS0kEEEEEWIINweSAheo9J9gjG5hDRi6Y7DtBiGDRpP2o7p42PLzFzSCQQQQYINiCNQRuK9Ti5DkNl8h6r0ufp8/HL2+H7zRCEhOEISFaXOM2QhIThQkI0qGbIQpwhCVCVkCS6uKKpJJJLLJJJJLLIgEQSCIBIFDIBGAuAIwEgULIBGAkAiASBQsgEYCQCMBIEa3AEQC6AiASBStwNW/wD2f9EmOaMfjGzSB+ppn/VcPjcPsA6DeRw1pOhHR76biIqSKNEB9Y8p7LAeLiCPAFej7T2kHWYAGsGVjRZrWgQByACLkVfA/NWKHb+JbX2uXGf+P+FkdpbSGpMEzG8iZ0Cb2lj5MZs2s8Bu081ncVVdUJcBYauPdHKdJQ5mjRej6Y27aUyq6q4tbc3PpvKlCsygAA4mq7fFmjgN/mobnMw9AkyKlXLAOoaCTPKbeyj4Sg/95UcGOdpmkuA45ReToJhefy30npdGikYrFvNnOgcBJd+UKVs7ZdSuA4hzWCZdIncAAD/g9lDZgAJIc59u7HVk/dMkE8itfQOVlEMEt6um68QOxndMantz4QuLN1evx7Xx9qVs3YNBuVj3YlxebGGtDDEw4X142Q7Q2a/DPc8OD2PZJgEFhg6jmWm86+Sj4bFuy5mvIcXG+l9RbyPotIXda2lJ7T21GVN0tcGAuPG59+SMRs5Xl4shXZ3v/vip4Nem3KQXtGamRv4t8/Ywsb05wQeG49gjrDkrjhVglr43ZgDPNvNXvR+o5sCZFiLg8rHnPsp22cAKra1MDs4qg94HCrS7dvxNH8xXZ6Xk8ci87+r+lM+PI/J/n/d5LCEhOISF7KXw4zRCEhOEICEaVjNkISnCgKNKyAoUZQqErLiSSSm3JJJJZZOgIgEIRhMRMQCMBCAjASBQsQCMBcARgJcSNboCIBJoRgJQjWQCJdAVh0fwgrYuhSOj6rA77uaXewKt6N0nbq9G2dhxgNnspaVK31lXjmIEN/CIHiDxVPtPFllNzR3iACeBNyB5lWm2cSXVXuOlLT7xv859lmNo4poD5Hd0PEyST7n2Q4mize8t1XiqVTq+wCS7U2km9mjfCHrg360i2lJhvlbugcT+p4KVTxMPDRdoY0gjTK5ocfUifIqPUxFN9c1cjuwewC4BgMAlxGWTFgLoeS9X02WpYSi6pUk3fvcbin4cSN53e6tsE6lTeWUqZq1BOZ7hLQ7fr87eCr8LQNUZA7LSYYqOHee4X6sevrPitPgKYIBa1jWTdzi65Gth3uO/815vMX0npMyQruIIq1WNmAMsSI+6LeCsNj4huIomj1rar6Qe3KQWl9IGSAT8bZgEG4A4KO9tCs4k1GgtvADQPIDf4wqhmz+qLnNrN4g3bBB3m8GfRcKXshjmfZKyp4ANLmhwjWTOgIi5EA7tTqp238c2hh2UQ4tqVmQPtBpIDnH7Ihp9RzWMrYvGUy3NXqdpwntZpmzcpvAiRaN/JHj3GpXcc09kMmZM5N88yVow1Zlllyo5/DS9mVAXNFwHOkccrIjzN1tsC3OaZjR/s8EH5BYrZNMwx3A+8rf7Fpw1pO4j2l3yCfjx+bn9byji3g76cEjgSPQpsp55kk8ST6pshfQa6vzrfc0QhIThCAokrGaIQkJwoCjSQmyhKMoSjayApLq4jrkkkkssnwEYQBGAughYwjCEIwEuJGxNCMBcajaEoRsQCMBcaEYCXEiW6tD+zujn2nRO6mKrz5UXge5CoIW7/ZXs6+JxR+Cn1TfFxD3nyDWj8Snn6wauLvKd2q+zvvE+J0H5FZh9PO5rTEF5zE6AANN+W7zWj2uZbHAn3v8A54LOtaXNrN/hkcZzAEe49FJTMYYupsD3l0xUc479CBHC8+qA0bhjAGlxJ5DtkDyDszvJTtoPax4bUIsGtIM/CASB+ID3VhRwNOXFxgmmMsnU5XHWOfuizLs4c4+juFY9h1FKldt4JgXubBzp1O93JLbQqucGDI1sQ6XNa2NQ0SbAe5kmUFTaVOmGUmOkMzl7Rds2ABPHKXW5ngmMTszrn9a2Dmgyed+GvJceeHd7fp+fRNuqMpt6tgzF1nH4QOAsJPPRSqlDOGsd3suYnTSSJ8hw4eCepYdlNzXPLXlvwk2J58QpGFAD3uJl1TM6TpkEOcByuGzyK5MuO9fi9VMsw9EgMc8i9uzNxeZn8kydmNvDjIOZxPxeY3X91GwdQFwi4E+c6m6mtdmGUTANuJ8VJxTPq+qVslr85mR2jbS1zotbiH9ThKj/ALFGs/zFMhvu5U+zMNpHeNj+ic6eYvq9n1BN6ppUB/MajvZhHmunj4uwvK9Z6r6Mn9LyAhAQnSEDgvXS+TGacE2U65A5DkSE2U2U6U2UTITZQlG5CUTITZXCiKEo2skkkktW6QEbUIRtXSQMYRhA1ONS4xsYTjU2E4ExFlG0I2oQjamxiYwF6Z0IfkwIjQsrl33jUyjzy5V5o1bDoHjXk1cJuqMfUaZjK9gk+RA9QFrmx3hu1i99UusC5okalw8pt/nNVAwxa8mJB19RH6+Svn1XMBL7gZRHxAn4p36O9AmDhJa4i+YSPUXUuMRnZ/bGHzERldJM668ZHIKyw1frGtYDBbTbEibNZob+xTWIohpzdqcp0OoAJVRWxroykVBGjZOX8QET4aclDju6MM9Tm0MG36Q1tGrTd1cB1MAsM6OsBkcYnQynqFR46wNDmCTuvHYyuIO7vKDRxjy8Oyg3u7K0HyjktVTwLy3Ozu1B2pMgH7OXc2DPFDnhdnFz1ZXrvzzkGV9w7Qm2hOk7oU6q/IaIdDczS1wOpa+THIS4XUoubSb2Q5xGuW4Hr/dAS6q3uxl03m5vJOv9kDxbu/H1Wvmq3MLSaYbEWJvJ/RWmzaW6PPf6qXSwYfcxmAid3/Kn4PDtpDSXEwOHNbOKzL1lOwmH6sFxIhozW5LG/tLxxLqGH+ww1X8M9U2Hk1o/mWpx+MGduFDmh7y0uEi06D0+fJefdMHOqYqpX+Co8hmtmtAa0Gf4QDzTcPH9Qtw+o9R5YuNQOCbcE65NldOVxk0UBThTZQ5Sk2UDk4U25DlKQFAUZQFE1kJQoihRshcSSSU26SEbUDU41dJAxhG1AEbU2MTONTgTbU4E2MbONRhA1G1NjEzjVoeg9cMxrAQCKjatMg789NwA9YHms81W+xcHXFSlXaxwa2owtcQQHEOBhv2p5SqzBwSgdO7dV6DalOCZLYyk6uEuF+YhVeMpvotbAJBMzq0/w/O3NaPGYelTd1DnDM97iwGWg37ub1G6VGp7VeMxAYGSctgC4AwDxItqVz4ZvwbI88T5qrD4JmIpHsuZHZBN7O1FhunWPFM4rZRY1oEBjSZgdYToBOpPgtA7Ete2XmDYyCY5S3jyCg4jEvB7Dw7LrB05EbiqxclpUCzOJfRaS5lB/GHHLHkBfyIV5sXD167OsfYQ6W3ymSI1Jk247lMoY17u8JsddJ3fMJ/EbRoMY3rRMHstaIvvgW9VvPb0H828M9d7o7aOXQePP0unhQBEZQ2fW19E9UxbDOVsTcXOh3myiMe4kAtI32kDX3CPx3L/AHUir1G0xEGRxBjxtqiwuJyDP3iLNzaFx7ojc0anwK5iMwbYxlP62P8Am5ZzG46s6qGUXZSAQ07wPicd7dw/y9Y8ZkWnmRm2UvrX1XV705qPeabmt6xzsrC52sl5Gg3HgqbaVWMO2mTMPkcrOHpqfxLX7fpCnsoNBc5769MvebucYeYncLCAvP8AFVSTE6ek8uQgDyV4ZeQ/51+1vx0jRXICjcgK1lMTTkDk45NuQZSE25A5G5A5Eyk2UBRlAUTIQlCURQlE1lxJJJTVSQjCbCcaukgY2pxqbCcalxjZxqcCaCcCYiynGpwJsFXfRDBMr4yk2p+7YTUqfcpjMR5kBv4kvl4m49bdWg2LsBtCk2vXY01HAOAqCWUwbiW/HUiDBsN99Jp6R1M2WmMz3dkOIBdewy/Z8lC6VbbdXqHc0d0DcP1VVs55lzhq1hjlMNJ9CVWHHvHeZ3c3JyPl9PtaXpbiz9MaR8IaR/M4ruGpvqtJqZgX2G8wADPL+y7iIqYnB1nDs1aLQSdM7MwPv81La6BLgZ1JHEEdn2UGWsAD4tZY7yVhxGVrW05u/wBSBYeCp6zRSkN72hPDkOJ5qXj2OJ7Ey0BpPrIBPMqZTwhfGbLIizovYWCvF8TuPI8nqHY9Z7qVQvg5cpaSBMHMDproPRQcZQc85nunfMRqFYVWlrQ2wcYLosBlBi3mnmUutYJ7w1gAAgb4C0ZeK5Fvx2amqZDmgkXgfKPyUqiwgQNSbT7/AOc1ynQgfqnalUNaIF0WT9pcTXvDWplwIu47hxOo91QDBmkTIhzjL76EfDPL5ytlTb1NM1o7TrU/GO07y/NZDFsGZ06Nm/EnhxkrOLPez4t8mOg+9K2vRdX2ZVNKS6nUZIG8CZLeJg6cl5mV6nhWFuzqrwY+spnzBKyG2dmCuDWoj6wXqMHxje9g+1xG/Ub53g68vtv+CUTWJ+n8tl3JsoyUDit5SE2UBRFAUOUpA5A5GU25DlIQFAUZQFEyEJQlEUKNrLiSSSmqkBGE2EYXRjCzgRgpsFG1LjGzoTjSmgUbSmGNJ1q2fQyjlwuIrDVzmUxyaAXuHmcn8qxYK3X7P3dZh8VR+yaVQeYe13/4VZPX5I06apxoklBs9zg/smDuKsNoYWCVDoMhwPNdg7Lznrq0uy9pF7KbcjPqnwQBucZDmgzEdrTh6XNPNIgjtGTEXWd6POYatVpEzkcOIyVBccxmV7RqOJkFrmwIMw9tokDf/ZcnIaUJ8PYmGMHedxuPAzPrCJjSdB3ZP4V3EPZftXdwBBEWtIhPYIZS5xvmb+QAk71i9WtdwNp1HizX6ExFrzEu3cYQuwtcEHeNO0yR6FPV8U8iG66eCao4Sq42BJ3kmGj8ysFPfVmvtOUnvNqgMzryUyjRtneYY3fxP2W8/klQdTp2qP6wx3G2b5u/RQ8fijU3gACA0WDbiwCPvJ0SGg7pWJxhqncMtmgQIbwHl8iq2vhxmBJMN4C5ncBxvqlQdDy0fHYndxR1qzmCGsc4G8iDfQjkN6oPHotL5dtF6SbTbSwgw7Yl787hw4BZfA40hwIMEJ7pDTr1qjnOFMAd28EiLC6oKdQtMGQQnwANU5Dl3W/SHZIqMOLoDS9Zg3f91o+zxG7XSYyritlsXaZpuBB8fDeCN4UXpZ0dDG/S8MPqHHtsH+i47v8AbJ0O7ThIZ/Q6+Lp4svM/WyhTZREoHI8mchKbKMpsoWQhchK6UJRMhCUJRFCUbWSSSSWrc8CjCbCMJiJnGlGCmgjBSjQk6CjBTYKIFKMaTzStX+zbGCnj203Hs4lrqR8XQ5n/AJNaPNZEFS9nNqOqsFIw/M3IeDgZB8onyV5G8UoOm9H6SYXq6r2ncfbULMVTBWo6WVTV/wCrYQ5rsrakfC8AAGNzSsv1bnX0HE6eXE+C6OBfE3cHMfU6pnRtx+lNNz2XyOIym3rCvqrA0OcHSxknOLlu/tDiTu9JVf0bwRa91XQBjgCd5JF/Kyk4hpyuyOc0OLQIMGAcxJPEwB4WU5u8+reJ9JSaFFzn6yykADxc6PinnJhW+z6FRxkwA4gSTAJJ+aWJq9UwMb3pcXG0yT+QgeSZpYqGNk3NXNO+zRE+6DLLLI6kMQe5zF4qlSPZl53z2R+pUTG4x2W5BzaAWEcQAq3a1f6x2UAuLoHmUOOrnMWgM+rhu/Rojd/l0mPH7UZZ+8/hKt5uCXNHpc/kpFR3Eau/VR8HdrJES5xG8WA/QqXXAgZjYTJ3iwHrqt5PdgdUWjncAabSeJt6SbBP7UwdcBrqNMm/b7QDTbe4T2ZCj/TXWyEMaNBNuQvqplXabwBOUEOgTIn0F9dFOXlvqrHVjtrMFR+asHB2UCGQYgndFhHH+6p30y6wOYjTc6OEbx4aLXbTweHxhD+yyq4SCDDHbgHD4TaMw81lKgex2SqHNex0drvAiCO1vH6yCrMvisOtkzh68LU9G9uCk7LUAdTeC17HCWua6xBG8KDitktGHFXJ2yS6oBrG7LwsM0cyqRr8pifA8QdCs6yNNOkfLGsunHRYYMtr4cl2FrnsO1NNxv1bz6wd4HEXyRXp3Rja9OpTdgsUM1GsIIO7mDuIMEHcQsV0s6OVdn1sj+1TfJo1R3Xt/Jw3j8oK48hwfFu7DIzNlRuKArpQFGspcKAoigKNrLi4uriiqSSSS1bnAiBQBEEhQzgRBNgogUg0JOgowU0CjBSDGk6CtL0MwoLqtd2lFmVv36stHo0P9llwVudjU+r2ezjWfUqHwB6sf0E+aU7Qiz6xWlbExpZiaY1bUcKb2nuua8xBG/WVdbQqYSm49Xh3OeDAD3EsB8NSPNZfZ5nE0f8Adp/1hXtanmrHxPuYnymfJNnieW7kxXWqVh67n5wSJytNgAADOUADQWzfiHBSdmYQPcxx7lImo6fiyxlHgXKHhX/vbDVubm45hl+60QPGVbsmnQubmM3i7tR5NyDzKLN10V4m+2g7RrlzjfvGfVRmTYE7z43Tdeod3O+9N4duUlzh3QXX5b0oaI3tlTqHrw4tlrSXzu7MuaPM2UNvXEyMovr2Y5805TeCJknMIHhMtF/X0TJ2hTBtTLo3zrzAjRWUNbMqCWtG5pjhvJ90/VbnZA4D5yT6BQKWIbUimQAS2Y3iRoTed29WWGqOHWB2op1Nb/6TxrvRZdS491SGtcRmMxEb/wDhO4x+UU5kFryWZRmdYAWBm95m9wgpMzG0G3pu0S2liDRDZLy4NeXWHdcQ25Pdva3FU9toKi+k5A3IAQQSJnSYgeEa80/ih9LaGkDrG92fibvYfmDxEb1W18W5uUNYyCJNhv3C26PFS9lVc1TrAbNvzB/yT5KnTYbHdoMFUD5A0gR4NMR6fNZnb+zercTlIFN5Y6LRmHWM8i1x/lKv6cU67i3uuaKjRyebjyJcPwp7pU5rX0ye5jsOWO5VaD+w7xGYDwJQuWk/WXE6bH4cEXaTb1W12VimbQwzsDWAc6M1Kd5HwzuPAjesXgbOy+SmVi7D1WvYSLyCNzmm4+R/EFfJiZGqcMnF3ZjbGzXYd8XLSSGk6yNWu/iHvr4VpK9R6TYRmLpNxIgNxQipwZXb8frfwJC8vr0nMcWOEOaSCOBBghcOZq7+PLyIChSK4hWYuJJJKapJJJLLLqMFNogVQ0xgowU2CugqxpSdBRApsFECkGhJ0Feg1BlwmGbwoUz5vGc/1LzsFejbU/d0Y/8Ab0P/AKWJuJ+sg5z6KBsp3/U0f92n/WFqmthz3/Zn1yvj3hYvDOd1rMglwe0gcwQb8rL0DaNMFjms0cJHMEi/oSfJPyPZcuB1VuwmlznSCQ4En7re0J8YP8yscRXz0tfjc4+Jj9EOx2w2s4fC0NHiSJ+QCiEkmBodPFH75Va0UV9XcNOO+Vyq0ZMrpPWkAxwHaPsPdS2UGtme0fYfqlVoB1xILZaOF4LtfIJPKjVU13CTFhHz19p9FEpNvJkZdwsJ3WVhiMOYMFomAdToNLKMMLu6x3k0D3lWNDjP4CjNTNeQNT4hXOGLoceDXk//ABuuFX4DBZA52dxmAJ8Z48lb7KYDmafiBHqWN/NFnlJgVbSp/ZDZImRMxpqdL8tYUTa9R4hgJIIygTAmZE3uRw0Umi2peSGhp1HZgcCeG7zVTtSo3M95dmyRGhAJAywJlptMcls97NdUKpXdJbktpfLe0TpGt491IwnZBcA2SQDYD8Luaoa+JcBYEt3tIgAciP8AOSs9iVhMjtMe2L6yLhp5i8foVXkNvxS0de+GD8oPVks/A6HD/wAp9Sntv4WlVwxbUzB2Hquc1wIEdZYtuDwan8JhpwpZP70uHiB1bgfG5VfX/wCoZiKYdeqSaZ3Zg7MGnhJAHmhdP4kNljXZqVSA0gcXH89+m5aR7GYqk5rB2mDPTMG5DQHtPMxbwCgPotdRpPqiRSdVBYZBL/q4nfABMjwCDBbWcK2V57piBpbgNAr22tHVd9FznZicE+bkupg2hzZGh4gLFdNMHkqsq/8ArNIP36cNcfMFh8ytPsLac17nR5yneL2E8N0J79pOzwcIardGVqbwf4ajXMIH4iz0Qc50z8D9V5euJJLjuySSSS1bkkkkssv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5388" name="Picture 28" descr="http://udoktora.net/wp-content/uploads/2011/09/zlokachestvennaya-opuhol-460x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4050" y="3503646"/>
            <a:ext cx="3669326" cy="279985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Етіологія </a:t>
            </a:r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пухлин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Хімічні</a:t>
            </a:r>
            <a:r>
              <a:rPr lang="uk-UA" sz="2100" dirty="0"/>
              <a:t>:</a:t>
            </a:r>
          </a:p>
          <a:p>
            <a:pPr marL="933450" lvl="1" indent="-476250">
              <a:lnSpc>
                <a:spcPct val="90000"/>
              </a:lnSpc>
              <a:spcBef>
                <a:spcPct val="90000"/>
              </a:spcBef>
            </a:pPr>
            <a:r>
              <a:rPr lang="uk-UA" sz="1900" dirty="0"/>
              <a:t>Канцерогенні хімічні речовини</a:t>
            </a:r>
          </a:p>
          <a:p>
            <a:pPr marL="933450" lvl="1" indent="-476250">
              <a:lnSpc>
                <a:spcPct val="90000"/>
              </a:lnSpc>
              <a:spcBef>
                <a:spcPct val="90000"/>
              </a:spcBef>
            </a:pPr>
            <a:r>
              <a:rPr lang="uk-UA" sz="1900" dirty="0"/>
              <a:t>Харчові канцерогени</a:t>
            </a:r>
          </a:p>
          <a:p>
            <a:pPr marL="933450" lvl="1" indent="-476250">
              <a:lnSpc>
                <a:spcPct val="90000"/>
              </a:lnSpc>
              <a:spcBef>
                <a:spcPct val="90000"/>
              </a:spcBef>
            </a:pPr>
            <a:r>
              <a:rPr lang="uk-UA" sz="1900" dirty="0"/>
              <a:t>Канцерогени-гормони (ГКС, естрогени)</a:t>
            </a: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Фізичні</a:t>
            </a:r>
            <a:r>
              <a:rPr lang="uk-UA" sz="2100" dirty="0"/>
              <a:t> (УФ, рентгенівське, радіоізотопне випромінювання)</a:t>
            </a: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Вірусні</a:t>
            </a:r>
            <a:r>
              <a:rPr lang="uk-UA" sz="2100" dirty="0"/>
              <a:t> (онкогенні РНК і ДНК-віруси)</a:t>
            </a: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Генетичні</a:t>
            </a:r>
            <a:r>
              <a:rPr lang="uk-UA" sz="2100" dirty="0"/>
              <a:t> (втрата генів супресії пухлин)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Теорії розвитку пухлин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312367" y="1534886"/>
            <a:ext cx="5321559" cy="4362061"/>
          </a:xfrm>
        </p:spPr>
        <p:txBody>
          <a:bodyPr>
            <a:normAutofit/>
          </a:bodyPr>
          <a:lstStyle/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b="1" i="1" u="sng" dirty="0"/>
              <a:t>Теорія моноклонального походження</a:t>
            </a:r>
            <a:r>
              <a:rPr lang="uk-UA" dirty="0"/>
              <a:t> – канцероген викликає мутацію 1 клітини, з якої виростає пухлинний клон</a:t>
            </a: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b="1" i="1" u="sng" dirty="0"/>
              <a:t>Теорія “пухлинного поля”</a:t>
            </a:r>
            <a:r>
              <a:rPr lang="uk-UA" dirty="0"/>
              <a:t> – канцероген викликає мутації в ряді клітин, утворюється поле потенційно пухлинних клітин, пухлина виростає з клітин усередині цього поля</a:t>
            </a:r>
          </a:p>
        </p:txBody>
      </p:sp>
      <p:pic>
        <p:nvPicPr>
          <p:cNvPr id="13314" name="Picture 2" descr="http://savepic.net/71268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311" y="2295331"/>
            <a:ext cx="2960080" cy="20900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Концепції розвитку пухлин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>
                <a:solidFill>
                  <a:srgbClr val="002060"/>
                </a:solidFill>
              </a:rPr>
              <a:t>Концепція генетичних мутацій</a:t>
            </a:r>
            <a:r>
              <a:rPr lang="uk-UA" sz="2100" dirty="0">
                <a:solidFill>
                  <a:srgbClr val="002060"/>
                </a:solidFill>
              </a:rPr>
              <a:t> – активація протоонкогенів (мутація, транслокація в активну частину геному, ампліфікація, дерепресія)</a:t>
            </a: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>
                <a:solidFill>
                  <a:srgbClr val="002060"/>
                </a:solidFill>
              </a:rPr>
              <a:t>Концепція вірусних онкогенів</a:t>
            </a:r>
            <a:r>
              <a:rPr lang="uk-UA" sz="2100" dirty="0">
                <a:solidFill>
                  <a:srgbClr val="002060"/>
                </a:solidFill>
              </a:rPr>
              <a:t> - вбудовування онкогенного віруса в активну частину геному</a:t>
            </a:r>
            <a:endParaRPr lang="uk-UA" sz="2100" b="1" i="1" u="sng" dirty="0">
              <a:solidFill>
                <a:srgbClr val="002060"/>
              </a:solidFill>
            </a:endParaRP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>
                <a:solidFill>
                  <a:srgbClr val="002060"/>
                </a:solidFill>
              </a:rPr>
              <a:t>Епігенетична концепція</a:t>
            </a:r>
            <a:r>
              <a:rPr lang="uk-UA" sz="2100" dirty="0">
                <a:solidFill>
                  <a:srgbClr val="002060"/>
                </a:solidFill>
              </a:rPr>
              <a:t> – порушення регуляції активності ріст-регулюючих генів, що кодують синтез білків росту</a:t>
            </a:r>
            <a:endParaRPr lang="uk-UA" sz="2100" b="1" i="1" u="sng" dirty="0">
              <a:solidFill>
                <a:srgbClr val="002060"/>
              </a:solidFill>
            </a:endParaRPr>
          </a:p>
          <a:p>
            <a:pPr marL="552450" indent="-552450">
              <a:lnSpc>
                <a:spcPct val="9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>
                <a:solidFill>
                  <a:srgbClr val="002060"/>
                </a:solidFill>
              </a:rPr>
              <a:t>Концепція відмови імунного нагляду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8580" y="896256"/>
            <a:ext cx="40308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Трансплантація органів справедливо вважається одним з найбільших досягнень не тільки імунології, але і загалом медицини та біології у </a:t>
            </a:r>
            <a:r>
              <a:rPr lang="ru-RU" dirty="0" smtClean="0">
                <a:solidFill>
                  <a:srgbClr val="002060"/>
                </a:solidFill>
              </a:rPr>
              <a:t>      ХХ </a:t>
            </a:r>
            <a:r>
              <a:rPr lang="ru-RU" dirty="0">
                <a:solidFill>
                  <a:srgbClr val="002060"/>
                </a:solidFill>
              </a:rPr>
              <a:t>столітті. З іншого боку, саме трансплантологія започаткувала новий напрямок в імунології – неінфекційної імунології – і протягом останніх десятиріч дає чи не найбільше можливостей на практиці перевіряти основні імунологічні припущення. На сьогодні вона дала змогу народитися мільйонам немовлят, продовжити життя тисячам безнадійно хворих людей.</a:t>
            </a:r>
          </a:p>
        </p:txBody>
      </p:sp>
      <p:pic>
        <p:nvPicPr>
          <p:cNvPr id="81923" name="Picture 3" descr="http://s00.yaplakal.com/pics/pics_original/9/2/1/4755129.jpg"/>
          <p:cNvPicPr>
            <a:picLocks noChangeAspect="1" noChangeArrowheads="1"/>
          </p:cNvPicPr>
          <p:nvPr/>
        </p:nvPicPr>
        <p:blipFill>
          <a:blip r:embed="rId2" cstate="print"/>
          <a:srcRect b="12571"/>
          <a:stretch>
            <a:fillRect/>
          </a:stretch>
        </p:blipFill>
        <p:spPr bwMode="auto">
          <a:xfrm>
            <a:off x="4547643" y="2099387"/>
            <a:ext cx="3807597" cy="187545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Механізми виникнення онкогенів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0013" y="1827213"/>
            <a:ext cx="7313612" cy="4678362"/>
          </a:xfrm>
        </p:spPr>
        <p:txBody>
          <a:bodyPr>
            <a:normAutofit/>
          </a:bodyPr>
          <a:lstStyle/>
          <a:p>
            <a:pPr marL="552450" indent="-552450">
              <a:lnSpc>
                <a:spcPct val="8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Вбудовування вірусного онкогену</a:t>
            </a:r>
            <a:r>
              <a:rPr lang="uk-UA" sz="2100" dirty="0"/>
              <a:t> </a:t>
            </a:r>
          </a:p>
          <a:p>
            <a:pPr marL="552450" indent="-552450">
              <a:lnSpc>
                <a:spcPct val="8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Активація клітинного онкогену вбудованим вірусом</a:t>
            </a:r>
          </a:p>
          <a:p>
            <a:pPr marL="552450" indent="-552450">
              <a:lnSpc>
                <a:spcPct val="8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Транслокація генетичного матеріалу з активацією онкогенів чи утворенням нових онкогенів із фрагментів різних хромосом</a:t>
            </a:r>
          </a:p>
          <a:p>
            <a:pPr marL="552450" indent="-552450">
              <a:lnSpc>
                <a:spcPct val="8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Ампліфікація (збільшення числа копій протоонкогену)</a:t>
            </a:r>
          </a:p>
          <a:p>
            <a:pPr marL="552450" indent="-552450">
              <a:lnSpc>
                <a:spcPct val="8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Мутація протоонкогену (позбавлення його від регулюючих впливів)</a:t>
            </a:r>
          </a:p>
          <a:p>
            <a:pPr marL="552450" indent="-552450">
              <a:lnSpc>
                <a:spcPct val="80000"/>
              </a:lnSpc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100" b="1" i="1" u="sng" dirty="0"/>
              <a:t>Інактивація гена-супресора пухлинного росту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Фактори розвитку пухлини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0013" y="1827213"/>
            <a:ext cx="7485062" cy="4637087"/>
          </a:xfrm>
        </p:spPr>
        <p:txBody>
          <a:bodyPr/>
          <a:lstStyle/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Антибластомні імунні фактори</a:t>
            </a:r>
            <a:r>
              <a:rPr lang="uk-UA" sz="2500" dirty="0"/>
              <a:t>:</a:t>
            </a:r>
          </a:p>
          <a:p>
            <a:pPr marL="933450" lvl="1" indent="-476250">
              <a:spcBef>
                <a:spcPct val="30000"/>
              </a:spcBef>
              <a:buFont typeface="Wingdings" pitchFamily="2" charset="2"/>
              <a:buChar char="¡"/>
            </a:pPr>
            <a:r>
              <a:rPr lang="uk-UA" sz="2100" b="1" i="1" u="sng" dirty="0"/>
              <a:t>Клітинні</a:t>
            </a:r>
            <a:r>
              <a:rPr lang="uk-UA" sz="2100" dirty="0"/>
              <a:t>: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Т-кілери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ПК- і К-лімфоцити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Активовані макрофаги</a:t>
            </a:r>
          </a:p>
          <a:p>
            <a:pPr marL="933450" lvl="1" indent="-476250">
              <a:spcBef>
                <a:spcPct val="30000"/>
              </a:spcBef>
              <a:buFont typeface="Wingdings" pitchFamily="2" charset="2"/>
              <a:buChar char="¡"/>
            </a:pPr>
            <a:r>
              <a:rPr lang="uk-UA" sz="2100" b="1" i="1" u="sng" dirty="0"/>
              <a:t>Гуморальні</a:t>
            </a:r>
            <a:r>
              <a:rPr lang="uk-UA" sz="2100" dirty="0"/>
              <a:t>: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Специфічні антитіла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ІЛ-1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ІЛ-2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ФНП</a:t>
            </a:r>
          </a:p>
          <a:p>
            <a:pPr marL="1333500" lvl="2" indent="-419100">
              <a:spcBef>
                <a:spcPct val="30000"/>
              </a:spcBef>
              <a:buFont typeface="Wingdings" pitchFamily="2" charset="2"/>
              <a:buChar char="Ø"/>
            </a:pPr>
            <a:r>
              <a:rPr lang="uk-UA" sz="2000" dirty="0"/>
              <a:t>інтерферони</a:t>
            </a:r>
          </a:p>
        </p:txBody>
      </p:sp>
      <p:pic>
        <p:nvPicPr>
          <p:cNvPr id="10242" name="Picture 2" descr="http://vkurse.ua/i/2008-12/proiskhozhdenie-rakovykh-zabolevani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1838" y="3009122"/>
            <a:ext cx="2754397" cy="172149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Фактори розвитку пухлини</a:t>
            </a:r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67951" y="1276707"/>
            <a:ext cx="4516016" cy="4629571"/>
          </a:xfrm>
        </p:spPr>
        <p:txBody>
          <a:bodyPr>
            <a:normAutofit fontScale="85000" lnSpcReduction="20000"/>
          </a:bodyPr>
          <a:lstStyle/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 startAt="2"/>
            </a:pPr>
            <a:r>
              <a:rPr lang="uk-UA" sz="21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Фактори імунорезистентності пухлин</a:t>
            </a:r>
            <a:r>
              <a:rPr lang="uk-UA" sz="2100" dirty="0"/>
              <a:t>: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Слабка імуногенність пухлинних антигенів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Постійна модифікація антигенів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Селекція імунологічно стійких клітин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Втрата експресії антигенів </a:t>
            </a:r>
            <a:r>
              <a:rPr lang="en-US" sz="1900" dirty="0"/>
              <a:t>HLA-I</a:t>
            </a:r>
            <a:endParaRPr lang="uk-UA" sz="1900" dirty="0"/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Виділення розчинних пухлинних антигенів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Експресія на поверхні пухлинних клітин рецепторів до різних факторів росту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Набуття резистентності до апоптозу: втрата рецептора до ФНП, поява на мембрані </a:t>
            </a:r>
            <a:r>
              <a:rPr lang="en-US" sz="1900" dirty="0"/>
              <a:t>FasL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Продукція пухлинними клітинами ІЛ-6, ІЛ-10, ФНП</a:t>
            </a:r>
          </a:p>
        </p:txBody>
      </p:sp>
      <p:pic>
        <p:nvPicPr>
          <p:cNvPr id="9218" name="Picture 2" descr="http://udoktora.net/wp-content/uploads/2011/09/zlokachestvennaya-opuhol-460x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013" y="2439956"/>
            <a:ext cx="3319943" cy="253326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83771" y="289249"/>
            <a:ext cx="7467600" cy="68052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Фактори розвитку пухлини</a:t>
            </a:r>
            <a:endParaRPr lang="ru-RU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00399" y="1183401"/>
            <a:ext cx="5719989" cy="5459995"/>
          </a:xfrm>
        </p:spPr>
        <p:txBody>
          <a:bodyPr>
            <a:normAutofit/>
          </a:bodyPr>
          <a:lstStyle/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 startAt="3"/>
            </a:pPr>
            <a:r>
              <a:rPr lang="uk-UA" sz="21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Пробластомні фактори, що пригнічують імунітет</a:t>
            </a:r>
            <a:r>
              <a:rPr lang="uk-UA" sz="2100" dirty="0"/>
              <a:t>: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Супресивні речовини, продуковані лімфоцитами і макрофагами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Блокуючі антитіла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Циркулюючі імунні комплекси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Простагландини (Е2)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ІЛ-10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sz="1900" dirty="0"/>
              <a:t>ТФР-</a:t>
            </a:r>
            <a:r>
              <a:rPr lang="el-GR" sz="1900" dirty="0"/>
              <a:t>β</a:t>
            </a:r>
            <a:r>
              <a:rPr lang="uk-UA" sz="1900" dirty="0"/>
              <a:t>, який пригнічує:</a:t>
            </a:r>
          </a:p>
          <a:p>
            <a:pPr marL="1333500" lvl="2" indent="-419100">
              <a:spcBef>
                <a:spcPct val="30000"/>
              </a:spcBef>
            </a:pPr>
            <a:r>
              <a:rPr lang="uk-UA" sz="1800" dirty="0"/>
              <a:t>Продукцію цитокінів (ІЛ-12)</a:t>
            </a:r>
          </a:p>
          <a:p>
            <a:pPr marL="1333500" lvl="2" indent="-419100">
              <a:spcBef>
                <a:spcPct val="30000"/>
              </a:spcBef>
            </a:pPr>
            <a:r>
              <a:rPr lang="uk-UA" sz="1800" dirty="0"/>
              <a:t>Дозрівання Т-кілерів</a:t>
            </a:r>
          </a:p>
          <a:p>
            <a:pPr marL="1333500" lvl="2" indent="-419100">
              <a:spcBef>
                <a:spcPct val="30000"/>
              </a:spcBef>
            </a:pPr>
            <a:r>
              <a:rPr lang="uk-UA" sz="1800" dirty="0"/>
              <a:t>Експресію рецепторів до цитокінів</a:t>
            </a:r>
            <a:endParaRPr lang="el-GR" sz="1800" dirty="0"/>
          </a:p>
        </p:txBody>
      </p:sp>
      <p:pic>
        <p:nvPicPr>
          <p:cNvPr id="8194" name="Picture 2" descr="http://oncoportal.net/uploaded_files/images/big_0Crio101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405" y="2295039"/>
            <a:ext cx="3082528" cy="2276961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18253" y="279918"/>
            <a:ext cx="6487886" cy="76511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Фактори розвитку пухлини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4604" y="1351352"/>
            <a:ext cx="4413380" cy="5226729"/>
          </a:xfrm>
        </p:spPr>
        <p:txBody>
          <a:bodyPr>
            <a:normAutofit/>
          </a:bodyPr>
          <a:lstStyle/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 startAt="4"/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Пробластомні фактори, що посилюють ріст пухлини</a:t>
            </a:r>
            <a:r>
              <a:rPr lang="uk-UA" sz="2500" dirty="0"/>
              <a:t>: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dirty="0"/>
              <a:t>Фактор росту пухлини (продукують макрофаги)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dirty="0"/>
              <a:t>ІЛ-6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dirty="0"/>
              <a:t>Фактор росту судинного ендотелію</a:t>
            </a:r>
          </a:p>
          <a:p>
            <a:pPr marL="933450" lvl="1" indent="-476250">
              <a:spcBef>
                <a:spcPct val="30000"/>
              </a:spcBef>
            </a:pPr>
            <a:r>
              <a:rPr lang="uk-UA" dirty="0"/>
              <a:t>Імунодефіцитний стан:</a:t>
            </a:r>
          </a:p>
          <a:p>
            <a:pPr marL="1333500" lvl="2" indent="-419100">
              <a:spcBef>
                <a:spcPct val="30000"/>
              </a:spcBef>
            </a:pPr>
            <a:r>
              <a:rPr lang="uk-UA" dirty="0"/>
              <a:t>Порушення дозрівання Т-кілерів</a:t>
            </a:r>
          </a:p>
          <a:p>
            <a:pPr marL="1333500" lvl="2" indent="-419100">
              <a:spcBef>
                <a:spcPct val="30000"/>
              </a:spcBef>
            </a:pPr>
            <a:r>
              <a:rPr lang="uk-UA" dirty="0"/>
              <a:t>Порушення функції АПК</a:t>
            </a:r>
            <a:endParaRPr lang="el-GR" dirty="0"/>
          </a:p>
        </p:txBody>
      </p:sp>
      <p:pic>
        <p:nvPicPr>
          <p:cNvPr id="7170" name="Picture 2" descr="http://is-med.com/_pu/5/74389637.jpg"/>
          <p:cNvPicPr>
            <a:picLocks noChangeAspect="1" noChangeArrowheads="1"/>
          </p:cNvPicPr>
          <p:nvPr/>
        </p:nvPicPr>
        <p:blipFill>
          <a:blip r:embed="rId2" cstate="print"/>
          <a:srcRect b="9736"/>
          <a:stretch>
            <a:fillRect/>
          </a:stretch>
        </p:blipFill>
        <p:spPr bwMode="auto">
          <a:xfrm>
            <a:off x="4814596" y="2120580"/>
            <a:ext cx="3920477" cy="2264809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Особливості поверхневих структур пухлинних клітин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96950" y="1635125"/>
            <a:ext cx="7888288" cy="5019675"/>
          </a:xfrm>
        </p:spPr>
        <p:txBody>
          <a:bodyPr>
            <a:normAutofit/>
          </a:bodyPr>
          <a:lstStyle/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b="1" i="1" dirty="0"/>
              <a:t>Онкофетальні антигени</a:t>
            </a:r>
            <a:r>
              <a:rPr lang="uk-UA" sz="2500" dirty="0"/>
              <a:t>: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el-GR" b="1" i="1" dirty="0"/>
              <a:t>α</a:t>
            </a:r>
            <a:r>
              <a:rPr lang="uk-UA" b="1" i="1" dirty="0"/>
              <a:t>-фетопротеїн</a:t>
            </a:r>
            <a:r>
              <a:rPr lang="uk-UA" dirty="0"/>
              <a:t> – первинний рак печінки, пухлини яєчок, рак простати, цироз печінки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uk-UA" b="1" i="1" dirty="0"/>
              <a:t>раково-ембріональний антиген</a:t>
            </a:r>
            <a:r>
              <a:rPr lang="uk-UA" dirty="0"/>
              <a:t> – рак товстої кишки, підшлункової залози, шлунку, молочної залози, легенів, матки, яєчників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el-GR" b="1" i="1" dirty="0"/>
              <a:t>β</a:t>
            </a:r>
            <a:r>
              <a:rPr lang="uk-UA" b="1" i="1" dirty="0"/>
              <a:t>-хоріонічний гонадотропін</a:t>
            </a:r>
            <a:r>
              <a:rPr lang="uk-UA" dirty="0"/>
              <a:t> – трофобластні пухлини матки, яєчників, яєчок</a:t>
            </a:r>
            <a:endParaRPr lang="el-GR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Особливості поверхневих структур пухлинних клітин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96950" y="1635125"/>
            <a:ext cx="7888288" cy="5019675"/>
          </a:xfrm>
        </p:spPr>
        <p:txBody>
          <a:bodyPr>
            <a:normAutofit/>
          </a:bodyPr>
          <a:lstStyle/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 startAt="2"/>
            </a:pPr>
            <a:r>
              <a:rPr lang="uk-UA" b="1" i="1" dirty="0"/>
              <a:t>Специфічні пухлинні антигени</a:t>
            </a:r>
            <a:r>
              <a:rPr lang="uk-UA" dirty="0"/>
              <a:t>: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uk-UA" b="1" i="1" dirty="0"/>
              <a:t>ПСА</a:t>
            </a:r>
            <a:r>
              <a:rPr lang="uk-UA" dirty="0"/>
              <a:t> – рак простати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uk-UA" b="1" i="1" dirty="0"/>
              <a:t>Р-53</a:t>
            </a:r>
            <a:r>
              <a:rPr lang="uk-UA" dirty="0"/>
              <a:t> – рак сечового міхура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en-US" b="1" i="1" dirty="0"/>
              <a:t>SCC</a:t>
            </a:r>
            <a:r>
              <a:rPr lang="uk-UA" dirty="0"/>
              <a:t> – плоскоклітинний рак легень, стравоходу, прямої кишки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uk-UA" b="1" i="1" dirty="0"/>
              <a:t>СА-19-9</a:t>
            </a:r>
            <a:r>
              <a:rPr lang="uk-UA" dirty="0"/>
              <a:t> – рак підшлункової залози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uk-UA" b="1" i="1" dirty="0"/>
              <a:t>СА-125</a:t>
            </a:r>
            <a:r>
              <a:rPr lang="uk-UA" dirty="0"/>
              <a:t> – рак яєчників</a:t>
            </a:r>
          </a:p>
          <a:p>
            <a:pPr marL="933450" lvl="1" indent="-476250">
              <a:spcBef>
                <a:spcPct val="65000"/>
              </a:spcBef>
              <a:buFont typeface="Wingdings" pitchFamily="2" charset="2"/>
              <a:buChar char="¡"/>
            </a:pPr>
            <a:r>
              <a:rPr lang="uk-UA" b="1" i="1" dirty="0"/>
              <a:t>СА-15-3</a:t>
            </a:r>
            <a:r>
              <a:rPr lang="uk-UA" dirty="0"/>
              <a:t> – рак молочної залози</a:t>
            </a:r>
            <a:endParaRPr lang="uk-UA" b="1" i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Особливості поверхневих структур пухлинних клітин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96950" y="1635125"/>
            <a:ext cx="7888288" cy="5019675"/>
          </a:xfrm>
        </p:spPr>
        <p:txBody>
          <a:bodyPr/>
          <a:lstStyle/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 startAt="3"/>
            </a:pPr>
            <a:r>
              <a:rPr lang="uk-UA" sz="2500" b="1" i="1" dirty="0"/>
              <a:t>Розчинні пухлинні антигени</a:t>
            </a:r>
            <a:r>
              <a:rPr lang="uk-UA" sz="2500" dirty="0"/>
              <a:t> – відволікають імунну систему, виснажуючи її резерви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 startAt="3"/>
            </a:pPr>
            <a:r>
              <a:rPr lang="uk-UA" sz="2500" b="1" i="1" dirty="0"/>
              <a:t>Токсинвивідний глікопротеїн Р</a:t>
            </a:r>
            <a:r>
              <a:rPr lang="uk-UA" sz="2500" dirty="0"/>
              <a:t> – видаляє із клітини метаболічні токсини, збільшення його експресії на мембранах веде до множинної медикаментної стійкості пухлин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 startAt="3"/>
            </a:pPr>
            <a:r>
              <a:rPr lang="uk-UA" sz="2500" b="1" i="1" dirty="0"/>
              <a:t>Вуглеводвмісні клітинні адгезивні молекули</a:t>
            </a:r>
            <a:r>
              <a:rPr lang="uk-UA" sz="2500" dirty="0"/>
              <a:t> – сприяють метастазуванню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 startAt="3"/>
            </a:pPr>
            <a:r>
              <a:rPr lang="uk-UA" sz="2500" b="1" i="1" dirty="0"/>
              <a:t>Лектини</a:t>
            </a:r>
            <a:r>
              <a:rPr lang="uk-UA" sz="2500" dirty="0"/>
              <a:t> – маскують пухлинну клітину від імунної системи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 startAt="3"/>
            </a:pPr>
            <a:r>
              <a:rPr lang="uk-UA" sz="2500" b="1" i="1" dirty="0"/>
              <a:t>Зростання кількості рецепторів до факторів росту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46150" y="301625"/>
            <a:ext cx="7737475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Клітинні механізми протипухлинного імунного захисту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7195" y="1560481"/>
            <a:ext cx="6448878" cy="4532410"/>
          </a:xfrm>
        </p:spPr>
        <p:txBody>
          <a:bodyPr>
            <a:normAutofit fontScale="92500"/>
          </a:bodyPr>
          <a:lstStyle/>
          <a:p>
            <a:pPr marL="552450" indent="-552450">
              <a:lnSpc>
                <a:spcPct val="9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Цитотоксичні Т-кілери:</a:t>
            </a:r>
          </a:p>
          <a:p>
            <a:pPr marL="933450" lvl="1" indent="-476250">
              <a:lnSpc>
                <a:spcPct val="90000"/>
              </a:lnSpc>
              <a:spcBef>
                <a:spcPct val="60000"/>
              </a:spcBef>
              <a:buFont typeface="Wingdings" pitchFamily="2" charset="2"/>
              <a:buChar char="¡"/>
            </a:pPr>
            <a:r>
              <a:rPr lang="uk-UA" sz="2100" b="1" i="1" dirty="0"/>
              <a:t>Індукція апоптозу пухлинної клітини</a:t>
            </a:r>
          </a:p>
          <a:p>
            <a:pPr marL="933450" lvl="1" indent="-476250">
              <a:lnSpc>
                <a:spcPct val="90000"/>
              </a:lnSpc>
              <a:spcBef>
                <a:spcPct val="60000"/>
              </a:spcBef>
              <a:buFont typeface="Wingdings" pitchFamily="2" charset="2"/>
              <a:buChar char="¡"/>
            </a:pPr>
            <a:r>
              <a:rPr lang="uk-UA" sz="2100" b="1" i="1" dirty="0"/>
              <a:t>Осмотичний лізис пухлинної клітини</a:t>
            </a:r>
          </a:p>
          <a:p>
            <a:pPr marL="552450" indent="-552450">
              <a:lnSpc>
                <a:spcPct val="9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Т1-хелпери:</a:t>
            </a:r>
          </a:p>
          <a:p>
            <a:pPr marL="933450" lvl="1" indent="-476250">
              <a:lnSpc>
                <a:spcPct val="90000"/>
              </a:lnSpc>
              <a:spcBef>
                <a:spcPct val="60000"/>
              </a:spcBef>
              <a:buFont typeface="Wingdings" pitchFamily="2" charset="2"/>
              <a:buChar char="¡"/>
            </a:pPr>
            <a:r>
              <a:rPr lang="uk-UA" sz="2100" b="1" i="1" dirty="0"/>
              <a:t>Синтез ФНП-</a:t>
            </a:r>
            <a:r>
              <a:rPr lang="el-GR" sz="2100" b="1" i="1" dirty="0"/>
              <a:t>α</a:t>
            </a:r>
            <a:r>
              <a:rPr lang="uk-UA" sz="2100" b="1" i="1" dirty="0"/>
              <a:t> і -</a:t>
            </a:r>
            <a:r>
              <a:rPr lang="el-GR" sz="2100" b="1" i="1" dirty="0"/>
              <a:t>β</a:t>
            </a:r>
            <a:r>
              <a:rPr lang="uk-UA" sz="2100" b="1" i="1" dirty="0"/>
              <a:t>, </a:t>
            </a:r>
            <a:r>
              <a:rPr lang="el-GR" sz="2100" b="1" i="1" dirty="0"/>
              <a:t>γ</a:t>
            </a:r>
            <a:r>
              <a:rPr lang="uk-UA" sz="2100" b="1" i="1" dirty="0" smtClean="0"/>
              <a:t>-ІФН</a:t>
            </a:r>
            <a:endParaRPr lang="uk-UA" sz="2100" b="1" i="1" dirty="0"/>
          </a:p>
          <a:p>
            <a:pPr marL="552450" indent="-552450">
              <a:lnSpc>
                <a:spcPct val="9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Природні кілери:</a:t>
            </a:r>
          </a:p>
          <a:p>
            <a:pPr marL="933450" lvl="1" indent="-476250">
              <a:lnSpc>
                <a:spcPct val="90000"/>
              </a:lnSpc>
              <a:spcBef>
                <a:spcPct val="60000"/>
              </a:spcBef>
              <a:buFont typeface="Wingdings" pitchFamily="2" charset="2"/>
              <a:buChar char="¡"/>
            </a:pPr>
            <a:r>
              <a:rPr lang="uk-UA" sz="2100" b="1" i="1" dirty="0"/>
              <a:t>Апоптоз і осмотичний лізис пухлинних клітин, позбавлених </a:t>
            </a:r>
            <a:r>
              <a:rPr lang="en-US" sz="2100" b="1" i="1" dirty="0"/>
              <a:t>HLA-I</a:t>
            </a:r>
            <a:r>
              <a:rPr lang="uk-UA" sz="2100" b="1" i="1" dirty="0"/>
              <a:t> молекул</a:t>
            </a:r>
          </a:p>
          <a:p>
            <a:pPr marL="552450" indent="-552450">
              <a:lnSpc>
                <a:spcPct val="9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Макрофаги:</a:t>
            </a:r>
          </a:p>
          <a:p>
            <a:pPr marL="933450" lvl="1" indent="-476250">
              <a:lnSpc>
                <a:spcPct val="90000"/>
              </a:lnSpc>
              <a:spcBef>
                <a:spcPct val="60000"/>
              </a:spcBef>
              <a:buFont typeface="Wingdings" pitchFamily="2" charset="2"/>
              <a:buChar char="¡"/>
            </a:pPr>
            <a:r>
              <a:rPr lang="uk-UA" sz="2100" b="1" i="1" dirty="0"/>
              <a:t>Синтез </a:t>
            </a:r>
            <a:r>
              <a:rPr lang="en-US" sz="2100" b="1" i="1" dirty="0"/>
              <a:t>NO</a:t>
            </a:r>
            <a:r>
              <a:rPr lang="uk-UA" sz="2100" b="1" i="1" dirty="0"/>
              <a:t> із аргініну</a:t>
            </a:r>
            <a:endParaRPr lang="el-GR" sz="2100" b="1" i="1" dirty="0"/>
          </a:p>
        </p:txBody>
      </p:sp>
      <p:pic>
        <p:nvPicPr>
          <p:cNvPr id="3074" name="Picture 2" descr="http://news.sciencemag.org/sites/default/files/styles/thumb_article_l/public/article_images/sn-tcell.jpg?itok=-S6jC8E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5413" y="4725955"/>
            <a:ext cx="2643675" cy="1982756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46150" y="301625"/>
            <a:ext cx="7737475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Гуморальні механізми протипухлинного імунного захисту</a:t>
            </a:r>
            <a:endParaRPr lang="ru-RU" sz="3200" b="1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640562" y="1635126"/>
            <a:ext cx="6244675" cy="4504418"/>
          </a:xfrm>
        </p:spPr>
        <p:txBody>
          <a:bodyPr>
            <a:normAutofit/>
          </a:bodyPr>
          <a:lstStyle/>
          <a:p>
            <a:pPr marL="552450" indent="-552450">
              <a:lnSpc>
                <a:spcPct val="90000"/>
              </a:lnSpc>
              <a:spcBef>
                <a:spcPct val="60000"/>
              </a:spcBef>
              <a:buNone/>
            </a:pPr>
            <a:r>
              <a:rPr lang="uk-UA" b="1" i="1" dirty="0"/>
              <a:t>Специфічні антитіла:</a:t>
            </a:r>
          </a:p>
          <a:p>
            <a:pPr marL="933450" lvl="1" indent="-476250">
              <a:lnSpc>
                <a:spcPct val="90000"/>
              </a:lnSpc>
              <a:spcBef>
                <a:spcPct val="60000"/>
              </a:spcBef>
              <a:buFont typeface="Wingdings" pitchFamily="2" charset="2"/>
              <a:buChar char="¡"/>
            </a:pPr>
            <a:r>
              <a:rPr lang="uk-UA" b="1" i="1" dirty="0"/>
              <a:t>Формування імунних комплексів на поверхні пухлинної клітини з активацією системи комплементу і лізисом пухлинної клітини:</a:t>
            </a:r>
          </a:p>
          <a:p>
            <a:pPr marL="1333500" lvl="2" indent="-419100">
              <a:lnSpc>
                <a:spcPct val="90000"/>
              </a:lnSpc>
              <a:spcBef>
                <a:spcPct val="60000"/>
              </a:spcBef>
            </a:pPr>
            <a:r>
              <a:rPr lang="uk-UA" b="1" i="1" dirty="0"/>
              <a:t>Слабо виражена</a:t>
            </a:r>
          </a:p>
          <a:p>
            <a:pPr marL="1333500" lvl="2" indent="-419100">
              <a:lnSpc>
                <a:spcPct val="90000"/>
              </a:lnSpc>
              <a:spcBef>
                <a:spcPct val="60000"/>
              </a:spcBef>
            </a:pPr>
            <a:r>
              <a:rPr lang="uk-UA" b="1" i="1" dirty="0"/>
              <a:t>Їй протидіє феномен “хвоста ящірки”</a:t>
            </a:r>
          </a:p>
          <a:p>
            <a:pPr marL="1333500" lvl="2" indent="-419100">
              <a:lnSpc>
                <a:spcPct val="90000"/>
              </a:lnSpc>
              <a:spcBef>
                <a:spcPct val="60000"/>
              </a:spcBef>
            </a:pPr>
            <a:r>
              <a:rPr lang="uk-UA" b="1" i="1" dirty="0"/>
              <a:t>Їй протидіє синтез протективних мембранних молекул</a:t>
            </a:r>
          </a:p>
          <a:p>
            <a:pPr marL="1333500" lvl="2" indent="-419100">
              <a:lnSpc>
                <a:spcPct val="90000"/>
              </a:lnSpc>
              <a:spcBef>
                <a:spcPct val="60000"/>
              </a:spcBef>
            </a:pPr>
            <a:r>
              <a:rPr lang="uk-UA" b="1" i="1" dirty="0"/>
              <a:t>ЦІК блокують рецептори антигенного розпізнавання імунокомпетентних клітин</a:t>
            </a:r>
          </a:p>
        </p:txBody>
      </p:sp>
      <p:pic>
        <p:nvPicPr>
          <p:cNvPr id="2050" name="Picture 2" descr="http://pseudoallergy.ru/wp-content/uploads/2011/09/t-kletk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75" y="2696546"/>
            <a:ext cx="2985796" cy="238863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285749" y="406102"/>
            <a:ext cx="808672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Сучасна медицина пересадки органів і тканин починається з відкриття Ландштейнером і Янським груп крові майже століття тому. А існування головного комплексу сумісності тканин (системи HLA) вперше виявили ще у 1936 р. Горер і Шел. Першою у світі успішно виконаною трансплантацією органа була пересадка нирки, проведена Юрієм Вороним у 1935 р. в Харкові. З того часу розроблені хірургічні методики, які дозволяють трансплантувати більшість тканин і органів людського організму.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Згідно з даними Національного інституту здоров’я США, станом на 1990 р. більше 18 тис. американців потребували тансплантації органів або тканин. А ось статистика Міжнародної групи з трансплантації серця і легенів, яка почала функціонувати у 1983 р: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з 1983 по 1995 рр. у світі проведено більше 29 тис. кардіотрансплантацій. Протягом 1 року після операції виживало 78 % пацієнтів, протягом 5 років – 67 %, протягом 10 – 53 %;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протягом того ж періоду виконано 1212 трансплантацій комплексу «серце-легені». Протягом 1 року після операції виживало 59 % пацієнтів, протягом 5 років – 42 %;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з 1983 по 1995 рр. у світі проведено більше 2800 пульмотранс-плантацій. Протягом 1 року після операції виживало 67 % пацієнтів, протягом 2 років –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n-lt"/>
                <a:cs typeface="Arial" pitchFamily="34" charset="0"/>
              </a:rPr>
              <a:t>59 %.</a:t>
            </a:r>
          </a:p>
        </p:txBody>
      </p:sp>
    </p:spTree>
  </p:cSld>
  <p:clrMapOvr>
    <a:masterClrMapping/>
  </p:clrMapOvr>
  <p:transition>
    <p:wheel spokes="8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8118" y="214603"/>
            <a:ext cx="6723613" cy="716837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Імунотерапія пухлин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96950" y="1576388"/>
            <a:ext cx="7888288" cy="5207000"/>
          </a:xfrm>
        </p:spPr>
        <p:txBody>
          <a:bodyPr/>
          <a:lstStyle/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Моноклональні антитіла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Цитокінотерапія: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Інтерферони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Інтерлейкін-2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Фактор некрозу пухлин-</a:t>
            </a:r>
            <a:r>
              <a:rPr lang="el-GR" sz="2100" i="1" dirty="0"/>
              <a:t>α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Генна терапія (протиракові вакцини). У клітини пухлини вводять гени: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протипухлинних цитокінів та їх рецепторів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пухлинасоційованих антигенів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суїцидних генів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чужорідних антигенів</a:t>
            </a:r>
          </a:p>
          <a:p>
            <a:pPr marL="933450" lvl="1" indent="-476250">
              <a:lnSpc>
                <a:spcPct val="80000"/>
              </a:lnSpc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100" i="1" dirty="0"/>
              <a:t>вірусів</a:t>
            </a:r>
          </a:p>
          <a:p>
            <a:pPr marL="552450" indent="-552450">
              <a:lnSpc>
                <a:spcPct val="80000"/>
              </a:lnSpc>
              <a:spcBef>
                <a:spcPct val="60000"/>
              </a:spcBef>
              <a:buFont typeface="Wingdings" pitchFamily="2" charset="2"/>
              <a:buAutoNum type="arabicPeriod"/>
            </a:pPr>
            <a:r>
              <a:rPr lang="uk-UA" sz="2500" b="1" i="1" dirty="0"/>
              <a:t>АПК із заданими властивостями</a:t>
            </a:r>
          </a:p>
        </p:txBody>
      </p:sp>
      <p:pic>
        <p:nvPicPr>
          <p:cNvPr id="1026" name="Picture 2" descr="http://novaplastica.ru/wp-content/uploads/2013/02/tablet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4340" y="1413361"/>
            <a:ext cx="2158783" cy="1619088"/>
          </a:xfrm>
          <a:prstGeom prst="rect">
            <a:avLst/>
          </a:prstGeom>
          <a:noFill/>
        </p:spPr>
      </p:pic>
      <p:pic>
        <p:nvPicPr>
          <p:cNvPr id="1028" name="Picture 4" descr="http://www.azbukadiet.ru/wp-content/uploads/2014/09/21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399" y="139959"/>
            <a:ext cx="1239869" cy="123986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4391" y="277199"/>
            <a:ext cx="6784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cap="all" dirty="0" smtClean="0">
                <a:solidFill>
                  <a:srgbClr val="FF0000"/>
                </a:solidFill>
                <a:latin typeface="Comic Sans MS" pitchFamily="66" charset="0"/>
              </a:rPr>
              <a:t>Дякую за увагу! </a:t>
            </a:r>
            <a:r>
              <a:rPr lang="uk-UA" sz="4800" b="1" cap="all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</a:t>
            </a:r>
            <a:endParaRPr lang="en-US" sz="4800" b="1" cap="all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612" y="28246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Але</a:t>
            </a:r>
            <a:r>
              <a:rPr lang="ru-RU" dirty="0">
                <a:solidFill>
                  <a:srgbClr val="00B050"/>
                </a:solidFill>
              </a:rPr>
              <a:t>, незважаючи на зростаючу частоту трансплантацій у світі, лише у США в 1987 році близько 158 тис. пацієнтів мали термінальну ниркову недостатність і потребували ренотрансплантації. З кожним роком зростає перелік захворювань, при яких пересаджують кістковий мозок і, відповідно, кількість пацієнтів, які потребують мієлотрансплантації.</a:t>
            </a:r>
          </a:p>
        </p:txBody>
      </p:sp>
      <p:pic>
        <p:nvPicPr>
          <p:cNvPr id="83972" name="Picture 4" descr="http://msgmedical.ru/files/images/2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741" y="3006790"/>
            <a:ext cx="3788131" cy="3636606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30388" y="301625"/>
            <a:ext cx="7313612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Трансплантаційний імунітет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64025" y="1711325"/>
            <a:ext cx="4879975" cy="4749800"/>
          </a:xfrm>
        </p:spPr>
        <p:txBody>
          <a:bodyPr/>
          <a:lstStyle/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00B050"/>
                </a:solidFill>
              </a:rPr>
              <a:t>Селекція пари донор-реципієнт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FFC000"/>
                </a:solidFill>
              </a:rPr>
              <a:t>Механізми відторгнення алотрансплантату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7030A0"/>
                </a:solidFill>
              </a:rPr>
              <a:t>Імунологічний моніторинг реципієнта після трансплантації</a:t>
            </a:r>
          </a:p>
          <a:p>
            <a:pPr marL="552450" indent="-552450">
              <a:spcBef>
                <a:spcPct val="90000"/>
              </a:spcBef>
              <a:buFont typeface="Wingdings" pitchFamily="2" charset="2"/>
              <a:buAutoNum type="arabicPeriod"/>
            </a:pPr>
            <a:r>
              <a:rPr lang="uk-UA" sz="2500" dirty="0">
                <a:solidFill>
                  <a:srgbClr val="00B0F0"/>
                </a:solidFill>
              </a:rPr>
              <a:t>Імуносупресивна терапія при алотрансплантації</a:t>
            </a:r>
            <a:endParaRPr lang="ru-RU" sz="2500" dirty="0">
              <a:solidFill>
                <a:srgbClr val="00B0F0"/>
              </a:solidFill>
            </a:endParaRPr>
          </a:p>
        </p:txBody>
      </p:sp>
      <p:pic>
        <p:nvPicPr>
          <p:cNvPr id="7175" name="Picture 7" descr="http://acibadem.com.ru/wp-content/uploads/2012/11/liver.jpg"/>
          <p:cNvPicPr>
            <a:picLocks noChangeAspect="1" noChangeArrowheads="1"/>
          </p:cNvPicPr>
          <p:nvPr/>
        </p:nvPicPr>
        <p:blipFill>
          <a:blip r:embed="rId2" cstate="print"/>
          <a:srcRect l="61696"/>
          <a:stretch>
            <a:fillRect/>
          </a:stretch>
        </p:blipFill>
        <p:spPr bwMode="auto">
          <a:xfrm>
            <a:off x="653142" y="1996751"/>
            <a:ext cx="3465999" cy="286702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B0F0"/>
                </a:solidFill>
              </a:rPr>
              <a:t>Види </a:t>
            </a:r>
            <a:r>
              <a:rPr lang="uk-UA" b="1" dirty="0" smtClean="0">
                <a:solidFill>
                  <a:srgbClr val="00B0F0"/>
                </a:solidFill>
              </a:rPr>
              <a:t>трансплантації: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042988" y="1827213"/>
            <a:ext cx="7777162" cy="4697412"/>
          </a:xfrm>
        </p:spPr>
        <p:txBody>
          <a:bodyPr/>
          <a:lstStyle/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Автотрансплантація</a:t>
            </a:r>
            <a:r>
              <a:rPr lang="uk-UA" sz="2500" dirty="0"/>
              <a:t> – пересадження власних тканин</a:t>
            </a:r>
          </a:p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Алотрансплантація</a:t>
            </a:r>
            <a:r>
              <a:rPr lang="uk-UA" sz="2500" dirty="0"/>
              <a:t> – пересадження органів і тканин у межах одного біологічного виду</a:t>
            </a:r>
          </a:p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Ксенотрансплантація</a:t>
            </a:r>
            <a:r>
              <a:rPr lang="uk-UA" sz="2500" dirty="0"/>
              <a:t> – пересадження органів і тканин у межах різних біологічних видів</a:t>
            </a:r>
          </a:p>
          <a:p>
            <a:pPr marL="552450" indent="-552450">
              <a:spcBef>
                <a:spcPct val="30000"/>
              </a:spcBef>
              <a:buFont typeface="Wingdings" pitchFamily="2" charset="2"/>
              <a:buAutoNum type="arabicPeriod"/>
            </a:pPr>
            <a:r>
              <a:rPr lang="uk-UA" sz="25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Ізотрансплантація</a:t>
            </a:r>
            <a:r>
              <a:rPr lang="uk-UA" sz="2500" dirty="0"/>
              <a:t> – пересадження між ідентичними близнюками або генетично ідентичними тваринами</a:t>
            </a:r>
            <a:endParaRPr lang="ru-RU" sz="25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507740" y="609033"/>
            <a:ext cx="7591231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Авто- і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ізо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трансплантат приживають на місці пересадки і можуть функціонувати невизначено тривалий час, не відторгуючись. У першому випадку це обумовлено повною генетичною, а отже, й антигенною тотожністю. У другому (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Arial" pitchFamily="34" charset="0"/>
              </a:rPr>
              <a:t>ізо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трансплантат) – приживлення забезпечується наявністю толерантності, обумовленої спільністю кровообігу між плодами у внутрішньоутробному періоді.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Алло- і, у більшій мірі, ксенотансплантація призводять до реакції відторгнення трансплантата, яку можна попередити чи усунути за допомогою імуносупресивної терапії.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Подовжити тривалість функціонування трансплантата можна двома шляхами – передтрансплантаційною селекцією і післятрансплантаційною імуносупресією.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Селекцією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Arial" pitchFamily="34" charset="0"/>
              </a:rPr>
              <a:t> у трансплантації називається відбір максимально подібної в антигенному плані пари «донор-реципієнт». Оскільки імунна відповідь спрямована проти антигенів донора,  то у нього повинна бути якнайменша кількість таких  антигенів гістосумісності, яких немає у реципієнта.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9249" y="0"/>
            <a:ext cx="7467600" cy="1143000"/>
          </a:xfrm>
        </p:spPr>
        <p:txBody>
          <a:bodyPr/>
          <a:lstStyle/>
          <a:p>
            <a:r>
              <a:rPr lang="uk-UA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Селекція пари донор-реципієнт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461657" y="1357605"/>
            <a:ext cx="5187821" cy="3251717"/>
          </a:xfrm>
        </p:spPr>
        <p:txBody>
          <a:bodyPr>
            <a:normAutofit fontScale="92500" lnSpcReduction="10000"/>
          </a:bodyPr>
          <a:lstStyle/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dirty="0">
                <a:solidFill>
                  <a:srgbClr val="0070C0"/>
                </a:solidFill>
              </a:rPr>
              <a:t>Визначення ступеня гістосумісності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dirty="0">
                <a:solidFill>
                  <a:srgbClr val="0070C0"/>
                </a:solidFill>
              </a:rPr>
              <a:t>Визначення різнотемпературних передіснуючих антитіл у реципієнта до антигенів донора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dirty="0">
                <a:solidFill>
                  <a:srgbClr val="0070C0"/>
                </a:solidFill>
              </a:rPr>
              <a:t>Визначення антиендотеліальних антитіл в реципієнта до антигенів донора</a:t>
            </a:r>
          </a:p>
          <a:p>
            <a:pPr marL="552450" indent="-55245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uk-UA" dirty="0">
                <a:solidFill>
                  <a:srgbClr val="0070C0"/>
                </a:solidFill>
              </a:rPr>
              <a:t>Визначення вихідного імунного статусу пацієнта (ІРІ)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221" name="Picture 5" descr="http://cdnimg.rg.ru/img/content/104/39/29/600_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712" y="3629609"/>
            <a:ext cx="3841769" cy="283650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791</TotalTime>
  <Words>1433</Words>
  <Application>Microsoft Office PowerPoint</Application>
  <PresentationFormat>Екран (4:3)</PresentationFormat>
  <Paragraphs>259</Paragraphs>
  <Slides>41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9" baseType="lpstr">
      <vt:lpstr>Arial</vt:lpstr>
      <vt:lpstr>Century Schoolbook</vt:lpstr>
      <vt:lpstr>Comic Sans MS</vt:lpstr>
      <vt:lpstr>Times New Roman</vt:lpstr>
      <vt:lpstr>Verdana</vt:lpstr>
      <vt:lpstr>Wingdings</vt:lpstr>
      <vt:lpstr>Wingdings 2</vt:lpstr>
      <vt:lpstr>Эркер</vt:lpstr>
      <vt:lpstr>ТРАНСПЛАНТАЦІЙНИЙ ІМУНІТЕТ. ІМУНОЛОГІЯ ПУХЛИН </vt:lpstr>
      <vt:lpstr>Презентація PowerPoint</vt:lpstr>
      <vt:lpstr>Презентація PowerPoint</vt:lpstr>
      <vt:lpstr>Презентація PowerPoint</vt:lpstr>
      <vt:lpstr>Презентація PowerPoint</vt:lpstr>
      <vt:lpstr> Трансплантаційний імунітет</vt:lpstr>
      <vt:lpstr>Види трансплантації:</vt:lpstr>
      <vt:lpstr>Презентація PowerPoint</vt:lpstr>
      <vt:lpstr>Селекція пари донор-реципієнт</vt:lpstr>
      <vt:lpstr>Презентація PowerPoint</vt:lpstr>
      <vt:lpstr>Оцінка ступеня гістосумісності</vt:lpstr>
      <vt:lpstr>Оцінка ступеня гістосумісності</vt:lpstr>
      <vt:lpstr>Передіснуючі антитіла</vt:lpstr>
      <vt:lpstr>Причини відторгнення при негативній перехресній пробі</vt:lpstr>
      <vt:lpstr>Причини відсутності відторгнення при позитивній перехресній пробі</vt:lpstr>
      <vt:lpstr>Презентація PowerPoint</vt:lpstr>
      <vt:lpstr>Механізми відторгнення алотрансплантату</vt:lpstr>
      <vt:lpstr>Механізми надгострого відторгнення алотрансплантату</vt:lpstr>
      <vt:lpstr>Механізми гострого відторгнення алотрансплантату (прямий)</vt:lpstr>
      <vt:lpstr>Механізми гострого відторгнення алотрансплантату (непрямий)</vt:lpstr>
      <vt:lpstr>Механізми хронічного відторгнення алотрансплантату</vt:lpstr>
      <vt:lpstr>Імунологічний моніторинг реципієнта після трансплантації</vt:lpstr>
      <vt:lpstr>Імуносупресивна  терапія при алотрансплантації</vt:lpstr>
      <vt:lpstr>Імуносупресивна  терапія при алотрансплантації</vt:lpstr>
      <vt:lpstr> Імунологія пухлин</vt:lpstr>
      <vt:lpstr>Розвиток пухлин</vt:lpstr>
      <vt:lpstr>Етіологія пухлин</vt:lpstr>
      <vt:lpstr>Теорії розвитку пухлин</vt:lpstr>
      <vt:lpstr>Концепції розвитку пухлин</vt:lpstr>
      <vt:lpstr>Механізми виникнення онкогенів</vt:lpstr>
      <vt:lpstr>Фактори розвитку пухлини</vt:lpstr>
      <vt:lpstr>Фактори розвитку пухлини</vt:lpstr>
      <vt:lpstr>Фактори розвитку пухлини</vt:lpstr>
      <vt:lpstr>Фактори розвитку пухлини</vt:lpstr>
      <vt:lpstr>Особливості поверхневих структур пухлинних клітин</vt:lpstr>
      <vt:lpstr>Особливості поверхневих структур пухлинних клітин</vt:lpstr>
      <vt:lpstr>Особливості поверхневих структур пухлинних клітин</vt:lpstr>
      <vt:lpstr>Клітинні механізми протипухлинного імунного захисту</vt:lpstr>
      <vt:lpstr>Гуморальні механізми протипухлинного імунного захисту</vt:lpstr>
      <vt:lpstr>Імунотерапія пухлин</vt:lpstr>
      <vt:lpstr>Презентація PowerPoint</vt:lpstr>
    </vt:vector>
  </TitlesOfParts>
  <Company>ДВНЗ "Ужгородський національний університет"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ТРАНСПЛАНТАЦІЙНИЙ ІМУНІТЕТ. ІМУНОЛОГІЯ ПУХЛИН. ІМУНОЛОГІЯ РЕПРОДУКЦІЇ</dc:title>
  <dc:creator>Кондратов В.В.</dc:creator>
  <cp:lastModifiedBy>Viktor Kondratov</cp:lastModifiedBy>
  <cp:revision>55</cp:revision>
  <dcterms:created xsi:type="dcterms:W3CDTF">2011-04-03T09:29:42Z</dcterms:created>
  <dcterms:modified xsi:type="dcterms:W3CDTF">2019-05-07T12:02:56Z</dcterms:modified>
</cp:coreProperties>
</file>